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91" r:id="rId4"/>
    <p:sldId id="320" r:id="rId5"/>
    <p:sldId id="321" r:id="rId6"/>
    <p:sldId id="272" r:id="rId7"/>
    <p:sldId id="322" r:id="rId8"/>
    <p:sldId id="306" r:id="rId9"/>
    <p:sldId id="316" r:id="rId10"/>
    <p:sldId id="293" r:id="rId11"/>
    <p:sldId id="297" r:id="rId12"/>
    <p:sldId id="308" r:id="rId13"/>
    <p:sldId id="318" r:id="rId14"/>
    <p:sldId id="328" r:id="rId15"/>
    <p:sldId id="319" r:id="rId16"/>
    <p:sldId id="329" r:id="rId17"/>
    <p:sldId id="275" r:id="rId18"/>
    <p:sldId id="290" r:id="rId19"/>
    <p:sldId id="330" r:id="rId20"/>
    <p:sldId id="331" r:id="rId21"/>
    <p:sldId id="324" r:id="rId22"/>
    <p:sldId id="309" r:id="rId23"/>
    <p:sldId id="317" r:id="rId24"/>
    <p:sldId id="310" r:id="rId25"/>
    <p:sldId id="304" r:id="rId26"/>
    <p:sldId id="311" r:id="rId27"/>
    <p:sldId id="300" r:id="rId28"/>
    <p:sldId id="298" r:id="rId29"/>
    <p:sldId id="299" r:id="rId30"/>
    <p:sldId id="332" r:id="rId31"/>
    <p:sldId id="307" r:id="rId32"/>
    <p:sldId id="312" r:id="rId33"/>
    <p:sldId id="325" r:id="rId34"/>
    <p:sldId id="301" r:id="rId35"/>
    <p:sldId id="302" r:id="rId36"/>
    <p:sldId id="326" r:id="rId37"/>
    <p:sldId id="303" r:id="rId38"/>
    <p:sldId id="327" r:id="rId39"/>
    <p:sldId id="315" r:id="rId40"/>
    <p:sldId id="296" r:id="rId41"/>
    <p:sldId id="313" r:id="rId42"/>
    <p:sldId id="314" r:id="rId4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36"/>
    <p:restoredTop sz="94595"/>
  </p:normalViewPr>
  <p:slideViewPr>
    <p:cSldViewPr snapToGrid="0" snapToObjects="1">
      <p:cViewPr varScale="1">
        <p:scale>
          <a:sx n="95" d="100"/>
          <a:sy n="95" d="100"/>
        </p:scale>
        <p:origin x="60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t>27/06/2020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34404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t>27/06/2020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146437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t>27/06/2020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156218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07706C-B2DC-394E-9EF4-77E7589E7105}" type="datetimeFigureOut">
              <a:rPr lang="en-GB" smtClean="0"/>
              <a:t>27/06/2020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125769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7706C-B2DC-394E-9EF4-77E7589E7105}" type="datetimeFigureOut">
              <a:rPr lang="en-GB" smtClean="0"/>
              <a:t>27/06/2020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43681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07706C-B2DC-394E-9EF4-77E7589E7105}" type="datetimeFigureOut">
              <a:rPr lang="en-GB" smtClean="0"/>
              <a:t>27/06/2020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146083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07706C-B2DC-394E-9EF4-77E7589E7105}" type="datetimeFigureOut">
              <a:rPr lang="en-GB" smtClean="0"/>
              <a:t>27/06/2020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7359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7706C-B2DC-394E-9EF4-77E7589E7105}" type="datetimeFigureOut">
              <a:rPr lang="en-GB" smtClean="0"/>
              <a:t>27/06/2020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210080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7706C-B2DC-394E-9EF4-77E7589E7105}" type="datetimeFigureOut">
              <a:rPr lang="en-GB" smtClean="0"/>
              <a:t>27/06/2020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149050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t>27/06/2020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57003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7706C-B2DC-394E-9EF4-77E7589E7105}" type="datetimeFigureOut">
              <a:rPr lang="en-GB" smtClean="0"/>
              <a:t>27/06/2020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13004-D9A0-7041-A11A-FCF972686104}" type="slidenum">
              <a:rPr lang="en-GB" smtClean="0"/>
              <a:t>‹#›</a:t>
            </a:fld>
            <a:endParaRPr lang="en-GB"/>
          </a:p>
        </p:txBody>
      </p:sp>
    </p:spTree>
    <p:extLst>
      <p:ext uri="{BB962C8B-B14F-4D97-AF65-F5344CB8AC3E}">
        <p14:creationId xmlns:p14="http://schemas.microsoft.com/office/powerpoint/2010/main" val="69159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7706C-B2DC-394E-9EF4-77E7589E7105}" type="datetimeFigureOut">
              <a:rPr lang="en-GB" smtClean="0"/>
              <a:t>27/06/2020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13004-D9A0-7041-A11A-FCF972686104}" type="slidenum">
              <a:rPr lang="en-GB" smtClean="0"/>
              <a:t>‹#›</a:t>
            </a:fld>
            <a:endParaRPr lang="en-GB"/>
          </a:p>
        </p:txBody>
      </p:sp>
    </p:spTree>
    <p:extLst>
      <p:ext uri="{BB962C8B-B14F-4D97-AF65-F5344CB8AC3E}">
        <p14:creationId xmlns:p14="http://schemas.microsoft.com/office/powerpoint/2010/main" val="1753707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1.tiff"/><Relationship Id="rId1" Type="http://schemas.openxmlformats.org/officeDocument/2006/relationships/slideLayout" Target="../slideLayouts/slideLayout2.xml"/><Relationship Id="rId5" Type="http://schemas.openxmlformats.org/officeDocument/2006/relationships/image" Target="../media/image16.tiff"/><Relationship Id="rId4" Type="http://schemas.openxmlformats.org/officeDocument/2006/relationships/image" Target="../media/image13.tiff"/></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3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25.tif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592" y="1478734"/>
            <a:ext cx="9164816" cy="956958"/>
          </a:xfrm>
        </p:spPr>
        <p:txBody>
          <a:bodyPr>
            <a:noAutofit/>
          </a:bodyPr>
          <a:lstStyle/>
          <a:p>
            <a:r>
              <a:rPr lang="en-GB" sz="8000" dirty="0">
                <a:latin typeface="Comic Sans MS" panose="030F0902030302020204" pitchFamily="66" charset="0"/>
              </a:rPr>
              <a:t>English Lessons</a:t>
            </a:r>
          </a:p>
        </p:txBody>
      </p:sp>
      <p:sp>
        <p:nvSpPr>
          <p:cNvPr id="3" name="Subtitle 2"/>
          <p:cNvSpPr>
            <a:spLocks noGrp="1"/>
          </p:cNvSpPr>
          <p:nvPr>
            <p:ph type="subTitle" idx="1"/>
          </p:nvPr>
        </p:nvSpPr>
        <p:spPr>
          <a:xfrm>
            <a:off x="1864413" y="3252415"/>
            <a:ext cx="11636680" cy="2339788"/>
          </a:xfrm>
        </p:spPr>
        <p:txBody>
          <a:bodyPr>
            <a:normAutofit/>
          </a:bodyPr>
          <a:lstStyle/>
          <a:p>
            <a:r>
              <a:rPr lang="en-GB" sz="2800" u="sng" dirty="0">
                <a:latin typeface="Comic Sans MS" panose="030F0902030302020204" pitchFamily="66" charset="0"/>
              </a:rPr>
              <a:t>Monday 29th June</a:t>
            </a:r>
          </a:p>
          <a:p>
            <a:r>
              <a:rPr lang="en-GB" sz="2800" dirty="0">
                <a:latin typeface="Comic Sans MS" panose="030F0902030302020204" pitchFamily="66" charset="0"/>
              </a:rPr>
              <a:t>This </a:t>
            </a:r>
            <a:r>
              <a:rPr lang="en-GB" sz="2800" dirty="0" err="1">
                <a:latin typeface="Comic Sans MS" panose="030F0902030302020204" pitchFamily="66" charset="0"/>
              </a:rPr>
              <a:t>powerpoint</a:t>
            </a:r>
            <a:r>
              <a:rPr lang="en-GB" sz="2800" dirty="0">
                <a:latin typeface="Comic Sans MS" panose="030F0902030302020204" pitchFamily="66" charset="0"/>
              </a:rPr>
              <a:t> includes:</a:t>
            </a:r>
          </a:p>
          <a:p>
            <a:r>
              <a:rPr lang="en-GB" sz="2800" dirty="0">
                <a:latin typeface="Comic Sans MS" panose="030F0902030302020204" pitchFamily="66" charset="0"/>
              </a:rPr>
              <a:t>3 warm up activities</a:t>
            </a:r>
          </a:p>
          <a:p>
            <a:r>
              <a:rPr lang="en-GB" sz="2800" dirty="0">
                <a:latin typeface="Comic Sans MS" panose="030F0902030302020204" pitchFamily="66" charset="0"/>
              </a:rPr>
              <a:t>3 lessons about the story: Ice Palace</a:t>
            </a:r>
          </a:p>
        </p:txBody>
      </p:sp>
      <p:pic>
        <p:nvPicPr>
          <p:cNvPr id="4" name="Picture 2">
            <a:extLst>
              <a:ext uri="{FF2B5EF4-FFF2-40B4-BE49-F238E27FC236}">
                <a16:creationId xmlns:a16="http://schemas.microsoft.com/office/drawing/2014/main" id="{0F567737-2E5E-EE4F-9913-A121E1A48C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729" y="2711056"/>
            <a:ext cx="2345765" cy="364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59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a:bodyPr>
          <a:lstStyle/>
          <a:p>
            <a:pPr marL="0" indent="0">
              <a:buNone/>
            </a:pPr>
            <a:r>
              <a:rPr lang="en-GB" dirty="0" err="1"/>
              <a:t>Starjik</a:t>
            </a:r>
            <a:r>
              <a:rPr lang="en-GB" dirty="0"/>
              <a:t> no longer fished. He sat now in the middle of the cavern, on a throne of deep blue ice, and his stare held held Ivan rigid. He moved a hand; beckoning with one grey finger. The pale eyes now seemed to draw Ivan across the icy floor until he stood trembling before the throne. </a:t>
            </a:r>
            <a:r>
              <a:rPr lang="en-GB" dirty="0" err="1"/>
              <a:t>Starjik</a:t>
            </a:r>
            <a:r>
              <a:rPr lang="en-GB" dirty="0"/>
              <a:t> stared down at him, his hands firmly gripping the arms of the chair. His grey beard was stiff with ice and his hair fell in frozen strands about his thin shoulders. </a:t>
            </a:r>
          </a:p>
          <a:p>
            <a:pPr marL="0" indent="0">
              <a:buNone/>
            </a:pPr>
            <a:endParaRPr lang="en-GB" dirty="0"/>
          </a:p>
        </p:txBody>
      </p:sp>
      <p:pic>
        <p:nvPicPr>
          <p:cNvPr id="5" name="Picture 4">
            <a:extLst>
              <a:ext uri="{FF2B5EF4-FFF2-40B4-BE49-F238E27FC236}">
                <a16:creationId xmlns:a16="http://schemas.microsoft.com/office/drawing/2014/main" id="{B092E6FE-D747-C34D-92C5-F9E0548395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9489" y="3226292"/>
            <a:ext cx="2453022" cy="4311377"/>
          </a:xfrm>
          <a:prstGeom prst="rect">
            <a:avLst/>
          </a:prstGeom>
        </p:spPr>
      </p:pic>
    </p:spTree>
    <p:extLst>
      <p:ext uri="{BB962C8B-B14F-4D97-AF65-F5344CB8AC3E}">
        <p14:creationId xmlns:p14="http://schemas.microsoft.com/office/powerpoint/2010/main" val="184833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299580" y="230602"/>
            <a:ext cx="11399730" cy="6627398"/>
          </a:xfrm>
        </p:spPr>
        <p:txBody>
          <a:bodyPr>
            <a:normAutofit/>
          </a:bodyPr>
          <a:lstStyle/>
          <a:p>
            <a:pPr marL="0" indent="0">
              <a:buNone/>
            </a:pPr>
            <a:r>
              <a:rPr lang="en-GB" dirty="0"/>
              <a:t>After a long time he spoke, and his voice was like walking on crisp snow.</a:t>
            </a:r>
          </a:p>
          <a:p>
            <a:pPr marL="0" indent="0">
              <a:buNone/>
            </a:pPr>
            <a:r>
              <a:rPr lang="en-GB" dirty="0"/>
              <a:t>“Who are you?”</a:t>
            </a:r>
          </a:p>
          <a:p>
            <a:pPr marL="0" indent="0">
              <a:buNone/>
            </a:pPr>
            <a:r>
              <a:rPr lang="en-GB" dirty="0"/>
              <a:t>Ivan stood up very straight. He hoped that </a:t>
            </a:r>
            <a:r>
              <a:rPr lang="en-GB" dirty="0" err="1"/>
              <a:t>Starjik</a:t>
            </a:r>
            <a:r>
              <a:rPr lang="en-GB" dirty="0"/>
              <a:t> could not see him trembling.</a:t>
            </a:r>
          </a:p>
          <a:p>
            <a:pPr marL="0" indent="0">
              <a:buNone/>
            </a:pPr>
            <a:r>
              <a:rPr lang="en-GB" dirty="0"/>
              <a:t>“I am Ivan,” he said. “The blacksmith is my father.”</a:t>
            </a:r>
          </a:p>
          <a:p>
            <a:pPr marL="0" indent="0">
              <a:buNone/>
            </a:pPr>
            <a:r>
              <a:rPr lang="en-GB" dirty="0" err="1"/>
              <a:t>Starjik’s</a:t>
            </a:r>
            <a:r>
              <a:rPr lang="en-GB" dirty="0"/>
              <a:t> lips twitched cruelly.</a:t>
            </a:r>
          </a:p>
          <a:p>
            <a:pPr marL="0" indent="0">
              <a:buNone/>
            </a:pPr>
            <a:r>
              <a:rPr lang="en-GB" dirty="0"/>
              <a:t>“Why do you come here?” he hissed. “Do you not know that all who enter </a:t>
            </a:r>
            <a:r>
              <a:rPr lang="en-GB" dirty="0" err="1"/>
              <a:t>Starjik’s</a:t>
            </a:r>
            <a:r>
              <a:rPr lang="en-GB" dirty="0"/>
              <a:t> land are dead?”</a:t>
            </a:r>
          </a:p>
          <a:p>
            <a:pPr marL="0" indent="0">
              <a:buNone/>
            </a:pPr>
            <a:r>
              <a:rPr lang="en-GB" dirty="0"/>
              <a:t>“I have come for my brother,” said Ivan.</a:t>
            </a:r>
          </a:p>
          <a:p>
            <a:pPr marL="0" indent="0">
              <a:buNone/>
            </a:pPr>
            <a:r>
              <a:rPr lang="en-GB" dirty="0"/>
              <a:t>“Your brother is dead,” replied </a:t>
            </a:r>
            <a:r>
              <a:rPr lang="en-GB" dirty="0" err="1"/>
              <a:t>Starjik</a:t>
            </a:r>
            <a:r>
              <a:rPr lang="en-GB" dirty="0"/>
              <a:t>. Ivan desperately shook his head.</a:t>
            </a:r>
          </a:p>
          <a:p>
            <a:pPr marL="0" indent="0">
              <a:buNone/>
            </a:pPr>
            <a:r>
              <a:rPr lang="en-GB" dirty="0"/>
              <a:t>“No, he is not dead, I can feel him in here,” Ivan touched his chest with a </a:t>
            </a:r>
            <a:r>
              <a:rPr lang="en-GB" dirty="0" err="1"/>
              <a:t>mittened</a:t>
            </a:r>
            <a:r>
              <a:rPr lang="en-GB" dirty="0"/>
              <a:t> hand.</a:t>
            </a:r>
          </a:p>
          <a:p>
            <a:pPr marL="0" indent="0">
              <a:buNone/>
            </a:pPr>
            <a:r>
              <a:rPr lang="en-GB" dirty="0"/>
              <a:t>“That is not possible!” snapped </a:t>
            </a:r>
            <a:r>
              <a:rPr lang="en-GB" dirty="0" err="1"/>
              <a:t>Starjik</a:t>
            </a:r>
            <a:r>
              <a:rPr lang="en-GB" dirty="0"/>
              <a:t>. “People cannot </a:t>
            </a:r>
            <a:r>
              <a:rPr lang="en-GB" i="1" dirty="0"/>
              <a:t>feel</a:t>
            </a:r>
            <a:r>
              <a:rPr lang="en-GB" dirty="0"/>
              <a:t> other people. They can only </a:t>
            </a:r>
            <a:r>
              <a:rPr lang="en-GB" i="1" dirty="0"/>
              <a:t>see</a:t>
            </a:r>
            <a:r>
              <a:rPr lang="en-GB" dirty="0"/>
              <a:t> them or </a:t>
            </a:r>
            <a:r>
              <a:rPr lang="en-GB" i="1" dirty="0"/>
              <a:t>hear</a:t>
            </a:r>
            <a:r>
              <a:rPr lang="en-GB" dirty="0"/>
              <a:t> them!” He flung out a hand.</a:t>
            </a:r>
          </a:p>
        </p:txBody>
      </p:sp>
    </p:spTree>
    <p:extLst>
      <p:ext uri="{BB962C8B-B14F-4D97-AF65-F5344CB8AC3E}">
        <p14:creationId xmlns:p14="http://schemas.microsoft.com/office/powerpoint/2010/main" val="70052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96135" y="1427442"/>
            <a:ext cx="10712132" cy="3682440"/>
          </a:xfrm>
        </p:spPr>
        <p:txBody>
          <a:bodyPr>
            <a:normAutofit/>
          </a:bodyPr>
          <a:lstStyle/>
          <a:p>
            <a:pPr marL="0" indent="0">
              <a:buNone/>
            </a:pPr>
            <a:r>
              <a:rPr lang="en-GB" dirty="0"/>
              <a:t>“Do you </a:t>
            </a:r>
            <a:r>
              <a:rPr lang="en-GB" i="1" dirty="0"/>
              <a:t>see</a:t>
            </a:r>
            <a:r>
              <a:rPr lang="en-GB" dirty="0"/>
              <a:t> your brother here? Do you </a:t>
            </a:r>
            <a:r>
              <a:rPr lang="en-GB" i="1" dirty="0"/>
              <a:t>hear</a:t>
            </a:r>
            <a:r>
              <a:rPr lang="en-GB" dirty="0"/>
              <a:t> him?”</a:t>
            </a:r>
          </a:p>
          <a:p>
            <a:pPr marL="0" indent="0">
              <a:buNone/>
            </a:pPr>
            <a:r>
              <a:rPr lang="en-GB" dirty="0"/>
              <a:t>Ivan shook his head. “No. But he is nearby.”</a:t>
            </a:r>
          </a:p>
          <a:p>
            <a:pPr marL="0" indent="0">
              <a:buNone/>
            </a:pPr>
            <a:r>
              <a:rPr lang="en-GB" dirty="0" err="1"/>
              <a:t>Starjik</a:t>
            </a:r>
            <a:r>
              <a:rPr lang="en-GB" dirty="0"/>
              <a:t> gripped the arm of his throne and rose to his feet. “Very well,” he said softly. “You are right, little Ivan, your brother </a:t>
            </a:r>
            <a:r>
              <a:rPr lang="en-GB" i="1" dirty="0"/>
              <a:t>is</a:t>
            </a:r>
            <a:r>
              <a:rPr lang="en-GB" dirty="0"/>
              <a:t> close by.” He turned, beckoning. ”Come, and I will show you.”</a:t>
            </a:r>
          </a:p>
          <a:p>
            <a:pPr marL="0" indent="0">
              <a:buNone/>
            </a:pPr>
            <a:r>
              <a:rPr lang="en-GB" dirty="0"/>
              <a:t>Ivan’s heart leapt. He did not see the smile on </a:t>
            </a:r>
            <a:r>
              <a:rPr lang="en-GB" dirty="0" err="1"/>
              <a:t>Starjik’s</a:t>
            </a:r>
            <a:r>
              <a:rPr lang="en-GB" dirty="0"/>
              <a:t> lips as he turned and shuffled across the floor. Ivan followed.</a:t>
            </a:r>
          </a:p>
        </p:txBody>
      </p:sp>
    </p:spTree>
    <p:extLst>
      <p:ext uri="{BB962C8B-B14F-4D97-AF65-F5344CB8AC3E}">
        <p14:creationId xmlns:p14="http://schemas.microsoft.com/office/powerpoint/2010/main" val="86353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567508" y="599568"/>
            <a:ext cx="11056983" cy="6627398"/>
          </a:xfrm>
        </p:spPr>
        <p:txBody>
          <a:bodyPr>
            <a:normAutofit/>
          </a:bodyPr>
          <a:lstStyle/>
          <a:p>
            <a:pPr marL="0" indent="0">
              <a:buNone/>
            </a:pPr>
            <a:r>
              <a:rPr lang="en-GB" dirty="0"/>
              <a:t>To one side of the cavern and ice-curtain hung from roof to floor. </a:t>
            </a:r>
            <a:r>
              <a:rPr lang="en-GB" dirty="0" err="1"/>
              <a:t>Starjik</a:t>
            </a:r>
            <a:r>
              <a:rPr lang="en-GB" dirty="0"/>
              <a:t> went behind this curtain and Ivan was close on his heels. The man turned with a leer, pointing. </a:t>
            </a:r>
          </a:p>
          <a:p>
            <a:pPr marL="0" indent="0">
              <a:buNone/>
            </a:pPr>
            <a:r>
              <a:rPr lang="en-GB" dirty="0"/>
              <a:t>“Well, Ivan, here he is. Was it worth all the hardships of your journey?”</a:t>
            </a:r>
          </a:p>
          <a:p>
            <a:pPr marL="0" indent="0">
              <a:buNone/>
            </a:pPr>
            <a:r>
              <a:rPr lang="en-GB" dirty="0"/>
              <a:t>Ivan clapped a hand to his mouth, stifling a cry. He was looking at a great block of ice. It was higher than three houses and as long as the cavern. The ice was a clear as a crystal pool and inside he saw children. Many children, trapped in the solid ice.</a:t>
            </a:r>
          </a:p>
        </p:txBody>
      </p:sp>
      <p:pic>
        <p:nvPicPr>
          <p:cNvPr id="5" name="Picture 4">
            <a:extLst>
              <a:ext uri="{FF2B5EF4-FFF2-40B4-BE49-F238E27FC236}">
                <a16:creationId xmlns:a16="http://schemas.microsoft.com/office/drawing/2014/main" id="{140BD806-4276-3449-9F86-473FB17C391F}"/>
              </a:ext>
            </a:extLst>
          </p:cNvPr>
          <p:cNvPicPr>
            <a:picLocks noChangeAspect="1"/>
          </p:cNvPicPr>
          <p:nvPr/>
        </p:nvPicPr>
        <p:blipFill>
          <a:blip r:embed="rId3"/>
          <a:stretch>
            <a:fillRect/>
          </a:stretch>
        </p:blipFill>
        <p:spPr>
          <a:xfrm>
            <a:off x="5150225" y="4290574"/>
            <a:ext cx="2689410" cy="2024968"/>
          </a:xfrm>
          <a:prstGeom prst="rect">
            <a:avLst/>
          </a:prstGeom>
        </p:spPr>
      </p:pic>
    </p:spTree>
    <p:extLst>
      <p:ext uri="{BB962C8B-B14F-4D97-AF65-F5344CB8AC3E}">
        <p14:creationId xmlns:p14="http://schemas.microsoft.com/office/powerpoint/2010/main" val="83156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C733-3B8D-9640-8CE3-A3A92BDCD92C}"/>
              </a:ext>
            </a:extLst>
          </p:cNvPr>
          <p:cNvSpPr>
            <a:spLocks noGrp="1"/>
          </p:cNvSpPr>
          <p:nvPr>
            <p:ph type="title"/>
          </p:nvPr>
        </p:nvSpPr>
        <p:spPr/>
        <p:txBody>
          <a:bodyPr/>
          <a:lstStyle/>
          <a:p>
            <a:pPr algn="ctr"/>
            <a:r>
              <a:rPr lang="en-GB" dirty="0"/>
              <a:t>Did you spot any adverbs in this part of the story?</a:t>
            </a:r>
          </a:p>
        </p:txBody>
      </p:sp>
      <p:sp>
        <p:nvSpPr>
          <p:cNvPr id="3" name="Content Placeholder 2">
            <a:extLst>
              <a:ext uri="{FF2B5EF4-FFF2-40B4-BE49-F238E27FC236}">
                <a16:creationId xmlns:a16="http://schemas.microsoft.com/office/drawing/2014/main" id="{47218989-355F-1547-8DDB-9A2E5A593DD9}"/>
              </a:ext>
            </a:extLst>
          </p:cNvPr>
          <p:cNvSpPr>
            <a:spLocks noGrp="1"/>
          </p:cNvSpPr>
          <p:nvPr>
            <p:ph idx="1"/>
          </p:nvPr>
        </p:nvSpPr>
        <p:spPr>
          <a:xfrm>
            <a:off x="1107140" y="2835280"/>
            <a:ext cx="2496671" cy="3351493"/>
          </a:xfrm>
        </p:spPr>
        <p:txBody>
          <a:bodyPr/>
          <a:lstStyle/>
          <a:p>
            <a:r>
              <a:rPr lang="en-GB" dirty="0">
                <a:latin typeface="Comic Sans MS" panose="030F0902030302020204" pitchFamily="66" charset="0"/>
              </a:rPr>
              <a:t>Quickly</a:t>
            </a:r>
          </a:p>
          <a:p>
            <a:r>
              <a:rPr lang="en-GB" dirty="0">
                <a:latin typeface="Comic Sans MS" panose="030F0902030302020204" pitchFamily="66" charset="0"/>
              </a:rPr>
              <a:t>Instantly</a:t>
            </a:r>
          </a:p>
          <a:p>
            <a:r>
              <a:rPr lang="en-GB" dirty="0">
                <a:latin typeface="Comic Sans MS" panose="030F0902030302020204" pitchFamily="66" charset="0"/>
              </a:rPr>
              <a:t>Firmly</a:t>
            </a:r>
          </a:p>
          <a:p>
            <a:r>
              <a:rPr lang="en-GB" dirty="0">
                <a:latin typeface="Comic Sans MS" panose="030F0902030302020204" pitchFamily="66" charset="0"/>
              </a:rPr>
              <a:t>Cruelly</a:t>
            </a:r>
          </a:p>
          <a:p>
            <a:r>
              <a:rPr lang="en-GB" dirty="0">
                <a:latin typeface="Comic Sans MS" panose="030F0902030302020204" pitchFamily="66" charset="0"/>
              </a:rPr>
              <a:t>Desperately</a:t>
            </a:r>
          </a:p>
          <a:p>
            <a:r>
              <a:rPr lang="en-GB" dirty="0">
                <a:latin typeface="Comic Sans MS" panose="030F0902030302020204" pitchFamily="66" charset="0"/>
              </a:rPr>
              <a:t>Softly  </a:t>
            </a:r>
          </a:p>
        </p:txBody>
      </p:sp>
      <p:sp>
        <p:nvSpPr>
          <p:cNvPr id="4" name="TextBox 3">
            <a:extLst>
              <a:ext uri="{FF2B5EF4-FFF2-40B4-BE49-F238E27FC236}">
                <a16:creationId xmlns:a16="http://schemas.microsoft.com/office/drawing/2014/main" id="{0B3B0EC9-BDBF-8342-A435-F7D71336E77D}"/>
              </a:ext>
            </a:extLst>
          </p:cNvPr>
          <p:cNvSpPr txBox="1"/>
          <p:nvPr/>
        </p:nvSpPr>
        <p:spPr>
          <a:xfrm>
            <a:off x="6195436" y="3955644"/>
            <a:ext cx="2542299" cy="369332"/>
          </a:xfrm>
          <a:prstGeom prst="rect">
            <a:avLst/>
          </a:prstGeom>
          <a:noFill/>
        </p:spPr>
        <p:txBody>
          <a:bodyPr wrap="none" rtlCol="0">
            <a:spAutoFit/>
          </a:bodyPr>
          <a:lstStyle/>
          <a:p>
            <a:r>
              <a:rPr lang="en-GB" dirty="0" err="1"/>
              <a:t>Starjik</a:t>
            </a:r>
            <a:r>
              <a:rPr lang="en-GB" dirty="0"/>
              <a:t> turned with a leer.</a:t>
            </a:r>
          </a:p>
        </p:txBody>
      </p:sp>
      <p:sp>
        <p:nvSpPr>
          <p:cNvPr id="5" name="TextBox 4">
            <a:extLst>
              <a:ext uri="{FF2B5EF4-FFF2-40B4-BE49-F238E27FC236}">
                <a16:creationId xmlns:a16="http://schemas.microsoft.com/office/drawing/2014/main" id="{10E12BD0-6901-354F-8C74-16BF7D1A41FF}"/>
              </a:ext>
            </a:extLst>
          </p:cNvPr>
          <p:cNvSpPr txBox="1"/>
          <p:nvPr/>
        </p:nvSpPr>
        <p:spPr>
          <a:xfrm>
            <a:off x="6069106" y="4865989"/>
            <a:ext cx="622030" cy="369332"/>
          </a:xfrm>
          <a:prstGeom prst="rect">
            <a:avLst/>
          </a:prstGeom>
          <a:noFill/>
        </p:spPr>
        <p:txBody>
          <a:bodyPr wrap="none" rtlCol="0">
            <a:spAutoFit/>
          </a:bodyPr>
          <a:lstStyle/>
          <a:p>
            <a:r>
              <a:rPr lang="en-GB" dirty="0"/>
              <a:t>Verb</a:t>
            </a:r>
          </a:p>
        </p:txBody>
      </p:sp>
      <p:sp>
        <p:nvSpPr>
          <p:cNvPr id="6" name="TextBox 5">
            <a:extLst>
              <a:ext uri="{FF2B5EF4-FFF2-40B4-BE49-F238E27FC236}">
                <a16:creationId xmlns:a16="http://schemas.microsoft.com/office/drawing/2014/main" id="{7747AEA7-2832-354E-B081-5EEEACAF7F0C}"/>
              </a:ext>
            </a:extLst>
          </p:cNvPr>
          <p:cNvSpPr txBox="1"/>
          <p:nvPr/>
        </p:nvSpPr>
        <p:spPr>
          <a:xfrm>
            <a:off x="8302560" y="4880359"/>
            <a:ext cx="1546642" cy="369332"/>
          </a:xfrm>
          <a:prstGeom prst="rect">
            <a:avLst/>
          </a:prstGeom>
          <a:noFill/>
        </p:spPr>
        <p:txBody>
          <a:bodyPr wrap="none" rtlCol="0">
            <a:spAutoFit/>
          </a:bodyPr>
          <a:lstStyle/>
          <a:p>
            <a:r>
              <a:rPr lang="en-GB" dirty="0"/>
              <a:t>Adverb phrase</a:t>
            </a:r>
          </a:p>
        </p:txBody>
      </p:sp>
      <p:cxnSp>
        <p:nvCxnSpPr>
          <p:cNvPr id="8" name="Straight Arrow Connector 7">
            <a:extLst>
              <a:ext uri="{FF2B5EF4-FFF2-40B4-BE49-F238E27FC236}">
                <a16:creationId xmlns:a16="http://schemas.microsoft.com/office/drawing/2014/main" id="{C044A08E-3B49-ED48-A9B1-530EF4B262D2}"/>
              </a:ext>
            </a:extLst>
          </p:cNvPr>
          <p:cNvCxnSpPr/>
          <p:nvPr/>
        </p:nvCxnSpPr>
        <p:spPr>
          <a:xfrm flipV="1">
            <a:off x="6480070" y="4274318"/>
            <a:ext cx="677852" cy="591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ADD4BF8-0671-8047-8CEC-40826682E8D9}"/>
              </a:ext>
            </a:extLst>
          </p:cNvPr>
          <p:cNvCxnSpPr/>
          <p:nvPr/>
        </p:nvCxnSpPr>
        <p:spPr>
          <a:xfrm flipH="1" flipV="1">
            <a:off x="8576371" y="4274318"/>
            <a:ext cx="322729" cy="620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50A6396-329D-F840-AE3D-9A6297574736}"/>
              </a:ext>
            </a:extLst>
          </p:cNvPr>
          <p:cNvSpPr txBox="1"/>
          <p:nvPr/>
        </p:nvSpPr>
        <p:spPr>
          <a:xfrm>
            <a:off x="562534" y="1813172"/>
            <a:ext cx="3350560" cy="830997"/>
          </a:xfrm>
          <a:prstGeom prst="rect">
            <a:avLst/>
          </a:prstGeom>
          <a:noFill/>
        </p:spPr>
        <p:txBody>
          <a:bodyPr wrap="square" rtlCol="0">
            <a:spAutoFit/>
          </a:bodyPr>
          <a:lstStyle/>
          <a:p>
            <a:r>
              <a:rPr lang="en-GB" sz="2400" dirty="0"/>
              <a:t>These ones were in the story and all end in –</a:t>
            </a:r>
            <a:r>
              <a:rPr lang="en-GB" sz="2400" dirty="0" err="1"/>
              <a:t>ly</a:t>
            </a:r>
            <a:r>
              <a:rPr lang="en-GB" sz="2400" dirty="0"/>
              <a:t>.</a:t>
            </a:r>
          </a:p>
        </p:txBody>
      </p:sp>
      <p:sp>
        <p:nvSpPr>
          <p:cNvPr id="12" name="TextBox 11">
            <a:extLst>
              <a:ext uri="{FF2B5EF4-FFF2-40B4-BE49-F238E27FC236}">
                <a16:creationId xmlns:a16="http://schemas.microsoft.com/office/drawing/2014/main" id="{E34CF7D3-5FA7-1A4E-9362-04DF5D54203E}"/>
              </a:ext>
            </a:extLst>
          </p:cNvPr>
          <p:cNvSpPr txBox="1"/>
          <p:nvPr/>
        </p:nvSpPr>
        <p:spPr>
          <a:xfrm>
            <a:off x="5349931" y="2228671"/>
            <a:ext cx="5905258" cy="1200329"/>
          </a:xfrm>
          <a:prstGeom prst="rect">
            <a:avLst/>
          </a:prstGeom>
          <a:noFill/>
        </p:spPr>
        <p:txBody>
          <a:bodyPr wrap="square" rtlCol="0">
            <a:spAutoFit/>
          </a:bodyPr>
          <a:lstStyle/>
          <a:p>
            <a:r>
              <a:rPr lang="en-GB" dirty="0"/>
              <a:t>Did you spot any adverbs that didn’t end in –</a:t>
            </a:r>
            <a:r>
              <a:rPr lang="en-GB" dirty="0" err="1"/>
              <a:t>ly</a:t>
            </a:r>
            <a:r>
              <a:rPr lang="en-GB" dirty="0"/>
              <a:t>?</a:t>
            </a:r>
          </a:p>
          <a:p>
            <a:r>
              <a:rPr lang="en-GB" dirty="0"/>
              <a:t>Here is an adverb phrase that was used in the story. It shows how </a:t>
            </a:r>
            <a:r>
              <a:rPr lang="en-GB" dirty="0" err="1"/>
              <a:t>Starjik</a:t>
            </a:r>
            <a:r>
              <a:rPr lang="en-GB" dirty="0"/>
              <a:t> turned around.</a:t>
            </a:r>
          </a:p>
          <a:p>
            <a:r>
              <a:rPr lang="en-GB" dirty="0"/>
              <a:t>What do you think; ‘turned with a leer.’ means?</a:t>
            </a:r>
          </a:p>
        </p:txBody>
      </p:sp>
      <p:sp>
        <p:nvSpPr>
          <p:cNvPr id="13" name="TextBox 12">
            <a:extLst>
              <a:ext uri="{FF2B5EF4-FFF2-40B4-BE49-F238E27FC236}">
                <a16:creationId xmlns:a16="http://schemas.microsoft.com/office/drawing/2014/main" id="{D286B2E1-B0C3-F44F-BF42-4199BFE9B5A8}"/>
              </a:ext>
            </a:extLst>
          </p:cNvPr>
          <p:cNvSpPr txBox="1"/>
          <p:nvPr/>
        </p:nvSpPr>
        <p:spPr>
          <a:xfrm>
            <a:off x="5267524" y="6002107"/>
            <a:ext cx="5987665" cy="369332"/>
          </a:xfrm>
          <a:prstGeom prst="rect">
            <a:avLst/>
          </a:prstGeom>
          <a:noFill/>
        </p:spPr>
        <p:txBody>
          <a:bodyPr wrap="none" rtlCol="0">
            <a:spAutoFit/>
          </a:bodyPr>
          <a:lstStyle/>
          <a:p>
            <a:r>
              <a:rPr lang="en-GB" dirty="0"/>
              <a:t>Challenge: If you are not sure, use a dictionary or ask an adult!</a:t>
            </a:r>
          </a:p>
        </p:txBody>
      </p:sp>
    </p:spTree>
    <p:extLst>
      <p:ext uri="{BB962C8B-B14F-4D97-AF65-F5344CB8AC3E}">
        <p14:creationId xmlns:p14="http://schemas.microsoft.com/office/powerpoint/2010/main" val="417953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78E1-7076-084D-B1CF-3A066627C134}"/>
              </a:ext>
            </a:extLst>
          </p:cNvPr>
          <p:cNvSpPr>
            <a:spLocks noGrp="1"/>
          </p:cNvSpPr>
          <p:nvPr>
            <p:ph type="title"/>
          </p:nvPr>
        </p:nvSpPr>
        <p:spPr>
          <a:xfrm>
            <a:off x="1107141" y="18255"/>
            <a:ext cx="10515600" cy="1325563"/>
          </a:xfrm>
        </p:spPr>
        <p:txBody>
          <a:bodyPr>
            <a:normAutofit/>
          </a:bodyPr>
          <a:lstStyle/>
          <a:p>
            <a:r>
              <a:rPr lang="en-GB" b="1" dirty="0"/>
              <a:t>Task: </a:t>
            </a:r>
            <a:r>
              <a:rPr lang="en-GB" sz="2800" u="sng" dirty="0"/>
              <a:t>Add an adverb </a:t>
            </a:r>
            <a:r>
              <a:rPr lang="en-GB" sz="2800" dirty="0"/>
              <a:t>to each sentence to describe the verb. Remember, adverbs show how, where or when something happens. </a:t>
            </a:r>
          </a:p>
        </p:txBody>
      </p:sp>
      <p:sp>
        <p:nvSpPr>
          <p:cNvPr id="3" name="Content Placeholder 2">
            <a:extLst>
              <a:ext uri="{FF2B5EF4-FFF2-40B4-BE49-F238E27FC236}">
                <a16:creationId xmlns:a16="http://schemas.microsoft.com/office/drawing/2014/main" id="{FA98A287-CBB7-BD44-A88F-326A5F4EB7F4}"/>
              </a:ext>
            </a:extLst>
          </p:cNvPr>
          <p:cNvSpPr>
            <a:spLocks noGrp="1"/>
          </p:cNvSpPr>
          <p:nvPr>
            <p:ph idx="1"/>
          </p:nvPr>
        </p:nvSpPr>
        <p:spPr>
          <a:xfrm>
            <a:off x="838200" y="1556684"/>
            <a:ext cx="10515600" cy="4351338"/>
          </a:xfrm>
        </p:spPr>
        <p:txBody>
          <a:bodyPr/>
          <a:lstStyle/>
          <a:p>
            <a:pPr marL="514350" indent="-514350">
              <a:lnSpc>
                <a:spcPct val="150000"/>
              </a:lnSpc>
              <a:buFont typeface="+mj-lt"/>
              <a:buAutoNum type="arabicPeriod"/>
            </a:pPr>
            <a:r>
              <a:rPr lang="en-GB" sz="2400" dirty="0">
                <a:latin typeface="Comic Sans MS" panose="030F0902030302020204" pitchFamily="66" charset="0"/>
              </a:rPr>
              <a:t>Ivan crept into the cave.</a:t>
            </a:r>
          </a:p>
          <a:p>
            <a:pPr marL="514350" indent="-514350">
              <a:lnSpc>
                <a:spcPct val="150000"/>
              </a:lnSpc>
              <a:buFont typeface="+mj-lt"/>
              <a:buAutoNum type="arabicPeriod"/>
            </a:pPr>
            <a:r>
              <a:rPr lang="en-GB" sz="2400" dirty="0" err="1">
                <a:latin typeface="Comic Sans MS" panose="030F0902030302020204" pitchFamily="66" charset="0"/>
              </a:rPr>
              <a:t>Starjik</a:t>
            </a:r>
            <a:r>
              <a:rPr lang="en-GB" sz="2400" dirty="0">
                <a:latin typeface="Comic Sans MS" panose="030F0902030302020204" pitchFamily="66" charset="0"/>
              </a:rPr>
              <a:t> grabbed a bat and ate it!</a:t>
            </a:r>
          </a:p>
          <a:p>
            <a:pPr marL="514350" indent="-514350">
              <a:lnSpc>
                <a:spcPct val="150000"/>
              </a:lnSpc>
              <a:buFont typeface="+mj-lt"/>
              <a:buAutoNum type="arabicPeriod"/>
            </a:pPr>
            <a:r>
              <a:rPr lang="en-GB" sz="2400" dirty="0">
                <a:latin typeface="Comic Sans MS" panose="030F0902030302020204" pitchFamily="66" charset="0"/>
              </a:rPr>
              <a:t>Ivan froze. He couldn’t move!</a:t>
            </a:r>
          </a:p>
          <a:p>
            <a:pPr marL="514350" indent="-514350">
              <a:lnSpc>
                <a:spcPct val="150000"/>
              </a:lnSpc>
              <a:buFont typeface="+mj-lt"/>
              <a:buAutoNum type="arabicPeriod"/>
            </a:pPr>
            <a:r>
              <a:rPr lang="en-GB" sz="2400" dirty="0" err="1">
                <a:latin typeface="Comic Sans MS" panose="030F0902030302020204" pitchFamily="66" charset="0"/>
              </a:rPr>
              <a:t>Starjik</a:t>
            </a:r>
            <a:r>
              <a:rPr lang="en-GB" sz="2400" dirty="0">
                <a:latin typeface="Comic Sans MS" panose="030F0902030302020204" pitchFamily="66" charset="0"/>
              </a:rPr>
              <a:t> laughed as he told Ivan about his brother.</a:t>
            </a:r>
          </a:p>
          <a:p>
            <a:pPr marL="514350" indent="-514350">
              <a:lnSpc>
                <a:spcPct val="150000"/>
              </a:lnSpc>
              <a:buFont typeface="+mj-lt"/>
              <a:buAutoNum type="arabicPeriod"/>
            </a:pPr>
            <a:r>
              <a:rPr lang="en-GB" sz="2400" dirty="0">
                <a:latin typeface="Comic Sans MS" panose="030F0902030302020204" pitchFamily="66" charset="0"/>
              </a:rPr>
              <a:t>“Your brother is dead,” replied </a:t>
            </a:r>
            <a:r>
              <a:rPr lang="en-GB" sz="2400" dirty="0" err="1">
                <a:latin typeface="Comic Sans MS" panose="030F0902030302020204" pitchFamily="66" charset="0"/>
              </a:rPr>
              <a:t>Starjik</a:t>
            </a:r>
            <a:r>
              <a:rPr lang="en-GB" sz="2400" dirty="0">
                <a:latin typeface="Comic Sans MS" panose="030F0902030302020204" pitchFamily="66" charset="0"/>
              </a:rPr>
              <a:t>. Ivan shook his head.</a:t>
            </a:r>
          </a:p>
          <a:p>
            <a:pPr marL="514350" indent="-514350">
              <a:lnSpc>
                <a:spcPct val="150000"/>
              </a:lnSpc>
              <a:buFont typeface="+mj-lt"/>
              <a:buAutoNum type="arabicPeriod"/>
            </a:pPr>
            <a:r>
              <a:rPr lang="en-GB" sz="2400" dirty="0">
                <a:latin typeface="Comic Sans MS" panose="030F0902030302020204" pitchFamily="66" charset="0"/>
              </a:rPr>
              <a:t>Ivan cried out at the sight of his brother trapped in the ice.</a:t>
            </a:r>
          </a:p>
          <a:p>
            <a:pPr marL="514350" indent="-514350">
              <a:lnSpc>
                <a:spcPct val="150000"/>
              </a:lnSpc>
              <a:buFont typeface="+mj-lt"/>
              <a:buAutoNum type="arabicPeriod"/>
            </a:pPr>
            <a:endParaRPr lang="en-GB" sz="2400" dirty="0">
              <a:latin typeface="Comic Sans MS" panose="030F0902030302020204" pitchFamily="66" charset="0"/>
            </a:endParaRPr>
          </a:p>
          <a:p>
            <a:pPr marL="0" indent="0">
              <a:buNone/>
            </a:pPr>
            <a:endParaRPr lang="en-GB" dirty="0">
              <a:latin typeface="Comic Sans MS" panose="030F0902030302020204" pitchFamily="66" charset="0"/>
            </a:endParaRPr>
          </a:p>
        </p:txBody>
      </p:sp>
      <p:sp>
        <p:nvSpPr>
          <p:cNvPr id="4" name="TextBox 3">
            <a:extLst>
              <a:ext uri="{FF2B5EF4-FFF2-40B4-BE49-F238E27FC236}">
                <a16:creationId xmlns:a16="http://schemas.microsoft.com/office/drawing/2014/main" id="{A4B7FD8F-AE5D-6248-ABCB-02B97E5FCBF5}"/>
              </a:ext>
            </a:extLst>
          </p:cNvPr>
          <p:cNvSpPr txBox="1"/>
          <p:nvPr/>
        </p:nvSpPr>
        <p:spPr>
          <a:xfrm>
            <a:off x="3536576" y="6347012"/>
            <a:ext cx="4653518" cy="369332"/>
          </a:xfrm>
          <a:prstGeom prst="rect">
            <a:avLst/>
          </a:prstGeom>
          <a:noFill/>
        </p:spPr>
        <p:txBody>
          <a:bodyPr wrap="none" rtlCol="0">
            <a:spAutoFit/>
          </a:bodyPr>
          <a:lstStyle/>
          <a:p>
            <a:r>
              <a:rPr lang="en-GB" dirty="0"/>
              <a:t>Look on the next page for ideas if you get stuck.</a:t>
            </a:r>
          </a:p>
        </p:txBody>
      </p:sp>
    </p:spTree>
    <p:extLst>
      <p:ext uri="{BB962C8B-B14F-4D97-AF65-F5344CB8AC3E}">
        <p14:creationId xmlns:p14="http://schemas.microsoft.com/office/powerpoint/2010/main" val="313937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89E8-AEF1-8E4A-807C-18124E0AA1E5}"/>
              </a:ext>
            </a:extLst>
          </p:cNvPr>
          <p:cNvSpPr>
            <a:spLocks noGrp="1"/>
          </p:cNvSpPr>
          <p:nvPr>
            <p:ph type="title"/>
          </p:nvPr>
        </p:nvSpPr>
        <p:spPr/>
        <p:txBody>
          <a:bodyPr/>
          <a:lstStyle/>
          <a:p>
            <a:endParaRPr lang="en-GB"/>
          </a:p>
        </p:txBody>
      </p:sp>
      <p:pic>
        <p:nvPicPr>
          <p:cNvPr id="5" name="Content Placeholder 4" descr="A close up of text on a white background&#10;&#10;Description automatically generated">
            <a:extLst>
              <a:ext uri="{FF2B5EF4-FFF2-40B4-BE49-F238E27FC236}">
                <a16:creationId xmlns:a16="http://schemas.microsoft.com/office/drawing/2014/main" id="{234CD2E4-575B-B94A-9810-93CCBCF4B33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21723" y="170389"/>
            <a:ext cx="9211734" cy="6517221"/>
          </a:xfrm>
        </p:spPr>
      </p:pic>
    </p:spTree>
    <p:extLst>
      <p:ext uri="{BB962C8B-B14F-4D97-AF65-F5344CB8AC3E}">
        <p14:creationId xmlns:p14="http://schemas.microsoft.com/office/powerpoint/2010/main" val="181001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1" y="2447365"/>
            <a:ext cx="4459940" cy="1100065"/>
          </a:xfrm>
        </p:spPr>
        <p:txBody>
          <a:bodyPr>
            <a:normAutofit/>
          </a:bodyPr>
          <a:lstStyle/>
          <a:p>
            <a:r>
              <a:rPr lang="en-GB" sz="4800" b="1" dirty="0"/>
              <a:t>English Lesson 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4942" y="871901"/>
            <a:ext cx="3287699" cy="511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898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Warm Up Activity </a:t>
            </a:r>
          </a:p>
        </p:txBody>
      </p:sp>
      <p:sp>
        <p:nvSpPr>
          <p:cNvPr id="3" name="Content Placeholder 2"/>
          <p:cNvSpPr>
            <a:spLocks noGrp="1"/>
          </p:cNvSpPr>
          <p:nvPr>
            <p:ph idx="1"/>
          </p:nvPr>
        </p:nvSpPr>
        <p:spPr>
          <a:xfrm>
            <a:off x="838200" y="1825625"/>
            <a:ext cx="10515600" cy="917575"/>
          </a:xfrm>
        </p:spPr>
        <p:txBody>
          <a:bodyPr>
            <a:normAutofit/>
          </a:bodyPr>
          <a:lstStyle/>
          <a:p>
            <a:pPr marL="0" indent="0">
              <a:buNone/>
            </a:pPr>
            <a:r>
              <a:rPr lang="en-GB" b="1" dirty="0">
                <a:solidFill>
                  <a:srgbClr val="C00000"/>
                </a:solidFill>
              </a:rPr>
              <a:t>Revision: Can you remember what these are?</a:t>
            </a:r>
          </a:p>
        </p:txBody>
      </p:sp>
      <p:sp>
        <p:nvSpPr>
          <p:cNvPr id="5" name="TextBox 4">
            <a:extLst>
              <a:ext uri="{FF2B5EF4-FFF2-40B4-BE49-F238E27FC236}">
                <a16:creationId xmlns:a16="http://schemas.microsoft.com/office/drawing/2014/main" id="{14632416-322C-2B46-9F68-6FCB5A6BBE0C}"/>
              </a:ext>
            </a:extLst>
          </p:cNvPr>
          <p:cNvSpPr txBox="1"/>
          <p:nvPr/>
        </p:nvSpPr>
        <p:spPr>
          <a:xfrm>
            <a:off x="2046099" y="3106271"/>
            <a:ext cx="1144224" cy="369332"/>
          </a:xfrm>
          <a:prstGeom prst="rect">
            <a:avLst/>
          </a:prstGeom>
          <a:noFill/>
        </p:spPr>
        <p:txBody>
          <a:bodyPr wrap="none" rtlCol="0">
            <a:spAutoFit/>
          </a:bodyPr>
          <a:lstStyle/>
          <a:p>
            <a:r>
              <a:rPr lang="en-GB" dirty="0"/>
              <a:t>Adjectives</a:t>
            </a:r>
          </a:p>
        </p:txBody>
      </p:sp>
      <p:sp>
        <p:nvSpPr>
          <p:cNvPr id="6" name="TextBox 5">
            <a:extLst>
              <a:ext uri="{FF2B5EF4-FFF2-40B4-BE49-F238E27FC236}">
                <a16:creationId xmlns:a16="http://schemas.microsoft.com/office/drawing/2014/main" id="{6F91059A-38D3-AD47-BE6B-93D6A9623108}"/>
              </a:ext>
            </a:extLst>
          </p:cNvPr>
          <p:cNvSpPr txBox="1"/>
          <p:nvPr/>
        </p:nvSpPr>
        <p:spPr>
          <a:xfrm>
            <a:off x="4666129" y="3079376"/>
            <a:ext cx="788999" cy="369332"/>
          </a:xfrm>
          <a:prstGeom prst="rect">
            <a:avLst/>
          </a:prstGeom>
          <a:noFill/>
        </p:spPr>
        <p:txBody>
          <a:bodyPr wrap="none" rtlCol="0">
            <a:spAutoFit/>
          </a:bodyPr>
          <a:lstStyle/>
          <a:p>
            <a:r>
              <a:rPr lang="en-GB" dirty="0"/>
              <a:t>Nouns</a:t>
            </a:r>
          </a:p>
        </p:txBody>
      </p:sp>
      <p:sp>
        <p:nvSpPr>
          <p:cNvPr id="7" name="TextBox 6">
            <a:extLst>
              <a:ext uri="{FF2B5EF4-FFF2-40B4-BE49-F238E27FC236}">
                <a16:creationId xmlns:a16="http://schemas.microsoft.com/office/drawing/2014/main" id="{A50A825C-3180-8B41-969D-ED3C15B3E7E9}"/>
              </a:ext>
            </a:extLst>
          </p:cNvPr>
          <p:cNvSpPr txBox="1"/>
          <p:nvPr/>
        </p:nvSpPr>
        <p:spPr>
          <a:xfrm>
            <a:off x="6575612" y="3106271"/>
            <a:ext cx="710644" cy="369332"/>
          </a:xfrm>
          <a:prstGeom prst="rect">
            <a:avLst/>
          </a:prstGeom>
          <a:noFill/>
        </p:spPr>
        <p:txBody>
          <a:bodyPr wrap="none" rtlCol="0">
            <a:spAutoFit/>
          </a:bodyPr>
          <a:lstStyle/>
          <a:p>
            <a:r>
              <a:rPr lang="en-GB" dirty="0"/>
              <a:t>Verbs</a:t>
            </a:r>
          </a:p>
        </p:txBody>
      </p:sp>
      <p:sp>
        <p:nvSpPr>
          <p:cNvPr id="8" name="TextBox 7">
            <a:extLst>
              <a:ext uri="{FF2B5EF4-FFF2-40B4-BE49-F238E27FC236}">
                <a16:creationId xmlns:a16="http://schemas.microsoft.com/office/drawing/2014/main" id="{A87A7F65-0798-E246-9313-DCE8736BBEDD}"/>
              </a:ext>
            </a:extLst>
          </p:cNvPr>
          <p:cNvSpPr txBox="1"/>
          <p:nvPr/>
        </p:nvSpPr>
        <p:spPr>
          <a:xfrm>
            <a:off x="8406740" y="3079376"/>
            <a:ext cx="947503" cy="369332"/>
          </a:xfrm>
          <a:prstGeom prst="rect">
            <a:avLst/>
          </a:prstGeom>
          <a:noFill/>
        </p:spPr>
        <p:txBody>
          <a:bodyPr wrap="none" rtlCol="0">
            <a:spAutoFit/>
          </a:bodyPr>
          <a:lstStyle/>
          <a:p>
            <a:r>
              <a:rPr lang="en-GB" dirty="0"/>
              <a:t>Adverbs</a:t>
            </a:r>
          </a:p>
        </p:txBody>
      </p:sp>
    </p:spTree>
    <p:extLst>
      <p:ext uri="{BB962C8B-B14F-4D97-AF65-F5344CB8AC3E}">
        <p14:creationId xmlns:p14="http://schemas.microsoft.com/office/powerpoint/2010/main" val="3916391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Warm Up Activity </a:t>
            </a:r>
          </a:p>
        </p:txBody>
      </p:sp>
      <p:sp>
        <p:nvSpPr>
          <p:cNvPr id="3" name="Content Placeholder 2"/>
          <p:cNvSpPr>
            <a:spLocks noGrp="1"/>
          </p:cNvSpPr>
          <p:nvPr>
            <p:ph idx="1"/>
          </p:nvPr>
        </p:nvSpPr>
        <p:spPr>
          <a:xfrm>
            <a:off x="838200" y="1825625"/>
            <a:ext cx="10515600" cy="917575"/>
          </a:xfrm>
        </p:spPr>
        <p:txBody>
          <a:bodyPr>
            <a:normAutofit/>
          </a:bodyPr>
          <a:lstStyle/>
          <a:p>
            <a:pPr marL="0" indent="0">
              <a:buNone/>
            </a:pPr>
            <a:r>
              <a:rPr lang="en-GB" b="1" dirty="0">
                <a:solidFill>
                  <a:srgbClr val="C00000"/>
                </a:solidFill>
              </a:rPr>
              <a:t>Revision: Can you remember what these are?</a:t>
            </a:r>
          </a:p>
        </p:txBody>
      </p:sp>
      <p:sp>
        <p:nvSpPr>
          <p:cNvPr id="5" name="TextBox 4">
            <a:extLst>
              <a:ext uri="{FF2B5EF4-FFF2-40B4-BE49-F238E27FC236}">
                <a16:creationId xmlns:a16="http://schemas.microsoft.com/office/drawing/2014/main" id="{14632416-322C-2B46-9F68-6FCB5A6BBE0C}"/>
              </a:ext>
            </a:extLst>
          </p:cNvPr>
          <p:cNvSpPr txBox="1"/>
          <p:nvPr/>
        </p:nvSpPr>
        <p:spPr>
          <a:xfrm>
            <a:off x="838200" y="3166534"/>
            <a:ext cx="1144224" cy="369332"/>
          </a:xfrm>
          <a:prstGeom prst="rect">
            <a:avLst/>
          </a:prstGeom>
          <a:noFill/>
        </p:spPr>
        <p:txBody>
          <a:bodyPr wrap="none" rtlCol="0">
            <a:spAutoFit/>
          </a:bodyPr>
          <a:lstStyle/>
          <a:p>
            <a:r>
              <a:rPr lang="en-GB" dirty="0"/>
              <a:t>Adjectives</a:t>
            </a:r>
          </a:p>
        </p:txBody>
      </p:sp>
      <p:sp>
        <p:nvSpPr>
          <p:cNvPr id="6" name="TextBox 5">
            <a:extLst>
              <a:ext uri="{FF2B5EF4-FFF2-40B4-BE49-F238E27FC236}">
                <a16:creationId xmlns:a16="http://schemas.microsoft.com/office/drawing/2014/main" id="{6F91059A-38D3-AD47-BE6B-93D6A9623108}"/>
              </a:ext>
            </a:extLst>
          </p:cNvPr>
          <p:cNvSpPr txBox="1"/>
          <p:nvPr/>
        </p:nvSpPr>
        <p:spPr>
          <a:xfrm>
            <a:off x="4090395" y="3166534"/>
            <a:ext cx="788999" cy="369332"/>
          </a:xfrm>
          <a:prstGeom prst="rect">
            <a:avLst/>
          </a:prstGeom>
          <a:noFill/>
        </p:spPr>
        <p:txBody>
          <a:bodyPr wrap="none" rtlCol="0">
            <a:spAutoFit/>
          </a:bodyPr>
          <a:lstStyle/>
          <a:p>
            <a:r>
              <a:rPr lang="en-GB" dirty="0"/>
              <a:t>Nouns</a:t>
            </a:r>
          </a:p>
        </p:txBody>
      </p:sp>
      <p:sp>
        <p:nvSpPr>
          <p:cNvPr id="7" name="TextBox 6">
            <a:extLst>
              <a:ext uri="{FF2B5EF4-FFF2-40B4-BE49-F238E27FC236}">
                <a16:creationId xmlns:a16="http://schemas.microsoft.com/office/drawing/2014/main" id="{A50A825C-3180-8B41-969D-ED3C15B3E7E9}"/>
              </a:ext>
            </a:extLst>
          </p:cNvPr>
          <p:cNvSpPr txBox="1"/>
          <p:nvPr/>
        </p:nvSpPr>
        <p:spPr>
          <a:xfrm>
            <a:off x="7058211" y="3212068"/>
            <a:ext cx="710644" cy="369332"/>
          </a:xfrm>
          <a:prstGeom prst="rect">
            <a:avLst/>
          </a:prstGeom>
          <a:noFill/>
        </p:spPr>
        <p:txBody>
          <a:bodyPr wrap="none" rtlCol="0">
            <a:spAutoFit/>
          </a:bodyPr>
          <a:lstStyle/>
          <a:p>
            <a:r>
              <a:rPr lang="en-GB" dirty="0"/>
              <a:t>Verbs</a:t>
            </a:r>
          </a:p>
        </p:txBody>
      </p:sp>
      <p:sp>
        <p:nvSpPr>
          <p:cNvPr id="8" name="TextBox 7">
            <a:extLst>
              <a:ext uri="{FF2B5EF4-FFF2-40B4-BE49-F238E27FC236}">
                <a16:creationId xmlns:a16="http://schemas.microsoft.com/office/drawing/2014/main" id="{A87A7F65-0798-E246-9313-DCE8736BBEDD}"/>
              </a:ext>
            </a:extLst>
          </p:cNvPr>
          <p:cNvSpPr txBox="1"/>
          <p:nvPr/>
        </p:nvSpPr>
        <p:spPr>
          <a:xfrm>
            <a:off x="9947673" y="3244334"/>
            <a:ext cx="947503" cy="369332"/>
          </a:xfrm>
          <a:prstGeom prst="rect">
            <a:avLst/>
          </a:prstGeom>
          <a:noFill/>
        </p:spPr>
        <p:txBody>
          <a:bodyPr wrap="none" rtlCol="0">
            <a:spAutoFit/>
          </a:bodyPr>
          <a:lstStyle/>
          <a:p>
            <a:r>
              <a:rPr lang="en-GB" dirty="0"/>
              <a:t>Adverbs</a:t>
            </a:r>
          </a:p>
        </p:txBody>
      </p:sp>
      <p:pic>
        <p:nvPicPr>
          <p:cNvPr id="4" name="Picture 3">
            <a:extLst>
              <a:ext uri="{FF2B5EF4-FFF2-40B4-BE49-F238E27FC236}">
                <a16:creationId xmlns:a16="http://schemas.microsoft.com/office/drawing/2014/main" id="{FD0AF478-43A0-8442-8494-197412CAB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734" y="3691466"/>
            <a:ext cx="2758215" cy="1951567"/>
          </a:xfrm>
          <a:prstGeom prst="rect">
            <a:avLst/>
          </a:prstGeom>
        </p:spPr>
      </p:pic>
      <p:pic>
        <p:nvPicPr>
          <p:cNvPr id="9" name="Picture 8">
            <a:extLst>
              <a:ext uri="{FF2B5EF4-FFF2-40B4-BE49-F238E27FC236}">
                <a16:creationId xmlns:a16="http://schemas.microsoft.com/office/drawing/2014/main" id="{AE653659-638E-9A40-9D21-DAE7CBE68F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1133" y="3691466"/>
            <a:ext cx="2954867" cy="2090708"/>
          </a:xfrm>
          <a:prstGeom prst="rect">
            <a:avLst/>
          </a:prstGeom>
        </p:spPr>
      </p:pic>
      <p:pic>
        <p:nvPicPr>
          <p:cNvPr id="10" name="Picture 9">
            <a:extLst>
              <a:ext uri="{FF2B5EF4-FFF2-40B4-BE49-F238E27FC236}">
                <a16:creationId xmlns:a16="http://schemas.microsoft.com/office/drawing/2014/main" id="{C9CD57BF-1B40-2443-9E2E-06FBF1B465D2}"/>
              </a:ext>
            </a:extLst>
          </p:cNvPr>
          <p:cNvPicPr>
            <a:picLocks noChangeAspect="1"/>
          </p:cNvPicPr>
          <p:nvPr/>
        </p:nvPicPr>
        <p:blipFill>
          <a:blip r:embed="rId4"/>
          <a:stretch>
            <a:fillRect/>
          </a:stretch>
        </p:blipFill>
        <p:spPr>
          <a:xfrm>
            <a:off x="6072965" y="3691466"/>
            <a:ext cx="2997200" cy="2108200"/>
          </a:xfrm>
          <a:prstGeom prst="rect">
            <a:avLst/>
          </a:prstGeom>
        </p:spPr>
      </p:pic>
      <p:pic>
        <p:nvPicPr>
          <p:cNvPr id="11" name="Picture 10">
            <a:extLst>
              <a:ext uri="{FF2B5EF4-FFF2-40B4-BE49-F238E27FC236}">
                <a16:creationId xmlns:a16="http://schemas.microsoft.com/office/drawing/2014/main" id="{7928E17A-AEE6-2547-A50C-6D753154E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0165" y="3691465"/>
            <a:ext cx="2979588" cy="2108200"/>
          </a:xfrm>
          <a:prstGeom prst="rect">
            <a:avLst/>
          </a:prstGeom>
        </p:spPr>
      </p:pic>
    </p:spTree>
    <p:extLst>
      <p:ext uri="{BB962C8B-B14F-4D97-AF65-F5344CB8AC3E}">
        <p14:creationId xmlns:p14="http://schemas.microsoft.com/office/powerpoint/2010/main" val="367585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6208" y="129576"/>
            <a:ext cx="7419584" cy="956958"/>
          </a:xfrm>
        </p:spPr>
        <p:txBody>
          <a:bodyPr/>
          <a:lstStyle/>
          <a:p>
            <a:r>
              <a:rPr lang="en-GB" dirty="0">
                <a:latin typeface="Comic Sans MS" panose="030F0902030302020204" pitchFamily="66" charset="0"/>
              </a:rPr>
              <a:t>Ice Palace</a:t>
            </a:r>
          </a:p>
        </p:txBody>
      </p:sp>
      <p:sp>
        <p:nvSpPr>
          <p:cNvPr id="3" name="Subtitle 2"/>
          <p:cNvSpPr>
            <a:spLocks noGrp="1"/>
          </p:cNvSpPr>
          <p:nvPr>
            <p:ph type="subTitle" idx="1"/>
          </p:nvPr>
        </p:nvSpPr>
        <p:spPr>
          <a:xfrm>
            <a:off x="383427" y="1147498"/>
            <a:ext cx="11636680" cy="612291"/>
          </a:xfrm>
        </p:spPr>
        <p:txBody>
          <a:bodyPr>
            <a:normAutofit/>
          </a:bodyPr>
          <a:lstStyle/>
          <a:p>
            <a:r>
              <a:rPr lang="en-GB" sz="2800" dirty="0">
                <a:latin typeface="Comic Sans MS" panose="030F0902030302020204" pitchFamily="66" charset="0"/>
              </a:rPr>
              <a:t>Can you remember what has happened so far in the story?</a:t>
            </a:r>
          </a:p>
        </p:txBody>
      </p:sp>
      <p:pic>
        <p:nvPicPr>
          <p:cNvPr id="5" name="Picture 2">
            <a:extLst>
              <a:ext uri="{FF2B5EF4-FFF2-40B4-BE49-F238E27FC236}">
                <a16:creationId xmlns:a16="http://schemas.microsoft.com/office/drawing/2014/main" id="{B861DBBC-7EB4-C247-AEA9-43E50A637B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3986" y="1971117"/>
            <a:ext cx="2670883" cy="415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4ABF0969-9F28-3946-BA7A-8C30D6C35531}"/>
              </a:ext>
            </a:extLst>
          </p:cNvPr>
          <p:cNvSpPr txBox="1"/>
          <p:nvPr/>
        </p:nvSpPr>
        <p:spPr>
          <a:xfrm>
            <a:off x="3448283" y="2112753"/>
            <a:ext cx="1780359" cy="369332"/>
          </a:xfrm>
          <a:prstGeom prst="rect">
            <a:avLst/>
          </a:prstGeom>
          <a:noFill/>
        </p:spPr>
        <p:txBody>
          <a:bodyPr wrap="none" rtlCol="0">
            <a:spAutoFit/>
          </a:bodyPr>
          <a:lstStyle/>
          <a:p>
            <a:r>
              <a:rPr lang="en-GB" dirty="0"/>
              <a:t>The story so far...</a:t>
            </a:r>
          </a:p>
        </p:txBody>
      </p:sp>
      <p:sp>
        <p:nvSpPr>
          <p:cNvPr id="7" name="Rectangle 6">
            <a:extLst>
              <a:ext uri="{FF2B5EF4-FFF2-40B4-BE49-F238E27FC236}">
                <a16:creationId xmlns:a16="http://schemas.microsoft.com/office/drawing/2014/main" id="{5A11817C-8EDB-A34E-ABAF-EA6E93421CC3}"/>
              </a:ext>
            </a:extLst>
          </p:cNvPr>
          <p:cNvSpPr/>
          <p:nvPr/>
        </p:nvSpPr>
        <p:spPr>
          <a:xfrm>
            <a:off x="4991100" y="2571181"/>
            <a:ext cx="6096000" cy="3139321"/>
          </a:xfrm>
          <a:prstGeom prst="rect">
            <a:avLst/>
          </a:prstGeom>
        </p:spPr>
        <p:txBody>
          <a:bodyPr>
            <a:spAutoFit/>
          </a:bodyPr>
          <a:lstStyle/>
          <a:p>
            <a:r>
              <a:rPr lang="en-GB" dirty="0" err="1"/>
              <a:t>Starjik</a:t>
            </a:r>
            <a:r>
              <a:rPr lang="en-GB" dirty="0"/>
              <a:t> steals his brother.</a:t>
            </a:r>
          </a:p>
          <a:p>
            <a:r>
              <a:rPr lang="en-GB" dirty="0"/>
              <a:t>Ivan prepares for his journey.</a:t>
            </a:r>
          </a:p>
          <a:p>
            <a:r>
              <a:rPr lang="en-GB" dirty="0"/>
              <a:t>Ivan sneaks off on his own.</a:t>
            </a:r>
          </a:p>
          <a:p>
            <a:r>
              <a:rPr lang="en-GB" dirty="0"/>
              <a:t>Ivan is chased by wolves.</a:t>
            </a:r>
          </a:p>
          <a:p>
            <a:r>
              <a:rPr lang="en-GB" dirty="0"/>
              <a:t>Ivan gets lost but is helped by an owl.</a:t>
            </a:r>
          </a:p>
          <a:p>
            <a:r>
              <a:rPr lang="en-GB" dirty="0"/>
              <a:t>Ivan almost falls down a deep crack. </a:t>
            </a:r>
          </a:p>
          <a:p>
            <a:r>
              <a:rPr lang="en-GB" dirty="0"/>
              <a:t>Ivan is tricked by </a:t>
            </a:r>
            <a:r>
              <a:rPr lang="en-GB" dirty="0" err="1"/>
              <a:t>Starjik’s</a:t>
            </a:r>
            <a:r>
              <a:rPr lang="en-GB" dirty="0"/>
              <a:t> vision of a village.</a:t>
            </a:r>
          </a:p>
          <a:p>
            <a:r>
              <a:rPr lang="en-GB" dirty="0"/>
              <a:t>Ivan almost falls down a well.</a:t>
            </a:r>
          </a:p>
          <a:p>
            <a:r>
              <a:rPr lang="en-GB" dirty="0"/>
              <a:t>Ivan is helped by an old woman.</a:t>
            </a:r>
          </a:p>
          <a:p>
            <a:r>
              <a:rPr lang="en-GB" dirty="0"/>
              <a:t>Ivan arrives at </a:t>
            </a:r>
            <a:r>
              <a:rPr lang="en-GB" dirty="0" err="1"/>
              <a:t>Starjik’s</a:t>
            </a:r>
            <a:r>
              <a:rPr lang="en-GB" dirty="0"/>
              <a:t> cave.</a:t>
            </a:r>
          </a:p>
          <a:p>
            <a:r>
              <a:rPr lang="en-GB" dirty="0"/>
              <a:t>Ivan fights off bats.</a:t>
            </a:r>
          </a:p>
        </p:txBody>
      </p:sp>
    </p:spTree>
    <p:extLst>
      <p:ext uri="{BB962C8B-B14F-4D97-AF65-F5344CB8AC3E}">
        <p14:creationId xmlns:p14="http://schemas.microsoft.com/office/powerpoint/2010/main" val="133180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9" y="-217752"/>
            <a:ext cx="10515600" cy="1325563"/>
          </a:xfrm>
        </p:spPr>
        <p:txBody>
          <a:bodyPr/>
          <a:lstStyle/>
          <a:p>
            <a:r>
              <a:rPr lang="en-GB" dirty="0"/>
              <a:t>Warm Up Activity </a:t>
            </a:r>
          </a:p>
        </p:txBody>
      </p:sp>
      <p:sp>
        <p:nvSpPr>
          <p:cNvPr id="3" name="Content Placeholder 2"/>
          <p:cNvSpPr>
            <a:spLocks noGrp="1"/>
          </p:cNvSpPr>
          <p:nvPr>
            <p:ph idx="1"/>
          </p:nvPr>
        </p:nvSpPr>
        <p:spPr>
          <a:xfrm>
            <a:off x="1632041" y="831944"/>
            <a:ext cx="10515600" cy="917575"/>
          </a:xfrm>
        </p:spPr>
        <p:txBody>
          <a:bodyPr>
            <a:normAutofit/>
          </a:bodyPr>
          <a:lstStyle/>
          <a:p>
            <a:pPr marL="0" indent="0">
              <a:buNone/>
            </a:pPr>
            <a:r>
              <a:rPr lang="en-GB" b="1" dirty="0">
                <a:solidFill>
                  <a:srgbClr val="C00000"/>
                </a:solidFill>
              </a:rPr>
              <a:t>Task: Put these words into the correct part of the table</a:t>
            </a:r>
          </a:p>
        </p:txBody>
      </p:sp>
      <p:pic>
        <p:nvPicPr>
          <p:cNvPr id="4" name="Picture 3">
            <a:extLst>
              <a:ext uri="{FF2B5EF4-FFF2-40B4-BE49-F238E27FC236}">
                <a16:creationId xmlns:a16="http://schemas.microsoft.com/office/drawing/2014/main" id="{FD0AF478-43A0-8442-8494-197412CAB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077" y="4854915"/>
            <a:ext cx="2758215" cy="1951567"/>
          </a:xfrm>
          <a:prstGeom prst="rect">
            <a:avLst/>
          </a:prstGeom>
        </p:spPr>
      </p:pic>
      <p:pic>
        <p:nvPicPr>
          <p:cNvPr id="9" name="Picture 8">
            <a:extLst>
              <a:ext uri="{FF2B5EF4-FFF2-40B4-BE49-F238E27FC236}">
                <a16:creationId xmlns:a16="http://schemas.microsoft.com/office/drawing/2014/main" id="{AE653659-638E-9A40-9D21-DAE7CBE68F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5323" y="4854915"/>
            <a:ext cx="2856646" cy="2021212"/>
          </a:xfrm>
          <a:prstGeom prst="rect">
            <a:avLst/>
          </a:prstGeom>
        </p:spPr>
      </p:pic>
      <p:pic>
        <p:nvPicPr>
          <p:cNvPr id="10" name="Picture 9">
            <a:extLst>
              <a:ext uri="{FF2B5EF4-FFF2-40B4-BE49-F238E27FC236}">
                <a16:creationId xmlns:a16="http://schemas.microsoft.com/office/drawing/2014/main" id="{C9CD57BF-1B40-2443-9E2E-06FBF1B465D2}"/>
              </a:ext>
            </a:extLst>
          </p:cNvPr>
          <p:cNvPicPr>
            <a:picLocks noChangeAspect="1"/>
          </p:cNvPicPr>
          <p:nvPr/>
        </p:nvPicPr>
        <p:blipFill>
          <a:blip r:embed="rId4"/>
          <a:stretch>
            <a:fillRect/>
          </a:stretch>
        </p:blipFill>
        <p:spPr>
          <a:xfrm>
            <a:off x="6096000" y="4874358"/>
            <a:ext cx="2856646" cy="2009336"/>
          </a:xfrm>
          <a:prstGeom prst="rect">
            <a:avLst/>
          </a:prstGeom>
        </p:spPr>
      </p:pic>
      <p:pic>
        <p:nvPicPr>
          <p:cNvPr id="11" name="Picture 10">
            <a:extLst>
              <a:ext uri="{FF2B5EF4-FFF2-40B4-BE49-F238E27FC236}">
                <a16:creationId xmlns:a16="http://schemas.microsoft.com/office/drawing/2014/main" id="{7928E17A-AEE6-2547-A50C-6D753154E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5384" y="4854915"/>
            <a:ext cx="2793760" cy="1976718"/>
          </a:xfrm>
          <a:prstGeom prst="rect">
            <a:avLst/>
          </a:prstGeom>
        </p:spPr>
      </p:pic>
      <p:graphicFrame>
        <p:nvGraphicFramePr>
          <p:cNvPr id="12" name="Table 11">
            <a:extLst>
              <a:ext uri="{FF2B5EF4-FFF2-40B4-BE49-F238E27FC236}">
                <a16:creationId xmlns:a16="http://schemas.microsoft.com/office/drawing/2014/main" id="{E3AD9365-7FA0-4B45-9D84-679A36FA7FB2}"/>
              </a:ext>
            </a:extLst>
          </p:cNvPr>
          <p:cNvGraphicFramePr>
            <a:graphicFrameLocks noGrp="1"/>
          </p:cNvGraphicFramePr>
          <p:nvPr>
            <p:extLst>
              <p:ext uri="{D42A27DB-BD31-4B8C-83A1-F6EECF244321}">
                <p14:modId xmlns:p14="http://schemas.microsoft.com/office/powerpoint/2010/main" val="1801398867"/>
              </p:ext>
            </p:extLst>
          </p:nvPr>
        </p:nvGraphicFramePr>
        <p:xfrm>
          <a:off x="133076" y="2763705"/>
          <a:ext cx="11836068" cy="2091209"/>
        </p:xfrm>
        <a:graphic>
          <a:graphicData uri="http://schemas.openxmlformats.org/drawingml/2006/table">
            <a:tbl>
              <a:tblPr firstRow="1" bandRow="1">
                <a:tableStyleId>{F5AB1C69-6EDB-4FF4-983F-18BD219EF322}</a:tableStyleId>
              </a:tblPr>
              <a:tblGrid>
                <a:gridCol w="2959017">
                  <a:extLst>
                    <a:ext uri="{9D8B030D-6E8A-4147-A177-3AD203B41FA5}">
                      <a16:colId xmlns:a16="http://schemas.microsoft.com/office/drawing/2014/main" val="3338384930"/>
                    </a:ext>
                  </a:extLst>
                </a:gridCol>
                <a:gridCol w="2959017">
                  <a:extLst>
                    <a:ext uri="{9D8B030D-6E8A-4147-A177-3AD203B41FA5}">
                      <a16:colId xmlns:a16="http://schemas.microsoft.com/office/drawing/2014/main" val="4154800884"/>
                    </a:ext>
                  </a:extLst>
                </a:gridCol>
                <a:gridCol w="2959017">
                  <a:extLst>
                    <a:ext uri="{9D8B030D-6E8A-4147-A177-3AD203B41FA5}">
                      <a16:colId xmlns:a16="http://schemas.microsoft.com/office/drawing/2014/main" val="774596360"/>
                    </a:ext>
                  </a:extLst>
                </a:gridCol>
                <a:gridCol w="2959017">
                  <a:extLst>
                    <a:ext uri="{9D8B030D-6E8A-4147-A177-3AD203B41FA5}">
                      <a16:colId xmlns:a16="http://schemas.microsoft.com/office/drawing/2014/main" val="2216409217"/>
                    </a:ext>
                  </a:extLst>
                </a:gridCol>
              </a:tblGrid>
              <a:tr h="492521">
                <a:tc>
                  <a:txBody>
                    <a:bodyPr/>
                    <a:lstStyle/>
                    <a:p>
                      <a:pPr algn="ctr"/>
                      <a:r>
                        <a:rPr lang="en-GB" dirty="0">
                          <a:solidFill>
                            <a:schemeClr val="tx1"/>
                          </a:solidFill>
                        </a:rPr>
                        <a:t>Adjectives</a:t>
                      </a:r>
                    </a:p>
                  </a:txBody>
                  <a:tcPr/>
                </a:tc>
                <a:tc>
                  <a:txBody>
                    <a:bodyPr/>
                    <a:lstStyle/>
                    <a:p>
                      <a:pPr algn="ctr"/>
                      <a:r>
                        <a:rPr lang="en-GB" dirty="0">
                          <a:solidFill>
                            <a:schemeClr val="tx1"/>
                          </a:solidFill>
                        </a:rPr>
                        <a:t>Nouns</a:t>
                      </a:r>
                    </a:p>
                  </a:txBody>
                  <a:tcPr/>
                </a:tc>
                <a:tc>
                  <a:txBody>
                    <a:bodyPr/>
                    <a:lstStyle/>
                    <a:p>
                      <a:pPr algn="ctr"/>
                      <a:r>
                        <a:rPr lang="en-GB" dirty="0">
                          <a:solidFill>
                            <a:schemeClr val="tx1"/>
                          </a:solidFill>
                        </a:rPr>
                        <a:t>Verbs</a:t>
                      </a:r>
                    </a:p>
                  </a:txBody>
                  <a:tcPr/>
                </a:tc>
                <a:tc>
                  <a:txBody>
                    <a:bodyPr/>
                    <a:lstStyle/>
                    <a:p>
                      <a:pPr algn="ctr"/>
                      <a:r>
                        <a:rPr lang="en-GB" dirty="0">
                          <a:solidFill>
                            <a:schemeClr val="tx1"/>
                          </a:solidFill>
                        </a:rPr>
                        <a:t>Adverbs</a:t>
                      </a:r>
                    </a:p>
                  </a:txBody>
                  <a:tcPr/>
                </a:tc>
                <a:extLst>
                  <a:ext uri="{0D108BD9-81ED-4DB2-BD59-A6C34878D82A}">
                    <a16:rowId xmlns:a16="http://schemas.microsoft.com/office/drawing/2014/main" val="825220196"/>
                  </a:ext>
                </a:extLst>
              </a:tr>
              <a:tr h="159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605712791"/>
                  </a:ext>
                </a:extLst>
              </a:tr>
            </a:tbl>
          </a:graphicData>
        </a:graphic>
      </p:graphicFrame>
      <p:sp>
        <p:nvSpPr>
          <p:cNvPr id="13" name="TextBox 12">
            <a:extLst>
              <a:ext uri="{FF2B5EF4-FFF2-40B4-BE49-F238E27FC236}">
                <a16:creationId xmlns:a16="http://schemas.microsoft.com/office/drawing/2014/main" id="{CB6327B0-395A-B446-A0F0-3CE0ADF8BFF1}"/>
              </a:ext>
            </a:extLst>
          </p:cNvPr>
          <p:cNvSpPr txBox="1"/>
          <p:nvPr/>
        </p:nvSpPr>
        <p:spPr>
          <a:xfrm rot="20832225">
            <a:off x="3095629" y="1751093"/>
            <a:ext cx="853119" cy="369332"/>
          </a:xfrm>
          <a:prstGeom prst="rect">
            <a:avLst/>
          </a:prstGeom>
          <a:noFill/>
        </p:spPr>
        <p:txBody>
          <a:bodyPr wrap="none" rtlCol="0">
            <a:spAutoFit/>
          </a:bodyPr>
          <a:lstStyle/>
          <a:p>
            <a:r>
              <a:rPr lang="en-GB" dirty="0"/>
              <a:t>Vicious</a:t>
            </a:r>
          </a:p>
        </p:txBody>
      </p:sp>
      <p:sp>
        <p:nvSpPr>
          <p:cNvPr id="14" name="TextBox 13">
            <a:extLst>
              <a:ext uri="{FF2B5EF4-FFF2-40B4-BE49-F238E27FC236}">
                <a16:creationId xmlns:a16="http://schemas.microsoft.com/office/drawing/2014/main" id="{A2229FE7-00D1-2A4E-B62D-AFBC2C127DF2}"/>
              </a:ext>
            </a:extLst>
          </p:cNvPr>
          <p:cNvSpPr txBox="1"/>
          <p:nvPr/>
        </p:nvSpPr>
        <p:spPr>
          <a:xfrm rot="850647">
            <a:off x="10054235" y="1593432"/>
            <a:ext cx="522900" cy="369332"/>
          </a:xfrm>
          <a:prstGeom prst="rect">
            <a:avLst/>
          </a:prstGeom>
          <a:noFill/>
        </p:spPr>
        <p:txBody>
          <a:bodyPr wrap="none" rtlCol="0">
            <a:spAutoFit/>
          </a:bodyPr>
          <a:lstStyle/>
          <a:p>
            <a:r>
              <a:rPr lang="en-GB" dirty="0"/>
              <a:t>Sad</a:t>
            </a:r>
          </a:p>
        </p:txBody>
      </p:sp>
      <p:sp>
        <p:nvSpPr>
          <p:cNvPr id="15" name="TextBox 14">
            <a:extLst>
              <a:ext uri="{FF2B5EF4-FFF2-40B4-BE49-F238E27FC236}">
                <a16:creationId xmlns:a16="http://schemas.microsoft.com/office/drawing/2014/main" id="{5D441CEB-213A-9A44-9FF5-2D9F828BA1E9}"/>
              </a:ext>
            </a:extLst>
          </p:cNvPr>
          <p:cNvSpPr txBox="1"/>
          <p:nvPr/>
        </p:nvSpPr>
        <p:spPr>
          <a:xfrm>
            <a:off x="247654" y="1545097"/>
            <a:ext cx="590546" cy="369332"/>
          </a:xfrm>
          <a:prstGeom prst="rect">
            <a:avLst/>
          </a:prstGeom>
          <a:noFill/>
        </p:spPr>
        <p:txBody>
          <a:bodyPr wrap="none" rtlCol="0">
            <a:spAutoFit/>
          </a:bodyPr>
          <a:lstStyle/>
          <a:p>
            <a:r>
              <a:rPr lang="en-GB" dirty="0"/>
              <a:t>Tree</a:t>
            </a:r>
          </a:p>
        </p:txBody>
      </p:sp>
      <p:sp>
        <p:nvSpPr>
          <p:cNvPr id="16" name="TextBox 15">
            <a:extLst>
              <a:ext uri="{FF2B5EF4-FFF2-40B4-BE49-F238E27FC236}">
                <a16:creationId xmlns:a16="http://schemas.microsoft.com/office/drawing/2014/main" id="{E1E6D23F-4066-3040-8DC7-15846F15A418}"/>
              </a:ext>
            </a:extLst>
          </p:cNvPr>
          <p:cNvSpPr txBox="1"/>
          <p:nvPr/>
        </p:nvSpPr>
        <p:spPr>
          <a:xfrm rot="20853092">
            <a:off x="11040855" y="1896531"/>
            <a:ext cx="873957" cy="369332"/>
          </a:xfrm>
          <a:prstGeom prst="rect">
            <a:avLst/>
          </a:prstGeom>
          <a:noFill/>
        </p:spPr>
        <p:txBody>
          <a:bodyPr wrap="none" rtlCol="0">
            <a:spAutoFit/>
          </a:bodyPr>
          <a:lstStyle/>
          <a:p>
            <a:r>
              <a:rPr lang="en-GB" dirty="0"/>
              <a:t>Quickly</a:t>
            </a:r>
          </a:p>
        </p:txBody>
      </p:sp>
      <p:sp>
        <p:nvSpPr>
          <p:cNvPr id="17" name="TextBox 16">
            <a:extLst>
              <a:ext uri="{FF2B5EF4-FFF2-40B4-BE49-F238E27FC236}">
                <a16:creationId xmlns:a16="http://schemas.microsoft.com/office/drawing/2014/main" id="{7ED8EB5D-3A47-1740-BCCB-CE50891BA966}"/>
              </a:ext>
            </a:extLst>
          </p:cNvPr>
          <p:cNvSpPr txBox="1"/>
          <p:nvPr/>
        </p:nvSpPr>
        <p:spPr>
          <a:xfrm rot="604602">
            <a:off x="8132247" y="2034634"/>
            <a:ext cx="679994" cy="369332"/>
          </a:xfrm>
          <a:prstGeom prst="rect">
            <a:avLst/>
          </a:prstGeom>
          <a:noFill/>
        </p:spPr>
        <p:txBody>
          <a:bodyPr wrap="none" rtlCol="0">
            <a:spAutoFit/>
          </a:bodyPr>
          <a:lstStyle/>
          <a:p>
            <a:r>
              <a:rPr lang="en-GB" dirty="0"/>
              <a:t>Sadly</a:t>
            </a:r>
          </a:p>
        </p:txBody>
      </p:sp>
      <p:sp>
        <p:nvSpPr>
          <p:cNvPr id="18" name="TextBox 17">
            <a:extLst>
              <a:ext uri="{FF2B5EF4-FFF2-40B4-BE49-F238E27FC236}">
                <a16:creationId xmlns:a16="http://schemas.microsoft.com/office/drawing/2014/main" id="{8417975D-C31E-6C4B-869A-BE7B27B0A213}"/>
              </a:ext>
            </a:extLst>
          </p:cNvPr>
          <p:cNvSpPr txBox="1"/>
          <p:nvPr/>
        </p:nvSpPr>
        <p:spPr>
          <a:xfrm rot="20640488">
            <a:off x="878586" y="2019206"/>
            <a:ext cx="542136" cy="369332"/>
          </a:xfrm>
          <a:prstGeom prst="rect">
            <a:avLst/>
          </a:prstGeom>
          <a:noFill/>
        </p:spPr>
        <p:txBody>
          <a:bodyPr wrap="none" rtlCol="0">
            <a:spAutoFit/>
          </a:bodyPr>
          <a:lstStyle/>
          <a:p>
            <a:r>
              <a:rPr lang="en-GB" dirty="0"/>
              <a:t>Ran</a:t>
            </a:r>
          </a:p>
        </p:txBody>
      </p:sp>
      <p:sp>
        <p:nvSpPr>
          <p:cNvPr id="19" name="TextBox 18">
            <a:extLst>
              <a:ext uri="{FF2B5EF4-FFF2-40B4-BE49-F238E27FC236}">
                <a16:creationId xmlns:a16="http://schemas.microsoft.com/office/drawing/2014/main" id="{676C3819-03FD-9C42-9B41-58DBE77F6E1D}"/>
              </a:ext>
            </a:extLst>
          </p:cNvPr>
          <p:cNvSpPr txBox="1"/>
          <p:nvPr/>
        </p:nvSpPr>
        <p:spPr>
          <a:xfrm>
            <a:off x="5109882" y="2003612"/>
            <a:ext cx="577081" cy="369332"/>
          </a:xfrm>
          <a:prstGeom prst="rect">
            <a:avLst/>
          </a:prstGeom>
          <a:noFill/>
        </p:spPr>
        <p:txBody>
          <a:bodyPr wrap="none" rtlCol="0">
            <a:spAutoFit/>
          </a:bodyPr>
          <a:lstStyle/>
          <a:p>
            <a:r>
              <a:rPr lang="en-GB" dirty="0"/>
              <a:t>cold</a:t>
            </a:r>
          </a:p>
        </p:txBody>
      </p:sp>
      <p:sp>
        <p:nvSpPr>
          <p:cNvPr id="20" name="TextBox 19">
            <a:extLst>
              <a:ext uri="{FF2B5EF4-FFF2-40B4-BE49-F238E27FC236}">
                <a16:creationId xmlns:a16="http://schemas.microsoft.com/office/drawing/2014/main" id="{40D54656-3450-084B-AC1D-457C81ECBA7F}"/>
              </a:ext>
            </a:extLst>
          </p:cNvPr>
          <p:cNvSpPr txBox="1"/>
          <p:nvPr/>
        </p:nvSpPr>
        <p:spPr>
          <a:xfrm rot="20603243">
            <a:off x="1764316" y="1869493"/>
            <a:ext cx="893193" cy="369332"/>
          </a:xfrm>
          <a:prstGeom prst="rect">
            <a:avLst/>
          </a:prstGeom>
          <a:noFill/>
        </p:spPr>
        <p:txBody>
          <a:bodyPr wrap="none" rtlCol="0">
            <a:spAutoFit/>
          </a:bodyPr>
          <a:lstStyle/>
          <a:p>
            <a:r>
              <a:rPr lang="en-GB" dirty="0"/>
              <a:t>Happily</a:t>
            </a:r>
          </a:p>
        </p:txBody>
      </p:sp>
      <p:sp>
        <p:nvSpPr>
          <p:cNvPr id="21" name="TextBox 20">
            <a:extLst>
              <a:ext uri="{FF2B5EF4-FFF2-40B4-BE49-F238E27FC236}">
                <a16:creationId xmlns:a16="http://schemas.microsoft.com/office/drawing/2014/main" id="{3F8A5A90-A08B-9B4E-998F-16A03332FCB5}"/>
              </a:ext>
            </a:extLst>
          </p:cNvPr>
          <p:cNvSpPr txBox="1"/>
          <p:nvPr/>
        </p:nvSpPr>
        <p:spPr>
          <a:xfrm rot="20837580">
            <a:off x="7323980" y="1505856"/>
            <a:ext cx="923651" cy="369332"/>
          </a:xfrm>
          <a:prstGeom prst="rect">
            <a:avLst/>
          </a:prstGeom>
          <a:noFill/>
        </p:spPr>
        <p:txBody>
          <a:bodyPr wrap="none" rtlCol="0">
            <a:spAutoFit/>
          </a:bodyPr>
          <a:lstStyle/>
          <a:p>
            <a:r>
              <a:rPr lang="en-GB" dirty="0"/>
              <a:t>Jumped</a:t>
            </a:r>
          </a:p>
        </p:txBody>
      </p:sp>
      <p:sp>
        <p:nvSpPr>
          <p:cNvPr id="22" name="TextBox 21">
            <a:extLst>
              <a:ext uri="{FF2B5EF4-FFF2-40B4-BE49-F238E27FC236}">
                <a16:creationId xmlns:a16="http://schemas.microsoft.com/office/drawing/2014/main" id="{D5730208-F3EB-B049-9083-0DD9D6295E8B}"/>
              </a:ext>
            </a:extLst>
          </p:cNvPr>
          <p:cNvSpPr txBox="1"/>
          <p:nvPr/>
        </p:nvSpPr>
        <p:spPr>
          <a:xfrm rot="553771">
            <a:off x="3791106" y="2163152"/>
            <a:ext cx="1051763" cy="369332"/>
          </a:xfrm>
          <a:prstGeom prst="rect">
            <a:avLst/>
          </a:prstGeom>
          <a:noFill/>
        </p:spPr>
        <p:txBody>
          <a:bodyPr wrap="none" rtlCol="0">
            <a:spAutoFit/>
          </a:bodyPr>
          <a:lstStyle/>
          <a:p>
            <a:r>
              <a:rPr lang="en-GB" dirty="0"/>
              <a:t>Snatched</a:t>
            </a:r>
          </a:p>
        </p:txBody>
      </p:sp>
      <p:sp>
        <p:nvSpPr>
          <p:cNvPr id="23" name="TextBox 22">
            <a:extLst>
              <a:ext uri="{FF2B5EF4-FFF2-40B4-BE49-F238E27FC236}">
                <a16:creationId xmlns:a16="http://schemas.microsoft.com/office/drawing/2014/main" id="{CEE81102-D417-8D4E-A469-3B3D19ABFEA9}"/>
              </a:ext>
            </a:extLst>
          </p:cNvPr>
          <p:cNvSpPr txBox="1"/>
          <p:nvPr/>
        </p:nvSpPr>
        <p:spPr>
          <a:xfrm>
            <a:off x="2500848" y="2272842"/>
            <a:ext cx="459869" cy="369332"/>
          </a:xfrm>
          <a:prstGeom prst="rect">
            <a:avLst/>
          </a:prstGeom>
          <a:noFill/>
        </p:spPr>
        <p:txBody>
          <a:bodyPr wrap="none" rtlCol="0">
            <a:spAutoFit/>
          </a:bodyPr>
          <a:lstStyle/>
          <a:p>
            <a:r>
              <a:rPr lang="en-GB" dirty="0"/>
              <a:t>sat</a:t>
            </a:r>
          </a:p>
        </p:txBody>
      </p:sp>
      <p:sp>
        <p:nvSpPr>
          <p:cNvPr id="24" name="TextBox 23">
            <a:extLst>
              <a:ext uri="{FF2B5EF4-FFF2-40B4-BE49-F238E27FC236}">
                <a16:creationId xmlns:a16="http://schemas.microsoft.com/office/drawing/2014/main" id="{D28E0B2C-D694-954A-9F0A-B4700B8CB9E4}"/>
              </a:ext>
            </a:extLst>
          </p:cNvPr>
          <p:cNvSpPr txBox="1"/>
          <p:nvPr/>
        </p:nvSpPr>
        <p:spPr>
          <a:xfrm rot="711599">
            <a:off x="5795277" y="1732975"/>
            <a:ext cx="967637" cy="369332"/>
          </a:xfrm>
          <a:prstGeom prst="rect">
            <a:avLst/>
          </a:prstGeom>
          <a:noFill/>
        </p:spPr>
        <p:txBody>
          <a:bodyPr wrap="none" rtlCol="0">
            <a:spAutoFit/>
          </a:bodyPr>
          <a:lstStyle/>
          <a:p>
            <a:r>
              <a:rPr lang="en-GB" dirty="0"/>
              <a:t>Shouted</a:t>
            </a:r>
          </a:p>
        </p:txBody>
      </p:sp>
      <p:sp>
        <p:nvSpPr>
          <p:cNvPr id="25" name="TextBox 24">
            <a:extLst>
              <a:ext uri="{FF2B5EF4-FFF2-40B4-BE49-F238E27FC236}">
                <a16:creationId xmlns:a16="http://schemas.microsoft.com/office/drawing/2014/main" id="{CE163E48-FBD9-DF48-B53F-D667A27600C9}"/>
              </a:ext>
            </a:extLst>
          </p:cNvPr>
          <p:cNvSpPr txBox="1"/>
          <p:nvPr/>
        </p:nvSpPr>
        <p:spPr>
          <a:xfrm>
            <a:off x="6421422" y="2205077"/>
            <a:ext cx="971741" cy="369332"/>
          </a:xfrm>
          <a:prstGeom prst="rect">
            <a:avLst/>
          </a:prstGeom>
          <a:noFill/>
        </p:spPr>
        <p:txBody>
          <a:bodyPr wrap="none" rtlCol="0">
            <a:spAutoFit/>
          </a:bodyPr>
          <a:lstStyle/>
          <a:p>
            <a:r>
              <a:rPr lang="en-GB" dirty="0"/>
              <a:t>Hungrily</a:t>
            </a:r>
          </a:p>
        </p:txBody>
      </p:sp>
      <p:sp>
        <p:nvSpPr>
          <p:cNvPr id="26" name="TextBox 25">
            <a:extLst>
              <a:ext uri="{FF2B5EF4-FFF2-40B4-BE49-F238E27FC236}">
                <a16:creationId xmlns:a16="http://schemas.microsoft.com/office/drawing/2014/main" id="{E321CCDC-96BE-7A41-B8FE-5E68E13F39E1}"/>
              </a:ext>
            </a:extLst>
          </p:cNvPr>
          <p:cNvSpPr txBox="1"/>
          <p:nvPr/>
        </p:nvSpPr>
        <p:spPr>
          <a:xfrm>
            <a:off x="9798359" y="2205076"/>
            <a:ext cx="578167" cy="338554"/>
          </a:xfrm>
          <a:prstGeom prst="rect">
            <a:avLst/>
          </a:prstGeom>
          <a:noFill/>
        </p:spPr>
        <p:txBody>
          <a:bodyPr wrap="square" rtlCol="0">
            <a:spAutoFit/>
          </a:bodyPr>
          <a:lstStyle/>
          <a:p>
            <a:r>
              <a:rPr lang="en-GB" sz="1600" dirty="0">
                <a:latin typeface="Comic Sans MS" panose="030F0902030302020204" pitchFamily="66" charset="0"/>
              </a:rPr>
              <a:t>Icy</a:t>
            </a:r>
          </a:p>
        </p:txBody>
      </p:sp>
      <p:sp>
        <p:nvSpPr>
          <p:cNvPr id="27" name="TextBox 26">
            <a:extLst>
              <a:ext uri="{FF2B5EF4-FFF2-40B4-BE49-F238E27FC236}">
                <a16:creationId xmlns:a16="http://schemas.microsoft.com/office/drawing/2014/main" id="{4624FBAC-58C4-C741-9CA1-0BC6D8B43262}"/>
              </a:ext>
            </a:extLst>
          </p:cNvPr>
          <p:cNvSpPr txBox="1"/>
          <p:nvPr/>
        </p:nvSpPr>
        <p:spPr>
          <a:xfrm rot="670617">
            <a:off x="8572821" y="1617490"/>
            <a:ext cx="1300612" cy="369332"/>
          </a:xfrm>
          <a:prstGeom prst="rect">
            <a:avLst/>
          </a:prstGeom>
          <a:noFill/>
        </p:spPr>
        <p:txBody>
          <a:bodyPr wrap="none" rtlCol="0">
            <a:spAutoFit/>
          </a:bodyPr>
          <a:lstStyle/>
          <a:p>
            <a:r>
              <a:rPr lang="en-GB" dirty="0"/>
              <a:t>Desperately</a:t>
            </a:r>
          </a:p>
        </p:txBody>
      </p:sp>
    </p:spTree>
    <p:extLst>
      <p:ext uri="{BB962C8B-B14F-4D97-AF65-F5344CB8AC3E}">
        <p14:creationId xmlns:p14="http://schemas.microsoft.com/office/powerpoint/2010/main" val="295944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BC70-30E4-B44C-B603-0751A6A501EE}"/>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a:t>Task: Read the next part of the story.</a:t>
            </a:r>
          </a:p>
        </p:txBody>
      </p:sp>
      <p:pic>
        <p:nvPicPr>
          <p:cNvPr id="4" name="Picture 2">
            <a:extLst>
              <a:ext uri="{FF2B5EF4-FFF2-40B4-BE49-F238E27FC236}">
                <a16:creationId xmlns:a16="http://schemas.microsoft.com/office/drawing/2014/main" id="{3C1788BF-E5ED-6241-9326-900D3695B98D}"/>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r="-1"/>
          <a:stretch/>
        </p:blipFill>
        <p:spPr bwMode="auto">
          <a:xfrm>
            <a:off x="1255060" y="1165412"/>
            <a:ext cx="3449660" cy="50829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61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a:bodyPr>
          <a:lstStyle/>
          <a:p>
            <a:pPr marL="0" indent="0">
              <a:buNone/>
            </a:pPr>
            <a:r>
              <a:rPr lang="en-GB" dirty="0"/>
              <a:t>Some looked as though they had been running, others seemed to have been skipping. Some sat and some stood. There were frozen smiles and frozen frowns, and there, right at the front, gazing out from his icy prison, was Ivan’s brother.</a:t>
            </a:r>
          </a:p>
          <a:p>
            <a:pPr marL="0" indent="0">
              <a:buNone/>
            </a:pPr>
            <a:r>
              <a:rPr lang="en-GB" dirty="0" err="1"/>
              <a:t>Starjik</a:t>
            </a:r>
            <a:r>
              <a:rPr lang="en-GB" dirty="0"/>
              <a:t> laughed cruelly. “Such pretty children,” he said, “and mine, for ever.”</a:t>
            </a:r>
          </a:p>
          <a:p>
            <a:pPr marL="0" indent="0">
              <a:buNone/>
            </a:pPr>
            <a:r>
              <a:rPr lang="en-GB" dirty="0"/>
              <a:t>Ivan looked into the twisted face and his eyes were filled with tears.</a:t>
            </a:r>
          </a:p>
          <a:p>
            <a:pPr marL="0" indent="0">
              <a:buNone/>
            </a:pPr>
            <a:r>
              <a:rPr lang="en-GB" dirty="0"/>
              <a:t>”But these children do not move,” he cried. “You cannot play with them or hear them laugh. You could make such children from painted wood.”</a:t>
            </a:r>
          </a:p>
        </p:txBody>
      </p:sp>
    </p:spTree>
    <p:extLst>
      <p:ext uri="{BB962C8B-B14F-4D97-AF65-F5344CB8AC3E}">
        <p14:creationId xmlns:p14="http://schemas.microsoft.com/office/powerpoint/2010/main" val="2039374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a:bodyPr>
          <a:lstStyle/>
          <a:p>
            <a:pPr marL="0" indent="0">
              <a:buNone/>
            </a:pPr>
            <a:r>
              <a:rPr lang="en-GB" dirty="0" err="1"/>
              <a:t>Starjik</a:t>
            </a:r>
            <a:r>
              <a:rPr lang="en-GB" dirty="0"/>
              <a:t> shook his head. “Ah no! The finest wood-carver could not do that. And besides, I take the children to punish those who sent me away.” He laughed again. “Once I was a child like these,” he said, “but the other children would not play with me. They said my heart was cold, and they sent me away.”</a:t>
            </a:r>
          </a:p>
          <a:p>
            <a:pPr marL="0" indent="0">
              <a:buNone/>
            </a:pPr>
            <a:r>
              <a:rPr lang="en-GB" dirty="0"/>
              <a:t>He turned to the ice-prison, resting his hands on it, looking in.</a:t>
            </a:r>
          </a:p>
          <a:p>
            <a:pPr marL="0" indent="0">
              <a:buNone/>
            </a:pPr>
            <a:r>
              <a:rPr lang="en-GB" dirty="0"/>
              <a:t>“Now I have friends, and every one a pretty one, for I have chosen them myself.”</a:t>
            </a:r>
          </a:p>
        </p:txBody>
      </p:sp>
    </p:spTree>
    <p:extLst>
      <p:ext uri="{BB962C8B-B14F-4D97-AF65-F5344CB8AC3E}">
        <p14:creationId xmlns:p14="http://schemas.microsoft.com/office/powerpoint/2010/main" val="4256258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a:bodyPr>
          <a:lstStyle/>
          <a:p>
            <a:pPr marL="0" indent="0">
              <a:buNone/>
            </a:pPr>
            <a:r>
              <a:rPr lang="en-GB" dirty="0"/>
              <a:t>He turned, smiling coldly down at Ivan. “You, also, are a pretty child,” he hissed. “You would not be out of place at all. They are happy, you know with me, for they have forgotten their homes. And now it is time for you to join them.” He reached up and snapped an icicle from the curtain. Ivan backed away. </a:t>
            </a:r>
            <a:r>
              <a:rPr lang="en-GB" dirty="0" err="1"/>
              <a:t>Starjik</a:t>
            </a:r>
            <a:r>
              <a:rPr lang="en-GB" dirty="0"/>
              <a:t> laughed. “It is no use, Ivan. You cannot escape. I have only to touch you with this icicle and you are mine for ever.”</a:t>
            </a:r>
          </a:p>
          <a:p>
            <a:pPr marL="0" indent="0">
              <a:buNone/>
            </a:pPr>
            <a:endParaRPr lang="en-GB" dirty="0"/>
          </a:p>
          <a:p>
            <a:pPr marL="0" indent="0">
              <a:buNone/>
            </a:pPr>
            <a:endParaRPr lang="en-GB" dirty="0"/>
          </a:p>
          <a:p>
            <a:pPr marL="0" indent="0">
              <a:buNone/>
            </a:pPr>
            <a:r>
              <a:rPr lang="en-GB" dirty="0"/>
              <a:t>		</a:t>
            </a:r>
            <a:r>
              <a:rPr lang="en-GB" b="1" dirty="0"/>
              <a:t>Think about/Discuss…</a:t>
            </a:r>
          </a:p>
          <a:p>
            <a:pPr marL="0" indent="0">
              <a:buNone/>
            </a:pPr>
            <a:r>
              <a:rPr lang="en-GB" dirty="0"/>
              <a:t>			What could happen next?</a:t>
            </a:r>
          </a:p>
          <a:p>
            <a:pPr marL="0" indent="0">
              <a:buNone/>
            </a:pPr>
            <a:r>
              <a:rPr lang="en-GB" dirty="0"/>
              <a:t>				Will Ivan save his brother?</a:t>
            </a:r>
          </a:p>
          <a:p>
            <a:pPr marL="0" indent="0">
              <a:buNone/>
            </a:pPr>
            <a:r>
              <a:rPr lang="en-GB" dirty="0"/>
              <a:t>					How will Ivan get out of this tricky situation?</a:t>
            </a:r>
          </a:p>
        </p:txBody>
      </p:sp>
      <p:pic>
        <p:nvPicPr>
          <p:cNvPr id="5" name="Picture 4">
            <a:extLst>
              <a:ext uri="{FF2B5EF4-FFF2-40B4-BE49-F238E27FC236}">
                <a16:creationId xmlns:a16="http://schemas.microsoft.com/office/drawing/2014/main" id="{E70CD234-8330-8C4B-B121-3BA86973E456}"/>
              </a:ext>
            </a:extLst>
          </p:cNvPr>
          <p:cNvPicPr>
            <a:picLocks noChangeAspect="1"/>
          </p:cNvPicPr>
          <p:nvPr/>
        </p:nvPicPr>
        <p:blipFill>
          <a:blip r:embed="rId3"/>
          <a:stretch>
            <a:fillRect/>
          </a:stretch>
        </p:blipFill>
        <p:spPr>
          <a:xfrm>
            <a:off x="8081683" y="3136833"/>
            <a:ext cx="2940854" cy="2214156"/>
          </a:xfrm>
          <a:prstGeom prst="rect">
            <a:avLst/>
          </a:prstGeom>
        </p:spPr>
      </p:pic>
    </p:spTree>
    <p:extLst>
      <p:ext uri="{BB962C8B-B14F-4D97-AF65-F5344CB8AC3E}">
        <p14:creationId xmlns:p14="http://schemas.microsoft.com/office/powerpoint/2010/main" val="190313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643EC8-016C-A24F-B0EE-B6A32B7B413E}"/>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21994" y="118533"/>
            <a:ext cx="9919474" cy="6374342"/>
          </a:xfrm>
        </p:spPr>
      </p:pic>
      <p:sp>
        <p:nvSpPr>
          <p:cNvPr id="3" name="TextBox 2">
            <a:extLst>
              <a:ext uri="{FF2B5EF4-FFF2-40B4-BE49-F238E27FC236}">
                <a16:creationId xmlns:a16="http://schemas.microsoft.com/office/drawing/2014/main" id="{C40EDCD4-3D81-1348-8A95-29727C1CCAE9}"/>
              </a:ext>
            </a:extLst>
          </p:cNvPr>
          <p:cNvSpPr txBox="1"/>
          <p:nvPr/>
        </p:nvSpPr>
        <p:spPr>
          <a:xfrm>
            <a:off x="10160001" y="1182045"/>
            <a:ext cx="1775653" cy="4247317"/>
          </a:xfrm>
          <a:prstGeom prst="rect">
            <a:avLst/>
          </a:prstGeom>
          <a:noFill/>
        </p:spPr>
        <p:txBody>
          <a:bodyPr wrap="square" rtlCol="0">
            <a:spAutoFit/>
          </a:bodyPr>
          <a:lstStyle/>
          <a:p>
            <a:pPr algn="ctr"/>
            <a:r>
              <a:rPr lang="en-GB" dirty="0"/>
              <a:t>This is a picture of myself and my daughter acting out part of the story.</a:t>
            </a:r>
          </a:p>
          <a:p>
            <a:pPr algn="ctr"/>
            <a:endParaRPr lang="en-GB" dirty="0"/>
          </a:p>
          <a:p>
            <a:pPr algn="ctr"/>
            <a:r>
              <a:rPr lang="en-GB" dirty="0"/>
              <a:t>You could act it out too!</a:t>
            </a:r>
          </a:p>
          <a:p>
            <a:pPr algn="ctr"/>
            <a:endParaRPr lang="en-GB" dirty="0"/>
          </a:p>
          <a:p>
            <a:pPr algn="ctr"/>
            <a:r>
              <a:rPr lang="en-GB" dirty="0"/>
              <a:t>Think about how Ivan might feel.</a:t>
            </a:r>
          </a:p>
          <a:p>
            <a:pPr algn="ctr"/>
            <a:endParaRPr lang="en-GB" dirty="0"/>
          </a:p>
          <a:p>
            <a:pPr algn="ctr"/>
            <a:r>
              <a:rPr lang="en-GB" dirty="0"/>
              <a:t> How might he get out of this tricky situation?</a:t>
            </a:r>
          </a:p>
        </p:txBody>
      </p:sp>
    </p:spTree>
    <p:extLst>
      <p:ext uri="{BB962C8B-B14F-4D97-AF65-F5344CB8AC3E}">
        <p14:creationId xmlns:p14="http://schemas.microsoft.com/office/powerpoint/2010/main" val="210513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0"/>
            <a:ext cx="10515600" cy="1325563"/>
          </a:xfrm>
        </p:spPr>
        <p:txBody>
          <a:bodyPr/>
          <a:lstStyle/>
          <a:p>
            <a:r>
              <a:rPr lang="en-GB" dirty="0"/>
              <a:t>Review of the story so far:</a:t>
            </a:r>
          </a:p>
        </p:txBody>
      </p:sp>
      <p:sp>
        <p:nvSpPr>
          <p:cNvPr id="3" name="Content Placeholder 2"/>
          <p:cNvSpPr>
            <a:spLocks noGrp="1"/>
          </p:cNvSpPr>
          <p:nvPr>
            <p:ph idx="1"/>
          </p:nvPr>
        </p:nvSpPr>
        <p:spPr>
          <a:xfrm>
            <a:off x="393700" y="1490597"/>
            <a:ext cx="7467600" cy="4747326"/>
          </a:xfrm>
        </p:spPr>
        <p:txBody>
          <a:bodyPr>
            <a:normAutofit fontScale="77500" lnSpcReduction="20000"/>
          </a:bodyPr>
          <a:lstStyle/>
          <a:p>
            <a:r>
              <a:rPr lang="en-GB" dirty="0" err="1"/>
              <a:t>Starjik</a:t>
            </a:r>
            <a:r>
              <a:rPr lang="en-GB" dirty="0"/>
              <a:t> steals his brother.</a:t>
            </a:r>
          </a:p>
          <a:p>
            <a:r>
              <a:rPr lang="en-GB" dirty="0"/>
              <a:t>Ivan prepares for his journey.</a:t>
            </a:r>
          </a:p>
          <a:p>
            <a:r>
              <a:rPr lang="en-GB" dirty="0"/>
              <a:t>Ivan sneaks off on his own.</a:t>
            </a:r>
          </a:p>
          <a:p>
            <a:r>
              <a:rPr lang="en-GB" dirty="0"/>
              <a:t>Ivan is chased by wolves.</a:t>
            </a:r>
          </a:p>
          <a:p>
            <a:r>
              <a:rPr lang="en-GB" dirty="0"/>
              <a:t>Ivan gets lost but is helped by an owl.</a:t>
            </a:r>
          </a:p>
          <a:p>
            <a:r>
              <a:rPr lang="en-GB" dirty="0"/>
              <a:t>Ivan almost falls down a deep crack. </a:t>
            </a:r>
          </a:p>
          <a:p>
            <a:r>
              <a:rPr lang="en-GB" dirty="0"/>
              <a:t>Ivan is tricked by </a:t>
            </a:r>
            <a:r>
              <a:rPr lang="en-GB" dirty="0" err="1"/>
              <a:t>Starjik’s</a:t>
            </a:r>
            <a:r>
              <a:rPr lang="en-GB" dirty="0"/>
              <a:t> vision of a village.</a:t>
            </a:r>
          </a:p>
          <a:p>
            <a:r>
              <a:rPr lang="en-GB" dirty="0"/>
              <a:t>Ivan almost falls down a well.</a:t>
            </a:r>
          </a:p>
          <a:p>
            <a:r>
              <a:rPr lang="en-GB" dirty="0"/>
              <a:t>Ivan is helped by an old woman.</a:t>
            </a:r>
          </a:p>
          <a:p>
            <a:r>
              <a:rPr lang="en-GB" dirty="0"/>
              <a:t>Ivan arrives at </a:t>
            </a:r>
            <a:r>
              <a:rPr lang="en-GB" dirty="0" err="1"/>
              <a:t>Starjik’s</a:t>
            </a:r>
            <a:r>
              <a:rPr lang="en-GB" dirty="0"/>
              <a:t> cave.</a:t>
            </a:r>
          </a:p>
          <a:p>
            <a:r>
              <a:rPr lang="en-GB" dirty="0"/>
              <a:t>Ivan fights off bats.</a:t>
            </a:r>
          </a:p>
          <a:p>
            <a:r>
              <a:rPr lang="en-GB" dirty="0" err="1"/>
              <a:t>Starjik</a:t>
            </a:r>
            <a:r>
              <a:rPr lang="en-GB" dirty="0"/>
              <a:t> shows him the frozen children.</a:t>
            </a:r>
          </a:p>
          <a:p>
            <a:r>
              <a:rPr lang="en-GB" dirty="0" err="1"/>
              <a:t>Starjik</a:t>
            </a:r>
            <a:r>
              <a:rPr lang="en-GB" dirty="0"/>
              <a:t> attacks Ivan with an icicle!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16800" y="49037"/>
            <a:ext cx="4394200" cy="683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3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71F6-9D6D-8547-8A7F-79902287A2A8}"/>
              </a:ext>
            </a:extLst>
          </p:cNvPr>
          <p:cNvSpPr>
            <a:spLocks noGrp="1"/>
          </p:cNvSpPr>
          <p:nvPr>
            <p:ph type="title"/>
          </p:nvPr>
        </p:nvSpPr>
        <p:spPr>
          <a:xfrm>
            <a:off x="0" y="0"/>
            <a:ext cx="12035118" cy="1325563"/>
          </a:xfrm>
        </p:spPr>
        <p:txBody>
          <a:bodyPr/>
          <a:lstStyle/>
          <a:p>
            <a:pPr algn="ctr"/>
            <a:r>
              <a:rPr lang="en-GB" dirty="0"/>
              <a:t>Task: </a:t>
            </a:r>
            <a:r>
              <a:rPr lang="en-GB" sz="2000" dirty="0"/>
              <a:t>Think of two different ways this story could end. Draw a picture and write about your ideas for two possible endings to this story.</a:t>
            </a:r>
            <a:endParaRPr lang="en-GB" dirty="0"/>
          </a:p>
        </p:txBody>
      </p:sp>
      <p:pic>
        <p:nvPicPr>
          <p:cNvPr id="7" name="Picture 6">
            <a:extLst>
              <a:ext uri="{FF2B5EF4-FFF2-40B4-BE49-F238E27FC236}">
                <a16:creationId xmlns:a16="http://schemas.microsoft.com/office/drawing/2014/main" id="{E6FF5F08-C49D-D448-918F-4226BFE895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43000"/>
            <a:ext cx="11937999" cy="5551581"/>
          </a:xfrm>
          <a:prstGeom prst="rect">
            <a:avLst/>
          </a:prstGeom>
        </p:spPr>
      </p:pic>
      <p:sp>
        <p:nvSpPr>
          <p:cNvPr id="8" name="TextBox 7">
            <a:extLst>
              <a:ext uri="{FF2B5EF4-FFF2-40B4-BE49-F238E27FC236}">
                <a16:creationId xmlns:a16="http://schemas.microsoft.com/office/drawing/2014/main" id="{DCDFE2CB-A15F-424C-996B-B850CA232811}"/>
              </a:ext>
            </a:extLst>
          </p:cNvPr>
          <p:cNvSpPr txBox="1"/>
          <p:nvPr/>
        </p:nvSpPr>
        <p:spPr>
          <a:xfrm>
            <a:off x="376517" y="1325563"/>
            <a:ext cx="994183" cy="369332"/>
          </a:xfrm>
          <a:prstGeom prst="rect">
            <a:avLst/>
          </a:prstGeom>
          <a:noFill/>
        </p:spPr>
        <p:txBody>
          <a:bodyPr wrap="none" rtlCol="0">
            <a:spAutoFit/>
          </a:bodyPr>
          <a:lstStyle/>
          <a:p>
            <a:r>
              <a:rPr lang="en-GB" dirty="0"/>
              <a:t>Ending 1</a:t>
            </a:r>
          </a:p>
        </p:txBody>
      </p:sp>
      <p:sp>
        <p:nvSpPr>
          <p:cNvPr id="9" name="TextBox 8">
            <a:extLst>
              <a:ext uri="{FF2B5EF4-FFF2-40B4-BE49-F238E27FC236}">
                <a16:creationId xmlns:a16="http://schemas.microsoft.com/office/drawing/2014/main" id="{60469E63-62C6-BE4E-BE59-EF4EA2632D84}"/>
              </a:ext>
            </a:extLst>
          </p:cNvPr>
          <p:cNvSpPr txBox="1"/>
          <p:nvPr/>
        </p:nvSpPr>
        <p:spPr>
          <a:xfrm>
            <a:off x="6338046" y="1325563"/>
            <a:ext cx="994183" cy="369332"/>
          </a:xfrm>
          <a:prstGeom prst="rect">
            <a:avLst/>
          </a:prstGeom>
          <a:noFill/>
        </p:spPr>
        <p:txBody>
          <a:bodyPr wrap="none" rtlCol="0">
            <a:spAutoFit/>
          </a:bodyPr>
          <a:lstStyle/>
          <a:p>
            <a:r>
              <a:rPr lang="en-GB" dirty="0"/>
              <a:t>Ending 2</a:t>
            </a:r>
          </a:p>
        </p:txBody>
      </p:sp>
    </p:spTree>
    <p:extLst>
      <p:ext uri="{BB962C8B-B14F-4D97-AF65-F5344CB8AC3E}">
        <p14:creationId xmlns:p14="http://schemas.microsoft.com/office/powerpoint/2010/main" val="4096702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9394-E275-3444-AD9C-5EB8D756D287}"/>
              </a:ext>
            </a:extLst>
          </p:cNvPr>
          <p:cNvSpPr>
            <a:spLocks noGrp="1"/>
          </p:cNvSpPr>
          <p:nvPr>
            <p:ph type="title"/>
          </p:nvPr>
        </p:nvSpPr>
        <p:spPr>
          <a:xfrm>
            <a:off x="5507707" y="2493919"/>
            <a:ext cx="4129216" cy="1325563"/>
          </a:xfrm>
        </p:spPr>
        <p:txBody>
          <a:bodyPr>
            <a:normAutofit/>
          </a:bodyPr>
          <a:lstStyle/>
          <a:p>
            <a:r>
              <a:rPr lang="en-GB" sz="8000" dirty="0"/>
              <a:t>Lesson 3</a:t>
            </a:r>
          </a:p>
        </p:txBody>
      </p:sp>
      <p:pic>
        <p:nvPicPr>
          <p:cNvPr id="3" name="Content Placeholder 2">
            <a:extLst>
              <a:ext uri="{FF2B5EF4-FFF2-40B4-BE49-F238E27FC236}">
                <a16:creationId xmlns:a16="http://schemas.microsoft.com/office/drawing/2014/main" id="{EBC79D9C-36FB-D045-A8F9-991A23C00E47}"/>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r="-1"/>
          <a:stretch/>
        </p:blipFill>
        <p:spPr bwMode="auto">
          <a:xfrm>
            <a:off x="596154" y="1138518"/>
            <a:ext cx="3449660" cy="50829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350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B348-BA1E-AA4F-A3EE-B1B16CDFE18D}"/>
              </a:ext>
            </a:extLst>
          </p:cNvPr>
          <p:cNvSpPr>
            <a:spLocks noGrp="1"/>
          </p:cNvSpPr>
          <p:nvPr>
            <p:ph type="title"/>
          </p:nvPr>
        </p:nvSpPr>
        <p:spPr/>
        <p:txBody>
          <a:bodyPr>
            <a:normAutofit/>
          </a:bodyPr>
          <a:lstStyle/>
          <a:p>
            <a:r>
              <a:rPr lang="en-GB" sz="5400" dirty="0"/>
              <a:t>Warm Up</a:t>
            </a:r>
            <a:endParaRPr lang="en-GB" sz="5400" u="sng" dirty="0"/>
          </a:p>
        </p:txBody>
      </p:sp>
      <p:sp>
        <p:nvSpPr>
          <p:cNvPr id="3" name="Content Placeholder 2">
            <a:extLst>
              <a:ext uri="{FF2B5EF4-FFF2-40B4-BE49-F238E27FC236}">
                <a16:creationId xmlns:a16="http://schemas.microsoft.com/office/drawing/2014/main" id="{893E9513-C796-594D-9478-BBBDD30B3B09}"/>
              </a:ext>
            </a:extLst>
          </p:cNvPr>
          <p:cNvSpPr>
            <a:spLocks noGrp="1"/>
          </p:cNvSpPr>
          <p:nvPr>
            <p:ph idx="1"/>
          </p:nvPr>
        </p:nvSpPr>
        <p:spPr>
          <a:xfrm>
            <a:off x="838200" y="1690688"/>
            <a:ext cx="10515600" cy="810465"/>
          </a:xfrm>
        </p:spPr>
        <p:txBody>
          <a:bodyPr>
            <a:noAutofit/>
          </a:bodyPr>
          <a:lstStyle/>
          <a:p>
            <a:pPr marL="0" indent="0" algn="ctr">
              <a:buNone/>
            </a:pPr>
            <a:r>
              <a:rPr lang="en-GB" sz="3200" dirty="0">
                <a:solidFill>
                  <a:srgbClr val="C00000"/>
                </a:solidFill>
              </a:rPr>
              <a:t>Task: Correct the punctuation in these sentences.</a:t>
            </a:r>
          </a:p>
        </p:txBody>
      </p:sp>
      <p:sp>
        <p:nvSpPr>
          <p:cNvPr id="6" name="Rectangle 5">
            <a:extLst>
              <a:ext uri="{FF2B5EF4-FFF2-40B4-BE49-F238E27FC236}">
                <a16:creationId xmlns:a16="http://schemas.microsoft.com/office/drawing/2014/main" id="{A19E637B-9268-5B42-83C2-AD3BB79B8A9A}"/>
              </a:ext>
            </a:extLst>
          </p:cNvPr>
          <p:cNvSpPr/>
          <p:nvPr/>
        </p:nvSpPr>
        <p:spPr>
          <a:xfrm>
            <a:off x="887505" y="2811053"/>
            <a:ext cx="11134165" cy="2801088"/>
          </a:xfrm>
          <a:prstGeom prst="rect">
            <a:avLst/>
          </a:prstGeom>
        </p:spPr>
        <p:txBody>
          <a:bodyPr wrap="square">
            <a:spAutoFit/>
          </a:bodyPr>
          <a:lstStyle/>
          <a:p>
            <a:pPr>
              <a:lnSpc>
                <a:spcPct val="150000"/>
              </a:lnSpc>
            </a:pPr>
            <a:r>
              <a:rPr lang="en-GB" sz="2400" dirty="0">
                <a:latin typeface="Comic Sans MS" panose="030F0902030302020204" pitchFamily="66" charset="0"/>
              </a:rPr>
              <a:t>1. </a:t>
            </a:r>
            <a:r>
              <a:rPr lang="en-GB" sz="2400" dirty="0" err="1">
                <a:latin typeface="Comic Sans MS" panose="030F0902030302020204" pitchFamily="66" charset="0"/>
              </a:rPr>
              <a:t>ivan</a:t>
            </a:r>
            <a:r>
              <a:rPr lang="en-GB" sz="2400" dirty="0">
                <a:latin typeface="Comic Sans MS" panose="030F0902030302020204" pitchFamily="66" charset="0"/>
              </a:rPr>
              <a:t> gasped when he saw the frozen children</a:t>
            </a:r>
          </a:p>
          <a:p>
            <a:pPr>
              <a:lnSpc>
                <a:spcPct val="150000"/>
              </a:lnSpc>
            </a:pPr>
            <a:r>
              <a:rPr lang="en-GB" sz="2400" dirty="0">
                <a:latin typeface="Comic Sans MS" panose="030F0902030302020204" pitchFamily="66" charset="0"/>
              </a:rPr>
              <a:t>2. </a:t>
            </a:r>
            <a:r>
              <a:rPr lang="en-GB" sz="2400" dirty="0" err="1">
                <a:latin typeface="Comic Sans MS" panose="030F0902030302020204" pitchFamily="66" charset="0"/>
              </a:rPr>
              <a:t>starjik</a:t>
            </a:r>
            <a:r>
              <a:rPr lang="en-GB" sz="2400" dirty="0">
                <a:latin typeface="Comic Sans MS" panose="030F0902030302020204" pitchFamily="66" charset="0"/>
              </a:rPr>
              <a:t> laughed cruelly  Such pretty children  he said</a:t>
            </a:r>
          </a:p>
          <a:p>
            <a:pPr>
              <a:lnSpc>
                <a:spcPct val="150000"/>
              </a:lnSpc>
            </a:pPr>
            <a:r>
              <a:rPr lang="en-GB" sz="2400" dirty="0">
                <a:latin typeface="Comic Sans MS" panose="030F0902030302020204" pitchFamily="66" charset="0"/>
              </a:rPr>
              <a:t>3. </a:t>
            </a:r>
            <a:r>
              <a:rPr lang="en-GB" sz="2400" dirty="0" err="1">
                <a:latin typeface="Comic Sans MS" panose="030F0902030302020204" pitchFamily="66" charset="0"/>
              </a:rPr>
              <a:t>ivan</a:t>
            </a:r>
            <a:r>
              <a:rPr lang="en-GB" sz="2400" dirty="0">
                <a:latin typeface="Comic Sans MS" panose="030F0902030302020204" pitchFamily="66" charset="0"/>
              </a:rPr>
              <a:t> looked at </a:t>
            </a:r>
            <a:r>
              <a:rPr lang="en-GB" sz="2400" dirty="0" err="1">
                <a:latin typeface="Comic Sans MS" panose="030F0902030302020204" pitchFamily="66" charset="0"/>
              </a:rPr>
              <a:t>starjik’s</a:t>
            </a:r>
            <a:r>
              <a:rPr lang="en-GB" sz="2400" dirty="0">
                <a:latin typeface="Comic Sans MS" panose="030F0902030302020204" pitchFamily="66" charset="0"/>
              </a:rPr>
              <a:t> twisted face and his eyes were filled with tears</a:t>
            </a:r>
          </a:p>
          <a:p>
            <a:pPr>
              <a:lnSpc>
                <a:spcPct val="150000"/>
              </a:lnSpc>
            </a:pPr>
            <a:r>
              <a:rPr lang="en-GB" sz="2400" dirty="0">
                <a:latin typeface="Comic Sans MS" panose="030F0902030302020204" pitchFamily="66" charset="0"/>
              </a:rPr>
              <a:t>4. But these children do not move  he cried</a:t>
            </a:r>
          </a:p>
          <a:p>
            <a:pPr>
              <a:lnSpc>
                <a:spcPct val="150000"/>
              </a:lnSpc>
            </a:pPr>
            <a:r>
              <a:rPr lang="en-GB" sz="2400" dirty="0">
                <a:latin typeface="Comic Sans MS" panose="030F0902030302020204" pitchFamily="66" charset="0"/>
              </a:rPr>
              <a:t> 5. </a:t>
            </a:r>
            <a:r>
              <a:rPr lang="en-GB" sz="2400" dirty="0" err="1">
                <a:latin typeface="Comic Sans MS" panose="030F0902030302020204" pitchFamily="66" charset="0"/>
              </a:rPr>
              <a:t>starjik</a:t>
            </a:r>
            <a:r>
              <a:rPr lang="en-GB" sz="2400" dirty="0">
                <a:latin typeface="Comic Sans MS" panose="030F0902030302020204" pitchFamily="66" charset="0"/>
              </a:rPr>
              <a:t> lifted an icicle above his head ready to strike at </a:t>
            </a:r>
            <a:r>
              <a:rPr lang="en-GB" sz="2400" dirty="0" err="1">
                <a:latin typeface="Comic Sans MS" panose="030F0902030302020204" pitchFamily="66" charset="0"/>
              </a:rPr>
              <a:t>ivan</a:t>
            </a:r>
            <a:endParaRPr lang="en-GB" sz="2400" dirty="0">
              <a:latin typeface="Comic Sans MS" panose="030F0902030302020204" pitchFamily="66" charset="0"/>
            </a:endParaRPr>
          </a:p>
        </p:txBody>
      </p:sp>
      <p:sp>
        <p:nvSpPr>
          <p:cNvPr id="7" name="TextBox 6">
            <a:extLst>
              <a:ext uri="{FF2B5EF4-FFF2-40B4-BE49-F238E27FC236}">
                <a16:creationId xmlns:a16="http://schemas.microsoft.com/office/drawing/2014/main" id="{B1A52820-8441-DE43-ADC8-A68E595255A8}"/>
              </a:ext>
            </a:extLst>
          </p:cNvPr>
          <p:cNvSpPr txBox="1"/>
          <p:nvPr/>
        </p:nvSpPr>
        <p:spPr>
          <a:xfrm>
            <a:off x="3953435" y="6123543"/>
            <a:ext cx="3835987" cy="369332"/>
          </a:xfrm>
          <a:prstGeom prst="rect">
            <a:avLst/>
          </a:prstGeom>
          <a:noFill/>
        </p:spPr>
        <p:txBody>
          <a:bodyPr wrap="none" rtlCol="0">
            <a:spAutoFit/>
          </a:bodyPr>
          <a:lstStyle/>
          <a:p>
            <a:r>
              <a:rPr lang="en-GB" dirty="0"/>
              <a:t>Answers on the next slide. No peeking!</a:t>
            </a:r>
          </a:p>
        </p:txBody>
      </p:sp>
    </p:spTree>
    <p:extLst>
      <p:ext uri="{BB962C8B-B14F-4D97-AF65-F5344CB8AC3E}">
        <p14:creationId xmlns:p14="http://schemas.microsoft.com/office/powerpoint/2010/main" val="167707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0024" y="2620070"/>
            <a:ext cx="7419584" cy="956958"/>
          </a:xfrm>
        </p:spPr>
        <p:txBody>
          <a:bodyPr/>
          <a:lstStyle/>
          <a:p>
            <a:r>
              <a:rPr lang="en-GB" dirty="0">
                <a:latin typeface="Comic Sans MS" panose="030F0902030302020204" pitchFamily="66" charset="0"/>
              </a:rPr>
              <a:t>English Lesson 1</a:t>
            </a:r>
          </a:p>
        </p:txBody>
      </p:sp>
      <p:pic>
        <p:nvPicPr>
          <p:cNvPr id="5" name="Picture 2">
            <a:extLst>
              <a:ext uri="{FF2B5EF4-FFF2-40B4-BE49-F238E27FC236}">
                <a16:creationId xmlns:a16="http://schemas.microsoft.com/office/drawing/2014/main" id="{B861DBBC-7EB4-C247-AEA9-43E50A637B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9141" y="1021196"/>
            <a:ext cx="2670883" cy="415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771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B348-BA1E-AA4F-A3EE-B1B16CDFE18D}"/>
              </a:ext>
            </a:extLst>
          </p:cNvPr>
          <p:cNvSpPr>
            <a:spLocks noGrp="1"/>
          </p:cNvSpPr>
          <p:nvPr>
            <p:ph type="title"/>
          </p:nvPr>
        </p:nvSpPr>
        <p:spPr/>
        <p:txBody>
          <a:bodyPr>
            <a:normAutofit/>
          </a:bodyPr>
          <a:lstStyle/>
          <a:p>
            <a:r>
              <a:rPr lang="en-GB" sz="5400" dirty="0"/>
              <a:t>Warm Up</a:t>
            </a:r>
            <a:endParaRPr lang="en-GB" sz="5400" u="sng" dirty="0"/>
          </a:p>
        </p:txBody>
      </p:sp>
      <p:sp>
        <p:nvSpPr>
          <p:cNvPr id="3" name="Content Placeholder 2">
            <a:extLst>
              <a:ext uri="{FF2B5EF4-FFF2-40B4-BE49-F238E27FC236}">
                <a16:creationId xmlns:a16="http://schemas.microsoft.com/office/drawing/2014/main" id="{893E9513-C796-594D-9478-BBBDD30B3B09}"/>
              </a:ext>
            </a:extLst>
          </p:cNvPr>
          <p:cNvSpPr>
            <a:spLocks noGrp="1"/>
          </p:cNvSpPr>
          <p:nvPr>
            <p:ph idx="1"/>
          </p:nvPr>
        </p:nvSpPr>
        <p:spPr>
          <a:xfrm>
            <a:off x="838200" y="1690688"/>
            <a:ext cx="10515600" cy="810465"/>
          </a:xfrm>
        </p:spPr>
        <p:txBody>
          <a:bodyPr>
            <a:noAutofit/>
          </a:bodyPr>
          <a:lstStyle/>
          <a:p>
            <a:pPr marL="0" indent="0" algn="ctr">
              <a:buNone/>
            </a:pPr>
            <a:r>
              <a:rPr lang="en-GB" sz="5400" dirty="0">
                <a:solidFill>
                  <a:srgbClr val="C00000"/>
                </a:solidFill>
              </a:rPr>
              <a:t>Answers</a:t>
            </a:r>
          </a:p>
        </p:txBody>
      </p:sp>
      <p:sp>
        <p:nvSpPr>
          <p:cNvPr id="6" name="Rectangle 5">
            <a:extLst>
              <a:ext uri="{FF2B5EF4-FFF2-40B4-BE49-F238E27FC236}">
                <a16:creationId xmlns:a16="http://schemas.microsoft.com/office/drawing/2014/main" id="{A19E637B-9268-5B42-83C2-AD3BB79B8A9A}"/>
              </a:ext>
            </a:extLst>
          </p:cNvPr>
          <p:cNvSpPr/>
          <p:nvPr/>
        </p:nvSpPr>
        <p:spPr>
          <a:xfrm>
            <a:off x="887506" y="2811053"/>
            <a:ext cx="10892118" cy="2801088"/>
          </a:xfrm>
          <a:prstGeom prst="rect">
            <a:avLst/>
          </a:prstGeom>
        </p:spPr>
        <p:txBody>
          <a:bodyPr wrap="square">
            <a:spAutoFit/>
          </a:bodyPr>
          <a:lstStyle/>
          <a:p>
            <a:pPr>
              <a:lnSpc>
                <a:spcPct val="150000"/>
              </a:lnSpc>
            </a:pPr>
            <a:r>
              <a:rPr lang="en-GB" sz="2400" dirty="0">
                <a:latin typeface="Comic Sans MS" panose="030F0902030302020204" pitchFamily="66" charset="0"/>
              </a:rPr>
              <a:t>1. Ivan gasped when he saw the frozen children.</a:t>
            </a:r>
          </a:p>
          <a:p>
            <a:pPr>
              <a:lnSpc>
                <a:spcPct val="150000"/>
              </a:lnSpc>
            </a:pPr>
            <a:r>
              <a:rPr lang="en-GB" sz="2400" dirty="0">
                <a:latin typeface="Comic Sans MS" panose="030F0902030302020204" pitchFamily="66" charset="0"/>
              </a:rPr>
              <a:t>2. </a:t>
            </a:r>
            <a:r>
              <a:rPr lang="en-GB" sz="2400" dirty="0" err="1">
                <a:latin typeface="Comic Sans MS" panose="030F0902030302020204" pitchFamily="66" charset="0"/>
              </a:rPr>
              <a:t>Starjik</a:t>
            </a:r>
            <a:r>
              <a:rPr lang="en-GB" sz="2400" dirty="0">
                <a:latin typeface="Comic Sans MS" panose="030F0902030302020204" pitchFamily="66" charset="0"/>
              </a:rPr>
              <a:t> laughed cruelly.  “Such pretty children,”  he said.</a:t>
            </a:r>
          </a:p>
          <a:p>
            <a:pPr>
              <a:lnSpc>
                <a:spcPct val="150000"/>
              </a:lnSpc>
            </a:pPr>
            <a:r>
              <a:rPr lang="en-GB" sz="2400" dirty="0">
                <a:latin typeface="Comic Sans MS" panose="030F0902030302020204" pitchFamily="66" charset="0"/>
              </a:rPr>
              <a:t>3. Ivan looked at </a:t>
            </a:r>
            <a:r>
              <a:rPr lang="en-GB" sz="2400" dirty="0" err="1">
                <a:latin typeface="Comic Sans MS" panose="030F0902030302020204" pitchFamily="66" charset="0"/>
              </a:rPr>
              <a:t>Starjik’s</a:t>
            </a:r>
            <a:r>
              <a:rPr lang="en-GB" sz="2400" dirty="0">
                <a:latin typeface="Comic Sans MS" panose="030F0902030302020204" pitchFamily="66" charset="0"/>
              </a:rPr>
              <a:t> twisted face and his eyes were filled with tears.</a:t>
            </a:r>
          </a:p>
          <a:p>
            <a:pPr>
              <a:lnSpc>
                <a:spcPct val="150000"/>
              </a:lnSpc>
            </a:pPr>
            <a:r>
              <a:rPr lang="en-GB" sz="2400" dirty="0">
                <a:latin typeface="Comic Sans MS" panose="030F0902030302020204" pitchFamily="66" charset="0"/>
              </a:rPr>
              <a:t>4. “But these children do not move,”  he cried.</a:t>
            </a:r>
          </a:p>
          <a:p>
            <a:pPr>
              <a:lnSpc>
                <a:spcPct val="150000"/>
              </a:lnSpc>
            </a:pPr>
            <a:r>
              <a:rPr lang="en-GB" sz="2400" dirty="0">
                <a:latin typeface="Comic Sans MS" panose="030F0902030302020204" pitchFamily="66" charset="0"/>
              </a:rPr>
              <a:t> 5. </a:t>
            </a:r>
            <a:r>
              <a:rPr lang="en-GB" sz="2400" dirty="0" err="1">
                <a:latin typeface="Comic Sans MS" panose="030F0902030302020204" pitchFamily="66" charset="0"/>
              </a:rPr>
              <a:t>Starjik</a:t>
            </a:r>
            <a:r>
              <a:rPr lang="en-GB" sz="2400" dirty="0">
                <a:latin typeface="Comic Sans MS" panose="030F0902030302020204" pitchFamily="66" charset="0"/>
              </a:rPr>
              <a:t> lifted an icicle above his head ready to strike at Ivan.</a:t>
            </a:r>
          </a:p>
        </p:txBody>
      </p:sp>
    </p:spTree>
    <p:extLst>
      <p:ext uri="{BB962C8B-B14F-4D97-AF65-F5344CB8AC3E}">
        <p14:creationId xmlns:p14="http://schemas.microsoft.com/office/powerpoint/2010/main" val="381955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BC70-30E4-B44C-B603-0751A6A501EE}"/>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a:t>Task: Read the next part of the story.</a:t>
            </a:r>
          </a:p>
        </p:txBody>
      </p:sp>
      <p:pic>
        <p:nvPicPr>
          <p:cNvPr id="4" name="Picture 2">
            <a:extLst>
              <a:ext uri="{FF2B5EF4-FFF2-40B4-BE49-F238E27FC236}">
                <a16:creationId xmlns:a16="http://schemas.microsoft.com/office/drawing/2014/main" id="{3C1788BF-E5ED-6241-9326-900D3695B98D}"/>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r="-1"/>
          <a:stretch/>
        </p:blipFill>
        <p:spPr bwMode="auto">
          <a:xfrm>
            <a:off x="1255060" y="1165412"/>
            <a:ext cx="3449660" cy="50829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067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1609470" y="1164171"/>
            <a:ext cx="9605377" cy="4529657"/>
          </a:xfrm>
        </p:spPr>
        <p:txBody>
          <a:bodyPr>
            <a:normAutofit/>
          </a:bodyPr>
          <a:lstStyle/>
          <a:p>
            <a:pPr marL="0" indent="0">
              <a:buNone/>
            </a:pPr>
            <a:r>
              <a:rPr lang="en-GB" dirty="0"/>
              <a:t>He turned, smiling coldly down at Ivan. “You, also, are a pretty child,” he hissed. “You would not be out of place at all. They are happy, you know with me, for they have forgotten their homes. And now it is time for you to join them.” He reached up and snapped an icicle from the curtain. Ivan backed away. </a:t>
            </a:r>
            <a:r>
              <a:rPr lang="en-GB" dirty="0" err="1"/>
              <a:t>Starjik</a:t>
            </a:r>
            <a:r>
              <a:rPr lang="en-GB" dirty="0"/>
              <a:t> laughed. “It is no use, Ivan. You cannot escape. I have only to touch you with this icicle and you are mine for ever.”</a:t>
            </a:r>
          </a:p>
        </p:txBody>
      </p:sp>
    </p:spTree>
    <p:extLst>
      <p:ext uri="{BB962C8B-B14F-4D97-AF65-F5344CB8AC3E}">
        <p14:creationId xmlns:p14="http://schemas.microsoft.com/office/powerpoint/2010/main" val="1877175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224423" y="230602"/>
            <a:ext cx="11399730" cy="4368292"/>
          </a:xfrm>
        </p:spPr>
        <p:txBody>
          <a:bodyPr>
            <a:normAutofit/>
          </a:bodyPr>
          <a:lstStyle/>
          <a:p>
            <a:pPr marL="0" indent="0">
              <a:buNone/>
            </a:pPr>
            <a:r>
              <a:rPr lang="en-GB" dirty="0"/>
              <a:t>Ivan felt the ice-prison at his back. He could go no further. </a:t>
            </a:r>
            <a:r>
              <a:rPr lang="en-GB" dirty="0" err="1"/>
              <a:t>Starjik</a:t>
            </a:r>
            <a:r>
              <a:rPr lang="en-GB" dirty="0"/>
              <a:t> grinned and came on, the icicle held out before him. Ivan bit his lip. The ice-point was inches from his head. As </a:t>
            </a:r>
            <a:r>
              <a:rPr lang="en-GB" dirty="0" err="1"/>
              <a:t>Starjik</a:t>
            </a:r>
            <a:r>
              <a:rPr lang="en-GB" dirty="0"/>
              <a:t> stooped for the final lunge, the boy whipped off his mitten and flung the ice-pips into the evil face. His voice echoed shrill through the cavern:</a:t>
            </a:r>
          </a:p>
          <a:p>
            <a:pPr marL="0" indent="0" algn="ctr">
              <a:buNone/>
            </a:pPr>
            <a:r>
              <a:rPr lang="en-GB" dirty="0"/>
              <a:t>“Brothers never more shall part;</a:t>
            </a:r>
          </a:p>
          <a:p>
            <a:pPr marL="0" indent="0" algn="ctr">
              <a:buNone/>
            </a:pPr>
            <a:r>
              <a:rPr lang="en-GB" dirty="0"/>
              <a:t>Melt the winter in his heart!”</a:t>
            </a:r>
          </a:p>
          <a:p>
            <a:pPr marL="0" indent="0">
              <a:buNone/>
            </a:pPr>
            <a:r>
              <a:rPr lang="en-GB" dirty="0"/>
              <a:t>At once there came a rumbling sound and the cavern floor quivered. </a:t>
            </a:r>
            <a:r>
              <a:rPr lang="en-GB" dirty="0" err="1"/>
              <a:t>Starjik</a:t>
            </a:r>
            <a:r>
              <a:rPr lang="en-GB" dirty="0"/>
              <a:t> staggered back with an awful cry, his hands clawing at his face.</a:t>
            </a:r>
          </a:p>
        </p:txBody>
      </p:sp>
      <p:pic>
        <p:nvPicPr>
          <p:cNvPr id="5" name="Picture 4">
            <a:extLst>
              <a:ext uri="{FF2B5EF4-FFF2-40B4-BE49-F238E27FC236}">
                <a16:creationId xmlns:a16="http://schemas.microsoft.com/office/drawing/2014/main" id="{F195828D-BB6C-AC42-8D92-5DACAEE3686E}"/>
              </a:ext>
            </a:extLst>
          </p:cNvPr>
          <p:cNvPicPr>
            <a:picLocks noChangeAspect="1"/>
          </p:cNvPicPr>
          <p:nvPr/>
        </p:nvPicPr>
        <p:blipFill>
          <a:blip r:embed="rId3"/>
          <a:stretch>
            <a:fillRect/>
          </a:stretch>
        </p:blipFill>
        <p:spPr>
          <a:xfrm>
            <a:off x="2220673" y="4689743"/>
            <a:ext cx="1907574" cy="2039434"/>
          </a:xfrm>
          <a:prstGeom prst="rect">
            <a:avLst/>
          </a:prstGeom>
        </p:spPr>
      </p:pic>
      <p:pic>
        <p:nvPicPr>
          <p:cNvPr id="6" name="Picture 5">
            <a:extLst>
              <a:ext uri="{FF2B5EF4-FFF2-40B4-BE49-F238E27FC236}">
                <a16:creationId xmlns:a16="http://schemas.microsoft.com/office/drawing/2014/main" id="{FA63E12D-4806-824E-BC94-871E951BA564}"/>
              </a:ext>
            </a:extLst>
          </p:cNvPr>
          <p:cNvPicPr>
            <a:picLocks noChangeAspect="1"/>
          </p:cNvPicPr>
          <p:nvPr/>
        </p:nvPicPr>
        <p:blipFill>
          <a:blip r:embed="rId4"/>
          <a:stretch>
            <a:fillRect/>
          </a:stretch>
        </p:blipFill>
        <p:spPr>
          <a:xfrm>
            <a:off x="6369434" y="4892419"/>
            <a:ext cx="1617063" cy="1634082"/>
          </a:xfrm>
          <a:prstGeom prst="rect">
            <a:avLst/>
          </a:prstGeom>
        </p:spPr>
      </p:pic>
    </p:spTree>
    <p:extLst>
      <p:ext uri="{BB962C8B-B14F-4D97-AF65-F5344CB8AC3E}">
        <p14:creationId xmlns:p14="http://schemas.microsoft.com/office/powerpoint/2010/main" val="1525604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37158" y="637698"/>
            <a:ext cx="11399730" cy="6627398"/>
          </a:xfrm>
        </p:spPr>
        <p:txBody>
          <a:bodyPr>
            <a:normAutofit/>
          </a:bodyPr>
          <a:lstStyle/>
          <a:p>
            <a:pPr marL="0" indent="0">
              <a:buNone/>
            </a:pPr>
            <a:r>
              <a:rPr lang="en-GB" dirty="0"/>
              <a:t>Ivan was flung to the floor. Behind him, the ice-prison heaved, split, and shivered into fragments. He scrabbled at the slippery floor, trying to get up. Then something struck him on the head and he felt himself falling, falling</a:t>
            </a:r>
            <a:r>
              <a:rPr lang="is-IS" dirty="0"/>
              <a:t>…</a:t>
            </a:r>
          </a:p>
          <a:p>
            <a:pPr marL="0" indent="0">
              <a:buNone/>
            </a:pPr>
            <a:r>
              <a:rPr lang="is-IS" dirty="0"/>
              <a:t>After a long time Ivan opened his eyes, and cried out.  Starjik was bending over him. He rolled away, trying to get up. Starjik watched him. Ivan scrambled to his feet and backed off, eyeing the old man warily. Starjik made no attempt to follow, but stood, gazing at him across the shattered ice. Then the corner of his mouth twitched, so that he seemed almost to smile. Ivan screwed up his eyes, shook his head, and looked again. Starjik </a:t>
            </a:r>
            <a:r>
              <a:rPr lang="is-IS" i="1" dirty="0"/>
              <a:t>was</a:t>
            </a:r>
            <a:r>
              <a:rPr lang="is-IS" dirty="0"/>
              <a:t> smiling. There was no cruelty now in his smile. </a:t>
            </a:r>
            <a:r>
              <a:rPr lang="en-US" dirty="0"/>
              <a:t>T</a:t>
            </a:r>
            <a:r>
              <a:rPr lang="is-IS" dirty="0"/>
              <a:t>here was something in his hand, and he held it out towards Ivan.</a:t>
            </a:r>
          </a:p>
          <a:p>
            <a:pPr marL="0" indent="0">
              <a:buNone/>
            </a:pPr>
            <a:r>
              <a:rPr lang="is-IS" dirty="0"/>
              <a:t>“Soup,” he said, “hot soup.”</a:t>
            </a:r>
          </a:p>
          <a:p>
            <a:pPr marL="0" indent="0">
              <a:buNone/>
            </a:pPr>
            <a:r>
              <a:rPr lang="is-IS" dirty="0"/>
              <a:t>Ivan took a step forward. </a:t>
            </a:r>
            <a:r>
              <a:rPr lang="en-US" dirty="0"/>
              <a:t>S</a:t>
            </a:r>
            <a:r>
              <a:rPr lang="is-IS" dirty="0"/>
              <a:t>omething grabbed at his waist and clung there, very tightly. He looked down and saw his brother’s head pressed against him.</a:t>
            </a:r>
            <a:endParaRPr lang="en-GB" dirty="0"/>
          </a:p>
        </p:txBody>
      </p:sp>
    </p:spTree>
    <p:extLst>
      <p:ext uri="{BB962C8B-B14F-4D97-AF65-F5344CB8AC3E}">
        <p14:creationId xmlns:p14="http://schemas.microsoft.com/office/powerpoint/2010/main" val="3554812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643060" y="755536"/>
            <a:ext cx="10905880" cy="6627398"/>
          </a:xfrm>
        </p:spPr>
        <p:txBody>
          <a:bodyPr>
            <a:normAutofit/>
          </a:bodyPr>
          <a:lstStyle/>
          <a:p>
            <a:pPr marL="0" indent="0">
              <a:buNone/>
            </a:pPr>
            <a:r>
              <a:rPr lang="en-GB" dirty="0"/>
              <a:t>All around children were awakening; rubbing their eyes and gazing about them. </a:t>
            </a:r>
            <a:r>
              <a:rPr lang="en-GB" dirty="0" err="1"/>
              <a:t>Starjik</a:t>
            </a:r>
            <a:r>
              <a:rPr lang="en-GB" dirty="0"/>
              <a:t> came closer, offering the soup. He seemed straighter now; less twisted. Ivan took the bowl and backed away, drinking the hot soup and watching </a:t>
            </a:r>
            <a:r>
              <a:rPr lang="en-GB" dirty="0" err="1"/>
              <a:t>Starjik</a:t>
            </a:r>
            <a:r>
              <a:rPr lang="en-GB" dirty="0"/>
              <a:t> through the steam. </a:t>
            </a:r>
          </a:p>
          <a:p>
            <a:pPr marL="0" indent="0">
              <a:buNone/>
            </a:pPr>
            <a:r>
              <a:rPr lang="en-GB" dirty="0"/>
              <a:t>“There are furs,” said </a:t>
            </a:r>
            <a:r>
              <a:rPr lang="en-GB" dirty="0" err="1"/>
              <a:t>Starjik</a:t>
            </a:r>
            <a:r>
              <a:rPr lang="en-GB" dirty="0"/>
              <a:t>. “In my store-room; many furs. I will fetch them.” He shuffled away through the splintered ice. Ivan gazed at him, wonderingly, passing the soup-bowl to his brother.</a:t>
            </a:r>
          </a:p>
          <a:p>
            <a:pPr marL="0" indent="0">
              <a:buNone/>
            </a:pPr>
            <a:r>
              <a:rPr lang="en-GB" dirty="0" err="1"/>
              <a:t>Starjik</a:t>
            </a:r>
            <a:r>
              <a:rPr lang="en-GB" dirty="0"/>
              <a:t> went several times back and forth with his shuffling gait until a heap of warm furs lay on the floor.</a:t>
            </a:r>
          </a:p>
        </p:txBody>
      </p:sp>
    </p:spTree>
    <p:extLst>
      <p:ext uri="{BB962C8B-B14F-4D97-AF65-F5344CB8AC3E}">
        <p14:creationId xmlns:p14="http://schemas.microsoft.com/office/powerpoint/2010/main" val="47194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365125"/>
            <a:ext cx="12192000" cy="7826534"/>
          </a:xfrm>
          <a:prstGeom prst="rect">
            <a:avLst/>
          </a:prstGeom>
        </p:spPr>
      </p:pic>
      <p:sp>
        <p:nvSpPr>
          <p:cNvPr id="3" name="Content Placeholder 2"/>
          <p:cNvSpPr>
            <a:spLocks noGrp="1"/>
          </p:cNvSpPr>
          <p:nvPr>
            <p:ph idx="1"/>
          </p:nvPr>
        </p:nvSpPr>
        <p:spPr>
          <a:xfrm>
            <a:off x="1125253" y="599568"/>
            <a:ext cx="10228547" cy="3932091"/>
          </a:xfrm>
        </p:spPr>
        <p:txBody>
          <a:bodyPr>
            <a:normAutofit/>
          </a:bodyPr>
          <a:lstStyle/>
          <a:p>
            <a:pPr marL="0" indent="0">
              <a:buNone/>
            </a:pPr>
            <a:r>
              <a:rPr lang="en-GB" dirty="0"/>
              <a:t>“You ought to be going,” he said. “There is no wind now and you have a long journey.’ And he began to go round from child to child, wrapping the furs about their shoulders; smiling. And when they began to move out through the passage in twos, holding hands behind Ivan, </a:t>
            </a:r>
            <a:r>
              <a:rPr lang="en-GB" dirty="0" err="1"/>
              <a:t>starjik</a:t>
            </a:r>
            <a:r>
              <a:rPr lang="en-GB" dirty="0"/>
              <a:t> led the way. There was no wind, and no fluttering things now in the quiet darkness, and they came at last to the end of the cave, where their eyes danced to see the snow-flakes falling through the pure light.</a:t>
            </a:r>
          </a:p>
        </p:txBody>
      </p:sp>
      <p:pic>
        <p:nvPicPr>
          <p:cNvPr id="5" name="Picture 4">
            <a:extLst>
              <a:ext uri="{FF2B5EF4-FFF2-40B4-BE49-F238E27FC236}">
                <a16:creationId xmlns:a16="http://schemas.microsoft.com/office/drawing/2014/main" id="{796735AD-DFB8-B245-B11D-5DDA36416C23}"/>
              </a:ext>
            </a:extLst>
          </p:cNvPr>
          <p:cNvPicPr>
            <a:picLocks noChangeAspect="1"/>
          </p:cNvPicPr>
          <p:nvPr/>
        </p:nvPicPr>
        <p:blipFill>
          <a:blip r:embed="rId3"/>
          <a:stretch>
            <a:fillRect/>
          </a:stretch>
        </p:blipFill>
        <p:spPr>
          <a:xfrm>
            <a:off x="3962344" y="4437529"/>
            <a:ext cx="4642917" cy="2608729"/>
          </a:xfrm>
          <a:prstGeom prst="rect">
            <a:avLst/>
          </a:prstGeom>
        </p:spPr>
      </p:pic>
    </p:spTree>
    <p:extLst>
      <p:ext uri="{BB962C8B-B14F-4D97-AF65-F5344CB8AC3E}">
        <p14:creationId xmlns:p14="http://schemas.microsoft.com/office/powerpoint/2010/main" val="1077392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96135" y="230602"/>
            <a:ext cx="11399730" cy="6627398"/>
          </a:xfrm>
        </p:spPr>
        <p:txBody>
          <a:bodyPr>
            <a:normAutofit/>
          </a:bodyPr>
          <a:lstStyle/>
          <a:p>
            <a:pPr marL="0" indent="0">
              <a:buNone/>
            </a:pPr>
            <a:r>
              <a:rPr lang="en-GB" dirty="0"/>
              <a:t>“You will never see me again,” said </a:t>
            </a:r>
            <a:r>
              <a:rPr lang="en-GB" dirty="0" err="1"/>
              <a:t>Starjik</a:t>
            </a:r>
            <a:r>
              <a:rPr lang="en-GB" dirty="0"/>
              <a:t>, “but I shall see you. And when winter comes again you will have reason to remember how </a:t>
            </a:r>
            <a:r>
              <a:rPr lang="en-GB" dirty="0" err="1"/>
              <a:t>Starjik’s</a:t>
            </a:r>
            <a:r>
              <a:rPr lang="en-GB" dirty="0"/>
              <a:t> heart was warmed.”</a:t>
            </a:r>
          </a:p>
          <a:p>
            <a:pPr marL="0" indent="0">
              <a:buNone/>
            </a:pPr>
            <a:r>
              <a:rPr lang="en-GB" dirty="0"/>
              <a:t>And so they left </a:t>
            </a:r>
            <a:r>
              <a:rPr lang="en-GB" dirty="0" err="1"/>
              <a:t>Starjik’s</a:t>
            </a:r>
            <a:r>
              <a:rPr lang="en-GB" dirty="0"/>
              <a:t> land, and Ivan took them home. And at every village he strode along the street crying, “Here are your children, home again from far away!” And the people cheered, and brought them food, and heaped gifts upon them, and stood waving as the line of children marched away. With each village the line became a little shorter, until at last only Ivan and his brother were left.</a:t>
            </a:r>
          </a:p>
          <a:p>
            <a:pPr marL="0" indent="0">
              <a:buNone/>
            </a:pPr>
            <a:r>
              <a:rPr lang="en-GB" dirty="0"/>
              <a:t>And so they came home. And the fear melted in the hearts of the people they were happy.</a:t>
            </a:r>
          </a:p>
          <a:p>
            <a:pPr marL="0" indent="0">
              <a:buNone/>
            </a:pPr>
            <a:endParaRPr lang="en-GB" dirty="0"/>
          </a:p>
        </p:txBody>
      </p:sp>
    </p:spTree>
    <p:extLst>
      <p:ext uri="{BB962C8B-B14F-4D97-AF65-F5344CB8AC3E}">
        <p14:creationId xmlns:p14="http://schemas.microsoft.com/office/powerpoint/2010/main" val="3716411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96135" y="230602"/>
            <a:ext cx="11399730" cy="2324339"/>
          </a:xfrm>
        </p:spPr>
        <p:txBody>
          <a:bodyPr>
            <a:normAutofit/>
          </a:bodyPr>
          <a:lstStyle/>
          <a:p>
            <a:pPr marL="0" indent="0">
              <a:buNone/>
            </a:pPr>
            <a:r>
              <a:rPr lang="en-GB" dirty="0"/>
              <a:t>And when winter came again, </a:t>
            </a:r>
            <a:r>
              <a:rPr lang="en-GB" dirty="0" err="1"/>
              <a:t>Starjik</a:t>
            </a:r>
            <a:r>
              <a:rPr lang="en-GB" dirty="0"/>
              <a:t> remembered his promise. No-one heard him come, for the howling wolves were gone and his sled was pulled now by silent deer. But when the people awoke at dawn there were sled tracks in the snow, and shining gifts by all the children’s beds.</a:t>
            </a:r>
          </a:p>
          <a:p>
            <a:pPr marL="0" indent="0">
              <a:buNone/>
            </a:pPr>
            <a:endParaRPr lang="en-GB" dirty="0"/>
          </a:p>
        </p:txBody>
      </p:sp>
      <p:pic>
        <p:nvPicPr>
          <p:cNvPr id="5" name="Picture 4">
            <a:extLst>
              <a:ext uri="{FF2B5EF4-FFF2-40B4-BE49-F238E27FC236}">
                <a16:creationId xmlns:a16="http://schemas.microsoft.com/office/drawing/2014/main" id="{BB289C32-4C9C-2F40-915A-D7E0DA74D007}"/>
              </a:ext>
            </a:extLst>
          </p:cNvPr>
          <p:cNvPicPr>
            <a:picLocks noChangeAspect="1"/>
          </p:cNvPicPr>
          <p:nvPr/>
        </p:nvPicPr>
        <p:blipFill>
          <a:blip r:embed="rId3"/>
          <a:stretch>
            <a:fillRect/>
          </a:stretch>
        </p:blipFill>
        <p:spPr>
          <a:xfrm>
            <a:off x="2715591" y="2785543"/>
            <a:ext cx="6065339" cy="3396590"/>
          </a:xfrm>
          <a:prstGeom prst="rect">
            <a:avLst/>
          </a:prstGeom>
        </p:spPr>
      </p:pic>
    </p:spTree>
    <p:extLst>
      <p:ext uri="{BB962C8B-B14F-4D97-AF65-F5344CB8AC3E}">
        <p14:creationId xmlns:p14="http://schemas.microsoft.com/office/powerpoint/2010/main" val="3699337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CE77-A6D4-D144-A5DA-E5AEBE544C21}"/>
              </a:ext>
            </a:extLst>
          </p:cNvPr>
          <p:cNvSpPr>
            <a:spLocks noGrp="1"/>
          </p:cNvSpPr>
          <p:nvPr>
            <p:ph type="title"/>
          </p:nvPr>
        </p:nvSpPr>
        <p:spPr>
          <a:xfrm>
            <a:off x="4961466" y="365125"/>
            <a:ext cx="6392333" cy="1325563"/>
          </a:xfrm>
        </p:spPr>
        <p:txBody>
          <a:bodyPr/>
          <a:lstStyle/>
          <a:p>
            <a:r>
              <a:rPr lang="en-GB" dirty="0"/>
              <a:t>Think about/Discuss:</a:t>
            </a:r>
          </a:p>
        </p:txBody>
      </p:sp>
      <p:sp>
        <p:nvSpPr>
          <p:cNvPr id="3" name="Content Placeholder 2">
            <a:extLst>
              <a:ext uri="{FF2B5EF4-FFF2-40B4-BE49-F238E27FC236}">
                <a16:creationId xmlns:a16="http://schemas.microsoft.com/office/drawing/2014/main" id="{BFCB0C56-2D44-CE48-AF2D-EC7BE6687CF5}"/>
              </a:ext>
            </a:extLst>
          </p:cNvPr>
          <p:cNvSpPr>
            <a:spLocks noGrp="1"/>
          </p:cNvSpPr>
          <p:nvPr>
            <p:ph idx="1"/>
          </p:nvPr>
        </p:nvSpPr>
        <p:spPr>
          <a:xfrm>
            <a:off x="5306108" y="1946648"/>
            <a:ext cx="6155267" cy="4351338"/>
          </a:xfrm>
        </p:spPr>
        <p:txBody>
          <a:bodyPr>
            <a:normAutofit/>
          </a:bodyPr>
          <a:lstStyle/>
          <a:p>
            <a:r>
              <a:rPr lang="en-GB" sz="2400" dirty="0">
                <a:latin typeface="Comic Sans MS" panose="030F0902030302020204" pitchFamily="66" charset="0"/>
              </a:rPr>
              <a:t>Did you enjoy this story?</a:t>
            </a:r>
          </a:p>
          <a:p>
            <a:r>
              <a:rPr lang="en-GB" sz="2400" dirty="0">
                <a:latin typeface="Comic Sans MS" panose="030F0902030302020204" pitchFamily="66" charset="0"/>
              </a:rPr>
              <a:t>Did it end the way you expected?</a:t>
            </a:r>
          </a:p>
          <a:p>
            <a:r>
              <a:rPr lang="en-GB" sz="2400" dirty="0">
                <a:latin typeface="Comic Sans MS" panose="030F0902030302020204" pitchFamily="66" charset="0"/>
              </a:rPr>
              <a:t>What would you have done in Ivan’s situation?</a:t>
            </a:r>
          </a:p>
          <a:p>
            <a:r>
              <a:rPr lang="en-GB" sz="2400" dirty="0">
                <a:latin typeface="Comic Sans MS" panose="030F0902030302020204" pitchFamily="66" charset="0"/>
              </a:rPr>
              <a:t>How did </a:t>
            </a:r>
            <a:r>
              <a:rPr lang="en-GB" sz="2400" dirty="0" err="1">
                <a:latin typeface="Comic Sans MS" panose="030F0902030302020204" pitchFamily="66" charset="0"/>
              </a:rPr>
              <a:t>Starjik</a:t>
            </a:r>
            <a:r>
              <a:rPr lang="en-GB" sz="2400" dirty="0">
                <a:latin typeface="Comic Sans MS" panose="030F0902030302020204" pitchFamily="66" charset="0"/>
              </a:rPr>
              <a:t> change?</a:t>
            </a:r>
          </a:p>
          <a:p>
            <a:r>
              <a:rPr lang="en-GB" sz="2400" dirty="0">
                <a:latin typeface="Comic Sans MS" panose="030F0902030302020204" pitchFamily="66" charset="0"/>
              </a:rPr>
              <a:t>What did he start to do to put things right?</a:t>
            </a:r>
          </a:p>
        </p:txBody>
      </p:sp>
      <p:pic>
        <p:nvPicPr>
          <p:cNvPr id="4" name="Picture 2">
            <a:extLst>
              <a:ext uri="{FF2B5EF4-FFF2-40B4-BE49-F238E27FC236}">
                <a16:creationId xmlns:a16="http://schemas.microsoft.com/office/drawing/2014/main" id="{EF215048-14D4-5849-8855-D406715F8B8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5600" y="22578"/>
            <a:ext cx="4394200" cy="683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90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5426-589B-874B-9F77-39FBFC67DF47}"/>
              </a:ext>
            </a:extLst>
          </p:cNvPr>
          <p:cNvSpPr>
            <a:spLocks noGrp="1"/>
          </p:cNvSpPr>
          <p:nvPr>
            <p:ph type="title"/>
          </p:nvPr>
        </p:nvSpPr>
        <p:spPr>
          <a:xfrm>
            <a:off x="3673288" y="-130546"/>
            <a:ext cx="4845424" cy="1325563"/>
          </a:xfrm>
        </p:spPr>
        <p:txBody>
          <a:bodyPr/>
          <a:lstStyle/>
          <a:p>
            <a:r>
              <a:rPr lang="en-GB" b="1" dirty="0"/>
              <a:t>What are Adverbs?</a:t>
            </a:r>
          </a:p>
        </p:txBody>
      </p:sp>
      <p:sp>
        <p:nvSpPr>
          <p:cNvPr id="3" name="Content Placeholder 2">
            <a:extLst>
              <a:ext uri="{FF2B5EF4-FFF2-40B4-BE49-F238E27FC236}">
                <a16:creationId xmlns:a16="http://schemas.microsoft.com/office/drawing/2014/main" id="{66B3DBC8-5424-FD48-91A5-10A8D368E0E6}"/>
              </a:ext>
            </a:extLst>
          </p:cNvPr>
          <p:cNvSpPr>
            <a:spLocks noGrp="1"/>
          </p:cNvSpPr>
          <p:nvPr>
            <p:ph idx="1"/>
          </p:nvPr>
        </p:nvSpPr>
        <p:spPr>
          <a:xfrm>
            <a:off x="394447" y="1027906"/>
            <a:ext cx="6781800" cy="1019175"/>
          </a:xfrm>
        </p:spPr>
        <p:txBody>
          <a:bodyPr/>
          <a:lstStyle/>
          <a:p>
            <a:pPr marL="0" indent="0" algn="ctr">
              <a:buNone/>
            </a:pPr>
            <a:r>
              <a:rPr lang="en-GB" dirty="0"/>
              <a:t>Today we are going to be learning about adverbs.</a:t>
            </a:r>
          </a:p>
        </p:txBody>
      </p:sp>
      <p:pic>
        <p:nvPicPr>
          <p:cNvPr id="4" name="Picture 3">
            <a:extLst>
              <a:ext uri="{FF2B5EF4-FFF2-40B4-BE49-F238E27FC236}">
                <a16:creationId xmlns:a16="http://schemas.microsoft.com/office/drawing/2014/main" id="{89DCA8B6-1784-9B42-9BE7-524B09C8F3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09577" y="1027906"/>
            <a:ext cx="4351867" cy="5715000"/>
          </a:xfrm>
          <a:prstGeom prst="rect">
            <a:avLst/>
          </a:prstGeom>
        </p:spPr>
      </p:pic>
      <p:pic>
        <p:nvPicPr>
          <p:cNvPr id="5" name="Picture 4">
            <a:extLst>
              <a:ext uri="{FF2B5EF4-FFF2-40B4-BE49-F238E27FC236}">
                <a16:creationId xmlns:a16="http://schemas.microsoft.com/office/drawing/2014/main" id="{D55D917D-6C7C-6A42-AE96-91A341A575B2}"/>
              </a:ext>
            </a:extLst>
          </p:cNvPr>
          <p:cNvPicPr>
            <a:picLocks noChangeAspect="1"/>
          </p:cNvPicPr>
          <p:nvPr/>
        </p:nvPicPr>
        <p:blipFill>
          <a:blip r:embed="rId3"/>
          <a:stretch>
            <a:fillRect/>
          </a:stretch>
        </p:blipFill>
        <p:spPr>
          <a:xfrm>
            <a:off x="644961" y="2250322"/>
            <a:ext cx="5661709" cy="4008490"/>
          </a:xfrm>
          <a:prstGeom prst="rect">
            <a:avLst/>
          </a:prstGeom>
        </p:spPr>
      </p:pic>
    </p:spTree>
    <p:extLst>
      <p:ext uri="{BB962C8B-B14F-4D97-AF65-F5344CB8AC3E}">
        <p14:creationId xmlns:p14="http://schemas.microsoft.com/office/powerpoint/2010/main" val="2291165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63270"/>
            <a:ext cx="5212080" cy="1325563"/>
          </a:xfrm>
        </p:spPr>
        <p:txBody>
          <a:bodyPr/>
          <a:lstStyle/>
          <a:p>
            <a:r>
              <a:rPr lang="en-GB" b="1" dirty="0"/>
              <a:t>Your task:</a:t>
            </a:r>
          </a:p>
        </p:txBody>
      </p:sp>
      <p:sp>
        <p:nvSpPr>
          <p:cNvPr id="3" name="Content Placeholder 2"/>
          <p:cNvSpPr>
            <a:spLocks noGrp="1"/>
          </p:cNvSpPr>
          <p:nvPr>
            <p:ph idx="1"/>
          </p:nvPr>
        </p:nvSpPr>
        <p:spPr>
          <a:xfrm>
            <a:off x="384810" y="1022840"/>
            <a:ext cx="6197600" cy="1055342"/>
          </a:xfrm>
        </p:spPr>
        <p:txBody>
          <a:bodyPr/>
          <a:lstStyle/>
          <a:p>
            <a:pPr marL="0" indent="0">
              <a:buNone/>
            </a:pPr>
            <a:r>
              <a:rPr lang="en-GB" dirty="0"/>
              <a:t>Create a story map of what has happened in the story.</a:t>
            </a:r>
            <a:endParaRPr lang="en-GB"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97800" y="36025"/>
            <a:ext cx="4394200" cy="683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8569"/>
          <a:stretch/>
        </p:blipFill>
        <p:spPr>
          <a:xfrm>
            <a:off x="249382" y="3729528"/>
            <a:ext cx="2463800" cy="3007448"/>
          </a:xfrm>
          <a:prstGeom prst="rect">
            <a:avLst/>
          </a:prstGeom>
        </p:spPr>
      </p:pic>
      <p:pic>
        <p:nvPicPr>
          <p:cNvPr id="5" name="Picture 4"/>
          <p:cNvPicPr>
            <a:picLocks noChangeAspect="1"/>
          </p:cNvPicPr>
          <p:nvPr/>
        </p:nvPicPr>
        <p:blipFill>
          <a:blip r:embed="rId4"/>
          <a:stretch>
            <a:fillRect/>
          </a:stretch>
        </p:blipFill>
        <p:spPr>
          <a:xfrm>
            <a:off x="3740900" y="4874420"/>
            <a:ext cx="2648181" cy="1983580"/>
          </a:xfrm>
          <a:prstGeom prst="rect">
            <a:avLst/>
          </a:prstGeom>
        </p:spPr>
      </p:pic>
      <p:sp>
        <p:nvSpPr>
          <p:cNvPr id="6" name="TextBox 5"/>
          <p:cNvSpPr txBox="1"/>
          <p:nvPr/>
        </p:nvSpPr>
        <p:spPr>
          <a:xfrm>
            <a:off x="397569" y="2489777"/>
            <a:ext cx="2430202" cy="954107"/>
          </a:xfrm>
          <a:prstGeom prst="rect">
            <a:avLst/>
          </a:prstGeom>
          <a:noFill/>
        </p:spPr>
        <p:txBody>
          <a:bodyPr wrap="square" rtlCol="0">
            <a:spAutoFit/>
          </a:bodyPr>
          <a:lstStyle/>
          <a:p>
            <a:pPr algn="ctr"/>
            <a:r>
              <a:rPr lang="en-GB" sz="1400" dirty="0"/>
              <a:t>It could look like one of these.</a:t>
            </a:r>
          </a:p>
          <a:p>
            <a:pPr algn="ctr"/>
            <a:r>
              <a:rPr lang="en-GB" sz="1400" dirty="0"/>
              <a:t>Or you can use the template on the next slide if you want to.</a:t>
            </a:r>
          </a:p>
        </p:txBody>
      </p:sp>
      <p:pic>
        <p:nvPicPr>
          <p:cNvPr id="7" name="Picture 6"/>
          <p:cNvPicPr>
            <a:picLocks noChangeAspect="1"/>
          </p:cNvPicPr>
          <p:nvPr/>
        </p:nvPicPr>
        <p:blipFill>
          <a:blip r:embed="rId5"/>
          <a:stretch>
            <a:fillRect/>
          </a:stretch>
        </p:blipFill>
        <p:spPr>
          <a:xfrm>
            <a:off x="4279553" y="2078182"/>
            <a:ext cx="3390900" cy="2400300"/>
          </a:xfrm>
          <a:prstGeom prst="rect">
            <a:avLst/>
          </a:prstGeom>
        </p:spPr>
      </p:pic>
      <p:cxnSp>
        <p:nvCxnSpPr>
          <p:cNvPr id="9" name="Straight Arrow Connector 8"/>
          <p:cNvCxnSpPr>
            <a:cxnSpLocks/>
          </p:cNvCxnSpPr>
          <p:nvPr/>
        </p:nvCxnSpPr>
        <p:spPr>
          <a:xfrm>
            <a:off x="2840529" y="2995650"/>
            <a:ext cx="1426266" cy="713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2593652" y="3368300"/>
            <a:ext cx="1322023" cy="13500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30269" y="3278332"/>
            <a:ext cx="24996" cy="5924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493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9C891D1-00A8-8D46-A228-D23BBA616294}"/>
              </a:ext>
            </a:extLst>
          </p:cNvPr>
          <p:cNvGraphicFramePr>
            <a:graphicFrameLocks noChangeAspect="1"/>
          </p:cNvGraphicFramePr>
          <p:nvPr>
            <p:extLst>
              <p:ext uri="{D42A27DB-BD31-4B8C-83A1-F6EECF244321}">
                <p14:modId xmlns:p14="http://schemas.microsoft.com/office/powerpoint/2010/main" val="1109584368"/>
              </p:ext>
            </p:extLst>
          </p:nvPr>
        </p:nvGraphicFramePr>
        <p:xfrm>
          <a:off x="1123950" y="215900"/>
          <a:ext cx="9944100" cy="6426200"/>
        </p:xfrm>
        <a:graphic>
          <a:graphicData uri="http://schemas.openxmlformats.org/presentationml/2006/ole">
            <mc:AlternateContent xmlns:mc="http://schemas.openxmlformats.org/markup-compatibility/2006">
              <mc:Choice xmlns:v="urn:schemas-microsoft-com:vml" Requires="v">
                <p:oleObj spid="_x0000_s1029" name="Document" r:id="rId3" imgW="9944100" imgH="6426200" progId="Word.Document.12">
                  <p:embed/>
                </p:oleObj>
              </mc:Choice>
              <mc:Fallback>
                <p:oleObj name="Document" r:id="rId3" imgW="9944100" imgH="6426200" progId="Word.Document.12">
                  <p:embed/>
                  <p:pic>
                    <p:nvPicPr>
                      <p:cNvPr id="0" name=""/>
                      <p:cNvPicPr/>
                      <p:nvPr/>
                    </p:nvPicPr>
                    <p:blipFill>
                      <a:blip r:embed="rId4"/>
                      <a:stretch>
                        <a:fillRect/>
                      </a:stretch>
                    </p:blipFill>
                    <p:spPr>
                      <a:xfrm>
                        <a:off x="1123950" y="215900"/>
                        <a:ext cx="9944100" cy="6426200"/>
                      </a:xfrm>
                      <a:prstGeom prst="rect">
                        <a:avLst/>
                      </a:prstGeom>
                    </p:spPr>
                  </p:pic>
                </p:oleObj>
              </mc:Fallback>
            </mc:AlternateContent>
          </a:graphicData>
        </a:graphic>
      </p:graphicFrame>
      <p:cxnSp>
        <p:nvCxnSpPr>
          <p:cNvPr id="41" name="Curved Connector 40">
            <a:extLst>
              <a:ext uri="{FF2B5EF4-FFF2-40B4-BE49-F238E27FC236}">
                <a16:creationId xmlns:a16="http://schemas.microsoft.com/office/drawing/2014/main" id="{9D4697A5-641B-D14D-B92D-BCC6CCF7221E}"/>
              </a:ext>
            </a:extLst>
          </p:cNvPr>
          <p:cNvCxnSpPr>
            <a:cxnSpLocks/>
          </p:cNvCxnSpPr>
          <p:nvPr/>
        </p:nvCxnSpPr>
        <p:spPr>
          <a:xfrm flipV="1">
            <a:off x="2232212" y="2581835"/>
            <a:ext cx="6589059" cy="255495"/>
          </a:xfrm>
          <a:prstGeom prst="curvedConnector3">
            <a:avLst>
              <a:gd name="adj1" fmla="val 204"/>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FCD74C5-FA4E-CD4E-87E5-2AADE45572B3}"/>
              </a:ext>
            </a:extLst>
          </p:cNvPr>
          <p:cNvCxnSpPr>
            <a:cxnSpLocks/>
          </p:cNvCxnSpPr>
          <p:nvPr/>
        </p:nvCxnSpPr>
        <p:spPr>
          <a:xfrm flipV="1">
            <a:off x="8821271" y="2259106"/>
            <a:ext cx="0" cy="322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1391E066-0176-B041-BA2C-47FCA6FBA62C}"/>
              </a:ext>
            </a:extLst>
          </p:cNvPr>
          <p:cNvCxnSpPr>
            <a:cxnSpLocks/>
          </p:cNvCxnSpPr>
          <p:nvPr/>
        </p:nvCxnSpPr>
        <p:spPr>
          <a:xfrm flipV="1">
            <a:off x="2232212" y="4625041"/>
            <a:ext cx="6589059" cy="255495"/>
          </a:xfrm>
          <a:prstGeom prst="curvedConnector3">
            <a:avLst>
              <a:gd name="adj1" fmla="val 204"/>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3B12A51-BF85-F441-AE5A-94BAF913D9EE}"/>
              </a:ext>
            </a:extLst>
          </p:cNvPr>
          <p:cNvCxnSpPr/>
          <p:nvPr/>
        </p:nvCxnSpPr>
        <p:spPr>
          <a:xfrm flipV="1">
            <a:off x="8821271" y="4518212"/>
            <a:ext cx="0" cy="1068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400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97C5-DD91-1A47-B849-5B8D13065708}"/>
              </a:ext>
            </a:extLst>
          </p:cNvPr>
          <p:cNvSpPr>
            <a:spLocks noGrp="1"/>
          </p:cNvSpPr>
          <p:nvPr>
            <p:ph type="title"/>
          </p:nvPr>
        </p:nvSpPr>
        <p:spPr>
          <a:xfrm>
            <a:off x="1773766" y="652992"/>
            <a:ext cx="8644467" cy="1325563"/>
          </a:xfrm>
        </p:spPr>
        <p:txBody>
          <a:bodyPr/>
          <a:lstStyle/>
          <a:p>
            <a:r>
              <a:rPr lang="en-GB" dirty="0"/>
              <a:t>Now post your work onto Class Dojo</a:t>
            </a:r>
          </a:p>
        </p:txBody>
      </p:sp>
      <p:pic>
        <p:nvPicPr>
          <p:cNvPr id="4" name="Picture 3">
            <a:extLst>
              <a:ext uri="{FF2B5EF4-FFF2-40B4-BE49-F238E27FC236}">
                <a16:creationId xmlns:a16="http://schemas.microsoft.com/office/drawing/2014/main" id="{7DF384EB-DCED-FD48-B902-04ABDAA77F9B}"/>
              </a:ext>
            </a:extLst>
          </p:cNvPr>
          <p:cNvPicPr>
            <a:picLocks noChangeAspect="1"/>
          </p:cNvPicPr>
          <p:nvPr/>
        </p:nvPicPr>
        <p:blipFill>
          <a:blip r:embed="rId2"/>
          <a:stretch>
            <a:fillRect/>
          </a:stretch>
        </p:blipFill>
        <p:spPr>
          <a:xfrm>
            <a:off x="4402666" y="2291027"/>
            <a:ext cx="3048000" cy="3048000"/>
          </a:xfrm>
          <a:prstGeom prst="rect">
            <a:avLst/>
          </a:prstGeom>
        </p:spPr>
      </p:pic>
    </p:spTree>
    <p:extLst>
      <p:ext uri="{BB962C8B-B14F-4D97-AF65-F5344CB8AC3E}">
        <p14:creationId xmlns:p14="http://schemas.microsoft.com/office/powerpoint/2010/main" val="384668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530C-A7E1-0349-8381-939F9466736F}"/>
              </a:ext>
            </a:extLst>
          </p:cNvPr>
          <p:cNvSpPr>
            <a:spLocks noGrp="1"/>
          </p:cNvSpPr>
          <p:nvPr>
            <p:ph type="title"/>
          </p:nvPr>
        </p:nvSpPr>
        <p:spPr>
          <a:xfrm>
            <a:off x="702733" y="0"/>
            <a:ext cx="10515600" cy="1325563"/>
          </a:xfrm>
        </p:spPr>
        <p:txBody>
          <a:bodyPr/>
          <a:lstStyle/>
          <a:p>
            <a:r>
              <a:rPr lang="en-GB" b="1" dirty="0"/>
              <a:t>Example Adverbs:</a:t>
            </a:r>
          </a:p>
        </p:txBody>
      </p:sp>
      <p:pic>
        <p:nvPicPr>
          <p:cNvPr id="4" name="Picture 3">
            <a:extLst>
              <a:ext uri="{FF2B5EF4-FFF2-40B4-BE49-F238E27FC236}">
                <a16:creationId xmlns:a16="http://schemas.microsoft.com/office/drawing/2014/main" id="{FC4DF6FA-F7F7-5943-88BC-57A0C8D6E963}"/>
              </a:ext>
            </a:extLst>
          </p:cNvPr>
          <p:cNvPicPr>
            <a:picLocks noChangeAspect="1"/>
          </p:cNvPicPr>
          <p:nvPr/>
        </p:nvPicPr>
        <p:blipFill>
          <a:blip r:embed="rId2"/>
          <a:stretch>
            <a:fillRect/>
          </a:stretch>
        </p:blipFill>
        <p:spPr>
          <a:xfrm>
            <a:off x="7112000" y="-22048"/>
            <a:ext cx="4724400" cy="6124222"/>
          </a:xfrm>
          <a:prstGeom prst="rect">
            <a:avLst/>
          </a:prstGeom>
        </p:spPr>
      </p:pic>
      <p:pic>
        <p:nvPicPr>
          <p:cNvPr id="5" name="Picture 4">
            <a:extLst>
              <a:ext uri="{FF2B5EF4-FFF2-40B4-BE49-F238E27FC236}">
                <a16:creationId xmlns:a16="http://schemas.microsoft.com/office/drawing/2014/main" id="{7C05FAD2-7E8D-004F-AE85-79D1A35071E8}"/>
              </a:ext>
            </a:extLst>
          </p:cNvPr>
          <p:cNvPicPr>
            <a:picLocks noChangeAspect="1"/>
          </p:cNvPicPr>
          <p:nvPr/>
        </p:nvPicPr>
        <p:blipFill>
          <a:blip r:embed="rId3"/>
          <a:stretch>
            <a:fillRect/>
          </a:stretch>
        </p:blipFill>
        <p:spPr>
          <a:xfrm>
            <a:off x="635001" y="1325563"/>
            <a:ext cx="4445000" cy="3429000"/>
          </a:xfrm>
          <a:prstGeom prst="rect">
            <a:avLst/>
          </a:prstGeom>
        </p:spPr>
      </p:pic>
      <p:sp>
        <p:nvSpPr>
          <p:cNvPr id="6" name="TextBox 5">
            <a:extLst>
              <a:ext uri="{FF2B5EF4-FFF2-40B4-BE49-F238E27FC236}">
                <a16:creationId xmlns:a16="http://schemas.microsoft.com/office/drawing/2014/main" id="{270064ED-0E99-B14E-8194-709252CBC05F}"/>
              </a:ext>
            </a:extLst>
          </p:cNvPr>
          <p:cNvSpPr txBox="1"/>
          <p:nvPr/>
        </p:nvSpPr>
        <p:spPr>
          <a:xfrm>
            <a:off x="2599398" y="6178018"/>
            <a:ext cx="2627386" cy="646331"/>
          </a:xfrm>
          <a:prstGeom prst="rect">
            <a:avLst/>
          </a:prstGeom>
          <a:noFill/>
        </p:spPr>
        <p:txBody>
          <a:bodyPr wrap="none" rtlCol="0">
            <a:spAutoFit/>
          </a:bodyPr>
          <a:lstStyle/>
          <a:p>
            <a:r>
              <a:rPr lang="en-GB" dirty="0"/>
              <a:t>Adverbs often end in –</a:t>
            </a:r>
            <a:r>
              <a:rPr lang="en-GB" dirty="0" err="1"/>
              <a:t>ly</a:t>
            </a:r>
            <a:r>
              <a:rPr lang="en-GB" dirty="0"/>
              <a:t>…</a:t>
            </a:r>
          </a:p>
          <a:p>
            <a:endParaRPr lang="en-GB" dirty="0"/>
          </a:p>
        </p:txBody>
      </p:sp>
      <p:cxnSp>
        <p:nvCxnSpPr>
          <p:cNvPr id="8" name="Straight Arrow Connector 7">
            <a:extLst>
              <a:ext uri="{FF2B5EF4-FFF2-40B4-BE49-F238E27FC236}">
                <a16:creationId xmlns:a16="http://schemas.microsoft.com/office/drawing/2014/main" id="{5190A2D8-A4BE-2E41-ACA6-A54D33A02630}"/>
              </a:ext>
            </a:extLst>
          </p:cNvPr>
          <p:cNvCxnSpPr>
            <a:cxnSpLocks/>
          </p:cNvCxnSpPr>
          <p:nvPr/>
        </p:nvCxnSpPr>
        <p:spPr>
          <a:xfrm flipH="1" flipV="1">
            <a:off x="2226778" y="4754563"/>
            <a:ext cx="863599" cy="1347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23C55D5-0A7B-E34B-8242-A796F3F977AB}"/>
              </a:ext>
            </a:extLst>
          </p:cNvPr>
          <p:cNvCxnSpPr>
            <a:cxnSpLocks/>
          </p:cNvCxnSpPr>
          <p:nvPr/>
        </p:nvCxnSpPr>
        <p:spPr>
          <a:xfrm flipV="1">
            <a:off x="4210785" y="4779216"/>
            <a:ext cx="0" cy="1322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E2324CD-FC09-144A-A4A8-A96183ADCCD3}"/>
              </a:ext>
            </a:extLst>
          </p:cNvPr>
          <p:cNvCxnSpPr>
            <a:cxnSpLocks/>
          </p:cNvCxnSpPr>
          <p:nvPr/>
        </p:nvCxnSpPr>
        <p:spPr>
          <a:xfrm flipV="1">
            <a:off x="5226784" y="5075820"/>
            <a:ext cx="2397698" cy="1205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34523B-819C-EB47-A422-4006A670A0A0}"/>
              </a:ext>
            </a:extLst>
          </p:cNvPr>
          <p:cNvSpPr txBox="1"/>
          <p:nvPr/>
        </p:nvSpPr>
        <p:spPr>
          <a:xfrm>
            <a:off x="6965217" y="6281557"/>
            <a:ext cx="2165336" cy="369332"/>
          </a:xfrm>
          <a:prstGeom prst="rect">
            <a:avLst/>
          </a:prstGeom>
          <a:noFill/>
        </p:spPr>
        <p:txBody>
          <a:bodyPr wrap="none" rtlCol="0">
            <a:spAutoFit/>
          </a:bodyPr>
          <a:lstStyle/>
          <a:p>
            <a:r>
              <a:rPr lang="en-GB" dirty="0"/>
              <a:t>…but not every time!</a:t>
            </a:r>
          </a:p>
        </p:txBody>
      </p:sp>
      <p:cxnSp>
        <p:nvCxnSpPr>
          <p:cNvPr id="15" name="Straight Arrow Connector 14">
            <a:extLst>
              <a:ext uri="{FF2B5EF4-FFF2-40B4-BE49-F238E27FC236}">
                <a16:creationId xmlns:a16="http://schemas.microsoft.com/office/drawing/2014/main" id="{4AA60C98-BB81-9C48-941A-45889AFAEFA2}"/>
              </a:ext>
            </a:extLst>
          </p:cNvPr>
          <p:cNvCxnSpPr>
            <a:cxnSpLocks/>
            <a:stCxn id="13" idx="3"/>
          </p:cNvCxnSpPr>
          <p:nvPr/>
        </p:nvCxnSpPr>
        <p:spPr>
          <a:xfrm flipV="1">
            <a:off x="9130553" y="5889813"/>
            <a:ext cx="1479176" cy="576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8A1792-64B6-FC4A-9CC1-D5F5EC111FBF}"/>
              </a:ext>
            </a:extLst>
          </p:cNvPr>
          <p:cNvCxnSpPr>
            <a:cxnSpLocks/>
          </p:cNvCxnSpPr>
          <p:nvPr/>
        </p:nvCxnSpPr>
        <p:spPr>
          <a:xfrm flipV="1">
            <a:off x="8350624" y="5624690"/>
            <a:ext cx="779929" cy="79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6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819" y="518166"/>
            <a:ext cx="11174505" cy="1384995"/>
          </a:xfrm>
          <a:prstGeom prst="rect">
            <a:avLst/>
          </a:prstGeom>
          <a:noFill/>
        </p:spPr>
        <p:txBody>
          <a:bodyPr wrap="square" rtlCol="0">
            <a:spAutoFit/>
          </a:bodyPr>
          <a:lstStyle/>
          <a:p>
            <a:pPr algn="ctr"/>
            <a:r>
              <a:rPr lang="en-GB" sz="4800" dirty="0">
                <a:solidFill>
                  <a:srgbClr val="FF0000"/>
                </a:solidFill>
              </a:rPr>
              <a:t>Warm Up: Adverbs</a:t>
            </a:r>
          </a:p>
          <a:p>
            <a:pPr algn="ctr"/>
            <a:endParaRPr lang="en-GB" sz="3600" dirty="0">
              <a:solidFill>
                <a:srgbClr val="FF0000"/>
              </a:solidFill>
            </a:endParaRPr>
          </a:p>
        </p:txBody>
      </p:sp>
      <p:sp>
        <p:nvSpPr>
          <p:cNvPr id="2" name="TextBox 1">
            <a:extLst>
              <a:ext uri="{FF2B5EF4-FFF2-40B4-BE49-F238E27FC236}">
                <a16:creationId xmlns:a16="http://schemas.microsoft.com/office/drawing/2014/main" id="{A996EADC-6860-6E42-B9FD-E37467B2C8A9}"/>
              </a:ext>
            </a:extLst>
          </p:cNvPr>
          <p:cNvSpPr txBox="1"/>
          <p:nvPr/>
        </p:nvSpPr>
        <p:spPr>
          <a:xfrm>
            <a:off x="2783543" y="1475516"/>
            <a:ext cx="5753498" cy="461665"/>
          </a:xfrm>
          <a:prstGeom prst="rect">
            <a:avLst/>
          </a:prstGeom>
          <a:noFill/>
        </p:spPr>
        <p:txBody>
          <a:bodyPr wrap="none" rtlCol="0">
            <a:spAutoFit/>
          </a:bodyPr>
          <a:lstStyle/>
          <a:p>
            <a:r>
              <a:rPr lang="en-GB" sz="2400" dirty="0"/>
              <a:t>Can you spot the adverb in these sentences?</a:t>
            </a:r>
          </a:p>
        </p:txBody>
      </p:sp>
      <p:sp>
        <p:nvSpPr>
          <p:cNvPr id="3" name="TextBox 2">
            <a:extLst>
              <a:ext uri="{FF2B5EF4-FFF2-40B4-BE49-F238E27FC236}">
                <a16:creationId xmlns:a16="http://schemas.microsoft.com/office/drawing/2014/main" id="{00BA2284-3AAE-A04E-86F0-B9EC7D9AE1B6}"/>
              </a:ext>
            </a:extLst>
          </p:cNvPr>
          <p:cNvSpPr txBox="1"/>
          <p:nvPr/>
        </p:nvSpPr>
        <p:spPr>
          <a:xfrm>
            <a:off x="672353" y="2326341"/>
            <a:ext cx="10299038" cy="3877985"/>
          </a:xfrm>
          <a:prstGeom prst="rect">
            <a:avLst/>
          </a:prstGeom>
          <a:noFill/>
        </p:spPr>
        <p:txBody>
          <a:bodyPr wrap="none" rtlCol="0">
            <a:spAutoFit/>
          </a:bodyPr>
          <a:lstStyle/>
          <a:p>
            <a:pPr>
              <a:lnSpc>
                <a:spcPct val="150000"/>
              </a:lnSpc>
            </a:pPr>
            <a:r>
              <a:rPr lang="en-GB" sz="2000" dirty="0"/>
              <a:t>Task: Underline the adverbs in these sentences.</a:t>
            </a:r>
          </a:p>
          <a:p>
            <a:pPr>
              <a:lnSpc>
                <a:spcPct val="150000"/>
              </a:lnSpc>
            </a:pPr>
            <a:endParaRPr lang="en-GB" sz="2000" dirty="0"/>
          </a:p>
          <a:p>
            <a:pPr marL="342900" indent="-342900">
              <a:lnSpc>
                <a:spcPct val="150000"/>
              </a:lnSpc>
              <a:buAutoNum type="arabicPeriod"/>
            </a:pPr>
            <a:r>
              <a:rPr lang="en-GB" sz="2000" dirty="0"/>
              <a:t>Ivan quickly scrambled up the tree.</a:t>
            </a:r>
          </a:p>
          <a:p>
            <a:pPr marL="342900" indent="-342900">
              <a:lnSpc>
                <a:spcPct val="150000"/>
              </a:lnSpc>
              <a:buAutoNum type="arabicPeriod"/>
            </a:pPr>
            <a:r>
              <a:rPr lang="en-GB" sz="2000" dirty="0"/>
              <a:t>Quietly, Ivan packed his bags and tiptoed out of the house.</a:t>
            </a:r>
          </a:p>
          <a:p>
            <a:pPr marL="342900" indent="-342900">
              <a:lnSpc>
                <a:spcPct val="150000"/>
              </a:lnSpc>
              <a:buAutoNum type="arabicPeriod"/>
            </a:pPr>
            <a:r>
              <a:rPr lang="en-GB" sz="2000" dirty="0"/>
              <a:t>The wolves snarled viciously while snapping at his legs that were dangling from the tree.</a:t>
            </a:r>
          </a:p>
          <a:p>
            <a:pPr marL="342900" indent="-342900">
              <a:lnSpc>
                <a:spcPct val="150000"/>
              </a:lnSpc>
              <a:buAutoNum type="arabicPeriod"/>
            </a:pPr>
            <a:r>
              <a:rPr lang="en-GB" sz="2000" dirty="0"/>
              <a:t>Silently, the owl swooped down towards a snow covered branch.</a:t>
            </a:r>
          </a:p>
          <a:p>
            <a:pPr marL="342900" indent="-342900">
              <a:lnSpc>
                <a:spcPct val="150000"/>
              </a:lnSpc>
              <a:buAutoNum type="arabicPeriod"/>
            </a:pPr>
            <a:r>
              <a:rPr lang="en-GB" sz="2000" dirty="0"/>
              <a:t>Ivan desperately clung on to the small branch and tried to pull himself back up to solid ground.</a:t>
            </a:r>
          </a:p>
          <a:p>
            <a:pPr marL="342900" indent="-342900">
              <a:buAutoNum type="arabicPeriod"/>
            </a:pPr>
            <a:endParaRPr lang="en-GB" dirty="0"/>
          </a:p>
          <a:p>
            <a:pPr marL="342900" indent="-342900">
              <a:buAutoNum type="arabicPeriod"/>
            </a:pPr>
            <a:endParaRPr lang="en-GB" dirty="0"/>
          </a:p>
        </p:txBody>
      </p:sp>
      <p:sp>
        <p:nvSpPr>
          <p:cNvPr id="4" name="TextBox 3">
            <a:extLst>
              <a:ext uri="{FF2B5EF4-FFF2-40B4-BE49-F238E27FC236}">
                <a16:creationId xmlns:a16="http://schemas.microsoft.com/office/drawing/2014/main" id="{014A3D67-A343-644A-89BA-523E2B13DBCB}"/>
              </a:ext>
            </a:extLst>
          </p:cNvPr>
          <p:cNvSpPr txBox="1"/>
          <p:nvPr/>
        </p:nvSpPr>
        <p:spPr>
          <a:xfrm>
            <a:off x="6212541" y="6333565"/>
            <a:ext cx="2758769" cy="369332"/>
          </a:xfrm>
          <a:prstGeom prst="rect">
            <a:avLst/>
          </a:prstGeom>
          <a:noFill/>
        </p:spPr>
        <p:txBody>
          <a:bodyPr wrap="none" rtlCol="0">
            <a:spAutoFit/>
          </a:bodyPr>
          <a:lstStyle/>
          <a:p>
            <a:r>
              <a:rPr lang="en-GB" dirty="0"/>
              <a:t>Answers on the next slide…</a:t>
            </a:r>
          </a:p>
        </p:txBody>
      </p:sp>
    </p:spTree>
    <p:extLst>
      <p:ext uri="{BB962C8B-B14F-4D97-AF65-F5344CB8AC3E}">
        <p14:creationId xmlns:p14="http://schemas.microsoft.com/office/powerpoint/2010/main" val="118869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819" y="518166"/>
            <a:ext cx="11174505" cy="1384995"/>
          </a:xfrm>
          <a:prstGeom prst="rect">
            <a:avLst/>
          </a:prstGeom>
          <a:noFill/>
        </p:spPr>
        <p:txBody>
          <a:bodyPr wrap="square" rtlCol="0">
            <a:spAutoFit/>
          </a:bodyPr>
          <a:lstStyle/>
          <a:p>
            <a:pPr algn="ctr"/>
            <a:r>
              <a:rPr lang="en-GB" sz="4800" dirty="0">
                <a:solidFill>
                  <a:srgbClr val="FF0000"/>
                </a:solidFill>
              </a:rPr>
              <a:t>Warm Up: Adverbs – </a:t>
            </a:r>
            <a:r>
              <a:rPr lang="en-GB" sz="4800" u="sng" dirty="0">
                <a:solidFill>
                  <a:srgbClr val="FF0000"/>
                </a:solidFill>
              </a:rPr>
              <a:t>Answers!</a:t>
            </a:r>
          </a:p>
          <a:p>
            <a:pPr algn="ctr"/>
            <a:endParaRPr lang="en-GB" sz="3600" dirty="0">
              <a:solidFill>
                <a:srgbClr val="FF0000"/>
              </a:solidFill>
            </a:endParaRPr>
          </a:p>
        </p:txBody>
      </p:sp>
      <p:sp>
        <p:nvSpPr>
          <p:cNvPr id="2" name="TextBox 1">
            <a:extLst>
              <a:ext uri="{FF2B5EF4-FFF2-40B4-BE49-F238E27FC236}">
                <a16:creationId xmlns:a16="http://schemas.microsoft.com/office/drawing/2014/main" id="{A996EADC-6860-6E42-B9FD-E37467B2C8A9}"/>
              </a:ext>
            </a:extLst>
          </p:cNvPr>
          <p:cNvSpPr txBox="1"/>
          <p:nvPr/>
        </p:nvSpPr>
        <p:spPr>
          <a:xfrm>
            <a:off x="2783543" y="1475516"/>
            <a:ext cx="5753498" cy="461665"/>
          </a:xfrm>
          <a:prstGeom prst="rect">
            <a:avLst/>
          </a:prstGeom>
          <a:noFill/>
        </p:spPr>
        <p:txBody>
          <a:bodyPr wrap="none" rtlCol="0">
            <a:spAutoFit/>
          </a:bodyPr>
          <a:lstStyle/>
          <a:p>
            <a:r>
              <a:rPr lang="en-GB" sz="2400" dirty="0"/>
              <a:t>Can you spot the adverb in these sentences?</a:t>
            </a:r>
          </a:p>
        </p:txBody>
      </p:sp>
      <p:sp>
        <p:nvSpPr>
          <p:cNvPr id="3" name="TextBox 2">
            <a:extLst>
              <a:ext uri="{FF2B5EF4-FFF2-40B4-BE49-F238E27FC236}">
                <a16:creationId xmlns:a16="http://schemas.microsoft.com/office/drawing/2014/main" id="{00BA2284-3AAE-A04E-86F0-B9EC7D9AE1B6}"/>
              </a:ext>
            </a:extLst>
          </p:cNvPr>
          <p:cNvSpPr txBox="1"/>
          <p:nvPr/>
        </p:nvSpPr>
        <p:spPr>
          <a:xfrm>
            <a:off x="1892962" y="2107655"/>
            <a:ext cx="10299038" cy="3877985"/>
          </a:xfrm>
          <a:prstGeom prst="rect">
            <a:avLst/>
          </a:prstGeom>
          <a:noFill/>
        </p:spPr>
        <p:txBody>
          <a:bodyPr wrap="none" rtlCol="0">
            <a:spAutoFit/>
          </a:bodyPr>
          <a:lstStyle/>
          <a:p>
            <a:pPr>
              <a:lnSpc>
                <a:spcPct val="150000"/>
              </a:lnSpc>
            </a:pPr>
            <a:r>
              <a:rPr lang="en-GB" sz="2000" dirty="0"/>
              <a:t>Task: Underline the adverbs in these sentences.</a:t>
            </a:r>
          </a:p>
          <a:p>
            <a:pPr>
              <a:lnSpc>
                <a:spcPct val="150000"/>
              </a:lnSpc>
            </a:pPr>
            <a:endParaRPr lang="en-GB" sz="2000" dirty="0"/>
          </a:p>
          <a:p>
            <a:pPr marL="342900" indent="-342900">
              <a:lnSpc>
                <a:spcPct val="150000"/>
              </a:lnSpc>
              <a:buAutoNum type="arabicPeriod"/>
            </a:pPr>
            <a:r>
              <a:rPr lang="en-GB" sz="2000" dirty="0"/>
              <a:t>Ivan </a:t>
            </a:r>
            <a:r>
              <a:rPr lang="en-GB" sz="2000" u="sng" dirty="0"/>
              <a:t>quickly</a:t>
            </a:r>
            <a:r>
              <a:rPr lang="en-GB" sz="2000" dirty="0"/>
              <a:t> scrambled up the tree.</a:t>
            </a:r>
          </a:p>
          <a:p>
            <a:pPr marL="342900" indent="-342900">
              <a:lnSpc>
                <a:spcPct val="150000"/>
              </a:lnSpc>
              <a:buAutoNum type="arabicPeriod"/>
            </a:pPr>
            <a:r>
              <a:rPr lang="en-GB" sz="2000" u="sng" dirty="0"/>
              <a:t>Quietly, </a:t>
            </a:r>
            <a:r>
              <a:rPr lang="en-GB" sz="2000" dirty="0"/>
              <a:t>Ivan packed his bags and tiptoed out of the house.</a:t>
            </a:r>
          </a:p>
          <a:p>
            <a:pPr marL="342900" indent="-342900">
              <a:lnSpc>
                <a:spcPct val="150000"/>
              </a:lnSpc>
              <a:buAutoNum type="arabicPeriod"/>
            </a:pPr>
            <a:r>
              <a:rPr lang="en-GB" sz="2000" dirty="0"/>
              <a:t>The wolves snarled </a:t>
            </a:r>
            <a:r>
              <a:rPr lang="en-GB" sz="2000" u="sng" dirty="0"/>
              <a:t>viciously</a:t>
            </a:r>
            <a:r>
              <a:rPr lang="en-GB" sz="2000" dirty="0"/>
              <a:t> while snapping at his legs that were dangling from the tree.</a:t>
            </a:r>
          </a:p>
          <a:p>
            <a:pPr marL="342900" indent="-342900">
              <a:lnSpc>
                <a:spcPct val="150000"/>
              </a:lnSpc>
              <a:buAutoNum type="arabicPeriod"/>
            </a:pPr>
            <a:r>
              <a:rPr lang="en-GB" sz="2000" u="sng" dirty="0"/>
              <a:t>Silently, </a:t>
            </a:r>
            <a:r>
              <a:rPr lang="en-GB" sz="2000" dirty="0"/>
              <a:t>the owl swooped down towards a snow covered branch.</a:t>
            </a:r>
          </a:p>
          <a:p>
            <a:pPr marL="342900" indent="-342900">
              <a:lnSpc>
                <a:spcPct val="150000"/>
              </a:lnSpc>
              <a:buAutoNum type="arabicPeriod"/>
            </a:pPr>
            <a:r>
              <a:rPr lang="en-GB" sz="2000" dirty="0"/>
              <a:t>Ivan </a:t>
            </a:r>
            <a:r>
              <a:rPr lang="en-GB" sz="2000" u="sng" dirty="0"/>
              <a:t>desperately</a:t>
            </a:r>
            <a:r>
              <a:rPr lang="en-GB" sz="2000" dirty="0"/>
              <a:t> clung on to the small branch and tried to pull himself back up to solid ground.</a:t>
            </a:r>
          </a:p>
          <a:p>
            <a:pPr marL="342900" indent="-342900">
              <a:buAutoNum type="arabicPeriod"/>
            </a:pPr>
            <a:endParaRPr lang="en-GB" dirty="0"/>
          </a:p>
          <a:p>
            <a:pPr marL="342900" indent="-342900">
              <a:buAutoNum type="arabicPeriod"/>
            </a:pPr>
            <a:endParaRPr lang="en-GB" dirty="0"/>
          </a:p>
        </p:txBody>
      </p:sp>
      <p:sp>
        <p:nvSpPr>
          <p:cNvPr id="4" name="TextBox 3">
            <a:extLst>
              <a:ext uri="{FF2B5EF4-FFF2-40B4-BE49-F238E27FC236}">
                <a16:creationId xmlns:a16="http://schemas.microsoft.com/office/drawing/2014/main" id="{014A3D67-A343-644A-89BA-523E2B13DBCB}"/>
              </a:ext>
            </a:extLst>
          </p:cNvPr>
          <p:cNvSpPr txBox="1"/>
          <p:nvPr/>
        </p:nvSpPr>
        <p:spPr>
          <a:xfrm>
            <a:off x="132351" y="2732535"/>
            <a:ext cx="1319931" cy="2862322"/>
          </a:xfrm>
          <a:prstGeom prst="rect">
            <a:avLst/>
          </a:prstGeom>
          <a:noFill/>
        </p:spPr>
        <p:txBody>
          <a:bodyPr wrap="square" rtlCol="0">
            <a:spAutoFit/>
          </a:bodyPr>
          <a:lstStyle/>
          <a:p>
            <a:r>
              <a:rPr lang="en-GB" b="1" u="sng" dirty="0">
                <a:solidFill>
                  <a:srgbClr val="FF0000"/>
                </a:solidFill>
              </a:rPr>
              <a:t>Note:</a:t>
            </a:r>
          </a:p>
          <a:p>
            <a:endParaRPr lang="en-GB" dirty="0"/>
          </a:p>
          <a:p>
            <a:r>
              <a:rPr lang="en-GB" dirty="0"/>
              <a:t>What punctuation has been added when the sentence is started with an adverb?</a:t>
            </a:r>
          </a:p>
        </p:txBody>
      </p:sp>
      <p:cxnSp>
        <p:nvCxnSpPr>
          <p:cNvPr id="7" name="Straight Arrow Connector 6">
            <a:extLst>
              <a:ext uri="{FF2B5EF4-FFF2-40B4-BE49-F238E27FC236}">
                <a16:creationId xmlns:a16="http://schemas.microsoft.com/office/drawing/2014/main" id="{8940008B-8A16-4842-940C-F712C9ACF243}"/>
              </a:ext>
            </a:extLst>
          </p:cNvPr>
          <p:cNvCxnSpPr/>
          <p:nvPr/>
        </p:nvCxnSpPr>
        <p:spPr>
          <a:xfrm>
            <a:off x="1452282" y="3765176"/>
            <a:ext cx="440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9D8081C-7B67-EE4E-97D8-CF8520A4A497}"/>
              </a:ext>
            </a:extLst>
          </p:cNvPr>
          <p:cNvCxnSpPr/>
          <p:nvPr/>
        </p:nvCxnSpPr>
        <p:spPr>
          <a:xfrm>
            <a:off x="1452282" y="4733365"/>
            <a:ext cx="440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83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BC70-30E4-B44C-B603-0751A6A501EE}"/>
              </a:ext>
            </a:extLst>
          </p:cNvPr>
          <p:cNvSpPr>
            <a:spLocks noGrp="1"/>
          </p:cNvSpPr>
          <p:nvPr>
            <p:ph type="title"/>
          </p:nvPr>
        </p:nvSpPr>
        <p:spPr>
          <a:xfrm>
            <a:off x="5688106" y="2164977"/>
            <a:ext cx="5823472" cy="3380950"/>
          </a:xfrm>
          <a:noFill/>
        </p:spPr>
        <p:txBody>
          <a:bodyPr vert="horz" lIns="91440" tIns="45720" rIns="91440" bIns="45720" rtlCol="0" anchor="b">
            <a:normAutofit fontScale="90000"/>
          </a:bodyPr>
          <a:lstStyle/>
          <a:p>
            <a:pPr algn="ctr"/>
            <a:r>
              <a:rPr lang="en-US" sz="6000" dirty="0"/>
              <a:t>Task: Read the next part of the story. Look out for </a:t>
            </a:r>
            <a:r>
              <a:rPr lang="en-US" sz="6000" dirty="0">
                <a:solidFill>
                  <a:srgbClr val="FF0000"/>
                </a:solidFill>
              </a:rPr>
              <a:t>adverbs.</a:t>
            </a:r>
          </a:p>
        </p:txBody>
      </p:sp>
      <p:pic>
        <p:nvPicPr>
          <p:cNvPr id="4" name="Picture 2">
            <a:extLst>
              <a:ext uri="{FF2B5EF4-FFF2-40B4-BE49-F238E27FC236}">
                <a16:creationId xmlns:a16="http://schemas.microsoft.com/office/drawing/2014/main" id="{3C1788BF-E5ED-6241-9326-900D3695B98D}"/>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r="-1"/>
          <a:stretch/>
        </p:blipFill>
        <p:spPr bwMode="auto">
          <a:xfrm>
            <a:off x="1255060" y="1165412"/>
            <a:ext cx="3449660" cy="50829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17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714534" y="1138207"/>
            <a:ext cx="10762932" cy="4581585"/>
          </a:xfrm>
        </p:spPr>
        <p:txBody>
          <a:bodyPr>
            <a:normAutofit/>
          </a:bodyPr>
          <a:lstStyle/>
          <a:p>
            <a:pPr marL="0" indent="0">
              <a:buNone/>
            </a:pPr>
            <a:r>
              <a:rPr lang="en-GB" dirty="0"/>
              <a:t>This man was </a:t>
            </a:r>
            <a:r>
              <a:rPr lang="en-GB" dirty="0" err="1"/>
              <a:t>Starjik</a:t>
            </a:r>
            <a:r>
              <a:rPr lang="en-GB" dirty="0"/>
              <a:t> and Ivan knew that if he fell into those awful hands, he need expect no more mercy than the poor, broken bat. And somewhere not far away, this creature had his brother.</a:t>
            </a:r>
          </a:p>
          <a:p>
            <a:pPr marL="0" indent="0">
              <a:buNone/>
            </a:pPr>
            <a:r>
              <a:rPr lang="en-GB" dirty="0"/>
              <a:t>The thought of his little brother in the hands of such a man filled Ivan with rage. He was so angry that his fear left him. He would fling himself on </a:t>
            </a:r>
            <a:r>
              <a:rPr lang="en-GB" dirty="0" err="1"/>
              <a:t>Starjik</a:t>
            </a:r>
            <a:r>
              <a:rPr lang="en-GB" dirty="0"/>
              <a:t>, quickly snatch the rod from his hand and beat him with it until he screamed like the bat had screamed. He clenched his fists and stepped into the open.</a:t>
            </a:r>
          </a:p>
          <a:p>
            <a:pPr marL="0" indent="0">
              <a:buNone/>
            </a:pPr>
            <a:r>
              <a:rPr lang="en-GB" dirty="0"/>
              <a:t>Instantly he froze. It was as though his arms and legs had become ice. Try as he might, he could not move.</a:t>
            </a:r>
          </a:p>
          <a:p>
            <a:pPr marL="0" indent="0">
              <a:buNone/>
            </a:pPr>
            <a:endParaRPr lang="en-GB" dirty="0"/>
          </a:p>
        </p:txBody>
      </p:sp>
    </p:spTree>
    <p:extLst>
      <p:ext uri="{BB962C8B-B14F-4D97-AF65-F5344CB8AC3E}">
        <p14:creationId xmlns:p14="http://schemas.microsoft.com/office/powerpoint/2010/main" val="1343541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2891</Words>
  <Application>Microsoft Macintosh PowerPoint</Application>
  <PresentationFormat>Widescreen</PresentationFormat>
  <Paragraphs>210</Paragraphs>
  <Slides>42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Calibri Light</vt:lpstr>
      <vt:lpstr>Comic Sans MS</vt:lpstr>
      <vt:lpstr>Office Theme</vt:lpstr>
      <vt:lpstr>Document</vt:lpstr>
      <vt:lpstr>English Lessons</vt:lpstr>
      <vt:lpstr>Ice Palace</vt:lpstr>
      <vt:lpstr>English Lesson 1</vt:lpstr>
      <vt:lpstr>What are Adverbs?</vt:lpstr>
      <vt:lpstr>Example Adverbs:</vt:lpstr>
      <vt:lpstr>PowerPoint Presentation</vt:lpstr>
      <vt:lpstr>PowerPoint Presentation</vt:lpstr>
      <vt:lpstr>Task: Read the next part of the story. Look out for adverbs.</vt:lpstr>
      <vt:lpstr>PowerPoint Presentation</vt:lpstr>
      <vt:lpstr>PowerPoint Presentation</vt:lpstr>
      <vt:lpstr>PowerPoint Presentation</vt:lpstr>
      <vt:lpstr>PowerPoint Presentation</vt:lpstr>
      <vt:lpstr>PowerPoint Presentation</vt:lpstr>
      <vt:lpstr>Did you spot any adverbs in this part of the story?</vt:lpstr>
      <vt:lpstr>Task: Add an adverb to each sentence to describe the verb. Remember, adverbs show how, where or when something happens. </vt:lpstr>
      <vt:lpstr>PowerPoint Presentation</vt:lpstr>
      <vt:lpstr>English Lesson 2</vt:lpstr>
      <vt:lpstr>Warm Up Activity </vt:lpstr>
      <vt:lpstr>Warm Up Activity </vt:lpstr>
      <vt:lpstr>Warm Up Activity </vt:lpstr>
      <vt:lpstr>Task: Read the next part of the story.</vt:lpstr>
      <vt:lpstr>PowerPoint Presentation</vt:lpstr>
      <vt:lpstr>PowerPoint Presentation</vt:lpstr>
      <vt:lpstr>PowerPoint Presentation</vt:lpstr>
      <vt:lpstr>PowerPoint Presentation</vt:lpstr>
      <vt:lpstr>Review of the story so far:</vt:lpstr>
      <vt:lpstr>Task: Think of two different ways this story could end. Draw a picture and write about your ideas for two possible endings to this story.</vt:lpstr>
      <vt:lpstr>Lesson 3</vt:lpstr>
      <vt:lpstr>Warm Up</vt:lpstr>
      <vt:lpstr>Warm Up</vt:lpstr>
      <vt:lpstr>Task: Read the next part of the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about/Discuss:</vt:lpstr>
      <vt:lpstr>Your task:</vt:lpstr>
      <vt:lpstr>PowerPoint Presentation</vt:lpstr>
      <vt:lpstr>Now post your work onto Class Dojo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Lessons</dc:title>
  <dc:creator>Suzanne Drummond</dc:creator>
  <cp:lastModifiedBy>Suzanne Drummond</cp:lastModifiedBy>
  <cp:revision>19</cp:revision>
  <dcterms:created xsi:type="dcterms:W3CDTF">2020-06-17T17:22:40Z</dcterms:created>
  <dcterms:modified xsi:type="dcterms:W3CDTF">2020-06-27T15:01:08Z</dcterms:modified>
</cp:coreProperties>
</file>