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5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6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7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8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9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10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8" r:id="rId3"/>
    <p:sldMasterId id="2147483716" r:id="rId4"/>
    <p:sldMasterId id="2147483744" r:id="rId5"/>
    <p:sldMasterId id="2147483772" r:id="rId6"/>
    <p:sldMasterId id="2147483800" r:id="rId7"/>
    <p:sldMasterId id="2147483828" r:id="rId8"/>
    <p:sldMasterId id="2147483856" r:id="rId9"/>
    <p:sldMasterId id="2147483884" r:id="rId10"/>
    <p:sldMasterId id="2147483912" r:id="rId11"/>
  </p:sldMasterIdLst>
  <p:sldIdLst>
    <p:sldId id="276" r:id="rId12"/>
    <p:sldId id="267" r:id="rId13"/>
    <p:sldId id="280" r:id="rId14"/>
    <p:sldId id="281" r:id="rId15"/>
    <p:sldId id="282" r:id="rId16"/>
    <p:sldId id="283" r:id="rId17"/>
    <p:sldId id="284" r:id="rId18"/>
    <p:sldId id="285" r:id="rId19"/>
    <p:sldId id="297" r:id="rId20"/>
    <p:sldId id="298" r:id="rId21"/>
    <p:sldId id="277" r:id="rId22"/>
    <p:sldId id="278" r:id="rId23"/>
    <p:sldId id="279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6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17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8798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2A / Year 2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630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2 2A / Year 3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94046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2A / Year 4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44249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4 2A / Year 5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59677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5 2A / Year 6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6904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2A / Year 1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5409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34947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2816978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5532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88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48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1871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0287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9231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2132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0279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8355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9116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8420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8286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266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7877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4010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1A / Year 2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0500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2 1A / Year 1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1047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1A / Year 4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03847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4 1A / Year 5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91847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5 1A / Year 6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1867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1A / Year 3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33316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2A / Year 2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89990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2 2A / Year 3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03946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2A / Year 4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1A / Year 2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23908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4 2A / Year 5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62859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5 2A / Year 6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25623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2A / Year 1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27091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34405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8687899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6319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1619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5153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02926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729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2 1A / Year 1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14720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43410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5549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89002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07321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1392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9735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7649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7615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1A / Year 2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75165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2 1A / Year 1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7020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1A / Year 4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3244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1A / Year 4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018698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4 1A / Year 5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6364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5 1A / Year 6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266773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1A / Year 3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10196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2A / Year 2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81285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2 2A / Year 3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09130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2A / Year 4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81237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4 2A / Year 5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28255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5 2A / Year 6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451184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2A / Year 1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1486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4 1A / Year 5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391300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86599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28459041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07465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6731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9316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31028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54179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01618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02670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08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5 1A / Year 6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805021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26385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16616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66146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29685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31757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1A / Year 2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925774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2 1A / Year 1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990705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1A / Year 4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89214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4 1A / Year 5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524976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5 1A / Year 6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1711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1A / Year 3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878223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1A / Year 3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600941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2A / Year 2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898669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2 2A / Year 3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742038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2A / Year 4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546925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4 2A / Year 5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750237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5 2A / Year 6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050794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2A / Year 1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364090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43533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74444368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247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2A / Year 2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748017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51806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71961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62881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89448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76044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53151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6360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71987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92414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22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87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2 2A / Year 3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559558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97028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49846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1A / Year 2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543826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2 1A / Year 1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14288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1A / Year 4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884269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4 1A / Year 5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636747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5 1A / Year 6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289651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1A / Year 3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694292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2A / Year 2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811015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2 2A / Year 3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5065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2A / Year 4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23824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2A / Year 4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245258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4 2A / Year 5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482623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5 2A / Year 6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322222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2A / Year 1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620427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04959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319868665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43248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8108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10123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987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4 2A / Year 5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96824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05450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27330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22077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86996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2192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68840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33917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72516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15721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1A / Year 2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5224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5 2A / Year 6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593885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2 1A / Year 1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126640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1A / Year 4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33801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4 1A / Year 5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57254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5 1A / Year 6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673020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1A / Year 3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77317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2A / Year 2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468844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2 2A / Year 3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098473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2A / Year 4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997629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4 2A / Year 5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540207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5 2A / Year 6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5864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2A / Year 1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68841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2A / Year 1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14493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275448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376022101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35983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07285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43085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08535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07990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71991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752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2520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98788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00492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29187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12929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87708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25467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1A / Year 2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11852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2 1A / Year 1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454844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1A / Year 4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866043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4 1A / Year 5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4889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410953369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5 1A / Year 6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76839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1A / Year 3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224363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2A / Year 2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144255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2 2A / Year 3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15925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2A / Year 4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60265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4 2A / Year 5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367743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5 2A / Year 6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549875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2A / Year 1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246117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62167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735108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85810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85398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83061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35342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42970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87847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20130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07417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317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41904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251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37871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09913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273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2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7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648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52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994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661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260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500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023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594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047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11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883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1A / Year 2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5935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2 1A / Year 1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4267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1A / Year 4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111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4 1A / Year 5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42039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5 1A / Year 6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38509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1A / Year 3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5229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2A / Year 2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3037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2 2A / Year 3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63739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2A / Year 4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822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4 2A / Year 5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527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1511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5 2A / Year 6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26614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2A / Year 1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93481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6213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503063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1186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7293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0880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8984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2708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84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9970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8098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2094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5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6251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1724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4760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8233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1A / Year 2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16312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2 1A / Year 1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21124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1A / Year 4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971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9896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4 1A / Year 5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294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5 1A / Year 6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74127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1A / Year 3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37732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2A / Year 2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85150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2 2A / Year 3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94437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2A / Year 4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43898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4 2A / Year 5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45526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5 2A / Year 6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82647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2A / Year 1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10698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4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311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645955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645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4677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1141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7453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5391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7313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2545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4917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01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7310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3457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2236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3701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6903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1A / Year 2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42154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2 1A / Year 1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38100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1A / Year 4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22967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4 1A / Year 5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74130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5 1A / Year 6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56547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1A / Year 3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341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slideLayout" Target="../slideLayouts/slideLayout240.xml"/><Relationship Id="rId18" Type="http://schemas.openxmlformats.org/officeDocument/2006/relationships/slideLayout" Target="../slideLayouts/slideLayout245.xml"/><Relationship Id="rId26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30.xml"/><Relationship Id="rId21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17" Type="http://schemas.openxmlformats.org/officeDocument/2006/relationships/slideLayout" Target="../slideLayouts/slideLayout244.xml"/><Relationship Id="rId25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29.xml"/><Relationship Id="rId16" Type="http://schemas.openxmlformats.org/officeDocument/2006/relationships/slideLayout" Target="../slideLayouts/slideLayout243.xml"/><Relationship Id="rId20" Type="http://schemas.openxmlformats.org/officeDocument/2006/relationships/slideLayout" Target="../slideLayouts/slideLayout247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24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32.xml"/><Relationship Id="rId15" Type="http://schemas.openxmlformats.org/officeDocument/2006/relationships/slideLayout" Target="../slideLayouts/slideLayout242.xml"/><Relationship Id="rId23" Type="http://schemas.openxmlformats.org/officeDocument/2006/relationships/slideLayout" Target="../slideLayouts/slideLayout250.xml"/><Relationship Id="rId28" Type="http://schemas.openxmlformats.org/officeDocument/2006/relationships/theme" Target="../theme/theme10.xml"/><Relationship Id="rId10" Type="http://schemas.openxmlformats.org/officeDocument/2006/relationships/slideLayout" Target="../slideLayouts/slideLayout237.xml"/><Relationship Id="rId19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slideLayout" Target="../slideLayouts/slideLayout241.xml"/><Relationship Id="rId22" Type="http://schemas.openxmlformats.org/officeDocument/2006/relationships/slideLayout" Target="../slideLayouts/slideLayout249.xml"/><Relationship Id="rId27" Type="http://schemas.openxmlformats.org/officeDocument/2006/relationships/slideLayout" Target="../slideLayouts/slideLayout25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slideLayout" Target="../slideLayouts/slideLayout267.xml"/><Relationship Id="rId18" Type="http://schemas.openxmlformats.org/officeDocument/2006/relationships/slideLayout" Target="../slideLayouts/slideLayout272.xml"/><Relationship Id="rId26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57.xml"/><Relationship Id="rId21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66.xml"/><Relationship Id="rId17" Type="http://schemas.openxmlformats.org/officeDocument/2006/relationships/slideLayout" Target="../slideLayouts/slideLayout271.xml"/><Relationship Id="rId25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56.xml"/><Relationship Id="rId16" Type="http://schemas.openxmlformats.org/officeDocument/2006/relationships/slideLayout" Target="../slideLayouts/slideLayout270.xml"/><Relationship Id="rId20" Type="http://schemas.openxmlformats.org/officeDocument/2006/relationships/slideLayout" Target="../slideLayouts/slideLayout274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24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59.xml"/><Relationship Id="rId15" Type="http://schemas.openxmlformats.org/officeDocument/2006/relationships/slideLayout" Target="../slideLayouts/slideLayout269.xml"/><Relationship Id="rId23" Type="http://schemas.openxmlformats.org/officeDocument/2006/relationships/slideLayout" Target="../slideLayouts/slideLayout277.xml"/><Relationship Id="rId28" Type="http://schemas.openxmlformats.org/officeDocument/2006/relationships/theme" Target="../theme/theme11.xml"/><Relationship Id="rId10" Type="http://schemas.openxmlformats.org/officeDocument/2006/relationships/slideLayout" Target="../slideLayouts/slideLayout264.xml"/><Relationship Id="rId19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slideLayout" Target="../slideLayouts/slideLayout268.xml"/><Relationship Id="rId22" Type="http://schemas.openxmlformats.org/officeDocument/2006/relationships/slideLayout" Target="../slideLayouts/slideLayout276.xml"/><Relationship Id="rId27" Type="http://schemas.openxmlformats.org/officeDocument/2006/relationships/slideLayout" Target="../slideLayouts/slideLayout2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26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Relationship Id="rId27" Type="http://schemas.openxmlformats.org/officeDocument/2006/relationships/slideLayout" Target="../slideLayouts/slideLayout1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37.xml"/><Relationship Id="rId26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22.xml"/><Relationship Id="rId21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5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slideLayout" Target="../slideLayouts/slideLayout139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24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23" Type="http://schemas.openxmlformats.org/officeDocument/2006/relationships/slideLayout" Target="../slideLayouts/slideLayout142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129.xml"/><Relationship Id="rId19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Relationship Id="rId22" Type="http://schemas.openxmlformats.org/officeDocument/2006/relationships/slideLayout" Target="../slideLayouts/slideLayout141.xml"/><Relationship Id="rId27" Type="http://schemas.openxmlformats.org/officeDocument/2006/relationships/slideLayout" Target="../slideLayouts/slideLayout1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18" Type="http://schemas.openxmlformats.org/officeDocument/2006/relationships/slideLayout" Target="../slideLayouts/slideLayout164.xml"/><Relationship Id="rId26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49.xml"/><Relationship Id="rId21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25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20" Type="http://schemas.openxmlformats.org/officeDocument/2006/relationships/slideLayout" Target="../slideLayouts/slideLayout166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2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23" Type="http://schemas.openxmlformats.org/officeDocument/2006/relationships/slideLayout" Target="../slideLayouts/slideLayout169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56.xml"/><Relationship Id="rId19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168.xml"/><Relationship Id="rId27" Type="http://schemas.openxmlformats.org/officeDocument/2006/relationships/slideLayout" Target="../slideLayouts/slideLayout1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76.xml"/><Relationship Id="rId21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theme" Target="../theme/theme8.xm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3.xml"/><Relationship Id="rId18" Type="http://schemas.openxmlformats.org/officeDocument/2006/relationships/slideLayout" Target="../slideLayouts/slideLayout218.xml"/><Relationship Id="rId26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03.xml"/><Relationship Id="rId21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17" Type="http://schemas.openxmlformats.org/officeDocument/2006/relationships/slideLayout" Target="../slideLayouts/slideLayout217.xml"/><Relationship Id="rId25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02.xml"/><Relationship Id="rId16" Type="http://schemas.openxmlformats.org/officeDocument/2006/relationships/slideLayout" Target="../slideLayouts/slideLayout216.xml"/><Relationship Id="rId20" Type="http://schemas.openxmlformats.org/officeDocument/2006/relationships/slideLayout" Target="../slideLayouts/slideLayout2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2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05.xml"/><Relationship Id="rId15" Type="http://schemas.openxmlformats.org/officeDocument/2006/relationships/slideLayout" Target="../slideLayouts/slideLayout215.xml"/><Relationship Id="rId23" Type="http://schemas.openxmlformats.org/officeDocument/2006/relationships/slideLayout" Target="../slideLayouts/slideLayout223.xml"/><Relationship Id="rId28" Type="http://schemas.openxmlformats.org/officeDocument/2006/relationships/theme" Target="../theme/theme9.xml"/><Relationship Id="rId10" Type="http://schemas.openxmlformats.org/officeDocument/2006/relationships/slideLayout" Target="../slideLayouts/slideLayout210.xml"/><Relationship Id="rId19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14.xml"/><Relationship Id="rId22" Type="http://schemas.openxmlformats.org/officeDocument/2006/relationships/slideLayout" Target="../slideLayouts/slideLayout222.xml"/><Relationship Id="rId27" Type="http://schemas.openxmlformats.org/officeDocument/2006/relationships/slideLayout" Target="../slideLayouts/slideLayout2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6057F-3003-4E35-8F46-5CF83D4C6F90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71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5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  <p:sldLayoutId id="2147483903" r:id="rId19"/>
    <p:sldLayoutId id="2147483904" r:id="rId20"/>
    <p:sldLayoutId id="2147483905" r:id="rId21"/>
    <p:sldLayoutId id="2147483906" r:id="rId22"/>
    <p:sldLayoutId id="2147483907" r:id="rId23"/>
    <p:sldLayoutId id="2147483908" r:id="rId24"/>
    <p:sldLayoutId id="2147483909" r:id="rId25"/>
    <p:sldLayoutId id="2147483910" r:id="rId26"/>
    <p:sldLayoutId id="2147483911" r:id="rId2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768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  <p:sldLayoutId id="2147483931" r:id="rId19"/>
    <p:sldLayoutId id="2147483932" r:id="rId20"/>
    <p:sldLayoutId id="2147483933" r:id="rId21"/>
    <p:sldLayoutId id="2147483934" r:id="rId22"/>
    <p:sldLayoutId id="2147483935" r:id="rId23"/>
    <p:sldLayoutId id="2147483936" r:id="rId24"/>
    <p:sldLayoutId id="2147483937" r:id="rId25"/>
    <p:sldLayoutId id="2147483938" r:id="rId26"/>
    <p:sldLayoutId id="2147483939" r:id="rId2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836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70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915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9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14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304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870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3850" r:id="rId22"/>
    <p:sldLayoutId id="2147483851" r:id="rId23"/>
    <p:sldLayoutId id="2147483852" r:id="rId24"/>
    <p:sldLayoutId id="2147483853" r:id="rId25"/>
    <p:sldLayoutId id="2147483854" r:id="rId26"/>
    <p:sldLayoutId id="2147483855" r:id="rId2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782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  <p:sldLayoutId id="2147483875" r:id="rId19"/>
    <p:sldLayoutId id="2147483876" r:id="rId20"/>
    <p:sldLayoutId id="2147483877" r:id="rId21"/>
    <p:sldLayoutId id="2147483878" r:id="rId22"/>
    <p:sldLayoutId id="2147483879" r:id="rId23"/>
    <p:sldLayoutId id="2147483880" r:id="rId24"/>
    <p:sldLayoutId id="2147483881" r:id="rId25"/>
    <p:sldLayoutId id="2147483882" r:id="rId26"/>
    <p:sldLayoutId id="2147483883" r:id="rId2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Friday 27</a:t>
            </a:r>
            <a:r>
              <a:rPr lang="en-GB" b="1" u="sng" baseline="30000" dirty="0" smtClean="0">
                <a:latin typeface="Comic Sans MS" panose="030F0702030302020204" pitchFamily="66" charset="0"/>
              </a:rPr>
              <a:t>th</a:t>
            </a:r>
            <a:r>
              <a:rPr lang="en-GB" b="1" u="sng" dirty="0" smtClean="0">
                <a:latin typeface="Comic Sans MS" panose="030F0702030302020204" pitchFamily="66" charset="0"/>
              </a:rPr>
              <a:t> </a:t>
            </a:r>
            <a:r>
              <a:rPr lang="en-GB" b="1" u="sng" dirty="0" smtClean="0">
                <a:latin typeface="Comic Sans MS" panose="030F0702030302020204" pitchFamily="66" charset="0"/>
              </a:rPr>
              <a:t>March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 chapter </a:t>
            </a:r>
            <a:r>
              <a:rPr lang="en-GB" dirty="0" smtClean="0">
                <a:latin typeface="Comic Sans MS" panose="030F0702030302020204" pitchFamily="66" charset="0"/>
              </a:rPr>
              <a:t>6 </a:t>
            </a:r>
            <a:r>
              <a:rPr lang="en-GB" dirty="0" smtClean="0">
                <a:latin typeface="Comic Sans MS" panose="030F0702030302020204" pitchFamily="66" charset="0"/>
              </a:rPr>
              <a:t>of </a:t>
            </a:r>
            <a:r>
              <a:rPr lang="en-GB" dirty="0" err="1" smtClean="0">
                <a:latin typeface="Comic Sans MS" panose="030F0702030302020204" pitchFamily="66" charset="0"/>
              </a:rPr>
              <a:t>Cliffhanger</a:t>
            </a:r>
            <a:r>
              <a:rPr lang="en-GB" dirty="0" smtClean="0">
                <a:latin typeface="Comic Sans MS" panose="030F0702030302020204" pitchFamily="66" charset="0"/>
              </a:rPr>
              <a:t> and complete the task.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Complete the Maths work on place value.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Carry on learning your times tables and spellings. Practise your </a:t>
            </a:r>
            <a:r>
              <a:rPr lang="en-GB" dirty="0" smtClean="0">
                <a:latin typeface="Comic Sans MS" panose="030F0702030302020204" pitchFamily="66" charset="0"/>
              </a:rPr>
              <a:t>dis </a:t>
            </a:r>
            <a:r>
              <a:rPr lang="en-GB" dirty="0" smtClean="0">
                <a:latin typeface="Comic Sans MS" panose="030F0702030302020204" pitchFamily="66" charset="0"/>
              </a:rPr>
              <a:t>prefix </a:t>
            </a:r>
            <a:r>
              <a:rPr lang="en-GB" dirty="0" smtClean="0">
                <a:latin typeface="Comic Sans MS" panose="030F0702030302020204" pitchFamily="66" charset="0"/>
              </a:rPr>
              <a:t>words today.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01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Design a poster to advertise the adventure centre that Tim went to. You could make up a name for the centre and the activities that are available. </a:t>
            </a:r>
          </a:p>
        </p:txBody>
      </p:sp>
    </p:spTree>
    <p:extLst>
      <p:ext uri="{BB962C8B-B14F-4D97-AF65-F5344CB8AC3E}">
        <p14:creationId xmlns:p14="http://schemas.microsoft.com/office/powerpoint/2010/main" val="49208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20555" y="1004730"/>
            <a:ext cx="652872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33265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Section A and B to be completed by everyone. </a:t>
            </a:r>
          </a:p>
          <a:p>
            <a:pPr lvl="0"/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Section C is a challenge 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198884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There are a few more challenges on the next few slides.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3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065042" cy="555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4093027" cy="320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071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4" y="620688"/>
            <a:ext cx="5850012" cy="532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851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738188" y="765175"/>
            <a:ext cx="76692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Arial" pitchFamily="34" charset="0"/>
              <a:buNone/>
            </a:pPr>
            <a:r>
              <a:rPr lang="en-GB" altLang="en-US" smtClean="0"/>
              <a:t>Last week, we began looking at adding a particular prefix to lots of different root words.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38188" y="3924300"/>
            <a:ext cx="7669212" cy="21685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324000" rIns="1080000" bIns="1944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>
                    <a:lumMod val="95000"/>
                    <a:lumOff val="5000"/>
                  </a:srgbClr>
                </a:solidFill>
              </a:rPr>
              <a:t>Which prefix were we looking at?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11563" y="4467225"/>
            <a:ext cx="1920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0" b="1" smtClean="0"/>
              <a:t>dis-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38188" y="3182938"/>
            <a:ext cx="76692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Arial" pitchFamily="34" charset="0"/>
              <a:buNone/>
            </a:pPr>
            <a:r>
              <a:rPr lang="en-GB" altLang="en-US" smtClean="0"/>
              <a:t>A </a:t>
            </a:r>
            <a:r>
              <a:rPr lang="en-GB" altLang="en-US" b="1" smtClean="0"/>
              <a:t>prefix</a:t>
            </a:r>
            <a:r>
              <a:rPr lang="en-GB" altLang="en-US" smtClean="0"/>
              <a:t> is a letter or group of letters added at the beginning of a root word that creates a new word with a different meaning.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133475" y="1506538"/>
            <a:ext cx="4743450" cy="1536700"/>
            <a:chOff x="914400" y="1507121"/>
            <a:chExt cx="4743450" cy="1535954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914400" y="1507121"/>
              <a:ext cx="4743450" cy="1524846"/>
            </a:xfrm>
            <a:prstGeom prst="wedgeRoundRectCallout">
              <a:avLst>
                <a:gd name="adj1" fmla="val 59191"/>
                <a:gd name="adj2" fmla="val -2985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393" name="TextBox 4"/>
            <p:cNvSpPr txBox="1">
              <a:spLocks noChangeArrowheads="1"/>
            </p:cNvSpPr>
            <p:nvPr/>
          </p:nvSpPr>
          <p:spPr bwMode="auto">
            <a:xfrm>
              <a:off x="914400" y="1660346"/>
              <a:ext cx="4743450" cy="1382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0" fontAlgn="base" hangingPunct="0">
                <a:spcAft>
                  <a:spcPct val="0"/>
                </a:spcAft>
                <a:buFont typeface="Arial" pitchFamily="34" charset="0"/>
                <a:buNone/>
              </a:pPr>
              <a:r>
                <a:rPr lang="en-GB" altLang="en-US" sz="2800" smtClean="0"/>
                <a:t>Can you remember </a:t>
              </a:r>
            </a:p>
            <a:p>
              <a:pPr algn="ctr" eaLnBrk="0" fontAlgn="base" hangingPunct="0">
                <a:spcAft>
                  <a:spcPct val="0"/>
                </a:spcAft>
                <a:buFont typeface="Arial" pitchFamily="34" charset="0"/>
                <a:buNone/>
              </a:pPr>
              <a:r>
                <a:rPr lang="en-GB" altLang="en-US" sz="2800" smtClean="0"/>
                <a:t>what a prefix is and where it goes?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1" t="278" r="-3558" b="76945"/>
          <a:stretch/>
        </p:blipFill>
        <p:spPr>
          <a:xfrm>
            <a:off x="6436853" y="1488181"/>
            <a:ext cx="1573672" cy="15620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2132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>
                <a:latin typeface="Twinkl SemiBold"/>
              </a:rPr>
              <a:t>Which dis word goes in these sentences?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755650" y="1514475"/>
            <a:ext cx="7632700" cy="4578350"/>
          </a:xfrm>
        </p:spPr>
        <p:txBody>
          <a:bodyPr/>
          <a:lstStyle/>
          <a:p>
            <a:pPr marL="342900" indent="-342900">
              <a:buFont typeface="Arial" pitchFamily="34" charset="0"/>
              <a:buAutoNum type="arabicParenR"/>
            </a:pPr>
            <a:r>
              <a:rPr lang="en-GB" altLang="en-US" smtClean="0">
                <a:latin typeface="Twinkl" pitchFamily="2" charset="0"/>
              </a:rPr>
              <a:t>Most people ______________ going to the dentists.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GB" altLang="en-US" smtClean="0">
                <a:latin typeface="Twinkl" pitchFamily="2" charset="0"/>
              </a:rPr>
              <a:t>The teacher asked the children not to _____________ her instructions. 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GB" altLang="en-US" smtClean="0">
                <a:latin typeface="Twinkl" pitchFamily="2" charset="0"/>
              </a:rPr>
              <a:t>When I washed my t-shirt, it came out all ________________.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GB" altLang="en-US" smtClean="0">
                <a:latin typeface="Twinkl" pitchFamily="2" charset="0"/>
              </a:rPr>
              <a:t>The explorer wanted to be the first to ___________ the treasure.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GB" altLang="en-US" smtClean="0">
                <a:latin typeface="Twinkl" pitchFamily="2" charset="0"/>
              </a:rPr>
              <a:t>The magician made the lady _____________ in one of his tricks. 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GB" altLang="en-US" smtClean="0">
                <a:latin typeface="Twinkl" pitchFamily="2" charset="0"/>
              </a:rPr>
              <a:t>The footballer was off-side so the referee had to ___________ the goal. 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GB" altLang="en-US" smtClean="0">
                <a:latin typeface="Twinkl" pitchFamily="2" charset="0"/>
              </a:rPr>
              <a:t>I ________________ every word that you say. 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GB" altLang="en-US" smtClean="0">
                <a:latin typeface="Twinkl" pitchFamily="2" charset="0"/>
              </a:rPr>
              <a:t>The lady said that the girl was ____________ because she had told a lie. 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GB" altLang="en-US" smtClean="0">
                <a:latin typeface="Twinkl" pitchFamily="2" charset="0"/>
              </a:rPr>
              <a:t>He knew his father would ___________ of his behaviour.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GB" altLang="en-US" smtClean="0">
                <a:latin typeface="Twinkl" pitchFamily="2" charset="0"/>
              </a:rPr>
              <a:t>They decided to ____________ that style of dress.</a:t>
            </a:r>
          </a:p>
        </p:txBody>
      </p:sp>
    </p:spTree>
    <p:extLst>
      <p:ext uri="{BB962C8B-B14F-4D97-AF65-F5344CB8AC3E}">
        <p14:creationId xmlns:p14="http://schemas.microsoft.com/office/powerpoint/2010/main" val="1115296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>
                <a:latin typeface="Twinkl SemiBold"/>
              </a:rPr>
              <a:t>Which dis word goes in these sentences?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514475"/>
            <a:ext cx="7632700" cy="4578350"/>
          </a:xfrm>
        </p:spPr>
        <p:txBody>
          <a:bodyPr/>
          <a:lstStyle/>
          <a:p>
            <a:pPr marL="342900" indent="-342900">
              <a:buFont typeface="Arial" pitchFamily="34" charset="0"/>
              <a:buAutoNum type="arabicParenR"/>
            </a:pPr>
            <a:r>
              <a:rPr lang="en-GB" altLang="en-US" smtClean="0">
                <a:latin typeface="Twinkl" pitchFamily="2" charset="0"/>
              </a:rPr>
              <a:t>Most people  </a:t>
            </a:r>
            <a:r>
              <a:rPr lang="en-GB" altLang="en-US" smtClean="0">
                <a:solidFill>
                  <a:srgbClr val="FF0000"/>
                </a:solidFill>
                <a:latin typeface="Twinkl" pitchFamily="2" charset="0"/>
              </a:rPr>
              <a:t>dislike </a:t>
            </a:r>
            <a:r>
              <a:rPr lang="en-GB" altLang="en-US" smtClean="0">
                <a:latin typeface="Twinkl" pitchFamily="2" charset="0"/>
              </a:rPr>
              <a:t>going to the dentists.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GB" altLang="en-US" smtClean="0">
                <a:latin typeface="Twinkl" pitchFamily="2" charset="0"/>
              </a:rPr>
              <a:t>The teacher asked the children not to </a:t>
            </a:r>
            <a:r>
              <a:rPr lang="en-GB" altLang="en-US" smtClean="0">
                <a:solidFill>
                  <a:srgbClr val="FF0000"/>
                </a:solidFill>
                <a:latin typeface="Twinkl" pitchFamily="2" charset="0"/>
              </a:rPr>
              <a:t>disobey</a:t>
            </a:r>
            <a:r>
              <a:rPr lang="en-GB" altLang="en-US" smtClean="0">
                <a:latin typeface="Twinkl" pitchFamily="2" charset="0"/>
              </a:rPr>
              <a:t> her instructions. 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GB" altLang="en-US" smtClean="0">
                <a:latin typeface="Twinkl" pitchFamily="2" charset="0"/>
              </a:rPr>
              <a:t>When I washed my t-shirt, it came out all </a:t>
            </a:r>
            <a:r>
              <a:rPr lang="en-GB" altLang="en-US" smtClean="0">
                <a:solidFill>
                  <a:srgbClr val="FF0000"/>
                </a:solidFill>
                <a:latin typeface="Twinkl" pitchFamily="2" charset="0"/>
              </a:rPr>
              <a:t>discoloured</a:t>
            </a:r>
            <a:r>
              <a:rPr lang="en-GB" altLang="en-US" smtClean="0">
                <a:latin typeface="Twinkl" pitchFamily="2" charset="0"/>
              </a:rPr>
              <a:t>.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GB" altLang="en-US" smtClean="0">
                <a:latin typeface="Twinkl" pitchFamily="2" charset="0"/>
              </a:rPr>
              <a:t>The explorer wanted to be the first to </a:t>
            </a:r>
            <a:r>
              <a:rPr lang="en-GB" altLang="en-US" smtClean="0">
                <a:solidFill>
                  <a:srgbClr val="FF0000"/>
                </a:solidFill>
                <a:latin typeface="Twinkl" pitchFamily="2" charset="0"/>
              </a:rPr>
              <a:t>discover </a:t>
            </a:r>
            <a:r>
              <a:rPr lang="en-GB" altLang="en-US" smtClean="0">
                <a:latin typeface="Twinkl" pitchFamily="2" charset="0"/>
              </a:rPr>
              <a:t>the treasure.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GB" altLang="en-US" smtClean="0">
                <a:latin typeface="Twinkl" pitchFamily="2" charset="0"/>
              </a:rPr>
              <a:t>The magician made the lady </a:t>
            </a:r>
            <a:r>
              <a:rPr lang="en-GB" altLang="en-US" smtClean="0">
                <a:solidFill>
                  <a:srgbClr val="FF0000"/>
                </a:solidFill>
                <a:latin typeface="Twinkl" pitchFamily="2" charset="0"/>
              </a:rPr>
              <a:t>disappear </a:t>
            </a:r>
            <a:r>
              <a:rPr lang="en-GB" altLang="en-US" smtClean="0">
                <a:latin typeface="Twinkl" pitchFamily="2" charset="0"/>
              </a:rPr>
              <a:t>in one of his tricks. 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GB" altLang="en-US" smtClean="0">
                <a:latin typeface="Twinkl" pitchFamily="2" charset="0"/>
              </a:rPr>
              <a:t>The footballer was off-side so the referee had to </a:t>
            </a:r>
            <a:r>
              <a:rPr lang="en-GB" altLang="en-US" smtClean="0">
                <a:solidFill>
                  <a:srgbClr val="FF0000"/>
                </a:solidFill>
                <a:latin typeface="Twinkl" pitchFamily="2" charset="0"/>
              </a:rPr>
              <a:t>disallow </a:t>
            </a:r>
            <a:r>
              <a:rPr lang="en-GB" altLang="en-US" smtClean="0">
                <a:latin typeface="Twinkl" pitchFamily="2" charset="0"/>
              </a:rPr>
              <a:t>the goal. 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GB" altLang="en-US" smtClean="0">
                <a:latin typeface="Twinkl" pitchFamily="2" charset="0"/>
              </a:rPr>
              <a:t>I </a:t>
            </a:r>
            <a:r>
              <a:rPr lang="en-GB" altLang="en-US" smtClean="0">
                <a:solidFill>
                  <a:srgbClr val="FF0000"/>
                </a:solidFill>
                <a:latin typeface="Twinkl" pitchFamily="2" charset="0"/>
              </a:rPr>
              <a:t>disbelieve </a:t>
            </a:r>
            <a:r>
              <a:rPr lang="en-GB" altLang="en-US" smtClean="0">
                <a:latin typeface="Twinkl" pitchFamily="2" charset="0"/>
              </a:rPr>
              <a:t> every word that you say. 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GB" altLang="en-US" smtClean="0">
                <a:latin typeface="Twinkl" pitchFamily="2" charset="0"/>
              </a:rPr>
              <a:t>The lady said that the girl was </a:t>
            </a:r>
            <a:r>
              <a:rPr lang="en-GB" altLang="en-US" smtClean="0">
                <a:solidFill>
                  <a:srgbClr val="FF0000"/>
                </a:solidFill>
                <a:latin typeface="Twinkl" pitchFamily="2" charset="0"/>
              </a:rPr>
              <a:t>dishonest</a:t>
            </a:r>
            <a:r>
              <a:rPr lang="en-GB" altLang="en-US" smtClean="0">
                <a:latin typeface="Twinkl" pitchFamily="2" charset="0"/>
              </a:rPr>
              <a:t> because she had told a lie. 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GB" altLang="en-US" smtClean="0">
                <a:latin typeface="Twinkl" pitchFamily="2" charset="0"/>
              </a:rPr>
              <a:t>He knew his father would </a:t>
            </a:r>
            <a:r>
              <a:rPr lang="en-GB" altLang="en-US" smtClean="0">
                <a:solidFill>
                  <a:srgbClr val="FF0000"/>
                </a:solidFill>
                <a:latin typeface="Twinkl" pitchFamily="2" charset="0"/>
              </a:rPr>
              <a:t>disapprove </a:t>
            </a:r>
            <a:r>
              <a:rPr lang="en-GB" altLang="en-US" smtClean="0">
                <a:latin typeface="Twinkl" pitchFamily="2" charset="0"/>
              </a:rPr>
              <a:t>of his behaviour.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GB" altLang="en-US" smtClean="0">
                <a:latin typeface="Twinkl" pitchFamily="2" charset="0"/>
              </a:rPr>
              <a:t>They decided to </a:t>
            </a:r>
            <a:r>
              <a:rPr lang="en-GB" altLang="en-US" smtClean="0">
                <a:solidFill>
                  <a:srgbClr val="FF0000"/>
                </a:solidFill>
                <a:latin typeface="Twinkl" pitchFamily="2" charset="0"/>
              </a:rPr>
              <a:t>discontinue </a:t>
            </a:r>
            <a:r>
              <a:rPr lang="en-GB" altLang="en-US" smtClean="0">
                <a:latin typeface="Twinkl" pitchFamily="2" charset="0"/>
              </a:rPr>
              <a:t>that style of dress.</a:t>
            </a:r>
          </a:p>
        </p:txBody>
      </p:sp>
    </p:spTree>
    <p:extLst>
      <p:ext uri="{BB962C8B-B14F-4D97-AF65-F5344CB8AC3E}">
        <p14:creationId xmlns:p14="http://schemas.microsoft.com/office/powerpoint/2010/main" val="193698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59038" y="1038225"/>
            <a:ext cx="414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mtClean="0"/>
              <a:t>To have a negative opinion about something.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36788" y="2533650"/>
            <a:ext cx="5053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 smtClean="0"/>
              <a:t>_ _ _ _ _ _ _ _ _ _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75000" y="3990975"/>
            <a:ext cx="290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mtClean="0"/>
              <a:t>Disapprove</a:t>
            </a:r>
          </a:p>
        </p:txBody>
      </p:sp>
    </p:spTree>
    <p:extLst>
      <p:ext uri="{BB962C8B-B14F-4D97-AF65-F5344CB8AC3E}">
        <p14:creationId xmlns:p14="http://schemas.microsoft.com/office/powerpoint/2010/main" val="12848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59038" y="1038225"/>
            <a:ext cx="414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mtClean="0"/>
              <a:t>To find something or someone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36788" y="2533650"/>
            <a:ext cx="5053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 smtClean="0"/>
              <a:t>_ _ _ _ _ _ _ _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0400" y="3967163"/>
            <a:ext cx="299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mtClean="0"/>
              <a:t>Discover</a:t>
            </a:r>
          </a:p>
        </p:txBody>
      </p:sp>
    </p:spTree>
    <p:extLst>
      <p:ext uri="{BB962C8B-B14F-4D97-AF65-F5344CB8AC3E}">
        <p14:creationId xmlns:p14="http://schemas.microsoft.com/office/powerpoint/2010/main" val="174002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59038" y="1038225"/>
            <a:ext cx="414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mtClean="0"/>
              <a:t>To refuse or reject something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36788" y="2533650"/>
            <a:ext cx="5053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 smtClean="0"/>
              <a:t>_ _ _ _ _ _ _ _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98825" y="4016375"/>
            <a:ext cx="2693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mtClean="0"/>
              <a:t>Disallow </a:t>
            </a:r>
          </a:p>
        </p:txBody>
      </p:sp>
    </p:spTree>
    <p:extLst>
      <p:ext uri="{BB962C8B-B14F-4D97-AF65-F5344CB8AC3E}">
        <p14:creationId xmlns:p14="http://schemas.microsoft.com/office/powerpoint/2010/main" val="29675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53" y="1412776"/>
            <a:ext cx="3287613" cy="484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16" y="1988840"/>
            <a:ext cx="2550021" cy="409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Read chapter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6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of </a:t>
            </a:r>
            <a:r>
              <a:rPr lang="en-GB" sz="24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Cliffhanger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Discuss the questions I have put on the pages. 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59038" y="1038225"/>
            <a:ext cx="414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mtClean="0"/>
              <a:t>To change the colour of something 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36788" y="2533650"/>
            <a:ext cx="5053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 smtClean="0"/>
              <a:t>_ _ _ _ _ _ _ _ _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98825" y="4016375"/>
            <a:ext cx="2693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mtClean="0"/>
              <a:t>Discolour </a:t>
            </a:r>
          </a:p>
        </p:txBody>
      </p:sp>
    </p:spTree>
    <p:extLst>
      <p:ext uri="{BB962C8B-B14F-4D97-AF65-F5344CB8AC3E}">
        <p14:creationId xmlns:p14="http://schemas.microsoft.com/office/powerpoint/2010/main" val="333086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59038" y="1038225"/>
            <a:ext cx="414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mtClean="0"/>
              <a:t>To not be truthful 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36788" y="2533650"/>
            <a:ext cx="5053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 smtClean="0"/>
              <a:t>_ _ _ _ _ _ _ _ _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81350" y="4016375"/>
            <a:ext cx="2693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mtClean="0"/>
              <a:t>Dishonest</a:t>
            </a:r>
          </a:p>
        </p:txBody>
      </p:sp>
    </p:spTree>
    <p:extLst>
      <p:ext uri="{BB962C8B-B14F-4D97-AF65-F5344CB8AC3E}">
        <p14:creationId xmlns:p14="http://schemas.microsoft.com/office/powerpoint/2010/main" val="6984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59038" y="1038225"/>
            <a:ext cx="414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mtClean="0"/>
              <a:t>To go against the rules 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36788" y="2533650"/>
            <a:ext cx="5053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 smtClean="0"/>
              <a:t>_ _ _ _ _ _ _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81350" y="4016375"/>
            <a:ext cx="2693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mtClean="0"/>
              <a:t>Disobey</a:t>
            </a:r>
          </a:p>
        </p:txBody>
      </p:sp>
    </p:spTree>
    <p:extLst>
      <p:ext uri="{BB962C8B-B14F-4D97-AF65-F5344CB8AC3E}">
        <p14:creationId xmlns:p14="http://schemas.microsoft.com/office/powerpoint/2010/main" val="126329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59038" y="1038225"/>
            <a:ext cx="414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mtClean="0"/>
              <a:t>To doubt something is true 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36788" y="2533650"/>
            <a:ext cx="5053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 smtClean="0"/>
              <a:t>_ _ _ _ _ _ _ _ _ _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81350" y="4016375"/>
            <a:ext cx="2693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mtClean="0"/>
              <a:t>Disbelieve </a:t>
            </a:r>
          </a:p>
        </p:txBody>
      </p:sp>
    </p:spTree>
    <p:extLst>
      <p:ext uri="{BB962C8B-B14F-4D97-AF65-F5344CB8AC3E}">
        <p14:creationId xmlns:p14="http://schemas.microsoft.com/office/powerpoint/2010/main" val="333984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670"/>
            <a:ext cx="7992888" cy="599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84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15237" y="-729577"/>
            <a:ext cx="6169510" cy="82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7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58670"/>
            <a:ext cx="8030995" cy="60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49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4664"/>
            <a:ext cx="796888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48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7416824" cy="504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u="sng" dirty="0" err="1">
                <a:latin typeface="Comic Sans MS"/>
                <a:ea typeface="Calibri"/>
                <a:cs typeface="Times New Roman"/>
              </a:rPr>
              <a:t>Cliffhanger</a:t>
            </a:r>
            <a:r>
              <a:rPr lang="en-GB" b="1" u="sng" dirty="0">
                <a:latin typeface="Comic Sans MS"/>
                <a:ea typeface="Calibri"/>
                <a:cs typeface="Times New Roman"/>
              </a:rPr>
              <a:t> – Chapter 6</a:t>
            </a:r>
            <a:endParaRPr lang="en-GB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u="sng" dirty="0">
                <a:latin typeface="Comic Sans MS"/>
                <a:ea typeface="Calibri"/>
                <a:cs typeface="Times New Roman"/>
              </a:rPr>
              <a:t>Answer these questions in full sentences in your book. </a:t>
            </a:r>
            <a:endParaRPr lang="en-GB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latin typeface="Comic Sans MS"/>
                <a:ea typeface="Calibri"/>
                <a:cs typeface="Times New Roman"/>
              </a:rPr>
              <a:t>1</a:t>
            </a:r>
            <a:r>
              <a:rPr lang="en-GB" dirty="0">
                <a:latin typeface="Comic Sans MS"/>
                <a:ea typeface="Calibri"/>
                <a:cs typeface="Times New Roman"/>
              </a:rPr>
              <a:t>) Which team ended up the overall winners?</a:t>
            </a:r>
            <a:endParaRPr lang="en-GB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/>
                <a:ea typeface="Calibri"/>
                <a:cs typeface="Times New Roman"/>
              </a:rPr>
              <a:t>2) What did Tim call his baby tiger cub toy? Why?</a:t>
            </a:r>
            <a:endParaRPr lang="en-GB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/>
                <a:ea typeface="Calibri"/>
                <a:cs typeface="Times New Roman"/>
              </a:rPr>
              <a:t>3) Why didn’t Giles have much of a roar left when they were having a competition?</a:t>
            </a:r>
            <a:endParaRPr lang="en-GB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/>
                <a:ea typeface="Calibri"/>
                <a:cs typeface="Times New Roman"/>
              </a:rPr>
              <a:t>4) Who was good at roaring? Why?</a:t>
            </a:r>
            <a:endParaRPr lang="en-GB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/>
                <a:ea typeface="Calibri"/>
                <a:cs typeface="Times New Roman"/>
              </a:rPr>
              <a:t>5) Do you think Tim has changed during this holiday? How has he changed? </a:t>
            </a:r>
            <a:endParaRPr lang="en-GB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/>
                <a:ea typeface="Calibri"/>
                <a:cs typeface="Times New Roman"/>
              </a:rPr>
              <a:t>6) What did the boys do on their last night?</a:t>
            </a:r>
            <a:endParaRPr lang="en-GB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/>
                <a:ea typeface="Calibri"/>
                <a:cs typeface="Times New Roman"/>
              </a:rPr>
              <a:t>7) Do you think Tim, Biscuits and Kelly will stay friends? Why?</a:t>
            </a:r>
            <a:endParaRPr lang="en-GB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/>
                <a:ea typeface="Calibri"/>
                <a:cs typeface="Times New Roman"/>
              </a:rPr>
              <a:t>8) Which was your favourite part of the story?</a:t>
            </a:r>
            <a:endParaRPr lang="en-GB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062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Write a diary entry, as Tim, about his time at the adventure holiday. A diary contains your thoughts, feelings and experiences. You might want to do just one diary entry or a diary over a couple of days. Remember to try and use a range of sentence openers to make your writing more exciting. There is a checklist of features on the next slide.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4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27"/>
            <a:ext cx="4812079" cy="637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497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709</Words>
  <Application>Microsoft Office PowerPoint</Application>
  <PresentationFormat>On-screen Show (4:3)</PresentationFormat>
  <Paragraphs>70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Friday 27th March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dis word goes in these sentences?</vt:lpstr>
      <vt:lpstr>Which dis word goes in these sentences?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Milne</dc:creator>
  <cp:lastModifiedBy>L Milne</cp:lastModifiedBy>
  <cp:revision>22</cp:revision>
  <dcterms:created xsi:type="dcterms:W3CDTF">2020-03-23T18:56:15Z</dcterms:created>
  <dcterms:modified xsi:type="dcterms:W3CDTF">2020-03-26T18:13:05Z</dcterms:modified>
</cp:coreProperties>
</file>