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6" r:id="rId4"/>
    <p:sldId id="258" r:id="rId5"/>
    <p:sldId id="268" r:id="rId6"/>
    <p:sldId id="269" r:id="rId7"/>
    <p:sldId id="267" r:id="rId8"/>
    <p:sldId id="260" r:id="rId9"/>
    <p:sldId id="265" r:id="rId10"/>
    <p:sldId id="261" r:id="rId11"/>
    <p:sldId id="259" r:id="rId12"/>
    <p:sldId id="26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95"/>
    <p:restoredTop sz="94655"/>
  </p:normalViewPr>
  <p:slideViewPr>
    <p:cSldViewPr snapToGrid="0" snapToObjects="1">
      <p:cViewPr varScale="1">
        <p:scale>
          <a:sx n="89" d="100"/>
          <a:sy n="89" d="100"/>
        </p:scale>
        <p:origin x="9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432EB-F835-994B-AE40-5651BCCF1C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C2CBA21-D019-EB4F-88EA-280BAD4169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3706479-60C0-F246-B963-5DCBB82E86DA}"/>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9B1AB753-F76D-2B40-BFB2-6D8A2A0069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4A3BE7-6F9A-6C43-9A52-5F2F268832C4}"/>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172622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D50C4-B492-5045-AA4D-E4FAFB535E8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DCDE42E-1AC7-0642-B010-3BCC18B35A7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236D2B-7772-E74F-A55C-5D8B3497D975}"/>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3EF29242-F3CF-4644-AC77-1C697943B2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0B9CD-5551-934E-A828-54791D6C7622}"/>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9741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E07E8-495C-B349-BB70-46E6F1A8BA1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E31AC70-A723-2048-B919-0506BA38FDE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6C27B3C-3236-994F-80B8-D6F7471B66DB}"/>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43A6AA48-D8DE-454F-8F5C-2F2D6D7E2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9F4FEB-22CF-6B49-A65F-F1A739B1586A}"/>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46829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FF0E-DB09-FD42-8358-9E2A5A78D9E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FD8BA71-4DC0-1E4F-AEF4-F63985C6C72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3D434F-D06D-EE41-9923-21D61EE58A0F}"/>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3A67C99B-E67B-3145-AC55-C0527A8F9B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7909BB-2B7D-EF40-8CD9-B66244D1D43A}"/>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4260402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27C0-0907-354E-955D-F99C5B423FB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F5FF8C8-2582-264B-B8CB-A681F057E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BDF93F-3B45-CF49-A8F2-12083EA1AEBA}"/>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291200FC-37D2-D141-AB83-508C317897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463C2-7876-B44F-A978-9EA3231ED3B0}"/>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254722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2DF0-65E3-7341-9F1D-21881068BCC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191458-BB6B-2042-BC8C-99F76D528A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E3C0465-B2F6-6942-953D-D3DC4F1E17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DEADB3-EA2E-644E-98C6-BE2294CDCFAC}"/>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6" name="Footer Placeholder 5">
            <a:extLst>
              <a:ext uri="{FF2B5EF4-FFF2-40B4-BE49-F238E27FC236}">
                <a16:creationId xmlns:a16="http://schemas.microsoft.com/office/drawing/2014/main" id="{4D7402F7-98E0-7B47-A37C-75E8D168EE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C3729F-17AE-A440-9073-16341CD37D40}"/>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137808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90E7-A522-DC4C-868D-C1D669B60B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2DCA817-0C0B-944E-93E7-8EE48F980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594936-9FED-F14B-BF63-DD6C440FD22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DE55F6-591B-0E47-A95C-0C550BE4B6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23495D-5FAD-2740-9C00-A130513E09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F5FB55F-BAFA-7742-927C-86B5A7B3211B}"/>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8" name="Footer Placeholder 7">
            <a:extLst>
              <a:ext uri="{FF2B5EF4-FFF2-40B4-BE49-F238E27FC236}">
                <a16:creationId xmlns:a16="http://schemas.microsoft.com/office/drawing/2014/main" id="{8BDAB34E-61EF-614A-BC7B-866745E44D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7BC619-43C5-F34C-9E98-D24DBACE1996}"/>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1791517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36FD5-D9D0-6848-AD30-D0E33C0C1CC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DE3D075-F3E1-1842-8F9F-0C4C0BA5475A}"/>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4" name="Footer Placeholder 3">
            <a:extLst>
              <a:ext uri="{FF2B5EF4-FFF2-40B4-BE49-F238E27FC236}">
                <a16:creationId xmlns:a16="http://schemas.microsoft.com/office/drawing/2014/main" id="{3ACD6BA1-D501-F04D-9F3E-B4A08DE213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7B4E82-9FD8-584C-BD6A-1DA480136E31}"/>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250171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891BE-22CD-D943-ADEB-4356ED1558BD}"/>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3" name="Footer Placeholder 2">
            <a:extLst>
              <a:ext uri="{FF2B5EF4-FFF2-40B4-BE49-F238E27FC236}">
                <a16:creationId xmlns:a16="http://schemas.microsoft.com/office/drawing/2014/main" id="{57942517-731D-F94C-9956-9DE31CF153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FA050E-D7EF-BD43-8EB2-AC4E4AA76A1B}"/>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124969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579B-6DC3-1042-AC98-DC4CB7AA9A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70D810F-02D7-604A-A6B9-3A1810D69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85F8116-FE6B-7749-A15B-305996F35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F68C55-0FC3-0E47-B5BA-08A8EE723567}"/>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6" name="Footer Placeholder 5">
            <a:extLst>
              <a:ext uri="{FF2B5EF4-FFF2-40B4-BE49-F238E27FC236}">
                <a16:creationId xmlns:a16="http://schemas.microsoft.com/office/drawing/2014/main" id="{1FCD3FD4-21E9-424A-9D64-E361A3B5D9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903BC-48FF-2A41-B597-CA78E5FC2236}"/>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73182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AEBC-232B-194E-A64B-6401A16076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342A33-B08D-5641-ACB9-1B2D4AA53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BC5938-5ADA-844E-AF48-0E5FDF9C0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B7CCA-C798-D94C-A603-3BC5DB86CD99}"/>
              </a:ext>
            </a:extLst>
          </p:cNvPr>
          <p:cNvSpPr>
            <a:spLocks noGrp="1"/>
          </p:cNvSpPr>
          <p:nvPr>
            <p:ph type="dt" sz="half" idx="10"/>
          </p:nvPr>
        </p:nvSpPr>
        <p:spPr/>
        <p:txBody>
          <a:bodyPr/>
          <a:lstStyle/>
          <a:p>
            <a:fld id="{722432C8-DEA2-BE46-B94E-3331C1313ABA}" type="datetimeFigureOut">
              <a:rPr lang="en-GB" smtClean="0"/>
              <a:t>24/05/2020</a:t>
            </a:fld>
            <a:endParaRPr lang="en-GB"/>
          </a:p>
        </p:txBody>
      </p:sp>
      <p:sp>
        <p:nvSpPr>
          <p:cNvPr id="6" name="Footer Placeholder 5">
            <a:extLst>
              <a:ext uri="{FF2B5EF4-FFF2-40B4-BE49-F238E27FC236}">
                <a16:creationId xmlns:a16="http://schemas.microsoft.com/office/drawing/2014/main" id="{4C26A106-0D11-D344-8812-81F6D596E5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74EC0E-A72F-6741-AAF9-9572B545D73B}"/>
              </a:ext>
            </a:extLst>
          </p:cNvPr>
          <p:cNvSpPr>
            <a:spLocks noGrp="1"/>
          </p:cNvSpPr>
          <p:nvPr>
            <p:ph type="sldNum" sz="quarter" idx="12"/>
          </p:nvPr>
        </p:nvSpPr>
        <p:spPr/>
        <p:txBody>
          <a:bodyPr/>
          <a:lstStyle/>
          <a:p>
            <a:fld id="{58EDD450-62CE-E440-AAFC-788EAD78BCEF}" type="slidenum">
              <a:rPr lang="en-GB" smtClean="0"/>
              <a:t>‹#›</a:t>
            </a:fld>
            <a:endParaRPr lang="en-GB"/>
          </a:p>
        </p:txBody>
      </p:sp>
    </p:spTree>
    <p:extLst>
      <p:ext uri="{BB962C8B-B14F-4D97-AF65-F5344CB8AC3E}">
        <p14:creationId xmlns:p14="http://schemas.microsoft.com/office/powerpoint/2010/main" val="222273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204982-0091-F147-80C3-2523795C0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CA7C06F-4A55-8146-9DDB-4C1D3942D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F81B62-B890-8B41-AAB4-A126A8FFF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432C8-DEA2-BE46-B94E-3331C1313ABA}" type="datetimeFigureOut">
              <a:rPr lang="en-GB" smtClean="0"/>
              <a:t>24/05/2020</a:t>
            </a:fld>
            <a:endParaRPr lang="en-GB"/>
          </a:p>
        </p:txBody>
      </p:sp>
      <p:sp>
        <p:nvSpPr>
          <p:cNvPr id="5" name="Footer Placeholder 4">
            <a:extLst>
              <a:ext uri="{FF2B5EF4-FFF2-40B4-BE49-F238E27FC236}">
                <a16:creationId xmlns:a16="http://schemas.microsoft.com/office/drawing/2014/main" id="{A82A79A1-099A-2A4C-9C4B-C501C855F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4E3DEF-5767-BA4A-A0FC-3ABC9B187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DD450-62CE-E440-AAFC-788EAD78BCEF}" type="slidenum">
              <a:rPr lang="en-GB" smtClean="0"/>
              <a:t>‹#›</a:t>
            </a:fld>
            <a:endParaRPr lang="en-GB"/>
          </a:p>
        </p:txBody>
      </p:sp>
    </p:spTree>
    <p:extLst>
      <p:ext uri="{BB962C8B-B14F-4D97-AF65-F5344CB8AC3E}">
        <p14:creationId xmlns:p14="http://schemas.microsoft.com/office/powerpoint/2010/main" val="3425325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uk/bitesize/clips/zp8v87h"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tiff"/><Relationship Id="rId1" Type="http://schemas.openxmlformats.org/officeDocument/2006/relationships/slideLayout" Target="../slideLayouts/slideLayout2.xml"/><Relationship Id="rId4" Type="http://schemas.openxmlformats.org/officeDocument/2006/relationships/hyperlink" Target="https://www.bbc.co.uk/bitesize/clips/zdgrkq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bbc.co.uk/teach/class-clips-video/history-ks1--ks2-explain-this-roman-roads/z7c8wt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02F8-52F7-964B-BD4E-4A674304B497}"/>
              </a:ext>
            </a:extLst>
          </p:cNvPr>
          <p:cNvSpPr>
            <a:spLocks noGrp="1"/>
          </p:cNvSpPr>
          <p:nvPr>
            <p:ph type="ctrTitle"/>
          </p:nvPr>
        </p:nvSpPr>
        <p:spPr/>
        <p:txBody>
          <a:bodyPr/>
          <a:lstStyle/>
          <a:p>
            <a:r>
              <a:rPr lang="en-GB" dirty="0"/>
              <a:t>History Lesson</a:t>
            </a:r>
            <a:br>
              <a:rPr lang="en-GB" dirty="0"/>
            </a:br>
            <a:endParaRPr lang="en-GB" dirty="0"/>
          </a:p>
        </p:txBody>
      </p:sp>
      <p:sp>
        <p:nvSpPr>
          <p:cNvPr id="3" name="Subtitle 2">
            <a:extLst>
              <a:ext uri="{FF2B5EF4-FFF2-40B4-BE49-F238E27FC236}">
                <a16:creationId xmlns:a16="http://schemas.microsoft.com/office/drawing/2014/main" id="{4447A104-27D6-B646-920C-3ECCC83D76F4}"/>
              </a:ext>
            </a:extLst>
          </p:cNvPr>
          <p:cNvSpPr>
            <a:spLocks noGrp="1"/>
          </p:cNvSpPr>
          <p:nvPr>
            <p:ph type="subTitle" idx="1"/>
          </p:nvPr>
        </p:nvSpPr>
        <p:spPr/>
        <p:txBody>
          <a:bodyPr/>
          <a:lstStyle/>
          <a:p>
            <a:r>
              <a:rPr lang="en-GB" dirty="0"/>
              <a:t>25.5.2020</a:t>
            </a:r>
          </a:p>
          <a:p>
            <a:endParaRPr lang="en-GB" dirty="0"/>
          </a:p>
          <a:p>
            <a:r>
              <a:rPr lang="en-GB" dirty="0"/>
              <a:t>Ancient Roman Roads, Forts and Towns</a:t>
            </a:r>
          </a:p>
        </p:txBody>
      </p:sp>
    </p:spTree>
    <p:extLst>
      <p:ext uri="{BB962C8B-B14F-4D97-AF65-F5344CB8AC3E}">
        <p14:creationId xmlns:p14="http://schemas.microsoft.com/office/powerpoint/2010/main" val="375109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FE71-D756-984C-B92F-DD4791B480A9}"/>
              </a:ext>
            </a:extLst>
          </p:cNvPr>
          <p:cNvSpPr>
            <a:spLocks noGrp="1"/>
          </p:cNvSpPr>
          <p:nvPr>
            <p:ph type="title"/>
          </p:nvPr>
        </p:nvSpPr>
        <p:spPr>
          <a:xfrm>
            <a:off x="838200" y="214312"/>
            <a:ext cx="10515600" cy="1325563"/>
          </a:xfrm>
        </p:spPr>
        <p:txBody>
          <a:bodyPr/>
          <a:lstStyle/>
          <a:p>
            <a:r>
              <a:rPr lang="en-GB" dirty="0"/>
              <a:t>Task 3: Roman place names</a:t>
            </a:r>
          </a:p>
        </p:txBody>
      </p:sp>
      <p:sp>
        <p:nvSpPr>
          <p:cNvPr id="3" name="Content Placeholder 2">
            <a:extLst>
              <a:ext uri="{FF2B5EF4-FFF2-40B4-BE49-F238E27FC236}">
                <a16:creationId xmlns:a16="http://schemas.microsoft.com/office/drawing/2014/main" id="{6203701C-6928-A94E-80E1-504CAC9E53E3}"/>
              </a:ext>
            </a:extLst>
          </p:cNvPr>
          <p:cNvSpPr>
            <a:spLocks noGrp="1"/>
          </p:cNvSpPr>
          <p:nvPr>
            <p:ph idx="1"/>
          </p:nvPr>
        </p:nvSpPr>
        <p:spPr>
          <a:xfrm>
            <a:off x="838200" y="1353343"/>
            <a:ext cx="10515600" cy="4351338"/>
          </a:xfrm>
        </p:spPr>
        <p:txBody>
          <a:bodyPr>
            <a:normAutofit/>
          </a:bodyPr>
          <a:lstStyle/>
          <a:p>
            <a:pPr marL="0" indent="0">
              <a:buNone/>
            </a:pPr>
            <a:r>
              <a:rPr lang="en-GB" sz="1800" dirty="0"/>
              <a:t>In Britain, lots of places have Roman endings.  E.g. caster, </a:t>
            </a:r>
            <a:r>
              <a:rPr lang="en-GB" sz="1800" dirty="0" err="1"/>
              <a:t>cester</a:t>
            </a:r>
            <a:r>
              <a:rPr lang="en-GB" sz="1800" dirty="0"/>
              <a:t> and </a:t>
            </a:r>
            <a:r>
              <a:rPr lang="en-GB" sz="1800" dirty="0" err="1"/>
              <a:t>chester</a:t>
            </a:r>
            <a:r>
              <a:rPr lang="en-GB" sz="1800" dirty="0"/>
              <a:t>. </a:t>
            </a:r>
          </a:p>
          <a:p>
            <a:pPr marL="0" indent="0">
              <a:buNone/>
            </a:pPr>
            <a:r>
              <a:rPr lang="en-GB" sz="1800" dirty="0"/>
              <a:t>These place name endings indicate that there was a Roman fortification or a roman town or fort there. </a:t>
            </a:r>
          </a:p>
          <a:p>
            <a:pPr marL="0" indent="0">
              <a:buNone/>
            </a:pPr>
            <a:r>
              <a:rPr lang="en-GB" sz="1800" dirty="0"/>
              <a:t>Use a map of Great Britain or go online. List all of the places that you can find that end in caster, </a:t>
            </a:r>
            <a:r>
              <a:rPr lang="en-GB" sz="1800" dirty="0" err="1"/>
              <a:t>cester</a:t>
            </a:r>
            <a:r>
              <a:rPr lang="en-GB" sz="1800" dirty="0"/>
              <a:t> or </a:t>
            </a:r>
            <a:r>
              <a:rPr lang="en-GB" sz="1800" dirty="0" err="1"/>
              <a:t>chester</a:t>
            </a:r>
            <a:r>
              <a:rPr lang="en-GB" sz="1800" dirty="0"/>
              <a:t>. I have put into the table 3 examples.</a:t>
            </a:r>
          </a:p>
        </p:txBody>
      </p:sp>
      <p:graphicFrame>
        <p:nvGraphicFramePr>
          <p:cNvPr id="4" name="Table 3">
            <a:extLst>
              <a:ext uri="{FF2B5EF4-FFF2-40B4-BE49-F238E27FC236}">
                <a16:creationId xmlns:a16="http://schemas.microsoft.com/office/drawing/2014/main" id="{4AC4E709-27BF-B34E-9C40-A5821703583A}"/>
              </a:ext>
            </a:extLst>
          </p:cNvPr>
          <p:cNvGraphicFramePr>
            <a:graphicFrameLocks noGrp="1"/>
          </p:cNvGraphicFramePr>
          <p:nvPr>
            <p:extLst>
              <p:ext uri="{D42A27DB-BD31-4B8C-83A1-F6EECF244321}">
                <p14:modId xmlns:p14="http://schemas.microsoft.com/office/powerpoint/2010/main" val="1073256511"/>
              </p:ext>
            </p:extLst>
          </p:nvPr>
        </p:nvGraphicFramePr>
        <p:xfrm>
          <a:off x="657225" y="3171825"/>
          <a:ext cx="10515600" cy="3125467"/>
        </p:xfrm>
        <a:graphic>
          <a:graphicData uri="http://schemas.openxmlformats.org/drawingml/2006/table">
            <a:tbl>
              <a:tblPr firstRow="1" bandRow="1">
                <a:tableStyleId>{1FECB4D8-DB02-4DC6-A0A2-4F2EBAE1DC90}</a:tableStyleId>
              </a:tblPr>
              <a:tblGrid>
                <a:gridCol w="3505200">
                  <a:extLst>
                    <a:ext uri="{9D8B030D-6E8A-4147-A177-3AD203B41FA5}">
                      <a16:colId xmlns:a16="http://schemas.microsoft.com/office/drawing/2014/main" val="3459389487"/>
                    </a:ext>
                  </a:extLst>
                </a:gridCol>
                <a:gridCol w="3505200">
                  <a:extLst>
                    <a:ext uri="{9D8B030D-6E8A-4147-A177-3AD203B41FA5}">
                      <a16:colId xmlns:a16="http://schemas.microsoft.com/office/drawing/2014/main" val="2122034086"/>
                    </a:ext>
                  </a:extLst>
                </a:gridCol>
                <a:gridCol w="3505200">
                  <a:extLst>
                    <a:ext uri="{9D8B030D-6E8A-4147-A177-3AD203B41FA5}">
                      <a16:colId xmlns:a16="http://schemas.microsoft.com/office/drawing/2014/main" val="2069564331"/>
                    </a:ext>
                  </a:extLst>
                </a:gridCol>
              </a:tblGrid>
              <a:tr h="542925">
                <a:tc>
                  <a:txBody>
                    <a:bodyPr/>
                    <a:lstStyle/>
                    <a:p>
                      <a:pPr algn="ctr"/>
                      <a:r>
                        <a:rPr lang="en-GB" dirty="0">
                          <a:solidFill>
                            <a:schemeClr val="tx1"/>
                          </a:solidFill>
                        </a:rPr>
                        <a:t>Caster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chemeClr val="tx1"/>
                          </a:solidFill>
                        </a:rPr>
                        <a:t>Cester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tx1"/>
                          </a:solidFill>
                        </a:rPr>
                        <a:t>Chester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1517370"/>
                  </a:ext>
                </a:extLst>
              </a:tr>
              <a:tr h="2582542">
                <a:tc>
                  <a:txBody>
                    <a:bodyPr/>
                    <a:lstStyle/>
                    <a:p>
                      <a:pPr algn="ctr"/>
                      <a:r>
                        <a:rPr lang="en-GB" dirty="0"/>
                        <a:t>Lan</a:t>
                      </a:r>
                      <a:r>
                        <a:rPr lang="en-GB" u="sng" dirty="0"/>
                        <a:t>caster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t>Lei</a:t>
                      </a:r>
                      <a:r>
                        <a:rPr lang="en-GB" u="sng" dirty="0"/>
                        <a:t>cester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t>Man</a:t>
                      </a:r>
                      <a:r>
                        <a:rPr lang="en-GB" u="sng" dirty="0"/>
                        <a:t>cheste</a:t>
                      </a:r>
                      <a:r>
                        <a:rPr lang="en-GB" dirty="0"/>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21763"/>
                  </a:ext>
                </a:extLst>
              </a:tr>
            </a:tbl>
          </a:graphicData>
        </a:graphic>
      </p:graphicFrame>
    </p:spTree>
    <p:extLst>
      <p:ext uri="{BB962C8B-B14F-4D97-AF65-F5344CB8AC3E}">
        <p14:creationId xmlns:p14="http://schemas.microsoft.com/office/powerpoint/2010/main" val="377393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52E86-C5EE-5E46-8BFF-B9455C0679C9}"/>
              </a:ext>
            </a:extLst>
          </p:cNvPr>
          <p:cNvSpPr>
            <a:spLocks noGrp="1"/>
          </p:cNvSpPr>
          <p:nvPr>
            <p:ph idx="1"/>
          </p:nvPr>
        </p:nvSpPr>
        <p:spPr>
          <a:xfrm>
            <a:off x="594170" y="-166688"/>
            <a:ext cx="4501896" cy="4351338"/>
          </a:xfrm>
        </p:spPr>
        <p:txBody>
          <a:bodyPr>
            <a:normAutofit fontScale="92500" lnSpcReduction="20000"/>
          </a:bodyPr>
          <a:lstStyle/>
          <a:p>
            <a:pPr marL="0" indent="0">
              <a:buNone/>
            </a:pPr>
            <a:r>
              <a:rPr lang="en-GB" dirty="0"/>
              <a:t> </a:t>
            </a:r>
          </a:p>
          <a:p>
            <a:pPr marL="0" indent="0">
              <a:buNone/>
            </a:pPr>
            <a:r>
              <a:rPr lang="en-GB" dirty="0"/>
              <a:t> </a:t>
            </a:r>
          </a:p>
          <a:p>
            <a:pPr marL="0" indent="0">
              <a:buNone/>
            </a:pPr>
            <a:r>
              <a:rPr lang="en-GB" dirty="0"/>
              <a:t>The Romans built towns throughout their enormous empire, and all were built to a similar design. Not all were the same shape, but nearly all had the same sort of layout - a grid pattern like a chessboard. And they all had the same sorts of buildings - temples, theatres, baths, forums, and amphitheatres.</a:t>
            </a:r>
          </a:p>
          <a:p>
            <a:pPr marL="0" indent="0">
              <a:buNone/>
            </a:pPr>
            <a:endParaRPr lang="en-GB" dirty="0"/>
          </a:p>
        </p:txBody>
      </p:sp>
      <p:pic>
        <p:nvPicPr>
          <p:cNvPr id="4" name="Picture 3">
            <a:extLst>
              <a:ext uri="{FF2B5EF4-FFF2-40B4-BE49-F238E27FC236}">
                <a16:creationId xmlns:a16="http://schemas.microsoft.com/office/drawing/2014/main" id="{ECC72F59-E6DC-4D4E-8940-446DAD7C7903}"/>
              </a:ext>
            </a:extLst>
          </p:cNvPr>
          <p:cNvPicPr>
            <a:picLocks noChangeAspect="1"/>
          </p:cNvPicPr>
          <p:nvPr/>
        </p:nvPicPr>
        <p:blipFill>
          <a:blip r:embed="rId2"/>
          <a:stretch>
            <a:fillRect/>
          </a:stretch>
        </p:blipFill>
        <p:spPr>
          <a:xfrm>
            <a:off x="5602224" y="990600"/>
            <a:ext cx="6350000" cy="4876800"/>
          </a:xfrm>
          <a:prstGeom prst="rect">
            <a:avLst/>
          </a:prstGeom>
        </p:spPr>
      </p:pic>
      <p:sp>
        <p:nvSpPr>
          <p:cNvPr id="2" name="TextBox 1">
            <a:extLst>
              <a:ext uri="{FF2B5EF4-FFF2-40B4-BE49-F238E27FC236}">
                <a16:creationId xmlns:a16="http://schemas.microsoft.com/office/drawing/2014/main" id="{E221F176-069F-5947-9B31-9CDCE4531B85}"/>
              </a:ext>
            </a:extLst>
          </p:cNvPr>
          <p:cNvSpPr txBox="1"/>
          <p:nvPr/>
        </p:nvSpPr>
        <p:spPr>
          <a:xfrm>
            <a:off x="714375" y="4657725"/>
            <a:ext cx="4526432" cy="923330"/>
          </a:xfrm>
          <a:prstGeom prst="rect">
            <a:avLst/>
          </a:prstGeom>
          <a:noFill/>
        </p:spPr>
        <p:txBody>
          <a:bodyPr wrap="none" rtlCol="0">
            <a:spAutoFit/>
          </a:bodyPr>
          <a:lstStyle/>
          <a:p>
            <a:r>
              <a:rPr lang="en-GB" dirty="0"/>
              <a:t>Watch this video about Roman Towns:</a:t>
            </a:r>
          </a:p>
          <a:p>
            <a:endParaRPr lang="en-GB" dirty="0"/>
          </a:p>
          <a:p>
            <a:r>
              <a:rPr lang="en-GB" dirty="0">
                <a:hlinkClick r:id="rId3"/>
              </a:rPr>
              <a:t>https://</a:t>
            </a:r>
            <a:r>
              <a:rPr lang="en-GB" dirty="0" err="1">
                <a:hlinkClick r:id="rId3"/>
              </a:rPr>
              <a:t>www.bbc.co.uk</a:t>
            </a:r>
            <a:r>
              <a:rPr lang="en-GB" dirty="0">
                <a:hlinkClick r:id="rId3"/>
              </a:rPr>
              <a:t>/bitesize/clips/zp8v87h</a:t>
            </a:r>
            <a:endParaRPr lang="en-GB" dirty="0"/>
          </a:p>
        </p:txBody>
      </p:sp>
    </p:spTree>
    <p:extLst>
      <p:ext uri="{BB962C8B-B14F-4D97-AF65-F5344CB8AC3E}">
        <p14:creationId xmlns:p14="http://schemas.microsoft.com/office/powerpoint/2010/main" val="336306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D56D4-BC41-694F-AD49-3737B8ED22B3}"/>
              </a:ext>
            </a:extLst>
          </p:cNvPr>
          <p:cNvSpPr>
            <a:spLocks noGrp="1"/>
          </p:cNvSpPr>
          <p:nvPr>
            <p:ph idx="1"/>
          </p:nvPr>
        </p:nvSpPr>
        <p:spPr>
          <a:xfrm>
            <a:off x="180977" y="171450"/>
            <a:ext cx="4105273" cy="6286500"/>
          </a:xfrm>
        </p:spPr>
        <p:txBody>
          <a:bodyPr>
            <a:normAutofit lnSpcReduction="10000"/>
          </a:bodyPr>
          <a:lstStyle/>
          <a:p>
            <a:pPr marL="0" indent="0">
              <a:buNone/>
            </a:pPr>
            <a:r>
              <a:rPr lang="en-GB" b="1" dirty="0"/>
              <a:t>What were Roman Towns Like?</a:t>
            </a:r>
            <a:endParaRPr lang="en-GB" dirty="0"/>
          </a:p>
          <a:p>
            <a:pPr marL="0" indent="0">
              <a:buNone/>
            </a:pPr>
            <a:r>
              <a:rPr lang="en-GB" dirty="0"/>
              <a:t> </a:t>
            </a:r>
          </a:p>
          <a:p>
            <a:pPr marL="0" indent="0">
              <a:buNone/>
            </a:pPr>
            <a:r>
              <a:rPr lang="en-GB" sz="2400" dirty="0"/>
              <a:t>Roman towns were planned by expert town planners. Streets crossed each other and made lots of blocks known as 'insulae'. Houses, shops and so on lined these streets. In the centre were the most important buildings - the basilica (town hall) and forum (market place). In most towns there were also temples to Roman gods and outside the town an amphitheatre for entertainment. Some towns also had theatres.</a:t>
            </a:r>
          </a:p>
          <a:p>
            <a:pPr marL="0" indent="0">
              <a:buNone/>
            </a:pPr>
            <a:endParaRPr lang="en-GB" dirty="0"/>
          </a:p>
        </p:txBody>
      </p:sp>
      <p:pic>
        <p:nvPicPr>
          <p:cNvPr id="4" name="Picture 3">
            <a:extLst>
              <a:ext uri="{FF2B5EF4-FFF2-40B4-BE49-F238E27FC236}">
                <a16:creationId xmlns:a16="http://schemas.microsoft.com/office/drawing/2014/main" id="{6BFE8B7B-500D-C046-8AF7-EBE41E05EBC3}"/>
              </a:ext>
            </a:extLst>
          </p:cNvPr>
          <p:cNvPicPr>
            <a:picLocks noChangeAspect="1"/>
          </p:cNvPicPr>
          <p:nvPr/>
        </p:nvPicPr>
        <p:blipFill>
          <a:blip r:embed="rId2"/>
          <a:stretch>
            <a:fillRect/>
          </a:stretch>
        </p:blipFill>
        <p:spPr>
          <a:xfrm>
            <a:off x="4242401" y="0"/>
            <a:ext cx="7949600" cy="5214938"/>
          </a:xfrm>
          <a:prstGeom prst="rect">
            <a:avLst/>
          </a:prstGeom>
        </p:spPr>
      </p:pic>
      <p:sp>
        <p:nvSpPr>
          <p:cNvPr id="2" name="TextBox 1">
            <a:extLst>
              <a:ext uri="{FF2B5EF4-FFF2-40B4-BE49-F238E27FC236}">
                <a16:creationId xmlns:a16="http://schemas.microsoft.com/office/drawing/2014/main" id="{73CD5E88-D495-854D-BA3C-9E9AD18ACC95}"/>
              </a:ext>
            </a:extLst>
          </p:cNvPr>
          <p:cNvSpPr txBox="1"/>
          <p:nvPr/>
        </p:nvSpPr>
        <p:spPr>
          <a:xfrm>
            <a:off x="5432425" y="5429251"/>
            <a:ext cx="6234112" cy="1200329"/>
          </a:xfrm>
          <a:prstGeom prst="rect">
            <a:avLst/>
          </a:prstGeom>
          <a:noFill/>
        </p:spPr>
        <p:txBody>
          <a:bodyPr wrap="square" rtlCol="0">
            <a:spAutoFit/>
          </a:bodyPr>
          <a:lstStyle/>
          <a:p>
            <a:r>
              <a:rPr lang="en-GB" dirty="0"/>
              <a:t>When Roman towns were first built there was usually only an earth ramp and wooden fence to protect the town, as with Celtic hill forts. In the 3rd century stone walls, towers, and gates were built for better defence.</a:t>
            </a:r>
          </a:p>
        </p:txBody>
      </p:sp>
    </p:spTree>
    <p:extLst>
      <p:ext uri="{BB962C8B-B14F-4D97-AF65-F5344CB8AC3E}">
        <p14:creationId xmlns:p14="http://schemas.microsoft.com/office/powerpoint/2010/main" val="4162194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08CE9-2576-9349-BB5C-087D6EF5D264}"/>
              </a:ext>
            </a:extLst>
          </p:cNvPr>
          <p:cNvSpPr>
            <a:spLocks noGrp="1"/>
          </p:cNvSpPr>
          <p:nvPr>
            <p:ph type="title"/>
          </p:nvPr>
        </p:nvSpPr>
        <p:spPr>
          <a:xfrm>
            <a:off x="7486650" y="0"/>
            <a:ext cx="4148036" cy="1325563"/>
          </a:xfrm>
        </p:spPr>
        <p:txBody>
          <a:bodyPr>
            <a:normAutofit/>
          </a:bodyPr>
          <a:lstStyle/>
          <a:p>
            <a:r>
              <a:rPr lang="en-GB" sz="2000" b="1"/>
              <a:t>Task 4: </a:t>
            </a:r>
            <a:r>
              <a:rPr lang="en-GB" sz="2000" b="1" dirty="0"/>
              <a:t>Design an Ancient Roman Town</a:t>
            </a:r>
          </a:p>
        </p:txBody>
      </p:sp>
      <p:pic>
        <p:nvPicPr>
          <p:cNvPr id="5" name="Picture 4">
            <a:extLst>
              <a:ext uri="{FF2B5EF4-FFF2-40B4-BE49-F238E27FC236}">
                <a16:creationId xmlns:a16="http://schemas.microsoft.com/office/drawing/2014/main" id="{EDF006E9-2B32-5F48-81C5-3CDDA3BF9313}"/>
              </a:ext>
            </a:extLst>
          </p:cNvPr>
          <p:cNvPicPr/>
          <p:nvPr/>
        </p:nvPicPr>
        <p:blipFill>
          <a:blip r:embed="rId2" cstate="print"/>
          <a:srcRect b="13789"/>
          <a:stretch>
            <a:fillRect/>
          </a:stretch>
        </p:blipFill>
        <p:spPr bwMode="auto">
          <a:xfrm>
            <a:off x="1131961" y="1030475"/>
            <a:ext cx="4556038" cy="4655950"/>
          </a:xfrm>
          <a:prstGeom prst="rect">
            <a:avLst/>
          </a:prstGeom>
          <a:noFill/>
        </p:spPr>
      </p:pic>
      <p:sp>
        <p:nvSpPr>
          <p:cNvPr id="6" name="Rectangle 5">
            <a:extLst>
              <a:ext uri="{FF2B5EF4-FFF2-40B4-BE49-F238E27FC236}">
                <a16:creationId xmlns:a16="http://schemas.microsoft.com/office/drawing/2014/main" id="{AE0535DD-468E-6B47-B458-5C7355B34ED2}"/>
              </a:ext>
            </a:extLst>
          </p:cNvPr>
          <p:cNvSpPr/>
          <p:nvPr/>
        </p:nvSpPr>
        <p:spPr>
          <a:xfrm>
            <a:off x="7486650" y="1030475"/>
            <a:ext cx="4665170" cy="558409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This is the outline of a real Roman Town, however the buildings don’t have names: they are just empty boxes.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Your job is to act as town planner, and label the town map to show which buildings are going to be:</a:t>
            </a:r>
          </a:p>
          <a:p>
            <a:pPr marL="285750" lvl="0" indent="-285750">
              <a:buFont typeface="Arial" panose="020B0604020202020204" pitchFamily="34" charset="0"/>
              <a:buChar char="•"/>
            </a:pPr>
            <a:r>
              <a:rPr lang="en-GB" dirty="0"/>
              <a:t>The Forum: market place</a:t>
            </a:r>
          </a:p>
          <a:p>
            <a:pPr marL="285750" lvl="0" indent="-285750">
              <a:buFont typeface="Arial" panose="020B0604020202020204" pitchFamily="34" charset="0"/>
              <a:buChar char="•"/>
            </a:pPr>
            <a:r>
              <a:rPr lang="en-GB" dirty="0"/>
              <a:t>Basilica: town hall </a:t>
            </a:r>
          </a:p>
          <a:p>
            <a:pPr marL="285750" lvl="0" indent="-285750">
              <a:buFont typeface="Arial" panose="020B0604020202020204" pitchFamily="34" charset="0"/>
              <a:buChar char="•"/>
            </a:pPr>
            <a:r>
              <a:rPr lang="en-GB" dirty="0"/>
              <a:t>A Theatre: a semi-circular building</a:t>
            </a:r>
          </a:p>
          <a:p>
            <a:pPr marL="285750" lvl="0" indent="-285750">
              <a:buFont typeface="Arial" panose="020B0604020202020204" pitchFamily="34" charset="0"/>
              <a:buChar char="•"/>
            </a:pPr>
            <a:r>
              <a:rPr lang="en-GB" dirty="0"/>
              <a:t>Baths: a large building with many sections</a:t>
            </a:r>
          </a:p>
          <a:p>
            <a:pPr marL="285750" lvl="0" indent="-285750">
              <a:buFont typeface="Arial" panose="020B0604020202020204" pitchFamily="34" charset="0"/>
              <a:buChar char="•"/>
            </a:pPr>
            <a:r>
              <a:rPr lang="en-GB" dirty="0"/>
              <a:t>Temples: these don’t need to be big. </a:t>
            </a:r>
          </a:p>
          <a:p>
            <a:pPr marL="285750" lvl="0" indent="-285750">
              <a:buFont typeface="Arial" panose="020B0604020202020204" pitchFamily="34" charset="0"/>
              <a:buChar char="•"/>
            </a:pPr>
            <a:r>
              <a:rPr lang="en-GB" dirty="0"/>
              <a:t>Barracks: a building where the soldiers live</a:t>
            </a:r>
          </a:p>
          <a:p>
            <a:pPr marL="285750" lvl="0" indent="-285750">
              <a:buFont typeface="Arial" panose="020B0604020202020204" pitchFamily="34" charset="0"/>
              <a:buChar char="•"/>
            </a:pPr>
            <a:r>
              <a:rPr lang="en-GB" dirty="0"/>
              <a:t>Shops: these would be best on a main road and could be for food, clothes, shoes, etc. </a:t>
            </a:r>
          </a:p>
          <a:p>
            <a:pPr marL="285750" lvl="0" indent="-285750">
              <a:buFont typeface="Arial" panose="020B0604020202020204" pitchFamily="34" charset="0"/>
              <a:buChar char="•"/>
            </a:pPr>
            <a:r>
              <a:rPr lang="en-GB" dirty="0"/>
              <a:t>Houses: the rich would live in the the city</a:t>
            </a:r>
          </a:p>
          <a:p>
            <a:pPr marL="285750" lvl="0" indent="-285750">
              <a:buFont typeface="Arial" panose="020B0604020202020204" pitchFamily="34" charset="0"/>
              <a:buChar char="•"/>
            </a:pPr>
            <a:r>
              <a:rPr lang="en-GB" dirty="0"/>
              <a:t>Roads: the main roads have been given names</a:t>
            </a:r>
          </a:p>
          <a:p>
            <a:pPr marL="285750" lvl="0" indent="-2857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Gateways into the city</a:t>
            </a:r>
          </a:p>
        </p:txBody>
      </p:sp>
    </p:spTree>
    <p:extLst>
      <p:ext uri="{BB962C8B-B14F-4D97-AF65-F5344CB8AC3E}">
        <p14:creationId xmlns:p14="http://schemas.microsoft.com/office/powerpoint/2010/main" val="147255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ge3image59424288">
            <a:extLst>
              <a:ext uri="{FF2B5EF4-FFF2-40B4-BE49-F238E27FC236}">
                <a16:creationId xmlns:a16="http://schemas.microsoft.com/office/drawing/2014/main" id="{578432E5-A92D-444F-B803-82B656105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01775"/>
            <a:ext cx="6908800" cy="876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2D4E4C-13F2-AB4B-9458-15623FC47A8B}"/>
              </a:ext>
            </a:extLst>
          </p:cNvPr>
          <p:cNvSpPr/>
          <p:nvPr/>
        </p:nvSpPr>
        <p:spPr>
          <a:xfrm>
            <a:off x="914399" y="1228725"/>
            <a:ext cx="10489483" cy="1200329"/>
          </a:xfrm>
          <a:prstGeom prst="rect">
            <a:avLst/>
          </a:prstGeom>
        </p:spPr>
        <p:txBody>
          <a:bodyPr wrap="square">
            <a:spAutoFit/>
          </a:bodyPr>
          <a:lstStyle/>
          <a:p>
            <a:pPr algn="ctr"/>
            <a:r>
              <a:rPr lang="en-GB" dirty="0">
                <a:latin typeface="Comic Sans MS" panose="030F0902030302020204" pitchFamily="66" charset="0"/>
              </a:rPr>
              <a:t>Before the Romans arrived, Britain had no proper roads and no large towns. </a:t>
            </a:r>
          </a:p>
          <a:p>
            <a:pPr algn="ctr"/>
            <a:r>
              <a:rPr lang="en-GB" dirty="0">
                <a:latin typeface="Comic Sans MS" panose="030F0902030302020204" pitchFamily="66" charset="0"/>
              </a:rPr>
              <a:t>The Celts rode horses, walked and travelled in carts pulled by oxen along paths and tracks. These paths and tracks connected local farms, small villages, and hill forts. </a:t>
            </a:r>
          </a:p>
          <a:p>
            <a:pPr algn="ctr"/>
            <a:r>
              <a:rPr lang="en-GB" dirty="0">
                <a:latin typeface="Comic Sans MS" panose="030F0902030302020204" pitchFamily="66" charset="0"/>
              </a:rPr>
              <a:t>There were some longer tracks for trade. These tracks were often in very poor condition.</a:t>
            </a:r>
          </a:p>
        </p:txBody>
      </p:sp>
      <p:sp>
        <p:nvSpPr>
          <p:cNvPr id="4" name="Rectangular Callout 3">
            <a:extLst>
              <a:ext uri="{FF2B5EF4-FFF2-40B4-BE49-F238E27FC236}">
                <a16:creationId xmlns:a16="http://schemas.microsoft.com/office/drawing/2014/main" id="{B284DA25-C6F1-594D-9F81-38D27E07C262}"/>
              </a:ext>
            </a:extLst>
          </p:cNvPr>
          <p:cNvSpPr/>
          <p:nvPr/>
        </p:nvSpPr>
        <p:spPr>
          <a:xfrm>
            <a:off x="1410664" y="3630732"/>
            <a:ext cx="4685336" cy="1305043"/>
          </a:xfrm>
          <a:prstGeom prst="wedgeRectCallout">
            <a:avLst>
              <a:gd name="adj1" fmla="val -61406"/>
              <a:gd name="adj2" fmla="val 24683"/>
            </a:avLst>
          </a:prstGeom>
          <a:solidFill>
            <a:schemeClr val="bg1"/>
          </a:solidFill>
          <a:ln w="28575">
            <a:solidFill>
              <a:srgbClr val="B9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indent="-252000">
              <a:spcAft>
                <a:spcPts val="600"/>
              </a:spcAft>
              <a:buFont typeface="+mj-lt"/>
              <a:buAutoNum type="arabicPeriod"/>
            </a:pPr>
            <a:r>
              <a:rPr lang="en-GB" sz="1600" dirty="0">
                <a:solidFill>
                  <a:schemeClr val="tx1"/>
                </a:solidFill>
              </a:rPr>
              <a:t>Why do you think the Romans wanted to build new roads?</a:t>
            </a:r>
          </a:p>
          <a:p>
            <a:pPr marL="252000" indent="-252000">
              <a:spcAft>
                <a:spcPts val="600"/>
              </a:spcAft>
              <a:buFont typeface="+mj-lt"/>
              <a:buAutoNum type="arabicPeriod"/>
            </a:pPr>
            <a:r>
              <a:rPr lang="en-GB" sz="1600" dirty="0">
                <a:solidFill>
                  <a:schemeClr val="tx1"/>
                </a:solidFill>
              </a:rPr>
              <a:t>Can you think of three possible reasons?</a:t>
            </a:r>
          </a:p>
        </p:txBody>
      </p:sp>
      <p:sp>
        <p:nvSpPr>
          <p:cNvPr id="3" name="TextBox 2">
            <a:extLst>
              <a:ext uri="{FF2B5EF4-FFF2-40B4-BE49-F238E27FC236}">
                <a16:creationId xmlns:a16="http://schemas.microsoft.com/office/drawing/2014/main" id="{DF5F1414-1367-FA4F-9233-F810C89CF697}"/>
              </a:ext>
            </a:extLst>
          </p:cNvPr>
          <p:cNvSpPr txBox="1"/>
          <p:nvPr/>
        </p:nvSpPr>
        <p:spPr>
          <a:xfrm>
            <a:off x="528638" y="2967335"/>
            <a:ext cx="2011705" cy="646331"/>
          </a:xfrm>
          <a:prstGeom prst="rect">
            <a:avLst/>
          </a:prstGeom>
          <a:noFill/>
        </p:spPr>
        <p:txBody>
          <a:bodyPr wrap="none" rtlCol="0">
            <a:spAutoFit/>
          </a:bodyPr>
          <a:lstStyle/>
          <a:p>
            <a:r>
              <a:rPr lang="en-GB" sz="3600" dirty="0"/>
              <a:t>Question:</a:t>
            </a:r>
          </a:p>
        </p:txBody>
      </p:sp>
      <p:pic>
        <p:nvPicPr>
          <p:cNvPr id="6" name="Picture 5">
            <a:extLst>
              <a:ext uri="{FF2B5EF4-FFF2-40B4-BE49-F238E27FC236}">
                <a16:creationId xmlns:a16="http://schemas.microsoft.com/office/drawing/2014/main" id="{14919409-FB7D-3D49-B8AB-3BC75F13B8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055" b="11613"/>
          <a:stretch/>
        </p:blipFill>
        <p:spPr>
          <a:xfrm>
            <a:off x="6492106" y="3167182"/>
            <a:ext cx="5171253" cy="2462093"/>
          </a:xfrm>
          <a:prstGeom prst="rect">
            <a:avLst/>
          </a:prstGeom>
        </p:spPr>
      </p:pic>
      <p:sp>
        <p:nvSpPr>
          <p:cNvPr id="5" name="TextBox 4">
            <a:extLst>
              <a:ext uri="{FF2B5EF4-FFF2-40B4-BE49-F238E27FC236}">
                <a16:creationId xmlns:a16="http://schemas.microsoft.com/office/drawing/2014/main" id="{AB6CE150-806A-AE4B-9EA9-353FC555618F}"/>
              </a:ext>
            </a:extLst>
          </p:cNvPr>
          <p:cNvSpPr txBox="1"/>
          <p:nvPr/>
        </p:nvSpPr>
        <p:spPr>
          <a:xfrm>
            <a:off x="6751584" y="5696535"/>
            <a:ext cx="4652299" cy="369332"/>
          </a:xfrm>
          <a:prstGeom prst="rect">
            <a:avLst/>
          </a:prstGeom>
          <a:noFill/>
        </p:spPr>
        <p:txBody>
          <a:bodyPr wrap="none" rtlCol="0">
            <a:spAutoFit/>
          </a:bodyPr>
          <a:lstStyle/>
          <a:p>
            <a:r>
              <a:rPr lang="en-GB" dirty="0"/>
              <a:t>Celtic Village and mud track for travelling along.</a:t>
            </a:r>
          </a:p>
        </p:txBody>
      </p:sp>
      <p:sp>
        <p:nvSpPr>
          <p:cNvPr id="7" name="TextBox 6">
            <a:extLst>
              <a:ext uri="{FF2B5EF4-FFF2-40B4-BE49-F238E27FC236}">
                <a16:creationId xmlns:a16="http://schemas.microsoft.com/office/drawing/2014/main" id="{19BCDC87-B096-4949-8EDB-C0DACFDD1784}"/>
              </a:ext>
            </a:extLst>
          </p:cNvPr>
          <p:cNvSpPr txBox="1"/>
          <p:nvPr/>
        </p:nvSpPr>
        <p:spPr>
          <a:xfrm>
            <a:off x="520070" y="284063"/>
            <a:ext cx="8557664" cy="646331"/>
          </a:xfrm>
          <a:prstGeom prst="rect">
            <a:avLst/>
          </a:prstGeom>
          <a:noFill/>
        </p:spPr>
        <p:txBody>
          <a:bodyPr wrap="none" rtlCol="0">
            <a:spAutoFit/>
          </a:bodyPr>
          <a:lstStyle/>
          <a:p>
            <a:r>
              <a:rPr lang="en-GB" sz="3600" dirty="0"/>
              <a:t>Before the Ancient Romans came to Britain…</a:t>
            </a:r>
          </a:p>
        </p:txBody>
      </p:sp>
      <p:pic>
        <p:nvPicPr>
          <p:cNvPr id="9" name="Picture 8">
            <a:extLst>
              <a:ext uri="{FF2B5EF4-FFF2-40B4-BE49-F238E27FC236}">
                <a16:creationId xmlns:a16="http://schemas.microsoft.com/office/drawing/2014/main" id="{F9067A36-64B9-0C43-A2DD-BC668626003A}"/>
              </a:ext>
            </a:extLst>
          </p:cNvPr>
          <p:cNvPicPr>
            <a:picLocks noChangeAspect="1"/>
          </p:cNvPicPr>
          <p:nvPr/>
        </p:nvPicPr>
        <p:blipFill>
          <a:blip r:embed="rId4"/>
          <a:stretch>
            <a:fillRect/>
          </a:stretch>
        </p:blipFill>
        <p:spPr>
          <a:xfrm>
            <a:off x="127000" y="4865538"/>
            <a:ext cx="1176885" cy="1200329"/>
          </a:xfrm>
          <a:prstGeom prst="rect">
            <a:avLst/>
          </a:prstGeom>
        </p:spPr>
      </p:pic>
    </p:spTree>
    <p:extLst>
      <p:ext uri="{BB962C8B-B14F-4D97-AF65-F5344CB8AC3E}">
        <p14:creationId xmlns:p14="http://schemas.microsoft.com/office/powerpoint/2010/main" val="40916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ular Callout 5">
            <a:extLst>
              <a:ext uri="{FF2B5EF4-FFF2-40B4-BE49-F238E27FC236}">
                <a16:creationId xmlns:a16="http://schemas.microsoft.com/office/drawing/2014/main" id="{2A946F03-20ED-5342-8DB6-097AA593722D}"/>
              </a:ext>
            </a:extLst>
          </p:cNvPr>
          <p:cNvSpPr/>
          <p:nvPr/>
        </p:nvSpPr>
        <p:spPr>
          <a:xfrm>
            <a:off x="3382339" y="1101844"/>
            <a:ext cx="4685336" cy="1305043"/>
          </a:xfrm>
          <a:prstGeom prst="wedgeRectCallout">
            <a:avLst>
              <a:gd name="adj1" fmla="val -61406"/>
              <a:gd name="adj2" fmla="val 24683"/>
            </a:avLst>
          </a:prstGeom>
          <a:solidFill>
            <a:schemeClr val="bg1"/>
          </a:solidFill>
          <a:ln w="28575">
            <a:solidFill>
              <a:srgbClr val="B941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indent="-252000">
              <a:spcAft>
                <a:spcPts val="600"/>
              </a:spcAft>
              <a:buFont typeface="+mj-lt"/>
              <a:buAutoNum type="arabicPeriod"/>
            </a:pPr>
            <a:r>
              <a:rPr lang="en-GB" sz="1600" dirty="0">
                <a:solidFill>
                  <a:schemeClr val="tx1"/>
                </a:solidFill>
              </a:rPr>
              <a:t>Why do you think the Romans wanted to build new roads?</a:t>
            </a:r>
          </a:p>
          <a:p>
            <a:pPr marL="252000" indent="-252000">
              <a:spcAft>
                <a:spcPts val="600"/>
              </a:spcAft>
              <a:buFont typeface="+mj-lt"/>
              <a:buAutoNum type="arabicPeriod"/>
            </a:pPr>
            <a:r>
              <a:rPr lang="en-GB" sz="1600" dirty="0">
                <a:solidFill>
                  <a:schemeClr val="tx1"/>
                </a:solidFill>
              </a:rPr>
              <a:t>Can you think of three possible reasons?</a:t>
            </a:r>
          </a:p>
        </p:txBody>
      </p:sp>
      <p:sp>
        <p:nvSpPr>
          <p:cNvPr id="7" name="TextBox 6">
            <a:extLst>
              <a:ext uri="{FF2B5EF4-FFF2-40B4-BE49-F238E27FC236}">
                <a16:creationId xmlns:a16="http://schemas.microsoft.com/office/drawing/2014/main" id="{B2B82EAA-7A7B-DB40-A230-B962D5EC5D2D}"/>
              </a:ext>
            </a:extLst>
          </p:cNvPr>
          <p:cNvSpPr txBox="1"/>
          <p:nvPr/>
        </p:nvSpPr>
        <p:spPr>
          <a:xfrm>
            <a:off x="1233699" y="840234"/>
            <a:ext cx="1607299" cy="523220"/>
          </a:xfrm>
          <a:prstGeom prst="rect">
            <a:avLst/>
          </a:prstGeom>
          <a:noFill/>
        </p:spPr>
        <p:txBody>
          <a:bodyPr wrap="none" rtlCol="0">
            <a:spAutoFit/>
          </a:bodyPr>
          <a:lstStyle/>
          <a:p>
            <a:r>
              <a:rPr lang="en-GB" sz="2800" dirty="0"/>
              <a:t>Question:</a:t>
            </a:r>
          </a:p>
        </p:txBody>
      </p:sp>
      <p:sp>
        <p:nvSpPr>
          <p:cNvPr id="8" name="TextBox 7">
            <a:extLst>
              <a:ext uri="{FF2B5EF4-FFF2-40B4-BE49-F238E27FC236}">
                <a16:creationId xmlns:a16="http://schemas.microsoft.com/office/drawing/2014/main" id="{CBD77B9B-D046-6448-9508-B85A677F9DB3}"/>
              </a:ext>
            </a:extLst>
          </p:cNvPr>
          <p:cNvSpPr txBox="1"/>
          <p:nvPr/>
        </p:nvSpPr>
        <p:spPr>
          <a:xfrm>
            <a:off x="1528763" y="3500438"/>
            <a:ext cx="1508939" cy="523220"/>
          </a:xfrm>
          <a:prstGeom prst="rect">
            <a:avLst/>
          </a:prstGeom>
          <a:noFill/>
        </p:spPr>
        <p:txBody>
          <a:bodyPr wrap="none" rtlCol="0">
            <a:spAutoFit/>
          </a:bodyPr>
          <a:lstStyle/>
          <a:p>
            <a:r>
              <a:rPr lang="en-GB" sz="2800" dirty="0"/>
              <a:t>Answers:</a:t>
            </a:r>
          </a:p>
        </p:txBody>
      </p:sp>
      <p:pic>
        <p:nvPicPr>
          <p:cNvPr id="9" name="Picture 8">
            <a:extLst>
              <a:ext uri="{FF2B5EF4-FFF2-40B4-BE49-F238E27FC236}">
                <a16:creationId xmlns:a16="http://schemas.microsoft.com/office/drawing/2014/main" id="{ADA7DF0A-D61F-A847-93CF-13A0D46B4A4B}"/>
              </a:ext>
            </a:extLst>
          </p:cNvPr>
          <p:cNvPicPr>
            <a:picLocks noChangeAspect="1"/>
          </p:cNvPicPr>
          <p:nvPr/>
        </p:nvPicPr>
        <p:blipFill>
          <a:blip r:embed="rId2"/>
          <a:stretch>
            <a:fillRect/>
          </a:stretch>
        </p:blipFill>
        <p:spPr>
          <a:xfrm>
            <a:off x="1214100" y="4174805"/>
            <a:ext cx="1585960" cy="1908893"/>
          </a:xfrm>
          <a:prstGeom prst="rect">
            <a:avLst/>
          </a:prstGeom>
        </p:spPr>
      </p:pic>
      <p:pic>
        <p:nvPicPr>
          <p:cNvPr id="10" name="Picture 9">
            <a:extLst>
              <a:ext uri="{FF2B5EF4-FFF2-40B4-BE49-F238E27FC236}">
                <a16:creationId xmlns:a16="http://schemas.microsoft.com/office/drawing/2014/main" id="{D89513FB-6C89-A84A-94B7-014C80B2208D}"/>
              </a:ext>
            </a:extLst>
          </p:cNvPr>
          <p:cNvPicPr>
            <a:picLocks noChangeAspect="1"/>
          </p:cNvPicPr>
          <p:nvPr/>
        </p:nvPicPr>
        <p:blipFill>
          <a:blip r:embed="rId3"/>
          <a:stretch>
            <a:fillRect/>
          </a:stretch>
        </p:blipFill>
        <p:spPr>
          <a:xfrm>
            <a:off x="900114" y="1591545"/>
            <a:ext cx="1734098" cy="1768642"/>
          </a:xfrm>
          <a:prstGeom prst="rect">
            <a:avLst/>
          </a:prstGeom>
        </p:spPr>
      </p:pic>
      <p:sp>
        <p:nvSpPr>
          <p:cNvPr id="14" name="Rectangle 13">
            <a:extLst>
              <a:ext uri="{FF2B5EF4-FFF2-40B4-BE49-F238E27FC236}">
                <a16:creationId xmlns:a16="http://schemas.microsoft.com/office/drawing/2014/main" id="{AC7398CC-6760-2447-B2BB-6518621CA13C}"/>
              </a:ext>
            </a:extLst>
          </p:cNvPr>
          <p:cNvSpPr/>
          <p:nvPr/>
        </p:nvSpPr>
        <p:spPr>
          <a:xfrm>
            <a:off x="3735426" y="3942720"/>
            <a:ext cx="1602161" cy="1246305"/>
          </a:xfrm>
          <a:prstGeom prst="rect">
            <a:avLst/>
          </a:prstGeom>
        </p:spPr>
        <p:txBody>
          <a:bodyPr wrap="square">
            <a:spAutoFit/>
          </a:bodyPr>
          <a:lstStyle/>
          <a:p>
            <a:pPr algn="ctr"/>
            <a:r>
              <a:rPr lang="en-GB" sz="1600" dirty="0"/>
              <a:t>Troops could be quickly moved from one place to another.</a:t>
            </a:r>
          </a:p>
        </p:txBody>
      </p:sp>
      <p:sp>
        <p:nvSpPr>
          <p:cNvPr id="16" name="Rectangle 15">
            <a:extLst>
              <a:ext uri="{FF2B5EF4-FFF2-40B4-BE49-F238E27FC236}">
                <a16:creationId xmlns:a16="http://schemas.microsoft.com/office/drawing/2014/main" id="{F51866CD-F24B-504D-A3D8-6CECA4AD8989}"/>
              </a:ext>
            </a:extLst>
          </p:cNvPr>
          <p:cNvSpPr/>
          <p:nvPr/>
        </p:nvSpPr>
        <p:spPr>
          <a:xfrm>
            <a:off x="5657605" y="3360187"/>
            <a:ext cx="1498805" cy="1323439"/>
          </a:xfrm>
          <a:prstGeom prst="rect">
            <a:avLst/>
          </a:prstGeom>
        </p:spPr>
        <p:txBody>
          <a:bodyPr wrap="square">
            <a:spAutoFit/>
          </a:bodyPr>
          <a:lstStyle/>
          <a:p>
            <a:pPr algn="ctr"/>
            <a:r>
              <a:rPr lang="en-GB" sz="1600" dirty="0"/>
              <a:t>Better links between places was good for trading.</a:t>
            </a:r>
          </a:p>
        </p:txBody>
      </p:sp>
      <p:sp>
        <p:nvSpPr>
          <p:cNvPr id="17" name="Rectangle 16">
            <a:extLst>
              <a:ext uri="{FF2B5EF4-FFF2-40B4-BE49-F238E27FC236}">
                <a16:creationId xmlns:a16="http://schemas.microsoft.com/office/drawing/2014/main" id="{09924DBB-A86E-C74B-BE03-2380A54E3499}"/>
              </a:ext>
            </a:extLst>
          </p:cNvPr>
          <p:cNvSpPr/>
          <p:nvPr/>
        </p:nvSpPr>
        <p:spPr>
          <a:xfrm>
            <a:off x="7285108" y="4119156"/>
            <a:ext cx="2074076" cy="1077218"/>
          </a:xfrm>
          <a:prstGeom prst="rect">
            <a:avLst/>
          </a:prstGeom>
        </p:spPr>
        <p:txBody>
          <a:bodyPr wrap="square">
            <a:spAutoFit/>
          </a:bodyPr>
          <a:lstStyle/>
          <a:p>
            <a:pPr algn="ctr"/>
            <a:r>
              <a:rPr lang="en-GB" sz="1600" dirty="0"/>
              <a:t>The Emperor had more control if messages could be sent quickly.</a:t>
            </a:r>
          </a:p>
        </p:txBody>
      </p:sp>
      <p:sp>
        <p:nvSpPr>
          <p:cNvPr id="18" name="Rectangle 17">
            <a:extLst>
              <a:ext uri="{FF2B5EF4-FFF2-40B4-BE49-F238E27FC236}">
                <a16:creationId xmlns:a16="http://schemas.microsoft.com/office/drawing/2014/main" id="{067A7ED0-B1DC-D242-9797-0C6DDEB72687}"/>
              </a:ext>
            </a:extLst>
          </p:cNvPr>
          <p:cNvSpPr/>
          <p:nvPr/>
        </p:nvSpPr>
        <p:spPr>
          <a:xfrm>
            <a:off x="9359184" y="3429000"/>
            <a:ext cx="2125847" cy="830997"/>
          </a:xfrm>
          <a:prstGeom prst="rect">
            <a:avLst/>
          </a:prstGeom>
        </p:spPr>
        <p:txBody>
          <a:bodyPr wrap="square">
            <a:spAutoFit/>
          </a:bodyPr>
          <a:lstStyle/>
          <a:p>
            <a:pPr algn="ctr"/>
            <a:r>
              <a:rPr lang="en-GB" sz="1600" dirty="0"/>
              <a:t>Supplies could be sent to different areas of the country.</a:t>
            </a:r>
          </a:p>
        </p:txBody>
      </p:sp>
      <p:sp>
        <p:nvSpPr>
          <p:cNvPr id="2" name="TextBox 1">
            <a:extLst>
              <a:ext uri="{FF2B5EF4-FFF2-40B4-BE49-F238E27FC236}">
                <a16:creationId xmlns:a16="http://schemas.microsoft.com/office/drawing/2014/main" id="{28A7CC0C-C462-5546-84CE-C884FA175BF9}"/>
              </a:ext>
            </a:extLst>
          </p:cNvPr>
          <p:cNvSpPr txBox="1"/>
          <p:nvPr/>
        </p:nvSpPr>
        <p:spPr>
          <a:xfrm>
            <a:off x="3571875" y="5686425"/>
            <a:ext cx="6561604" cy="369332"/>
          </a:xfrm>
          <a:prstGeom prst="rect">
            <a:avLst/>
          </a:prstGeom>
          <a:noFill/>
        </p:spPr>
        <p:txBody>
          <a:bodyPr wrap="none" rtlCol="0">
            <a:spAutoFit/>
          </a:bodyPr>
          <a:lstStyle/>
          <a:p>
            <a:r>
              <a:rPr lang="en-GB" dirty="0"/>
              <a:t>Now watch this video: </a:t>
            </a:r>
            <a:r>
              <a:rPr lang="en-GB" dirty="0">
                <a:hlinkClick r:id="rId4"/>
              </a:rPr>
              <a:t>https://</a:t>
            </a:r>
            <a:r>
              <a:rPr lang="en-GB" dirty="0" err="1">
                <a:hlinkClick r:id="rId4"/>
              </a:rPr>
              <a:t>www.bbc.co.uk</a:t>
            </a:r>
            <a:r>
              <a:rPr lang="en-GB" dirty="0">
                <a:hlinkClick r:id="rId4"/>
              </a:rPr>
              <a:t>/bitesize/clips/</a:t>
            </a:r>
            <a:r>
              <a:rPr lang="en-GB" dirty="0" err="1">
                <a:hlinkClick r:id="rId4"/>
              </a:rPr>
              <a:t>zdgrkqt</a:t>
            </a:r>
            <a:endParaRPr lang="en-GB" dirty="0"/>
          </a:p>
        </p:txBody>
      </p:sp>
    </p:spTree>
    <p:extLst>
      <p:ext uri="{BB962C8B-B14F-4D97-AF65-F5344CB8AC3E}">
        <p14:creationId xmlns:p14="http://schemas.microsoft.com/office/powerpoint/2010/main" val="347049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0253890-6933-314F-A620-49522B9A9A4D}"/>
              </a:ext>
            </a:extLst>
          </p:cNvPr>
          <p:cNvSpPr>
            <a:spLocks noChangeArrowheads="1"/>
          </p:cNvSpPr>
          <p:nvPr/>
        </p:nvSpPr>
        <p:spPr bwMode="auto">
          <a:xfrm>
            <a:off x="270299" y="1488400"/>
            <a:ext cx="594000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50505"/>
                </a:solidFill>
                <a:effectLst/>
                <a:latin typeface="Twinkl" pitchFamily="2" charset="77"/>
              </a:rPr>
              <a:t>The Roman army needed a way to get from one end of the country to the other as fast as possible. So, part of the army’s job, was to build high quality roads. Many of these roads can still be seen today!</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50505"/>
              </a:solidFill>
              <a:latin typeface="Twinkl"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50505"/>
              </a:solidFill>
              <a:latin typeface="Twinkl" pitchFamily="2" charset="77"/>
            </a:endParaRPr>
          </a:p>
        </p:txBody>
      </p:sp>
      <p:pic>
        <p:nvPicPr>
          <p:cNvPr id="6" name="Picture 1" descr="page2image45680880">
            <a:extLst>
              <a:ext uri="{FF2B5EF4-FFF2-40B4-BE49-F238E27FC236}">
                <a16:creationId xmlns:a16="http://schemas.microsoft.com/office/drawing/2014/main" id="{8F8E7526-3018-1646-AF51-A18FE2703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396" y="0"/>
            <a:ext cx="5651034" cy="3500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2image45693152">
            <a:extLst>
              <a:ext uri="{FF2B5EF4-FFF2-40B4-BE49-F238E27FC236}">
                <a16:creationId xmlns:a16="http://schemas.microsoft.com/office/drawing/2014/main" id="{7DE23966-9CC4-FB4E-B5CA-1340BEC41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396" y="3094832"/>
            <a:ext cx="5714291" cy="35004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4234D21-EE89-A24F-AEEB-9EAA0013808B}"/>
              </a:ext>
            </a:extLst>
          </p:cNvPr>
          <p:cNvSpPr txBox="1"/>
          <p:nvPr/>
        </p:nvSpPr>
        <p:spPr>
          <a:xfrm>
            <a:off x="400051" y="4723269"/>
            <a:ext cx="5695950" cy="923330"/>
          </a:xfrm>
          <a:prstGeom prst="rect">
            <a:avLst/>
          </a:prstGeom>
          <a:noFill/>
        </p:spPr>
        <p:txBody>
          <a:bodyPr wrap="square" rtlCol="0">
            <a:spAutoFit/>
          </a:bodyPr>
          <a:lstStyle/>
          <a:p>
            <a:r>
              <a:rPr lang="en-GB" dirty="0"/>
              <a:t>Now watch this video:</a:t>
            </a:r>
          </a:p>
          <a:p>
            <a:r>
              <a:rPr lang="en-GB" dirty="0">
                <a:hlinkClick r:id="rId4"/>
              </a:rPr>
              <a:t>https://</a:t>
            </a:r>
            <a:r>
              <a:rPr lang="en-GB" dirty="0" err="1">
                <a:hlinkClick r:id="rId4"/>
              </a:rPr>
              <a:t>www.bbc.co.uk</a:t>
            </a:r>
            <a:r>
              <a:rPr lang="en-GB" dirty="0">
                <a:hlinkClick r:id="rId4"/>
              </a:rPr>
              <a:t>/teach/class-clips-video/history-ks1--ks2-explain-this-roman-roads/z7c8wty</a:t>
            </a:r>
            <a:endParaRPr lang="en-GB" dirty="0"/>
          </a:p>
        </p:txBody>
      </p:sp>
    </p:spTree>
    <p:extLst>
      <p:ext uri="{BB962C8B-B14F-4D97-AF65-F5344CB8AC3E}">
        <p14:creationId xmlns:p14="http://schemas.microsoft.com/office/powerpoint/2010/main" val="170341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70DB-DF45-8F4E-9067-AFC878DCC5AF}"/>
              </a:ext>
            </a:extLst>
          </p:cNvPr>
          <p:cNvSpPr>
            <a:spLocks noGrp="1"/>
          </p:cNvSpPr>
          <p:nvPr>
            <p:ph type="title"/>
          </p:nvPr>
        </p:nvSpPr>
        <p:spPr>
          <a:xfrm>
            <a:off x="5872162" y="-163513"/>
            <a:ext cx="5481638" cy="1325563"/>
          </a:xfrm>
        </p:spPr>
        <p:txBody>
          <a:bodyPr>
            <a:normAutofit/>
          </a:bodyPr>
          <a:lstStyle/>
          <a:p>
            <a:pPr algn="ctr"/>
            <a:r>
              <a:rPr lang="en-GB" sz="3200" b="1" dirty="0"/>
              <a:t>How Roman roads were made</a:t>
            </a:r>
          </a:p>
        </p:txBody>
      </p:sp>
      <p:sp>
        <p:nvSpPr>
          <p:cNvPr id="3" name="Content Placeholder 2">
            <a:extLst>
              <a:ext uri="{FF2B5EF4-FFF2-40B4-BE49-F238E27FC236}">
                <a16:creationId xmlns:a16="http://schemas.microsoft.com/office/drawing/2014/main" id="{AEADF37F-775E-294C-94BA-207B00FD23C4}"/>
              </a:ext>
            </a:extLst>
          </p:cNvPr>
          <p:cNvSpPr>
            <a:spLocks noGrp="1"/>
          </p:cNvSpPr>
          <p:nvPr>
            <p:ph idx="1"/>
          </p:nvPr>
        </p:nvSpPr>
        <p:spPr>
          <a:xfrm>
            <a:off x="5872163" y="925512"/>
            <a:ext cx="5481637" cy="3097848"/>
          </a:xfrm>
        </p:spPr>
        <p:txBody>
          <a:bodyPr>
            <a:normAutofit fontScale="92500" lnSpcReduction="20000"/>
          </a:bodyPr>
          <a:lstStyle/>
          <a:p>
            <a:pPr marL="514350" indent="-514350">
              <a:buFont typeface="+mj-lt"/>
              <a:buAutoNum type="arabicPeriod"/>
            </a:pPr>
            <a:r>
              <a:rPr lang="en-GB" sz="2000" dirty="0"/>
              <a:t>What do you think the ditches on either side of the road were for?</a:t>
            </a:r>
          </a:p>
          <a:p>
            <a:pPr marL="514350" indent="-514350">
              <a:buFont typeface="+mj-lt"/>
              <a:buAutoNum type="arabicPeriod"/>
            </a:pPr>
            <a:r>
              <a:rPr lang="en-GB" sz="2000" dirty="0"/>
              <a:t>Why were they important?</a:t>
            </a:r>
          </a:p>
          <a:p>
            <a:pPr marL="514350" indent="-514350">
              <a:buFont typeface="+mj-lt"/>
              <a:buAutoNum type="arabicPeriod"/>
            </a:pPr>
            <a:r>
              <a:rPr lang="en-GB" sz="2000" dirty="0"/>
              <a:t>The roads were curved with the highest point being in the middle. Why do you think the roads were made this way?</a:t>
            </a:r>
          </a:p>
          <a:p>
            <a:pPr marL="514350" indent="-514350">
              <a:buFont typeface="+mj-lt"/>
              <a:buAutoNum type="arabicPeriod"/>
            </a:pPr>
            <a:r>
              <a:rPr lang="en-GB" sz="2000" dirty="0"/>
              <a:t>Why do you think the Romans placed milestones along the sides of the roads?</a:t>
            </a:r>
          </a:p>
          <a:p>
            <a:pPr marL="514350" indent="-514350">
              <a:buFont typeface="+mj-lt"/>
              <a:buAutoNum type="arabicPeriod"/>
            </a:pPr>
            <a:r>
              <a:rPr lang="en-GB" sz="2000" dirty="0"/>
              <a:t>Below is a photo of the remains of a Roman road. It is about 1000 years old. Why do you think it has lasted so long?</a:t>
            </a:r>
          </a:p>
        </p:txBody>
      </p:sp>
      <p:pic>
        <p:nvPicPr>
          <p:cNvPr id="5" name="Picture 4">
            <a:extLst>
              <a:ext uri="{FF2B5EF4-FFF2-40B4-BE49-F238E27FC236}">
                <a16:creationId xmlns:a16="http://schemas.microsoft.com/office/drawing/2014/main" id="{BD1A2C10-7C69-114C-A665-BC4556071AF2}"/>
              </a:ext>
            </a:extLst>
          </p:cNvPr>
          <p:cNvPicPr>
            <a:picLocks noChangeAspect="1"/>
          </p:cNvPicPr>
          <p:nvPr/>
        </p:nvPicPr>
        <p:blipFill>
          <a:blip r:embed="rId2"/>
          <a:stretch>
            <a:fillRect/>
          </a:stretch>
        </p:blipFill>
        <p:spPr>
          <a:xfrm>
            <a:off x="1666874" y="733483"/>
            <a:ext cx="3853101" cy="5391034"/>
          </a:xfrm>
          <a:prstGeom prst="rect">
            <a:avLst/>
          </a:prstGeom>
        </p:spPr>
      </p:pic>
      <p:pic>
        <p:nvPicPr>
          <p:cNvPr id="8" name="Picture 7">
            <a:extLst>
              <a:ext uri="{FF2B5EF4-FFF2-40B4-BE49-F238E27FC236}">
                <a16:creationId xmlns:a16="http://schemas.microsoft.com/office/drawing/2014/main" id="{92DFFDC2-BFA0-FB43-9D4A-155949C8081D}"/>
              </a:ext>
            </a:extLst>
          </p:cNvPr>
          <p:cNvPicPr>
            <a:picLocks noChangeAspect="1"/>
          </p:cNvPicPr>
          <p:nvPr/>
        </p:nvPicPr>
        <p:blipFill rotWithShape="1">
          <a:blip r:embed="rId3"/>
          <a:srcRect b="8402"/>
          <a:stretch/>
        </p:blipFill>
        <p:spPr>
          <a:xfrm>
            <a:off x="6672027" y="4242405"/>
            <a:ext cx="4095132" cy="2503488"/>
          </a:xfrm>
          <a:prstGeom prst="rect">
            <a:avLst/>
          </a:prstGeom>
        </p:spPr>
      </p:pic>
      <p:pic>
        <p:nvPicPr>
          <p:cNvPr id="9" name="Picture 8">
            <a:extLst>
              <a:ext uri="{FF2B5EF4-FFF2-40B4-BE49-F238E27FC236}">
                <a16:creationId xmlns:a16="http://schemas.microsoft.com/office/drawing/2014/main" id="{96C06791-4DDA-544E-81B3-502911FC4571}"/>
              </a:ext>
            </a:extLst>
          </p:cNvPr>
          <p:cNvPicPr>
            <a:picLocks noChangeAspect="1"/>
          </p:cNvPicPr>
          <p:nvPr/>
        </p:nvPicPr>
        <p:blipFill>
          <a:blip r:embed="rId4"/>
          <a:stretch>
            <a:fillRect/>
          </a:stretch>
        </p:blipFill>
        <p:spPr>
          <a:xfrm>
            <a:off x="239779" y="4242405"/>
            <a:ext cx="1340951" cy="1787236"/>
          </a:xfrm>
          <a:prstGeom prst="rect">
            <a:avLst/>
          </a:prstGeom>
        </p:spPr>
      </p:pic>
      <p:sp>
        <p:nvSpPr>
          <p:cNvPr id="10" name="TextBox 9">
            <a:extLst>
              <a:ext uri="{FF2B5EF4-FFF2-40B4-BE49-F238E27FC236}">
                <a16:creationId xmlns:a16="http://schemas.microsoft.com/office/drawing/2014/main" id="{E841A1C1-B5E8-4841-A657-1CBF1EE635DC}"/>
              </a:ext>
            </a:extLst>
          </p:cNvPr>
          <p:cNvSpPr txBox="1"/>
          <p:nvPr/>
        </p:nvSpPr>
        <p:spPr>
          <a:xfrm>
            <a:off x="239779" y="925512"/>
            <a:ext cx="1417492" cy="2031325"/>
          </a:xfrm>
          <a:prstGeom prst="rect">
            <a:avLst/>
          </a:prstGeom>
          <a:noFill/>
        </p:spPr>
        <p:txBody>
          <a:bodyPr wrap="square" rtlCol="0">
            <a:spAutoFit/>
          </a:bodyPr>
          <a:lstStyle/>
          <a:p>
            <a:r>
              <a:rPr lang="en-GB" dirty="0"/>
              <a:t>Along the Roman road would be mile stones placed at regular intervals.</a:t>
            </a:r>
          </a:p>
        </p:txBody>
      </p:sp>
      <p:cxnSp>
        <p:nvCxnSpPr>
          <p:cNvPr id="12" name="Straight Arrow Connector 11">
            <a:extLst>
              <a:ext uri="{FF2B5EF4-FFF2-40B4-BE49-F238E27FC236}">
                <a16:creationId xmlns:a16="http://schemas.microsoft.com/office/drawing/2014/main" id="{E5256B2E-03F8-134A-8748-F39CB3B0EC84}"/>
              </a:ext>
            </a:extLst>
          </p:cNvPr>
          <p:cNvCxnSpPr/>
          <p:nvPr/>
        </p:nvCxnSpPr>
        <p:spPr>
          <a:xfrm>
            <a:off x="714895" y="2956837"/>
            <a:ext cx="0" cy="106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52EB45-D85D-2746-ACB8-8D3E2B2291B8}"/>
              </a:ext>
            </a:extLst>
          </p:cNvPr>
          <p:cNvSpPr txBox="1"/>
          <p:nvPr/>
        </p:nvSpPr>
        <p:spPr>
          <a:xfrm>
            <a:off x="257175" y="228600"/>
            <a:ext cx="4218206" cy="461665"/>
          </a:xfrm>
          <a:prstGeom prst="rect">
            <a:avLst/>
          </a:prstGeom>
          <a:noFill/>
        </p:spPr>
        <p:txBody>
          <a:bodyPr wrap="none" rtlCol="0">
            <a:spAutoFit/>
          </a:bodyPr>
          <a:lstStyle/>
          <a:p>
            <a:r>
              <a:rPr lang="en-GB" sz="2400" dirty="0"/>
              <a:t>Task 1: Answer these questions. </a:t>
            </a:r>
          </a:p>
        </p:txBody>
      </p:sp>
    </p:spTree>
    <p:extLst>
      <p:ext uri="{BB962C8B-B14F-4D97-AF65-F5344CB8AC3E}">
        <p14:creationId xmlns:p14="http://schemas.microsoft.com/office/powerpoint/2010/main" val="121938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70DB-DF45-8F4E-9067-AFC878DCC5AF}"/>
              </a:ext>
            </a:extLst>
          </p:cNvPr>
          <p:cNvSpPr>
            <a:spLocks noGrp="1"/>
          </p:cNvSpPr>
          <p:nvPr>
            <p:ph type="title"/>
          </p:nvPr>
        </p:nvSpPr>
        <p:spPr>
          <a:xfrm>
            <a:off x="440533" y="-195564"/>
            <a:ext cx="5481638" cy="1325563"/>
          </a:xfrm>
        </p:spPr>
        <p:txBody>
          <a:bodyPr>
            <a:normAutofit/>
          </a:bodyPr>
          <a:lstStyle/>
          <a:p>
            <a:pPr algn="ctr"/>
            <a:r>
              <a:rPr lang="en-GB" sz="3200" b="1" dirty="0"/>
              <a:t>How Roman roads were made</a:t>
            </a:r>
          </a:p>
        </p:txBody>
      </p:sp>
      <p:sp>
        <p:nvSpPr>
          <p:cNvPr id="3" name="Content Placeholder 2">
            <a:extLst>
              <a:ext uri="{FF2B5EF4-FFF2-40B4-BE49-F238E27FC236}">
                <a16:creationId xmlns:a16="http://schemas.microsoft.com/office/drawing/2014/main" id="{AEADF37F-775E-294C-94BA-207B00FD23C4}"/>
              </a:ext>
            </a:extLst>
          </p:cNvPr>
          <p:cNvSpPr>
            <a:spLocks noGrp="1"/>
          </p:cNvSpPr>
          <p:nvPr>
            <p:ph idx="1"/>
          </p:nvPr>
        </p:nvSpPr>
        <p:spPr>
          <a:xfrm>
            <a:off x="257175" y="939799"/>
            <a:ext cx="5481637" cy="3097848"/>
          </a:xfrm>
        </p:spPr>
        <p:txBody>
          <a:bodyPr>
            <a:normAutofit fontScale="92500" lnSpcReduction="20000"/>
          </a:bodyPr>
          <a:lstStyle/>
          <a:p>
            <a:pPr marL="514350" indent="-514350">
              <a:buFont typeface="+mj-lt"/>
              <a:buAutoNum type="arabicPeriod"/>
            </a:pPr>
            <a:r>
              <a:rPr lang="en-GB" sz="2000" dirty="0"/>
              <a:t>What do you think the ditches on either side of the road were for?</a:t>
            </a:r>
          </a:p>
          <a:p>
            <a:pPr marL="514350" indent="-514350">
              <a:buFont typeface="+mj-lt"/>
              <a:buAutoNum type="arabicPeriod"/>
            </a:pPr>
            <a:r>
              <a:rPr lang="en-GB" sz="2000" dirty="0"/>
              <a:t>Why were they important?</a:t>
            </a:r>
          </a:p>
          <a:p>
            <a:pPr marL="514350" indent="-514350">
              <a:buFont typeface="+mj-lt"/>
              <a:buAutoNum type="arabicPeriod"/>
            </a:pPr>
            <a:r>
              <a:rPr lang="en-GB" sz="2000" dirty="0"/>
              <a:t>The roads were curved with the highest point being in the middle. Why do you think the roads were made this way?</a:t>
            </a:r>
          </a:p>
          <a:p>
            <a:pPr marL="514350" indent="-514350">
              <a:buFont typeface="+mj-lt"/>
              <a:buAutoNum type="arabicPeriod"/>
            </a:pPr>
            <a:r>
              <a:rPr lang="en-GB" sz="2000" dirty="0"/>
              <a:t>Why do you think the Romans placed milestones along the sides of the roads?</a:t>
            </a:r>
          </a:p>
          <a:p>
            <a:pPr marL="514350" indent="-514350">
              <a:buFont typeface="+mj-lt"/>
              <a:buAutoNum type="arabicPeriod"/>
            </a:pPr>
            <a:r>
              <a:rPr lang="en-GB" sz="2000" dirty="0"/>
              <a:t>Below is a photo of the remains of a Roman road. It is about 1000 years old. Why do you think it has lasted so long?</a:t>
            </a:r>
          </a:p>
        </p:txBody>
      </p:sp>
      <p:pic>
        <p:nvPicPr>
          <p:cNvPr id="5" name="Picture 4">
            <a:extLst>
              <a:ext uri="{FF2B5EF4-FFF2-40B4-BE49-F238E27FC236}">
                <a16:creationId xmlns:a16="http://schemas.microsoft.com/office/drawing/2014/main" id="{BD1A2C10-7C69-114C-A665-BC4556071AF2}"/>
              </a:ext>
            </a:extLst>
          </p:cNvPr>
          <p:cNvPicPr>
            <a:picLocks noChangeAspect="1"/>
          </p:cNvPicPr>
          <p:nvPr/>
        </p:nvPicPr>
        <p:blipFill>
          <a:blip r:embed="rId2"/>
          <a:stretch>
            <a:fillRect/>
          </a:stretch>
        </p:blipFill>
        <p:spPr>
          <a:xfrm>
            <a:off x="7331431" y="3981842"/>
            <a:ext cx="3004921" cy="2876158"/>
          </a:xfrm>
          <a:prstGeom prst="rect">
            <a:avLst/>
          </a:prstGeom>
        </p:spPr>
      </p:pic>
      <p:pic>
        <p:nvPicPr>
          <p:cNvPr id="8" name="Picture 7">
            <a:extLst>
              <a:ext uri="{FF2B5EF4-FFF2-40B4-BE49-F238E27FC236}">
                <a16:creationId xmlns:a16="http://schemas.microsoft.com/office/drawing/2014/main" id="{92DFFDC2-BFA0-FB43-9D4A-155949C8081D}"/>
              </a:ext>
            </a:extLst>
          </p:cNvPr>
          <p:cNvPicPr>
            <a:picLocks noChangeAspect="1"/>
          </p:cNvPicPr>
          <p:nvPr/>
        </p:nvPicPr>
        <p:blipFill rotWithShape="1">
          <a:blip r:embed="rId3"/>
          <a:srcRect b="8402"/>
          <a:stretch/>
        </p:blipFill>
        <p:spPr>
          <a:xfrm>
            <a:off x="542689" y="4037647"/>
            <a:ext cx="4095132" cy="2503488"/>
          </a:xfrm>
          <a:prstGeom prst="rect">
            <a:avLst/>
          </a:prstGeom>
        </p:spPr>
      </p:pic>
      <p:sp>
        <p:nvSpPr>
          <p:cNvPr id="13" name="TextBox 12">
            <a:extLst>
              <a:ext uri="{FF2B5EF4-FFF2-40B4-BE49-F238E27FC236}">
                <a16:creationId xmlns:a16="http://schemas.microsoft.com/office/drawing/2014/main" id="{A252EB45-D85D-2746-ACB8-8D3E2B2291B8}"/>
              </a:ext>
            </a:extLst>
          </p:cNvPr>
          <p:cNvSpPr txBox="1"/>
          <p:nvPr/>
        </p:nvSpPr>
        <p:spPr>
          <a:xfrm>
            <a:off x="7761227" y="5552"/>
            <a:ext cx="2145331" cy="461665"/>
          </a:xfrm>
          <a:prstGeom prst="rect">
            <a:avLst/>
          </a:prstGeom>
          <a:noFill/>
        </p:spPr>
        <p:txBody>
          <a:bodyPr wrap="none" rtlCol="0">
            <a:spAutoFit/>
          </a:bodyPr>
          <a:lstStyle/>
          <a:p>
            <a:r>
              <a:rPr lang="en-GB" sz="2400" dirty="0"/>
              <a:t>Task 1: Answers</a:t>
            </a:r>
          </a:p>
        </p:txBody>
      </p:sp>
      <p:sp>
        <p:nvSpPr>
          <p:cNvPr id="4" name="TextBox 3">
            <a:extLst>
              <a:ext uri="{FF2B5EF4-FFF2-40B4-BE49-F238E27FC236}">
                <a16:creationId xmlns:a16="http://schemas.microsoft.com/office/drawing/2014/main" id="{8BFD93D7-8F7A-0145-91F1-040F3101AFCF}"/>
              </a:ext>
            </a:extLst>
          </p:cNvPr>
          <p:cNvSpPr txBox="1"/>
          <p:nvPr/>
        </p:nvSpPr>
        <p:spPr>
          <a:xfrm>
            <a:off x="6453190" y="551908"/>
            <a:ext cx="5481636" cy="3416320"/>
          </a:xfrm>
          <a:prstGeom prst="rect">
            <a:avLst/>
          </a:prstGeom>
          <a:noFill/>
        </p:spPr>
        <p:txBody>
          <a:bodyPr wrap="square" rtlCol="0">
            <a:spAutoFit/>
          </a:bodyPr>
          <a:lstStyle/>
          <a:p>
            <a:pPr marL="342900" indent="-342900">
              <a:buAutoNum type="arabicPeriod"/>
            </a:pPr>
            <a:r>
              <a:rPr lang="en-GB" dirty="0"/>
              <a:t>The ditches were drainage ditches.</a:t>
            </a:r>
          </a:p>
          <a:p>
            <a:pPr marL="342900" indent="-342900">
              <a:buAutoNum type="arabicPeriod"/>
            </a:pPr>
            <a:r>
              <a:rPr lang="en-GB" dirty="0"/>
              <a:t>They channelled the water, so that the roads wouldn’t become too muddy.</a:t>
            </a:r>
          </a:p>
          <a:p>
            <a:pPr marL="342900" indent="-342900">
              <a:buAutoNum type="arabicPeriod"/>
            </a:pPr>
            <a:r>
              <a:rPr lang="en-GB" dirty="0"/>
              <a:t>The curved shape of the road surface meant that the water ran off to the ditches instead of forming puddles.</a:t>
            </a:r>
          </a:p>
          <a:p>
            <a:pPr marL="342900" indent="-342900">
              <a:buAutoNum type="arabicPeriod"/>
            </a:pPr>
            <a:r>
              <a:rPr lang="en-GB" dirty="0"/>
              <a:t>The mile stones helped travellers know how far they had to travel to their destination.</a:t>
            </a:r>
          </a:p>
          <a:p>
            <a:pPr marL="342900" indent="-342900">
              <a:buAutoNum type="arabicPeriod"/>
            </a:pPr>
            <a:r>
              <a:rPr lang="en-GB" dirty="0"/>
              <a:t>They Roman roads were well made with good drainage and had lots of layers to keep them level. They were made of long lasting materials such as stones, gravel and pebbles.</a:t>
            </a:r>
          </a:p>
        </p:txBody>
      </p:sp>
    </p:spTree>
    <p:extLst>
      <p:ext uri="{BB962C8B-B14F-4D97-AF65-F5344CB8AC3E}">
        <p14:creationId xmlns:p14="http://schemas.microsoft.com/office/powerpoint/2010/main" val="389155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30253890-6933-314F-A620-49522B9A9A4D}"/>
              </a:ext>
            </a:extLst>
          </p:cNvPr>
          <p:cNvSpPr>
            <a:spLocks noChangeArrowheads="1"/>
          </p:cNvSpPr>
          <p:nvPr/>
        </p:nvSpPr>
        <p:spPr bwMode="auto">
          <a:xfrm>
            <a:off x="155999" y="923330"/>
            <a:ext cx="5940001"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50505"/>
              </a:solidFill>
              <a:latin typeface="Twinkl"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50505"/>
                </a:solidFill>
                <a:effectLst/>
                <a:latin typeface="Twinkl" pitchFamily="2" charset="77"/>
              </a:rPr>
              <a:t>As well as roads, the Romans built lots of forts around the country so that armies would have somewhere to live and so that they could trade and collect taxes from the Celtic people more easily. Towns often built up around these forts.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50505"/>
              </a:solidFill>
              <a:latin typeface="Twinkl" pitchFamily="2" charset="77"/>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50505"/>
                </a:solidFill>
                <a:effectLst/>
                <a:latin typeface="Twinkl" pitchFamily="2" charset="77"/>
              </a:rPr>
              <a:t>The things they traded and the money they collected in taxes would be sent along the roman roads and rivers, then eventually be put on ships and taken back to other parts of the Roman Empire such as Rome.</a:t>
            </a:r>
            <a:endParaRPr kumimoji="0" lang="en-US" altLang="en-US" sz="2400" i="0" u="none" strike="noStrike" cap="none" normalizeH="0" baseline="0" dirty="0">
              <a:ln>
                <a:noFill/>
              </a:ln>
              <a:solidFill>
                <a:schemeClr val="tx1"/>
              </a:solidFill>
              <a:effectLst/>
            </a:endParaRPr>
          </a:p>
        </p:txBody>
      </p:sp>
      <p:pic>
        <p:nvPicPr>
          <p:cNvPr id="6" name="Picture 1" descr="page2image45680880">
            <a:extLst>
              <a:ext uri="{FF2B5EF4-FFF2-40B4-BE49-F238E27FC236}">
                <a16:creationId xmlns:a16="http://schemas.microsoft.com/office/drawing/2014/main" id="{8F8E7526-3018-1646-AF51-A18FE2703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396" y="0"/>
            <a:ext cx="5651034" cy="3500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age2image45693152">
            <a:extLst>
              <a:ext uri="{FF2B5EF4-FFF2-40B4-BE49-F238E27FC236}">
                <a16:creationId xmlns:a16="http://schemas.microsoft.com/office/drawing/2014/main" id="{7DE23966-9CC4-FB4E-B5CA-1340BEC41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396" y="3094832"/>
            <a:ext cx="5714291" cy="35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86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4E3A6-EF24-0A49-83C7-DFC3879564EF}"/>
              </a:ext>
            </a:extLst>
          </p:cNvPr>
          <p:cNvSpPr>
            <a:spLocks noGrp="1"/>
          </p:cNvSpPr>
          <p:nvPr>
            <p:ph idx="1"/>
          </p:nvPr>
        </p:nvSpPr>
        <p:spPr>
          <a:xfrm>
            <a:off x="242889" y="-142875"/>
            <a:ext cx="10901361" cy="3328987"/>
          </a:xfrm>
        </p:spPr>
        <p:txBody>
          <a:bodyPr>
            <a:normAutofit fontScale="55000" lnSpcReduction="20000"/>
          </a:bodyPr>
          <a:lstStyle/>
          <a:p>
            <a:pPr marL="0" indent="0">
              <a:buNone/>
            </a:pPr>
            <a:r>
              <a:rPr lang="en-GB" sz="5000" dirty="0"/>
              <a:t> </a:t>
            </a:r>
          </a:p>
          <a:p>
            <a:pPr marL="0" indent="0">
              <a:buNone/>
            </a:pPr>
            <a:r>
              <a:rPr lang="en-GB" sz="5000" b="1" dirty="0"/>
              <a:t>The Beginnings of Roman Towns</a:t>
            </a:r>
            <a:endParaRPr lang="en-GB" sz="5000" dirty="0"/>
          </a:p>
          <a:p>
            <a:pPr marL="0" indent="0">
              <a:buNone/>
            </a:pPr>
            <a:r>
              <a:rPr lang="en-GB" sz="5000" dirty="0"/>
              <a:t> </a:t>
            </a:r>
          </a:p>
          <a:p>
            <a:pPr marL="0" indent="0">
              <a:buNone/>
            </a:pPr>
            <a:r>
              <a:rPr lang="en-GB" sz="5000" dirty="0"/>
              <a:t>Some towns and cities grew up outside of army camps, to provide the soldiers with shopping, taverns, and women. Soldiers were not supposed to marry and have children but many did, and this was accepted. The children were allowed to become Roman citizens - if they joined the army!</a:t>
            </a:r>
          </a:p>
          <a:p>
            <a:pPr marL="0" indent="0">
              <a:buNone/>
            </a:pPr>
            <a:r>
              <a:rPr lang="en-GB" sz="5000" dirty="0"/>
              <a:t> </a:t>
            </a:r>
          </a:p>
          <a:p>
            <a:pPr marL="0" indent="0">
              <a:buNone/>
            </a:pPr>
            <a:endParaRPr lang="en-GB" sz="4200" dirty="0"/>
          </a:p>
        </p:txBody>
      </p:sp>
      <p:pic>
        <p:nvPicPr>
          <p:cNvPr id="2" name="Picture 1">
            <a:extLst>
              <a:ext uri="{FF2B5EF4-FFF2-40B4-BE49-F238E27FC236}">
                <a16:creationId xmlns:a16="http://schemas.microsoft.com/office/drawing/2014/main" id="{8863F56F-98CF-8C40-A5E2-5759103E663B}"/>
              </a:ext>
            </a:extLst>
          </p:cNvPr>
          <p:cNvPicPr>
            <a:picLocks noChangeAspect="1"/>
          </p:cNvPicPr>
          <p:nvPr/>
        </p:nvPicPr>
        <p:blipFill>
          <a:blip r:embed="rId2"/>
          <a:stretch>
            <a:fillRect/>
          </a:stretch>
        </p:blipFill>
        <p:spPr>
          <a:xfrm>
            <a:off x="4443414" y="2494192"/>
            <a:ext cx="7505698" cy="4203191"/>
          </a:xfrm>
          <a:prstGeom prst="rect">
            <a:avLst/>
          </a:prstGeom>
        </p:spPr>
      </p:pic>
      <p:sp>
        <p:nvSpPr>
          <p:cNvPr id="4" name="TextBox 3">
            <a:extLst>
              <a:ext uri="{FF2B5EF4-FFF2-40B4-BE49-F238E27FC236}">
                <a16:creationId xmlns:a16="http://schemas.microsoft.com/office/drawing/2014/main" id="{2773BE36-618E-0048-9200-8962B0F50F54}"/>
              </a:ext>
            </a:extLst>
          </p:cNvPr>
          <p:cNvSpPr txBox="1"/>
          <p:nvPr/>
        </p:nvSpPr>
        <p:spPr>
          <a:xfrm>
            <a:off x="457201" y="4134122"/>
            <a:ext cx="3986213" cy="923330"/>
          </a:xfrm>
          <a:prstGeom prst="rect">
            <a:avLst/>
          </a:prstGeom>
          <a:noFill/>
        </p:spPr>
        <p:txBody>
          <a:bodyPr wrap="square" rtlCol="0">
            <a:spAutoFit/>
          </a:bodyPr>
          <a:lstStyle/>
          <a:p>
            <a:r>
              <a:rPr lang="en-GB" dirty="0"/>
              <a:t>Colchester was Britain’s first city.</a:t>
            </a:r>
          </a:p>
          <a:p>
            <a:r>
              <a:rPr lang="en-GB" dirty="0"/>
              <a:t>This is what Historians think it might have looked like.</a:t>
            </a:r>
          </a:p>
        </p:txBody>
      </p:sp>
    </p:spTree>
    <p:extLst>
      <p:ext uri="{BB962C8B-B14F-4D97-AF65-F5344CB8AC3E}">
        <p14:creationId xmlns:p14="http://schemas.microsoft.com/office/powerpoint/2010/main" val="290606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2image45680880">
            <a:extLst>
              <a:ext uri="{FF2B5EF4-FFF2-40B4-BE49-F238E27FC236}">
                <a16:creationId xmlns:a16="http://schemas.microsoft.com/office/drawing/2014/main" id="{E5863A39-89B6-D245-99B1-C60810B42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396" y="0"/>
            <a:ext cx="5651034" cy="35004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2image45693152">
            <a:extLst>
              <a:ext uri="{FF2B5EF4-FFF2-40B4-BE49-F238E27FC236}">
                <a16:creationId xmlns:a16="http://schemas.microsoft.com/office/drawing/2014/main" id="{6F4D1717-BCDB-AC4D-AD6F-BD8DD5557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396" y="3094832"/>
            <a:ext cx="5714291" cy="35004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B678A28-1D78-AC4A-8DDB-FA6F0CE521CC}"/>
              </a:ext>
            </a:extLst>
          </p:cNvPr>
          <p:cNvSpPr/>
          <p:nvPr/>
        </p:nvSpPr>
        <p:spPr>
          <a:xfrm>
            <a:off x="411396" y="2410155"/>
            <a:ext cx="5889635" cy="3785652"/>
          </a:xfrm>
          <a:prstGeom prst="rect">
            <a:avLst/>
          </a:prstGeom>
        </p:spPr>
        <p:txBody>
          <a:bodyPr wrap="square">
            <a:spAutoFit/>
          </a:bodyPr>
          <a:lstStyle/>
          <a:p>
            <a:r>
              <a:rPr lang="en-GB" sz="2400" dirty="0" err="1">
                <a:latin typeface="Calibri" panose="020F0502020204030204" pitchFamily="34" charset="0"/>
              </a:rPr>
              <a:t>Eboracum</a:t>
            </a:r>
            <a:r>
              <a:rPr lang="en-GB" sz="2400" dirty="0">
                <a:latin typeface="Calibri" panose="020F0502020204030204" pitchFamily="34" charset="0"/>
              </a:rPr>
              <a:t>			____________                           </a:t>
            </a:r>
          </a:p>
          <a:p>
            <a:r>
              <a:rPr lang="en-GB" sz="2400" dirty="0" err="1">
                <a:latin typeface="Calibri" panose="020F0502020204030204" pitchFamily="34" charset="0"/>
              </a:rPr>
              <a:t>Lindum</a:t>
            </a:r>
            <a:r>
              <a:rPr lang="en-GB" sz="2400" dirty="0">
                <a:latin typeface="Calibri" panose="020F0502020204030204" pitchFamily="34" charset="0"/>
              </a:rPr>
              <a:t> 			____________</a:t>
            </a:r>
          </a:p>
          <a:p>
            <a:r>
              <a:rPr lang="en-GB" sz="2400" dirty="0">
                <a:latin typeface="Calibri" panose="020F0502020204030204" pitchFamily="34" charset="0"/>
              </a:rPr>
              <a:t>Deva				____________ </a:t>
            </a:r>
          </a:p>
          <a:p>
            <a:r>
              <a:rPr lang="en-GB" sz="2400" dirty="0" err="1">
                <a:latin typeface="Calibri" panose="020F0502020204030204" pitchFamily="34" charset="0"/>
              </a:rPr>
              <a:t>Aquae</a:t>
            </a:r>
            <a:r>
              <a:rPr lang="en-GB" sz="2400" dirty="0">
                <a:latin typeface="Calibri" panose="020F0502020204030204" pitchFamily="34" charset="0"/>
              </a:rPr>
              <a:t> </a:t>
            </a:r>
            <a:r>
              <a:rPr lang="en-GB" sz="2400" dirty="0" err="1">
                <a:latin typeface="Calibri" panose="020F0502020204030204" pitchFamily="34" charset="0"/>
              </a:rPr>
              <a:t>Sulis</a:t>
            </a:r>
            <a:r>
              <a:rPr lang="en-GB" sz="2400" dirty="0">
                <a:latin typeface="Calibri" panose="020F0502020204030204" pitchFamily="34" charset="0"/>
              </a:rPr>
              <a:t> 			____________</a:t>
            </a:r>
          </a:p>
          <a:p>
            <a:r>
              <a:rPr lang="en-GB" sz="2400" dirty="0" err="1">
                <a:latin typeface="Calibri" panose="020F0502020204030204" pitchFamily="34" charset="0"/>
              </a:rPr>
              <a:t>Venonis</a:t>
            </a:r>
            <a:r>
              <a:rPr lang="en-GB" sz="2400" dirty="0">
                <a:latin typeface="Calibri" panose="020F0502020204030204" pitchFamily="34" charset="0"/>
              </a:rPr>
              <a:t> 			____________</a:t>
            </a:r>
          </a:p>
          <a:p>
            <a:r>
              <a:rPr lang="en-GB" sz="2400" dirty="0">
                <a:latin typeface="Calibri" panose="020F0502020204030204" pitchFamily="34" charset="0"/>
              </a:rPr>
              <a:t>Verulamium 			____________</a:t>
            </a:r>
          </a:p>
          <a:p>
            <a:r>
              <a:rPr lang="en-GB" sz="2400" dirty="0" err="1">
                <a:latin typeface="Calibri" panose="020F0502020204030204" pitchFamily="34" charset="0"/>
              </a:rPr>
              <a:t>Londinium</a:t>
            </a:r>
            <a:r>
              <a:rPr lang="en-GB" sz="2400" dirty="0">
                <a:latin typeface="Calibri" panose="020F0502020204030204" pitchFamily="34" charset="0"/>
              </a:rPr>
              <a:t> 			____________</a:t>
            </a:r>
          </a:p>
          <a:p>
            <a:r>
              <a:rPr lang="en-GB" sz="2400" dirty="0" err="1">
                <a:latin typeface="Calibri" panose="020F0502020204030204" pitchFamily="34" charset="0"/>
              </a:rPr>
              <a:t>Dubris</a:t>
            </a:r>
            <a:r>
              <a:rPr lang="en-GB" sz="2400" dirty="0">
                <a:latin typeface="Calibri" panose="020F0502020204030204" pitchFamily="34" charset="0"/>
              </a:rPr>
              <a:t> 				____________</a:t>
            </a:r>
          </a:p>
          <a:p>
            <a:r>
              <a:rPr lang="en-GB" sz="2400" dirty="0" err="1">
                <a:latin typeface="Calibri" panose="020F0502020204030204" pitchFamily="34" charset="0"/>
              </a:rPr>
              <a:t>Durnovaria</a:t>
            </a:r>
            <a:r>
              <a:rPr lang="en-GB" sz="2400" dirty="0">
                <a:latin typeface="Calibri" panose="020F0502020204030204" pitchFamily="34" charset="0"/>
              </a:rPr>
              <a:t> 			____________</a:t>
            </a:r>
            <a:endParaRPr lang="en-GB" sz="2400" dirty="0"/>
          </a:p>
          <a:p>
            <a:r>
              <a:rPr lang="en-GB" sz="2400" dirty="0" err="1">
                <a:latin typeface="Calibri" panose="020F0502020204030204" pitchFamily="34" charset="0"/>
              </a:rPr>
              <a:t>Isca</a:t>
            </a:r>
            <a:r>
              <a:rPr lang="en-GB" sz="2400" dirty="0">
                <a:latin typeface="Calibri" panose="020F0502020204030204" pitchFamily="34" charset="0"/>
              </a:rPr>
              <a:t> 				____________</a:t>
            </a:r>
            <a:endParaRPr lang="en-GB" sz="2400" dirty="0"/>
          </a:p>
        </p:txBody>
      </p:sp>
      <p:sp>
        <p:nvSpPr>
          <p:cNvPr id="6" name="Rectangle 5">
            <a:extLst>
              <a:ext uri="{FF2B5EF4-FFF2-40B4-BE49-F238E27FC236}">
                <a16:creationId xmlns:a16="http://schemas.microsoft.com/office/drawing/2014/main" id="{542B9798-CFF5-F645-AD05-4CBB762B51D0}"/>
              </a:ext>
            </a:extLst>
          </p:cNvPr>
          <p:cNvSpPr/>
          <p:nvPr/>
        </p:nvSpPr>
        <p:spPr>
          <a:xfrm>
            <a:off x="411396" y="262730"/>
            <a:ext cx="6096000" cy="1938992"/>
          </a:xfrm>
          <a:prstGeom prst="rect">
            <a:avLst/>
          </a:prstGeom>
        </p:spPr>
        <p:txBody>
          <a:bodyPr>
            <a:spAutoFit/>
          </a:bodyPr>
          <a:lstStyle/>
          <a:p>
            <a:r>
              <a:rPr lang="en-GB" sz="2400" dirty="0">
                <a:latin typeface="Calibri" panose="020F0502020204030204" pitchFamily="34" charset="0"/>
              </a:rPr>
              <a:t>Task 2: Look at the map showing ancient Roman towns. Use a map of England or search on the internet to find out the modern names of the ancient Roman towns. Write the modern names below. </a:t>
            </a:r>
            <a:endParaRPr lang="en-GB" sz="2400" dirty="0"/>
          </a:p>
        </p:txBody>
      </p:sp>
      <p:sp>
        <p:nvSpPr>
          <p:cNvPr id="7" name="TextBox 6">
            <a:extLst>
              <a:ext uri="{FF2B5EF4-FFF2-40B4-BE49-F238E27FC236}">
                <a16:creationId xmlns:a16="http://schemas.microsoft.com/office/drawing/2014/main" id="{4BFB2000-3C29-2F42-BD9B-2D00F2754A4A}"/>
              </a:ext>
            </a:extLst>
          </p:cNvPr>
          <p:cNvSpPr txBox="1"/>
          <p:nvPr/>
        </p:nvSpPr>
        <p:spPr>
          <a:xfrm>
            <a:off x="9644063" y="2500313"/>
            <a:ext cx="1143000" cy="307777"/>
          </a:xfrm>
          <a:prstGeom prst="rect">
            <a:avLst/>
          </a:prstGeom>
          <a:noFill/>
        </p:spPr>
        <p:txBody>
          <a:bodyPr wrap="square" rtlCol="0">
            <a:spAutoFit/>
          </a:bodyPr>
          <a:lstStyle/>
          <a:p>
            <a:r>
              <a:rPr lang="en-GB" sz="1400" dirty="0" err="1"/>
              <a:t>Eboracum</a:t>
            </a:r>
            <a:endParaRPr lang="en-GB" sz="1400" dirty="0"/>
          </a:p>
        </p:txBody>
      </p:sp>
      <p:sp>
        <p:nvSpPr>
          <p:cNvPr id="12" name="TextBox 11">
            <a:extLst>
              <a:ext uri="{FF2B5EF4-FFF2-40B4-BE49-F238E27FC236}">
                <a16:creationId xmlns:a16="http://schemas.microsoft.com/office/drawing/2014/main" id="{4F68DED8-99B5-1540-9D61-B2CF5444A3EB}"/>
              </a:ext>
            </a:extLst>
          </p:cNvPr>
          <p:cNvSpPr txBox="1"/>
          <p:nvPr/>
        </p:nvSpPr>
        <p:spPr>
          <a:xfrm>
            <a:off x="10172701" y="3458567"/>
            <a:ext cx="971550" cy="307777"/>
          </a:xfrm>
          <a:prstGeom prst="rect">
            <a:avLst/>
          </a:prstGeom>
          <a:noFill/>
        </p:spPr>
        <p:txBody>
          <a:bodyPr wrap="square" rtlCol="0">
            <a:spAutoFit/>
          </a:bodyPr>
          <a:lstStyle/>
          <a:p>
            <a:r>
              <a:rPr lang="en-GB" sz="1400" dirty="0" err="1"/>
              <a:t>Lindum</a:t>
            </a:r>
            <a:endParaRPr lang="en-GB" sz="1400" dirty="0"/>
          </a:p>
        </p:txBody>
      </p:sp>
      <p:sp>
        <p:nvSpPr>
          <p:cNvPr id="13" name="TextBox 12">
            <a:extLst>
              <a:ext uri="{FF2B5EF4-FFF2-40B4-BE49-F238E27FC236}">
                <a16:creationId xmlns:a16="http://schemas.microsoft.com/office/drawing/2014/main" id="{5577CFDA-69FF-7C4C-9A91-56AA68EB264D}"/>
              </a:ext>
            </a:extLst>
          </p:cNvPr>
          <p:cNvSpPr txBox="1"/>
          <p:nvPr/>
        </p:nvSpPr>
        <p:spPr>
          <a:xfrm>
            <a:off x="9539288" y="4349950"/>
            <a:ext cx="811679" cy="307777"/>
          </a:xfrm>
          <a:prstGeom prst="rect">
            <a:avLst/>
          </a:prstGeom>
          <a:noFill/>
        </p:spPr>
        <p:txBody>
          <a:bodyPr wrap="square" rtlCol="0">
            <a:spAutoFit/>
          </a:bodyPr>
          <a:lstStyle/>
          <a:p>
            <a:r>
              <a:rPr lang="en-GB" sz="1400" dirty="0" err="1"/>
              <a:t>Venonis</a:t>
            </a:r>
            <a:endParaRPr lang="en-GB" sz="1400" dirty="0"/>
          </a:p>
        </p:txBody>
      </p:sp>
      <p:sp>
        <p:nvSpPr>
          <p:cNvPr id="14" name="TextBox 13">
            <a:extLst>
              <a:ext uri="{FF2B5EF4-FFF2-40B4-BE49-F238E27FC236}">
                <a16:creationId xmlns:a16="http://schemas.microsoft.com/office/drawing/2014/main" id="{32A23984-EAE2-3740-BE43-E184D100D5E3}"/>
              </a:ext>
            </a:extLst>
          </p:cNvPr>
          <p:cNvSpPr txBox="1"/>
          <p:nvPr/>
        </p:nvSpPr>
        <p:spPr>
          <a:xfrm>
            <a:off x="7786408" y="6028780"/>
            <a:ext cx="1143000" cy="307777"/>
          </a:xfrm>
          <a:prstGeom prst="rect">
            <a:avLst/>
          </a:prstGeom>
          <a:noFill/>
        </p:spPr>
        <p:txBody>
          <a:bodyPr wrap="square" rtlCol="0">
            <a:spAutoFit/>
          </a:bodyPr>
          <a:lstStyle/>
          <a:p>
            <a:r>
              <a:rPr lang="en-GB" sz="1400" dirty="0" err="1"/>
              <a:t>Isca</a:t>
            </a:r>
            <a:endParaRPr lang="en-GB" sz="1400" dirty="0"/>
          </a:p>
        </p:txBody>
      </p:sp>
      <p:sp>
        <p:nvSpPr>
          <p:cNvPr id="15" name="TextBox 14">
            <a:extLst>
              <a:ext uri="{FF2B5EF4-FFF2-40B4-BE49-F238E27FC236}">
                <a16:creationId xmlns:a16="http://schemas.microsoft.com/office/drawing/2014/main" id="{73F23DC4-56B1-144E-904F-7440E77B5E7D}"/>
              </a:ext>
            </a:extLst>
          </p:cNvPr>
          <p:cNvSpPr txBox="1"/>
          <p:nvPr/>
        </p:nvSpPr>
        <p:spPr>
          <a:xfrm>
            <a:off x="8396288" y="4944469"/>
            <a:ext cx="1143000" cy="307777"/>
          </a:xfrm>
          <a:prstGeom prst="rect">
            <a:avLst/>
          </a:prstGeom>
          <a:noFill/>
        </p:spPr>
        <p:txBody>
          <a:bodyPr wrap="square" rtlCol="0">
            <a:spAutoFit/>
          </a:bodyPr>
          <a:lstStyle/>
          <a:p>
            <a:r>
              <a:rPr lang="en-GB" sz="1400" dirty="0" err="1"/>
              <a:t>Aquae</a:t>
            </a:r>
            <a:r>
              <a:rPr lang="en-GB" sz="1400" dirty="0"/>
              <a:t> </a:t>
            </a:r>
            <a:r>
              <a:rPr lang="en-GB" sz="1400" dirty="0" err="1"/>
              <a:t>Sulis</a:t>
            </a:r>
            <a:endParaRPr lang="en-GB" sz="1400" dirty="0"/>
          </a:p>
        </p:txBody>
      </p:sp>
      <p:sp>
        <p:nvSpPr>
          <p:cNvPr id="16" name="TextBox 15">
            <a:extLst>
              <a:ext uri="{FF2B5EF4-FFF2-40B4-BE49-F238E27FC236}">
                <a16:creationId xmlns:a16="http://schemas.microsoft.com/office/drawing/2014/main" id="{D084BB2C-89C6-3D44-B4E8-443845D06D8D}"/>
              </a:ext>
            </a:extLst>
          </p:cNvPr>
          <p:cNvSpPr txBox="1"/>
          <p:nvPr/>
        </p:nvSpPr>
        <p:spPr>
          <a:xfrm>
            <a:off x="9636920" y="5115918"/>
            <a:ext cx="1143000" cy="307777"/>
          </a:xfrm>
          <a:prstGeom prst="rect">
            <a:avLst/>
          </a:prstGeom>
          <a:noFill/>
        </p:spPr>
        <p:txBody>
          <a:bodyPr wrap="square" rtlCol="0">
            <a:spAutoFit/>
          </a:bodyPr>
          <a:lstStyle/>
          <a:p>
            <a:r>
              <a:rPr lang="en-GB" sz="1400" dirty="0"/>
              <a:t>Verulamium</a:t>
            </a:r>
          </a:p>
        </p:txBody>
      </p:sp>
      <p:sp>
        <p:nvSpPr>
          <p:cNvPr id="17" name="TextBox 16">
            <a:extLst>
              <a:ext uri="{FF2B5EF4-FFF2-40B4-BE49-F238E27FC236}">
                <a16:creationId xmlns:a16="http://schemas.microsoft.com/office/drawing/2014/main" id="{AB5976B5-6972-3F4F-A02F-044F54F96EA3}"/>
              </a:ext>
            </a:extLst>
          </p:cNvPr>
          <p:cNvSpPr txBox="1"/>
          <p:nvPr/>
        </p:nvSpPr>
        <p:spPr>
          <a:xfrm>
            <a:off x="11351420" y="5874892"/>
            <a:ext cx="1143000" cy="307777"/>
          </a:xfrm>
          <a:prstGeom prst="rect">
            <a:avLst/>
          </a:prstGeom>
          <a:noFill/>
        </p:spPr>
        <p:txBody>
          <a:bodyPr wrap="square" rtlCol="0">
            <a:spAutoFit/>
          </a:bodyPr>
          <a:lstStyle/>
          <a:p>
            <a:r>
              <a:rPr lang="en-GB" sz="1400" dirty="0" err="1"/>
              <a:t>Dubris</a:t>
            </a:r>
            <a:endParaRPr lang="en-GB" sz="1400" dirty="0"/>
          </a:p>
        </p:txBody>
      </p:sp>
      <p:sp>
        <p:nvSpPr>
          <p:cNvPr id="18" name="TextBox 17">
            <a:extLst>
              <a:ext uri="{FF2B5EF4-FFF2-40B4-BE49-F238E27FC236}">
                <a16:creationId xmlns:a16="http://schemas.microsoft.com/office/drawing/2014/main" id="{5311E086-0047-894D-A4B3-9C1B2FC9E1D0}"/>
              </a:ext>
            </a:extLst>
          </p:cNvPr>
          <p:cNvSpPr txBox="1"/>
          <p:nvPr/>
        </p:nvSpPr>
        <p:spPr>
          <a:xfrm>
            <a:off x="10779920" y="5154514"/>
            <a:ext cx="1143000" cy="307777"/>
          </a:xfrm>
          <a:prstGeom prst="rect">
            <a:avLst/>
          </a:prstGeom>
          <a:noFill/>
        </p:spPr>
        <p:txBody>
          <a:bodyPr wrap="square" rtlCol="0">
            <a:spAutoFit/>
          </a:bodyPr>
          <a:lstStyle/>
          <a:p>
            <a:r>
              <a:rPr lang="en-GB" sz="1400" dirty="0" err="1"/>
              <a:t>Londinium</a:t>
            </a:r>
            <a:endParaRPr lang="en-GB" sz="1400" dirty="0"/>
          </a:p>
        </p:txBody>
      </p:sp>
      <p:sp>
        <p:nvSpPr>
          <p:cNvPr id="19" name="TextBox 18">
            <a:extLst>
              <a:ext uri="{FF2B5EF4-FFF2-40B4-BE49-F238E27FC236}">
                <a16:creationId xmlns:a16="http://schemas.microsoft.com/office/drawing/2014/main" id="{8DDC5038-A9F4-734E-A156-457730DC1C49}"/>
              </a:ext>
            </a:extLst>
          </p:cNvPr>
          <p:cNvSpPr txBox="1"/>
          <p:nvPr/>
        </p:nvSpPr>
        <p:spPr>
          <a:xfrm>
            <a:off x="8618305" y="3650852"/>
            <a:ext cx="1143000" cy="307777"/>
          </a:xfrm>
          <a:prstGeom prst="rect">
            <a:avLst/>
          </a:prstGeom>
          <a:noFill/>
        </p:spPr>
        <p:txBody>
          <a:bodyPr wrap="square" rtlCol="0">
            <a:spAutoFit/>
          </a:bodyPr>
          <a:lstStyle/>
          <a:p>
            <a:r>
              <a:rPr lang="en-GB" sz="1400" dirty="0"/>
              <a:t>Deva</a:t>
            </a:r>
          </a:p>
        </p:txBody>
      </p:sp>
      <p:sp>
        <p:nvSpPr>
          <p:cNvPr id="20" name="TextBox 19">
            <a:extLst>
              <a:ext uri="{FF2B5EF4-FFF2-40B4-BE49-F238E27FC236}">
                <a16:creationId xmlns:a16="http://schemas.microsoft.com/office/drawing/2014/main" id="{D7C4208B-5605-E641-B3F3-6A4FDC886018}"/>
              </a:ext>
            </a:extLst>
          </p:cNvPr>
          <p:cNvSpPr txBox="1"/>
          <p:nvPr/>
        </p:nvSpPr>
        <p:spPr>
          <a:xfrm>
            <a:off x="8761413" y="5948861"/>
            <a:ext cx="1143000" cy="307777"/>
          </a:xfrm>
          <a:prstGeom prst="rect">
            <a:avLst/>
          </a:prstGeom>
          <a:noFill/>
        </p:spPr>
        <p:txBody>
          <a:bodyPr wrap="square" rtlCol="0">
            <a:spAutoFit/>
          </a:bodyPr>
          <a:lstStyle/>
          <a:p>
            <a:r>
              <a:rPr lang="en-GB" sz="1400" dirty="0" err="1"/>
              <a:t>Durnovaria</a:t>
            </a:r>
            <a:endParaRPr lang="en-GB" sz="1400" dirty="0"/>
          </a:p>
        </p:txBody>
      </p:sp>
      <p:cxnSp>
        <p:nvCxnSpPr>
          <p:cNvPr id="10" name="Straight Arrow Connector 9">
            <a:extLst>
              <a:ext uri="{FF2B5EF4-FFF2-40B4-BE49-F238E27FC236}">
                <a16:creationId xmlns:a16="http://schemas.microsoft.com/office/drawing/2014/main" id="{78102962-3460-3D42-8198-CC2D9F779941}"/>
              </a:ext>
            </a:extLst>
          </p:cNvPr>
          <p:cNvCxnSpPr/>
          <p:nvPr/>
        </p:nvCxnSpPr>
        <p:spPr>
          <a:xfrm>
            <a:off x="1928813" y="2700338"/>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A90A03B-A614-D64B-9CE6-4AE0828AC235}"/>
              </a:ext>
            </a:extLst>
          </p:cNvPr>
          <p:cNvCxnSpPr/>
          <p:nvPr/>
        </p:nvCxnSpPr>
        <p:spPr>
          <a:xfrm>
            <a:off x="1928813" y="3094832"/>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6FD578-A089-B94F-9A35-507FE038EA30}"/>
              </a:ext>
            </a:extLst>
          </p:cNvPr>
          <p:cNvCxnSpPr/>
          <p:nvPr/>
        </p:nvCxnSpPr>
        <p:spPr>
          <a:xfrm>
            <a:off x="2028826" y="3766344"/>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4725EB-20A6-BD48-8389-D7C70D81DE02}"/>
              </a:ext>
            </a:extLst>
          </p:cNvPr>
          <p:cNvCxnSpPr/>
          <p:nvPr/>
        </p:nvCxnSpPr>
        <p:spPr>
          <a:xfrm>
            <a:off x="1928813" y="3439517"/>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C62FB8B-0B35-7446-847F-F4949BD356C0}"/>
              </a:ext>
            </a:extLst>
          </p:cNvPr>
          <p:cNvCxnSpPr/>
          <p:nvPr/>
        </p:nvCxnSpPr>
        <p:spPr>
          <a:xfrm>
            <a:off x="2028826" y="4157663"/>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28F34E-1D6D-9048-BC2A-E8CAFCB08518}"/>
              </a:ext>
            </a:extLst>
          </p:cNvPr>
          <p:cNvCxnSpPr/>
          <p:nvPr/>
        </p:nvCxnSpPr>
        <p:spPr>
          <a:xfrm>
            <a:off x="2028826" y="5252246"/>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E274EF-38A8-5448-8A2C-CCF498153953}"/>
              </a:ext>
            </a:extLst>
          </p:cNvPr>
          <p:cNvCxnSpPr/>
          <p:nvPr/>
        </p:nvCxnSpPr>
        <p:spPr>
          <a:xfrm>
            <a:off x="2028826" y="5610226"/>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A07516-5F80-9D45-A266-652D59B47B15}"/>
              </a:ext>
            </a:extLst>
          </p:cNvPr>
          <p:cNvCxnSpPr/>
          <p:nvPr/>
        </p:nvCxnSpPr>
        <p:spPr>
          <a:xfrm>
            <a:off x="2081213" y="4944469"/>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EB6F486-994C-2E4E-A588-958BB93C3E79}"/>
              </a:ext>
            </a:extLst>
          </p:cNvPr>
          <p:cNvCxnSpPr/>
          <p:nvPr/>
        </p:nvCxnSpPr>
        <p:spPr>
          <a:xfrm>
            <a:off x="2081213" y="4514851"/>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B7A3275-C6FE-E34A-8C28-FFCB9B73236F}"/>
              </a:ext>
            </a:extLst>
          </p:cNvPr>
          <p:cNvCxnSpPr/>
          <p:nvPr/>
        </p:nvCxnSpPr>
        <p:spPr>
          <a:xfrm>
            <a:off x="1928813" y="6028780"/>
            <a:ext cx="20145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948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1290</Words>
  <Application>Microsoft Macintosh PowerPoint</Application>
  <PresentationFormat>Widescreen</PresentationFormat>
  <Paragraphs>109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Twinkl</vt:lpstr>
      <vt:lpstr>Office Theme</vt:lpstr>
      <vt:lpstr>History Lesson </vt:lpstr>
      <vt:lpstr>PowerPoint Presentation</vt:lpstr>
      <vt:lpstr>PowerPoint Presentation</vt:lpstr>
      <vt:lpstr>PowerPoint Presentation</vt:lpstr>
      <vt:lpstr>How Roman roads were made</vt:lpstr>
      <vt:lpstr>How Roman roads were made</vt:lpstr>
      <vt:lpstr>PowerPoint Presentation</vt:lpstr>
      <vt:lpstr>PowerPoint Presentation</vt:lpstr>
      <vt:lpstr>PowerPoint Presentation</vt:lpstr>
      <vt:lpstr>Task 3: Roman place names</vt:lpstr>
      <vt:lpstr>PowerPoint Presentation</vt:lpstr>
      <vt:lpstr>PowerPoint Presentation</vt:lpstr>
      <vt:lpstr>Task 4: Design an Ancient Roman 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Drummond</dc:creator>
  <cp:lastModifiedBy>Suzanne Drummond</cp:lastModifiedBy>
  <cp:revision>19</cp:revision>
  <dcterms:created xsi:type="dcterms:W3CDTF">2020-05-18T17:12:09Z</dcterms:created>
  <dcterms:modified xsi:type="dcterms:W3CDTF">2020-05-24T12:43:55Z</dcterms:modified>
</cp:coreProperties>
</file>