
<file path=[Content_Types].xml><?xml version="1.0" encoding="utf-8"?>
<Types xmlns="http://schemas.openxmlformats.org/package/2006/content-types">
  <Default Extension="doc" ContentType="application/msword"/>
  <Default Extension="emf" ContentType="image/x-emf"/>
  <Default Extension="jpeg" ContentType="image/jpe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6" r:id="rId4"/>
    <p:sldId id="265" r:id="rId5"/>
    <p:sldId id="270" r:id="rId6"/>
    <p:sldId id="269" r:id="rId7"/>
    <p:sldId id="268" r:id="rId8"/>
    <p:sldId id="260" r:id="rId9"/>
    <p:sldId id="264"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p:restoredTop sz="95345"/>
  </p:normalViewPr>
  <p:slideViewPr>
    <p:cSldViewPr snapToGrid="0" snapToObjects="1">
      <p:cViewPr varScale="1">
        <p:scale>
          <a:sx n="95" d="100"/>
          <a:sy n="95" d="100"/>
        </p:scale>
        <p:origin x="8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8D89-C1F1-E04A-BF93-BBD512F299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2BF0795-3B81-1B49-B8ED-F81E5665E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BC39F1D-0A21-0C4E-810F-135D09C2AB46}"/>
              </a:ext>
            </a:extLst>
          </p:cNvPr>
          <p:cNvSpPr>
            <a:spLocks noGrp="1"/>
          </p:cNvSpPr>
          <p:nvPr>
            <p:ph type="dt" sz="half" idx="10"/>
          </p:nvPr>
        </p:nvSpPr>
        <p:spPr/>
        <p:txBody>
          <a:bodyPr/>
          <a:lstStyle/>
          <a:p>
            <a:fld id="{2A4A2BC9-F5E2-2146-8A13-D6F0F2A73DDB}" type="datetimeFigureOut">
              <a:rPr lang="en-GB" smtClean="0"/>
              <a:t>10/05/2020</a:t>
            </a:fld>
            <a:endParaRPr lang="en-GB"/>
          </a:p>
        </p:txBody>
      </p:sp>
      <p:sp>
        <p:nvSpPr>
          <p:cNvPr id="5" name="Footer Placeholder 4">
            <a:extLst>
              <a:ext uri="{FF2B5EF4-FFF2-40B4-BE49-F238E27FC236}">
                <a16:creationId xmlns:a16="http://schemas.microsoft.com/office/drawing/2014/main" id="{B43DB1C9-873A-6F4A-92C3-23D9C79F5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F8F25F-A1F7-4F4E-8AF0-C69C87229825}"/>
              </a:ext>
            </a:extLst>
          </p:cNvPr>
          <p:cNvSpPr>
            <a:spLocks noGrp="1"/>
          </p:cNvSpPr>
          <p:nvPr>
            <p:ph type="sldNum" sz="quarter" idx="12"/>
          </p:nvPr>
        </p:nvSpPr>
        <p:spPr/>
        <p:txBody>
          <a:bodyPr/>
          <a:lstStyle/>
          <a:p>
            <a:fld id="{A1BF571D-89BA-9E4B-AD24-3CFCFB80198B}" type="slidenum">
              <a:rPr lang="en-GB" smtClean="0"/>
              <a:t>‹#›</a:t>
            </a:fld>
            <a:endParaRPr lang="en-GB"/>
          </a:p>
        </p:txBody>
      </p:sp>
    </p:spTree>
    <p:extLst>
      <p:ext uri="{BB962C8B-B14F-4D97-AF65-F5344CB8AC3E}">
        <p14:creationId xmlns:p14="http://schemas.microsoft.com/office/powerpoint/2010/main" val="241936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035E-9474-454D-B355-E22862E95A0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54E1615-9C03-6D49-82B1-2084EC9DE7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F86D80-14C0-5F48-B4AB-6669DCCEE1CB}"/>
              </a:ext>
            </a:extLst>
          </p:cNvPr>
          <p:cNvSpPr>
            <a:spLocks noGrp="1"/>
          </p:cNvSpPr>
          <p:nvPr>
            <p:ph type="dt" sz="half" idx="10"/>
          </p:nvPr>
        </p:nvSpPr>
        <p:spPr/>
        <p:txBody>
          <a:bodyPr/>
          <a:lstStyle/>
          <a:p>
            <a:fld id="{2A4A2BC9-F5E2-2146-8A13-D6F0F2A73DDB}" type="datetimeFigureOut">
              <a:rPr lang="en-GB" smtClean="0"/>
              <a:t>10/05/2020</a:t>
            </a:fld>
            <a:endParaRPr lang="en-GB"/>
          </a:p>
        </p:txBody>
      </p:sp>
      <p:sp>
        <p:nvSpPr>
          <p:cNvPr id="5" name="Footer Placeholder 4">
            <a:extLst>
              <a:ext uri="{FF2B5EF4-FFF2-40B4-BE49-F238E27FC236}">
                <a16:creationId xmlns:a16="http://schemas.microsoft.com/office/drawing/2014/main" id="{A38E7543-864A-074C-83A1-71990EFE24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D3558-326B-1D4E-A842-9B1FD0752A43}"/>
              </a:ext>
            </a:extLst>
          </p:cNvPr>
          <p:cNvSpPr>
            <a:spLocks noGrp="1"/>
          </p:cNvSpPr>
          <p:nvPr>
            <p:ph type="sldNum" sz="quarter" idx="12"/>
          </p:nvPr>
        </p:nvSpPr>
        <p:spPr/>
        <p:txBody>
          <a:bodyPr/>
          <a:lstStyle/>
          <a:p>
            <a:fld id="{A1BF571D-89BA-9E4B-AD24-3CFCFB80198B}" type="slidenum">
              <a:rPr lang="en-GB" smtClean="0"/>
              <a:t>‹#›</a:t>
            </a:fld>
            <a:endParaRPr lang="en-GB"/>
          </a:p>
        </p:txBody>
      </p:sp>
    </p:spTree>
    <p:extLst>
      <p:ext uri="{BB962C8B-B14F-4D97-AF65-F5344CB8AC3E}">
        <p14:creationId xmlns:p14="http://schemas.microsoft.com/office/powerpoint/2010/main" val="66112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065AAF-9ADA-7142-B5BF-C87C9776B89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F4A9C4C-8A7C-7C45-AD1C-C7BE06A618A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CAE5CE4-1849-0846-A079-75862BE13C58}"/>
              </a:ext>
            </a:extLst>
          </p:cNvPr>
          <p:cNvSpPr>
            <a:spLocks noGrp="1"/>
          </p:cNvSpPr>
          <p:nvPr>
            <p:ph type="dt" sz="half" idx="10"/>
          </p:nvPr>
        </p:nvSpPr>
        <p:spPr/>
        <p:txBody>
          <a:bodyPr/>
          <a:lstStyle/>
          <a:p>
            <a:fld id="{2A4A2BC9-F5E2-2146-8A13-D6F0F2A73DDB}" type="datetimeFigureOut">
              <a:rPr lang="en-GB" smtClean="0"/>
              <a:t>10/05/2020</a:t>
            </a:fld>
            <a:endParaRPr lang="en-GB"/>
          </a:p>
        </p:txBody>
      </p:sp>
      <p:sp>
        <p:nvSpPr>
          <p:cNvPr id="5" name="Footer Placeholder 4">
            <a:extLst>
              <a:ext uri="{FF2B5EF4-FFF2-40B4-BE49-F238E27FC236}">
                <a16:creationId xmlns:a16="http://schemas.microsoft.com/office/drawing/2014/main" id="{F8206317-C5AC-284A-8C46-6D4997CC78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95DAE-98A4-DD4B-9E08-011E6E8A3BEA}"/>
              </a:ext>
            </a:extLst>
          </p:cNvPr>
          <p:cNvSpPr>
            <a:spLocks noGrp="1"/>
          </p:cNvSpPr>
          <p:nvPr>
            <p:ph type="sldNum" sz="quarter" idx="12"/>
          </p:nvPr>
        </p:nvSpPr>
        <p:spPr/>
        <p:txBody>
          <a:bodyPr/>
          <a:lstStyle/>
          <a:p>
            <a:fld id="{A1BF571D-89BA-9E4B-AD24-3CFCFB80198B}" type="slidenum">
              <a:rPr lang="en-GB" smtClean="0"/>
              <a:t>‹#›</a:t>
            </a:fld>
            <a:endParaRPr lang="en-GB"/>
          </a:p>
        </p:txBody>
      </p:sp>
    </p:spTree>
    <p:extLst>
      <p:ext uri="{BB962C8B-B14F-4D97-AF65-F5344CB8AC3E}">
        <p14:creationId xmlns:p14="http://schemas.microsoft.com/office/powerpoint/2010/main" val="384014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414F-DC2A-F440-A7B1-2E0BE700E22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706BB1-4933-CA4A-82A5-0DB8C1883E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E1A476-D996-1947-B4D6-06446AD88B5F}"/>
              </a:ext>
            </a:extLst>
          </p:cNvPr>
          <p:cNvSpPr>
            <a:spLocks noGrp="1"/>
          </p:cNvSpPr>
          <p:nvPr>
            <p:ph type="dt" sz="half" idx="10"/>
          </p:nvPr>
        </p:nvSpPr>
        <p:spPr/>
        <p:txBody>
          <a:bodyPr/>
          <a:lstStyle/>
          <a:p>
            <a:fld id="{2A4A2BC9-F5E2-2146-8A13-D6F0F2A73DDB}" type="datetimeFigureOut">
              <a:rPr lang="en-GB" smtClean="0"/>
              <a:t>10/05/2020</a:t>
            </a:fld>
            <a:endParaRPr lang="en-GB"/>
          </a:p>
        </p:txBody>
      </p:sp>
      <p:sp>
        <p:nvSpPr>
          <p:cNvPr id="5" name="Footer Placeholder 4">
            <a:extLst>
              <a:ext uri="{FF2B5EF4-FFF2-40B4-BE49-F238E27FC236}">
                <a16:creationId xmlns:a16="http://schemas.microsoft.com/office/drawing/2014/main" id="{55CC7CAE-AE9E-BD4C-9934-1D9D5E5AFF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4267BF-2FFD-4947-AF18-966F9988301D}"/>
              </a:ext>
            </a:extLst>
          </p:cNvPr>
          <p:cNvSpPr>
            <a:spLocks noGrp="1"/>
          </p:cNvSpPr>
          <p:nvPr>
            <p:ph type="sldNum" sz="quarter" idx="12"/>
          </p:nvPr>
        </p:nvSpPr>
        <p:spPr/>
        <p:txBody>
          <a:bodyPr/>
          <a:lstStyle/>
          <a:p>
            <a:fld id="{A1BF571D-89BA-9E4B-AD24-3CFCFB80198B}" type="slidenum">
              <a:rPr lang="en-GB" smtClean="0"/>
              <a:t>‹#›</a:t>
            </a:fld>
            <a:endParaRPr lang="en-GB"/>
          </a:p>
        </p:txBody>
      </p:sp>
    </p:spTree>
    <p:extLst>
      <p:ext uri="{BB962C8B-B14F-4D97-AF65-F5344CB8AC3E}">
        <p14:creationId xmlns:p14="http://schemas.microsoft.com/office/powerpoint/2010/main" val="58093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10D3-A41B-2D47-A29B-9A26FD1B521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5AEE689-90A0-2E49-90A2-04CCD1D1A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662984-D9D7-D942-AB7C-55758A93A518}"/>
              </a:ext>
            </a:extLst>
          </p:cNvPr>
          <p:cNvSpPr>
            <a:spLocks noGrp="1"/>
          </p:cNvSpPr>
          <p:nvPr>
            <p:ph type="dt" sz="half" idx="10"/>
          </p:nvPr>
        </p:nvSpPr>
        <p:spPr/>
        <p:txBody>
          <a:bodyPr/>
          <a:lstStyle/>
          <a:p>
            <a:fld id="{2A4A2BC9-F5E2-2146-8A13-D6F0F2A73DDB}" type="datetimeFigureOut">
              <a:rPr lang="en-GB" smtClean="0"/>
              <a:t>10/05/2020</a:t>
            </a:fld>
            <a:endParaRPr lang="en-GB"/>
          </a:p>
        </p:txBody>
      </p:sp>
      <p:sp>
        <p:nvSpPr>
          <p:cNvPr id="5" name="Footer Placeholder 4">
            <a:extLst>
              <a:ext uri="{FF2B5EF4-FFF2-40B4-BE49-F238E27FC236}">
                <a16:creationId xmlns:a16="http://schemas.microsoft.com/office/drawing/2014/main" id="{8457763E-263E-5341-B277-5FCD005BC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0EF580-7495-1444-B7F7-1D546265E264}"/>
              </a:ext>
            </a:extLst>
          </p:cNvPr>
          <p:cNvSpPr>
            <a:spLocks noGrp="1"/>
          </p:cNvSpPr>
          <p:nvPr>
            <p:ph type="sldNum" sz="quarter" idx="12"/>
          </p:nvPr>
        </p:nvSpPr>
        <p:spPr/>
        <p:txBody>
          <a:bodyPr/>
          <a:lstStyle/>
          <a:p>
            <a:fld id="{A1BF571D-89BA-9E4B-AD24-3CFCFB80198B}" type="slidenum">
              <a:rPr lang="en-GB" smtClean="0"/>
              <a:t>‹#›</a:t>
            </a:fld>
            <a:endParaRPr lang="en-GB"/>
          </a:p>
        </p:txBody>
      </p:sp>
    </p:spTree>
    <p:extLst>
      <p:ext uri="{BB962C8B-B14F-4D97-AF65-F5344CB8AC3E}">
        <p14:creationId xmlns:p14="http://schemas.microsoft.com/office/powerpoint/2010/main" val="9417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34E6-7C39-B24C-9896-8C0ED51D6F6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9D84B42-B1CC-3844-AFCC-FCE107A1C46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3B722DB-8353-7649-8178-51030E12FF7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50F922C-C9C5-E642-A144-99516D57918C}"/>
              </a:ext>
            </a:extLst>
          </p:cNvPr>
          <p:cNvSpPr>
            <a:spLocks noGrp="1"/>
          </p:cNvSpPr>
          <p:nvPr>
            <p:ph type="dt" sz="half" idx="10"/>
          </p:nvPr>
        </p:nvSpPr>
        <p:spPr/>
        <p:txBody>
          <a:bodyPr/>
          <a:lstStyle/>
          <a:p>
            <a:fld id="{2A4A2BC9-F5E2-2146-8A13-D6F0F2A73DDB}" type="datetimeFigureOut">
              <a:rPr lang="en-GB" smtClean="0"/>
              <a:t>10/05/2020</a:t>
            </a:fld>
            <a:endParaRPr lang="en-GB"/>
          </a:p>
        </p:txBody>
      </p:sp>
      <p:sp>
        <p:nvSpPr>
          <p:cNvPr id="6" name="Footer Placeholder 5">
            <a:extLst>
              <a:ext uri="{FF2B5EF4-FFF2-40B4-BE49-F238E27FC236}">
                <a16:creationId xmlns:a16="http://schemas.microsoft.com/office/drawing/2014/main" id="{4EC05B73-4C2B-3348-B1D8-B14C4DB310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D61DFC-DA91-E040-B09E-2C3081D8CD67}"/>
              </a:ext>
            </a:extLst>
          </p:cNvPr>
          <p:cNvSpPr>
            <a:spLocks noGrp="1"/>
          </p:cNvSpPr>
          <p:nvPr>
            <p:ph type="sldNum" sz="quarter" idx="12"/>
          </p:nvPr>
        </p:nvSpPr>
        <p:spPr/>
        <p:txBody>
          <a:bodyPr/>
          <a:lstStyle/>
          <a:p>
            <a:fld id="{A1BF571D-89BA-9E4B-AD24-3CFCFB80198B}" type="slidenum">
              <a:rPr lang="en-GB" smtClean="0"/>
              <a:t>‹#›</a:t>
            </a:fld>
            <a:endParaRPr lang="en-GB"/>
          </a:p>
        </p:txBody>
      </p:sp>
    </p:spTree>
    <p:extLst>
      <p:ext uri="{BB962C8B-B14F-4D97-AF65-F5344CB8AC3E}">
        <p14:creationId xmlns:p14="http://schemas.microsoft.com/office/powerpoint/2010/main" val="1113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AB9E-A54F-E245-BA6D-031B434583D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68CED59-E6AA-134C-8A6A-73523AA7B1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84A2E4D-F667-C044-B011-B726795B2F7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DA86E19-D38D-B244-9051-621A69451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293238-3158-5E42-975F-429D99F256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879669E-5A9C-254D-90D5-2D7E26A51D9C}"/>
              </a:ext>
            </a:extLst>
          </p:cNvPr>
          <p:cNvSpPr>
            <a:spLocks noGrp="1"/>
          </p:cNvSpPr>
          <p:nvPr>
            <p:ph type="dt" sz="half" idx="10"/>
          </p:nvPr>
        </p:nvSpPr>
        <p:spPr/>
        <p:txBody>
          <a:bodyPr/>
          <a:lstStyle/>
          <a:p>
            <a:fld id="{2A4A2BC9-F5E2-2146-8A13-D6F0F2A73DDB}" type="datetimeFigureOut">
              <a:rPr lang="en-GB" smtClean="0"/>
              <a:t>10/05/2020</a:t>
            </a:fld>
            <a:endParaRPr lang="en-GB"/>
          </a:p>
        </p:txBody>
      </p:sp>
      <p:sp>
        <p:nvSpPr>
          <p:cNvPr id="8" name="Footer Placeholder 7">
            <a:extLst>
              <a:ext uri="{FF2B5EF4-FFF2-40B4-BE49-F238E27FC236}">
                <a16:creationId xmlns:a16="http://schemas.microsoft.com/office/drawing/2014/main" id="{8243836E-4F91-D64A-982E-58D222F92B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83E92C-B87A-D04F-AD45-84E3D735843C}"/>
              </a:ext>
            </a:extLst>
          </p:cNvPr>
          <p:cNvSpPr>
            <a:spLocks noGrp="1"/>
          </p:cNvSpPr>
          <p:nvPr>
            <p:ph type="sldNum" sz="quarter" idx="12"/>
          </p:nvPr>
        </p:nvSpPr>
        <p:spPr/>
        <p:txBody>
          <a:bodyPr/>
          <a:lstStyle/>
          <a:p>
            <a:fld id="{A1BF571D-89BA-9E4B-AD24-3CFCFB80198B}" type="slidenum">
              <a:rPr lang="en-GB" smtClean="0"/>
              <a:t>‹#›</a:t>
            </a:fld>
            <a:endParaRPr lang="en-GB"/>
          </a:p>
        </p:txBody>
      </p:sp>
    </p:spTree>
    <p:extLst>
      <p:ext uri="{BB962C8B-B14F-4D97-AF65-F5344CB8AC3E}">
        <p14:creationId xmlns:p14="http://schemas.microsoft.com/office/powerpoint/2010/main" val="416952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5CF7-21AA-784F-A154-986AC49C057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AAE8CDE-A5E2-ED47-AC62-77BD05094C6F}"/>
              </a:ext>
            </a:extLst>
          </p:cNvPr>
          <p:cNvSpPr>
            <a:spLocks noGrp="1"/>
          </p:cNvSpPr>
          <p:nvPr>
            <p:ph type="dt" sz="half" idx="10"/>
          </p:nvPr>
        </p:nvSpPr>
        <p:spPr/>
        <p:txBody>
          <a:bodyPr/>
          <a:lstStyle/>
          <a:p>
            <a:fld id="{2A4A2BC9-F5E2-2146-8A13-D6F0F2A73DDB}" type="datetimeFigureOut">
              <a:rPr lang="en-GB" smtClean="0"/>
              <a:t>10/05/2020</a:t>
            </a:fld>
            <a:endParaRPr lang="en-GB"/>
          </a:p>
        </p:txBody>
      </p:sp>
      <p:sp>
        <p:nvSpPr>
          <p:cNvPr id="4" name="Footer Placeholder 3">
            <a:extLst>
              <a:ext uri="{FF2B5EF4-FFF2-40B4-BE49-F238E27FC236}">
                <a16:creationId xmlns:a16="http://schemas.microsoft.com/office/drawing/2014/main" id="{2F2C5BB5-7921-9047-8D6A-A1DD0D9539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9B2E76-AA48-124C-8D74-6D21C2CE2AA1}"/>
              </a:ext>
            </a:extLst>
          </p:cNvPr>
          <p:cNvSpPr>
            <a:spLocks noGrp="1"/>
          </p:cNvSpPr>
          <p:nvPr>
            <p:ph type="sldNum" sz="quarter" idx="12"/>
          </p:nvPr>
        </p:nvSpPr>
        <p:spPr/>
        <p:txBody>
          <a:bodyPr/>
          <a:lstStyle/>
          <a:p>
            <a:fld id="{A1BF571D-89BA-9E4B-AD24-3CFCFB80198B}" type="slidenum">
              <a:rPr lang="en-GB" smtClean="0"/>
              <a:t>‹#›</a:t>
            </a:fld>
            <a:endParaRPr lang="en-GB"/>
          </a:p>
        </p:txBody>
      </p:sp>
    </p:spTree>
    <p:extLst>
      <p:ext uri="{BB962C8B-B14F-4D97-AF65-F5344CB8AC3E}">
        <p14:creationId xmlns:p14="http://schemas.microsoft.com/office/powerpoint/2010/main" val="348117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267109-4B99-8B48-BC13-CB31CC0BD468}"/>
              </a:ext>
            </a:extLst>
          </p:cNvPr>
          <p:cNvSpPr>
            <a:spLocks noGrp="1"/>
          </p:cNvSpPr>
          <p:nvPr>
            <p:ph type="dt" sz="half" idx="10"/>
          </p:nvPr>
        </p:nvSpPr>
        <p:spPr/>
        <p:txBody>
          <a:bodyPr/>
          <a:lstStyle/>
          <a:p>
            <a:fld id="{2A4A2BC9-F5E2-2146-8A13-D6F0F2A73DDB}" type="datetimeFigureOut">
              <a:rPr lang="en-GB" smtClean="0"/>
              <a:t>10/05/2020</a:t>
            </a:fld>
            <a:endParaRPr lang="en-GB"/>
          </a:p>
        </p:txBody>
      </p:sp>
      <p:sp>
        <p:nvSpPr>
          <p:cNvPr id="3" name="Footer Placeholder 2">
            <a:extLst>
              <a:ext uri="{FF2B5EF4-FFF2-40B4-BE49-F238E27FC236}">
                <a16:creationId xmlns:a16="http://schemas.microsoft.com/office/drawing/2014/main" id="{3A673977-96C9-0A4C-8395-0C90EEF35A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09DAA9-C667-C244-9895-8107D7F08FB9}"/>
              </a:ext>
            </a:extLst>
          </p:cNvPr>
          <p:cNvSpPr>
            <a:spLocks noGrp="1"/>
          </p:cNvSpPr>
          <p:nvPr>
            <p:ph type="sldNum" sz="quarter" idx="12"/>
          </p:nvPr>
        </p:nvSpPr>
        <p:spPr/>
        <p:txBody>
          <a:bodyPr/>
          <a:lstStyle/>
          <a:p>
            <a:fld id="{A1BF571D-89BA-9E4B-AD24-3CFCFB80198B}" type="slidenum">
              <a:rPr lang="en-GB" smtClean="0"/>
              <a:t>‹#›</a:t>
            </a:fld>
            <a:endParaRPr lang="en-GB"/>
          </a:p>
        </p:txBody>
      </p:sp>
    </p:spTree>
    <p:extLst>
      <p:ext uri="{BB962C8B-B14F-4D97-AF65-F5344CB8AC3E}">
        <p14:creationId xmlns:p14="http://schemas.microsoft.com/office/powerpoint/2010/main" val="27859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7164-42E4-3C43-8148-98EF764E6A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1AAC2BD-68E1-8445-8FB8-A4218380D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EFFCC66-C1B2-8D42-B5A4-3414CCA71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3CFDC1-CD3A-F64F-9A51-59AE6A8D59B6}"/>
              </a:ext>
            </a:extLst>
          </p:cNvPr>
          <p:cNvSpPr>
            <a:spLocks noGrp="1"/>
          </p:cNvSpPr>
          <p:nvPr>
            <p:ph type="dt" sz="half" idx="10"/>
          </p:nvPr>
        </p:nvSpPr>
        <p:spPr/>
        <p:txBody>
          <a:bodyPr/>
          <a:lstStyle/>
          <a:p>
            <a:fld id="{2A4A2BC9-F5E2-2146-8A13-D6F0F2A73DDB}" type="datetimeFigureOut">
              <a:rPr lang="en-GB" smtClean="0"/>
              <a:t>10/05/2020</a:t>
            </a:fld>
            <a:endParaRPr lang="en-GB"/>
          </a:p>
        </p:txBody>
      </p:sp>
      <p:sp>
        <p:nvSpPr>
          <p:cNvPr id="6" name="Footer Placeholder 5">
            <a:extLst>
              <a:ext uri="{FF2B5EF4-FFF2-40B4-BE49-F238E27FC236}">
                <a16:creationId xmlns:a16="http://schemas.microsoft.com/office/drawing/2014/main" id="{076F1169-B845-814A-9E5C-9D0BBE6720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5EBACA-49A9-B24E-BFAA-74C092945291}"/>
              </a:ext>
            </a:extLst>
          </p:cNvPr>
          <p:cNvSpPr>
            <a:spLocks noGrp="1"/>
          </p:cNvSpPr>
          <p:nvPr>
            <p:ph type="sldNum" sz="quarter" idx="12"/>
          </p:nvPr>
        </p:nvSpPr>
        <p:spPr/>
        <p:txBody>
          <a:bodyPr/>
          <a:lstStyle/>
          <a:p>
            <a:fld id="{A1BF571D-89BA-9E4B-AD24-3CFCFB80198B}" type="slidenum">
              <a:rPr lang="en-GB" smtClean="0"/>
              <a:t>‹#›</a:t>
            </a:fld>
            <a:endParaRPr lang="en-GB"/>
          </a:p>
        </p:txBody>
      </p:sp>
    </p:spTree>
    <p:extLst>
      <p:ext uri="{BB962C8B-B14F-4D97-AF65-F5344CB8AC3E}">
        <p14:creationId xmlns:p14="http://schemas.microsoft.com/office/powerpoint/2010/main" val="253983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C2A9-DBA0-7946-8985-A15A199D2A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7A1EE50-46A7-7648-A6C9-D8063AED9B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07FE04-5888-E84D-8296-18E853149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F22819-B5AB-9A4E-AF43-052C444A6E0B}"/>
              </a:ext>
            </a:extLst>
          </p:cNvPr>
          <p:cNvSpPr>
            <a:spLocks noGrp="1"/>
          </p:cNvSpPr>
          <p:nvPr>
            <p:ph type="dt" sz="half" idx="10"/>
          </p:nvPr>
        </p:nvSpPr>
        <p:spPr/>
        <p:txBody>
          <a:bodyPr/>
          <a:lstStyle/>
          <a:p>
            <a:fld id="{2A4A2BC9-F5E2-2146-8A13-D6F0F2A73DDB}" type="datetimeFigureOut">
              <a:rPr lang="en-GB" smtClean="0"/>
              <a:t>10/05/2020</a:t>
            </a:fld>
            <a:endParaRPr lang="en-GB"/>
          </a:p>
        </p:txBody>
      </p:sp>
      <p:sp>
        <p:nvSpPr>
          <p:cNvPr id="6" name="Footer Placeholder 5">
            <a:extLst>
              <a:ext uri="{FF2B5EF4-FFF2-40B4-BE49-F238E27FC236}">
                <a16:creationId xmlns:a16="http://schemas.microsoft.com/office/drawing/2014/main" id="{3D485194-4990-AA40-82B3-D8DB0354DA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2EC7ED-FEA5-FE42-8C42-5C1DDD8D6DB4}"/>
              </a:ext>
            </a:extLst>
          </p:cNvPr>
          <p:cNvSpPr>
            <a:spLocks noGrp="1"/>
          </p:cNvSpPr>
          <p:nvPr>
            <p:ph type="sldNum" sz="quarter" idx="12"/>
          </p:nvPr>
        </p:nvSpPr>
        <p:spPr/>
        <p:txBody>
          <a:bodyPr/>
          <a:lstStyle/>
          <a:p>
            <a:fld id="{A1BF571D-89BA-9E4B-AD24-3CFCFB80198B}" type="slidenum">
              <a:rPr lang="en-GB" smtClean="0"/>
              <a:t>‹#›</a:t>
            </a:fld>
            <a:endParaRPr lang="en-GB"/>
          </a:p>
        </p:txBody>
      </p:sp>
    </p:spTree>
    <p:extLst>
      <p:ext uri="{BB962C8B-B14F-4D97-AF65-F5344CB8AC3E}">
        <p14:creationId xmlns:p14="http://schemas.microsoft.com/office/powerpoint/2010/main" val="398711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0D89D4-585B-1C44-B415-ACCC56BA4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DDDB297-F9EC-DB4A-B3A7-E3EBD5007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D43F772-46DE-3C49-94AE-E5FCE35AA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A2BC9-F5E2-2146-8A13-D6F0F2A73DDB}" type="datetimeFigureOut">
              <a:rPr lang="en-GB" smtClean="0"/>
              <a:t>10/05/2020</a:t>
            </a:fld>
            <a:endParaRPr lang="en-GB"/>
          </a:p>
        </p:txBody>
      </p:sp>
      <p:sp>
        <p:nvSpPr>
          <p:cNvPr id="5" name="Footer Placeholder 4">
            <a:extLst>
              <a:ext uri="{FF2B5EF4-FFF2-40B4-BE49-F238E27FC236}">
                <a16:creationId xmlns:a16="http://schemas.microsoft.com/office/drawing/2014/main" id="{4B0BA944-FD11-0240-A052-B78750A43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B223AC-DC58-9B4C-8EEA-74DB1243E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F571D-89BA-9E4B-AD24-3CFCFB80198B}" type="slidenum">
              <a:rPr lang="en-GB" smtClean="0"/>
              <a:t>‹#›</a:t>
            </a:fld>
            <a:endParaRPr lang="en-GB"/>
          </a:p>
        </p:txBody>
      </p:sp>
    </p:spTree>
    <p:extLst>
      <p:ext uri="{BB962C8B-B14F-4D97-AF65-F5344CB8AC3E}">
        <p14:creationId xmlns:p14="http://schemas.microsoft.com/office/powerpoint/2010/main" val="225736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Word_97-2004_Document.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Word_97-2004_Document1.doc"/><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Word_97-2004_Document2.doc"/><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bitesize/clips/zn2mhyc" TargetMode="External"/><Relationship Id="rId2" Type="http://schemas.openxmlformats.org/officeDocument/2006/relationships/hyperlink" Target="https://www.bbc.co.uk/bitesize/clips/zf98q6f" TargetMode="External"/><Relationship Id="rId1" Type="http://schemas.openxmlformats.org/officeDocument/2006/relationships/slideLayout" Target="../slideLayouts/slideLayout2.xml"/><Relationship Id="rId5" Type="http://schemas.openxmlformats.org/officeDocument/2006/relationships/hyperlink" Target="http://www.primaryhomeworkhelp.co.uk/celts/shields.html" TargetMode="External"/><Relationship Id="rId4" Type="http://schemas.openxmlformats.org/officeDocument/2006/relationships/hyperlink" Target="http://www.bbc.co.uk/wales/celts/factfile/warriors.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A630-6BFC-A243-9D56-23F35EF52570}"/>
              </a:ext>
            </a:extLst>
          </p:cNvPr>
          <p:cNvSpPr>
            <a:spLocks noGrp="1"/>
          </p:cNvSpPr>
          <p:nvPr>
            <p:ph type="ctrTitle"/>
          </p:nvPr>
        </p:nvSpPr>
        <p:spPr>
          <a:xfrm>
            <a:off x="1524000" y="328707"/>
            <a:ext cx="9144000" cy="2387600"/>
          </a:xfrm>
        </p:spPr>
        <p:txBody>
          <a:bodyPr/>
          <a:lstStyle/>
          <a:p>
            <a:r>
              <a:rPr lang="en-GB" dirty="0"/>
              <a:t>History Lesson</a:t>
            </a:r>
          </a:p>
        </p:txBody>
      </p:sp>
      <p:sp>
        <p:nvSpPr>
          <p:cNvPr id="3" name="Subtitle 2">
            <a:extLst>
              <a:ext uri="{FF2B5EF4-FFF2-40B4-BE49-F238E27FC236}">
                <a16:creationId xmlns:a16="http://schemas.microsoft.com/office/drawing/2014/main" id="{8BE10E1C-61F1-4648-B509-6ED0014ED27F}"/>
              </a:ext>
            </a:extLst>
          </p:cNvPr>
          <p:cNvSpPr>
            <a:spLocks noGrp="1"/>
          </p:cNvSpPr>
          <p:nvPr>
            <p:ph type="subTitle" idx="1"/>
          </p:nvPr>
        </p:nvSpPr>
        <p:spPr>
          <a:xfrm>
            <a:off x="1524000" y="3550022"/>
            <a:ext cx="9144000" cy="2097742"/>
          </a:xfrm>
        </p:spPr>
        <p:txBody>
          <a:bodyPr>
            <a:normAutofit/>
          </a:bodyPr>
          <a:lstStyle/>
          <a:p>
            <a:r>
              <a:rPr lang="en-GB" dirty="0"/>
              <a:t>11</a:t>
            </a:r>
            <a:r>
              <a:rPr lang="en-GB" baseline="30000" dirty="0"/>
              <a:t>th</a:t>
            </a:r>
            <a:r>
              <a:rPr lang="en-GB" dirty="0"/>
              <a:t> May 2020</a:t>
            </a:r>
          </a:p>
          <a:p>
            <a:endParaRPr lang="en-GB" dirty="0"/>
          </a:p>
          <a:p>
            <a:r>
              <a:rPr lang="en-GB" dirty="0"/>
              <a:t>Roman Soldiers v Celtic warriors</a:t>
            </a:r>
          </a:p>
        </p:txBody>
      </p:sp>
    </p:spTree>
    <p:extLst>
      <p:ext uri="{BB962C8B-B14F-4D97-AF65-F5344CB8AC3E}">
        <p14:creationId xmlns:p14="http://schemas.microsoft.com/office/powerpoint/2010/main" val="274703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6E07-1B52-EC4C-A0A9-997AA4F7F6E3}"/>
              </a:ext>
            </a:extLst>
          </p:cNvPr>
          <p:cNvSpPr>
            <a:spLocks noGrp="1"/>
          </p:cNvSpPr>
          <p:nvPr>
            <p:ph type="title"/>
          </p:nvPr>
        </p:nvSpPr>
        <p:spPr/>
        <p:txBody>
          <a:bodyPr>
            <a:normAutofit/>
          </a:bodyPr>
          <a:lstStyle/>
          <a:p>
            <a:pPr algn="ctr"/>
            <a:r>
              <a:rPr lang="en-GB" sz="6000" b="1" dirty="0"/>
              <a:t>Plenary</a:t>
            </a:r>
          </a:p>
        </p:txBody>
      </p:sp>
      <p:sp>
        <p:nvSpPr>
          <p:cNvPr id="3" name="Content Placeholder 2">
            <a:extLst>
              <a:ext uri="{FF2B5EF4-FFF2-40B4-BE49-F238E27FC236}">
                <a16:creationId xmlns:a16="http://schemas.microsoft.com/office/drawing/2014/main" id="{20A0CA73-DADD-2140-8F89-97DA5293A409}"/>
              </a:ext>
            </a:extLst>
          </p:cNvPr>
          <p:cNvSpPr>
            <a:spLocks noGrp="1"/>
          </p:cNvSpPr>
          <p:nvPr>
            <p:ph idx="1"/>
          </p:nvPr>
        </p:nvSpPr>
        <p:spPr/>
        <p:txBody>
          <a:bodyPr/>
          <a:lstStyle/>
          <a:p>
            <a:pPr algn="ctr"/>
            <a:r>
              <a:rPr lang="en-GB" dirty="0"/>
              <a:t>What have you found out?</a:t>
            </a:r>
          </a:p>
          <a:p>
            <a:pPr algn="ctr"/>
            <a:endParaRPr lang="en-GB" dirty="0"/>
          </a:p>
          <a:p>
            <a:pPr algn="ctr"/>
            <a:r>
              <a:rPr lang="en-GB" dirty="0"/>
              <a:t>Why were the Roman soldiers able to defeat the Celts and invade and settle in Britain?</a:t>
            </a:r>
          </a:p>
          <a:p>
            <a:pPr algn="ctr"/>
            <a:endParaRPr lang="en-GB" dirty="0"/>
          </a:p>
          <a:p>
            <a:pPr algn="ctr"/>
            <a:r>
              <a:rPr lang="en-GB" dirty="0"/>
              <a:t>Which would you rather be? A Celtic warrior or a Roman soldier?</a:t>
            </a:r>
          </a:p>
          <a:p>
            <a:endParaRPr lang="en-GB" dirty="0"/>
          </a:p>
        </p:txBody>
      </p:sp>
    </p:spTree>
    <p:extLst>
      <p:ext uri="{BB962C8B-B14F-4D97-AF65-F5344CB8AC3E}">
        <p14:creationId xmlns:p14="http://schemas.microsoft.com/office/powerpoint/2010/main" val="133981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9590-9CA5-8244-A62C-6B2C6363B4A0}"/>
              </a:ext>
            </a:extLst>
          </p:cNvPr>
          <p:cNvSpPr>
            <a:spLocks noGrp="1"/>
          </p:cNvSpPr>
          <p:nvPr>
            <p:ph type="title"/>
          </p:nvPr>
        </p:nvSpPr>
        <p:spPr/>
        <p:txBody>
          <a:bodyPr>
            <a:normAutofit/>
          </a:bodyPr>
          <a:lstStyle/>
          <a:p>
            <a:pPr algn="ctr"/>
            <a:r>
              <a:rPr lang="en-GB" sz="4000" dirty="0">
                <a:latin typeface="Comic Sans MS" panose="030F0902030302020204" pitchFamily="66" charset="0"/>
              </a:rPr>
              <a:t>In this History lesson we will try to answer these questions:</a:t>
            </a:r>
          </a:p>
        </p:txBody>
      </p:sp>
      <p:sp>
        <p:nvSpPr>
          <p:cNvPr id="3" name="Content Placeholder 2">
            <a:extLst>
              <a:ext uri="{FF2B5EF4-FFF2-40B4-BE49-F238E27FC236}">
                <a16:creationId xmlns:a16="http://schemas.microsoft.com/office/drawing/2014/main" id="{185B9C64-D33D-2A4D-8AB0-5FBEB92EFDCA}"/>
              </a:ext>
            </a:extLst>
          </p:cNvPr>
          <p:cNvSpPr>
            <a:spLocks noGrp="1"/>
          </p:cNvSpPr>
          <p:nvPr>
            <p:ph idx="1"/>
          </p:nvPr>
        </p:nvSpPr>
        <p:spPr>
          <a:xfrm>
            <a:off x="4578026" y="1975198"/>
            <a:ext cx="3814486" cy="4351338"/>
          </a:xfrm>
        </p:spPr>
        <p:txBody>
          <a:bodyPr/>
          <a:lstStyle/>
          <a:p>
            <a:pPr algn="ctr"/>
            <a:r>
              <a:rPr lang="en-GB" dirty="0"/>
              <a:t>What were Celtic warriors like?</a:t>
            </a:r>
          </a:p>
          <a:p>
            <a:pPr algn="ctr"/>
            <a:r>
              <a:rPr lang="en-GB" dirty="0"/>
              <a:t>What were Roman soldiers like?</a:t>
            </a:r>
          </a:p>
          <a:p>
            <a:pPr algn="ctr"/>
            <a:r>
              <a:rPr lang="en-GB" dirty="0"/>
              <a:t>Why were the Roman soldiers able to defeat the Celts and invade and settle in Britain?</a:t>
            </a:r>
          </a:p>
        </p:txBody>
      </p:sp>
      <p:pic>
        <p:nvPicPr>
          <p:cNvPr id="4" name="Picture 3">
            <a:extLst>
              <a:ext uri="{FF2B5EF4-FFF2-40B4-BE49-F238E27FC236}">
                <a16:creationId xmlns:a16="http://schemas.microsoft.com/office/drawing/2014/main" id="{DD58EFD2-B883-724F-8676-5F5B163B8350}"/>
              </a:ext>
            </a:extLst>
          </p:cNvPr>
          <p:cNvPicPr>
            <a:picLocks noChangeAspect="1"/>
          </p:cNvPicPr>
          <p:nvPr/>
        </p:nvPicPr>
        <p:blipFill>
          <a:blip r:embed="rId2"/>
          <a:stretch>
            <a:fillRect/>
          </a:stretch>
        </p:blipFill>
        <p:spPr>
          <a:xfrm>
            <a:off x="236483" y="1760342"/>
            <a:ext cx="3563007" cy="4775548"/>
          </a:xfrm>
          <a:prstGeom prst="rect">
            <a:avLst/>
          </a:prstGeom>
        </p:spPr>
      </p:pic>
      <p:pic>
        <p:nvPicPr>
          <p:cNvPr id="5" name="Picture 4">
            <a:extLst>
              <a:ext uri="{FF2B5EF4-FFF2-40B4-BE49-F238E27FC236}">
                <a16:creationId xmlns:a16="http://schemas.microsoft.com/office/drawing/2014/main" id="{7620BF88-5F97-3342-87C0-CEABE6004DDF}"/>
              </a:ext>
            </a:extLst>
          </p:cNvPr>
          <p:cNvPicPr>
            <a:picLocks noChangeAspect="1"/>
          </p:cNvPicPr>
          <p:nvPr/>
        </p:nvPicPr>
        <p:blipFill rotWithShape="1">
          <a:blip r:embed="rId3"/>
          <a:srcRect l="36666" r="36141"/>
          <a:stretch/>
        </p:blipFill>
        <p:spPr>
          <a:xfrm>
            <a:off x="8547852" y="1690688"/>
            <a:ext cx="2711669" cy="4986131"/>
          </a:xfrm>
          <a:prstGeom prst="rect">
            <a:avLst/>
          </a:prstGeom>
        </p:spPr>
      </p:pic>
    </p:spTree>
    <p:extLst>
      <p:ext uri="{BB962C8B-B14F-4D97-AF65-F5344CB8AC3E}">
        <p14:creationId xmlns:p14="http://schemas.microsoft.com/office/powerpoint/2010/main" val="2492965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3DFF-3024-5741-AD25-0347599303D8}"/>
              </a:ext>
            </a:extLst>
          </p:cNvPr>
          <p:cNvSpPr>
            <a:spLocks noGrp="1"/>
          </p:cNvSpPr>
          <p:nvPr>
            <p:ph type="title"/>
          </p:nvPr>
        </p:nvSpPr>
        <p:spPr/>
        <p:txBody>
          <a:bodyPr>
            <a:normAutofit/>
          </a:bodyPr>
          <a:lstStyle/>
          <a:p>
            <a:r>
              <a:rPr lang="en-GB" sz="5400" dirty="0"/>
              <a:t>Celtic Warriors</a:t>
            </a:r>
          </a:p>
        </p:txBody>
      </p:sp>
      <p:sp>
        <p:nvSpPr>
          <p:cNvPr id="3" name="Content Placeholder 2">
            <a:extLst>
              <a:ext uri="{FF2B5EF4-FFF2-40B4-BE49-F238E27FC236}">
                <a16:creationId xmlns:a16="http://schemas.microsoft.com/office/drawing/2014/main" id="{53120453-B104-6143-8CA1-DC1F998F659E}"/>
              </a:ext>
            </a:extLst>
          </p:cNvPr>
          <p:cNvSpPr>
            <a:spLocks noGrp="1"/>
          </p:cNvSpPr>
          <p:nvPr>
            <p:ph idx="1"/>
          </p:nvPr>
        </p:nvSpPr>
        <p:spPr>
          <a:xfrm>
            <a:off x="362608" y="2199698"/>
            <a:ext cx="9305828" cy="4351338"/>
          </a:xfrm>
        </p:spPr>
        <p:txBody>
          <a:bodyPr>
            <a:normAutofit fontScale="55000" lnSpcReduction="20000"/>
          </a:bodyPr>
          <a:lstStyle/>
          <a:p>
            <a:pPr marL="0" indent="0">
              <a:buNone/>
            </a:pPr>
            <a:r>
              <a:rPr lang="en-GB" dirty="0"/>
              <a:t>Celtic warriors went into battle with a sword and a shield. The most important warriors had the biggest and best swords. Most of the time they were farmers but during the times of the year when the farms were less busy they would practice using their swords and shields. </a:t>
            </a:r>
          </a:p>
          <a:p>
            <a:pPr marL="0" indent="0">
              <a:buNone/>
            </a:pPr>
            <a:r>
              <a:rPr lang="en-GB" dirty="0"/>
              <a:t>They wanted to make themselves look scary so they spent quite a lot of time putting on their scary make-up. They used the dye from the </a:t>
            </a:r>
            <a:r>
              <a:rPr lang="en-GB" dirty="0" err="1"/>
              <a:t>woad</a:t>
            </a:r>
            <a:r>
              <a:rPr lang="en-GB" dirty="0"/>
              <a:t> plant to paint blue patterns on their face and all over their body. Then they used lime to dye their hair white and make it spiky. </a:t>
            </a:r>
          </a:p>
          <a:p>
            <a:pPr marL="0" indent="0">
              <a:buNone/>
            </a:pPr>
            <a:r>
              <a:rPr lang="en-GB" dirty="0"/>
              <a:t>The Celts wore trousers. They were good weavers and made</a:t>
            </a:r>
            <a:br>
              <a:rPr lang="en-GB" dirty="0"/>
            </a:br>
            <a:r>
              <a:rPr lang="en-GB" dirty="0"/>
              <a:t>good cloth. But in battle they often took all their clothes off. Why</a:t>
            </a:r>
            <a:br>
              <a:rPr lang="en-GB" dirty="0"/>
            </a:br>
            <a:r>
              <a:rPr lang="en-GB" dirty="0"/>
              <a:t>did they do this? Maybe it was to show that they were not scared</a:t>
            </a:r>
            <a:br>
              <a:rPr lang="en-GB" dirty="0"/>
            </a:br>
            <a:r>
              <a:rPr lang="en-GB" dirty="0"/>
              <a:t>and they thought armour was just for softies? Maybe it was to make them look really mad? Maybe they really were a bit barmy! </a:t>
            </a:r>
          </a:p>
          <a:p>
            <a:pPr marL="0" indent="0">
              <a:buNone/>
            </a:pPr>
            <a:r>
              <a:rPr lang="en-GB" dirty="0"/>
              <a:t>The most important </a:t>
            </a:r>
            <a:r>
              <a:rPr lang="en-GB" dirty="0" err="1"/>
              <a:t>celtic</a:t>
            </a:r>
            <a:r>
              <a:rPr lang="en-GB" dirty="0"/>
              <a:t> warriors had chariots. These were small carts pulled along by horses. They went much fast-</a:t>
            </a:r>
            <a:br>
              <a:rPr lang="en-GB" dirty="0"/>
            </a:br>
            <a:r>
              <a:rPr lang="en-GB" dirty="0" err="1"/>
              <a:t>er</a:t>
            </a:r>
            <a:r>
              <a:rPr lang="en-GB" dirty="0"/>
              <a:t> than people could run. Some-</a:t>
            </a:r>
            <a:br>
              <a:rPr lang="en-GB" dirty="0"/>
            </a:br>
            <a:r>
              <a:rPr lang="en-GB" dirty="0"/>
              <a:t>times three people would ride on </a:t>
            </a:r>
          </a:p>
          <a:p>
            <a:pPr marL="0" indent="0">
              <a:buNone/>
            </a:pPr>
            <a:r>
              <a:rPr lang="en-GB" dirty="0"/>
              <a:t>the chariot. Two would carry spears. They would ride up to the enemy sideways, quickly throw their spears and then run off. Sometimes two soldiers would run alongside the chariots to defend them. </a:t>
            </a:r>
          </a:p>
          <a:p>
            <a:pPr marL="0" indent="0">
              <a:buNone/>
            </a:pPr>
            <a:r>
              <a:rPr lang="en-GB" dirty="0"/>
              <a:t>Sometimes Celts liked to drink</a:t>
            </a:r>
            <a:br>
              <a:rPr lang="en-GB" dirty="0"/>
            </a:br>
            <a:r>
              <a:rPr lang="en-GB" dirty="0"/>
              <a:t>some beer before they went into</a:t>
            </a:r>
            <a:br>
              <a:rPr lang="en-GB" dirty="0"/>
            </a:br>
            <a:r>
              <a:rPr lang="en-GB" dirty="0"/>
              <a:t>battle to make them even more mad and frightening. </a:t>
            </a:r>
          </a:p>
          <a:p>
            <a:pPr marL="0" indent="0">
              <a:buNone/>
            </a:pPr>
            <a:r>
              <a:rPr lang="en-GB" dirty="0"/>
              <a:t>When Celts beat an enemy they liked to keep their heads as souvenirs and carry them around with them to show off. They soaked them in cedar oil to stop them going rotten. Sometimes they hung them over their front doors. </a:t>
            </a:r>
          </a:p>
          <a:p>
            <a:pPr marL="0" indent="0">
              <a:buNone/>
            </a:pPr>
            <a:endParaRPr lang="en-GB" dirty="0"/>
          </a:p>
        </p:txBody>
      </p:sp>
      <p:pic>
        <p:nvPicPr>
          <p:cNvPr id="4" name="Picture 3">
            <a:extLst>
              <a:ext uri="{FF2B5EF4-FFF2-40B4-BE49-F238E27FC236}">
                <a16:creationId xmlns:a16="http://schemas.microsoft.com/office/drawing/2014/main" id="{E0ED4EFA-A6A6-1045-9820-AAA9233EB235}"/>
              </a:ext>
            </a:extLst>
          </p:cNvPr>
          <p:cNvPicPr>
            <a:picLocks noChangeAspect="1"/>
          </p:cNvPicPr>
          <p:nvPr/>
        </p:nvPicPr>
        <p:blipFill rotWithShape="1">
          <a:blip r:embed="rId2"/>
          <a:srcRect l="41749" t="53217" r="4114" b="18791"/>
          <a:stretch/>
        </p:blipFill>
        <p:spPr>
          <a:xfrm>
            <a:off x="6096000" y="20365"/>
            <a:ext cx="3328483" cy="2015081"/>
          </a:xfrm>
          <a:prstGeom prst="rect">
            <a:avLst/>
          </a:prstGeom>
        </p:spPr>
      </p:pic>
      <p:pic>
        <p:nvPicPr>
          <p:cNvPr id="5" name="Picture 4">
            <a:extLst>
              <a:ext uri="{FF2B5EF4-FFF2-40B4-BE49-F238E27FC236}">
                <a16:creationId xmlns:a16="http://schemas.microsoft.com/office/drawing/2014/main" id="{05D0EC1A-73AD-DB41-BE51-3DD50E60AB0A}"/>
              </a:ext>
            </a:extLst>
          </p:cNvPr>
          <p:cNvPicPr>
            <a:picLocks noChangeAspect="1"/>
          </p:cNvPicPr>
          <p:nvPr/>
        </p:nvPicPr>
        <p:blipFill rotWithShape="1">
          <a:blip r:embed="rId2"/>
          <a:srcRect l="74328" t="15103" r="5187" b="56405"/>
          <a:stretch/>
        </p:blipFill>
        <p:spPr>
          <a:xfrm>
            <a:off x="9967653" y="2368737"/>
            <a:ext cx="2062982" cy="3359711"/>
          </a:xfrm>
          <a:prstGeom prst="rect">
            <a:avLst/>
          </a:prstGeom>
        </p:spPr>
      </p:pic>
    </p:spTree>
    <p:extLst>
      <p:ext uri="{BB962C8B-B14F-4D97-AF65-F5344CB8AC3E}">
        <p14:creationId xmlns:p14="http://schemas.microsoft.com/office/powerpoint/2010/main" val="75243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0C0808-3037-4F44-B16C-8BB9597DE846}"/>
              </a:ext>
            </a:extLst>
          </p:cNvPr>
          <p:cNvSpPr/>
          <p:nvPr/>
        </p:nvSpPr>
        <p:spPr>
          <a:xfrm>
            <a:off x="2940423" y="181957"/>
            <a:ext cx="9251577" cy="6494085"/>
          </a:xfrm>
          <a:prstGeom prst="rect">
            <a:avLst/>
          </a:prstGeom>
        </p:spPr>
        <p:txBody>
          <a:bodyPr wrap="square">
            <a:spAutoFit/>
          </a:bodyPr>
          <a:lstStyle/>
          <a:p>
            <a:pPr algn="ctr"/>
            <a:r>
              <a:rPr lang="en-GB" sz="4400" dirty="0">
                <a:latin typeface="Bradley Hand ITC" panose="03070402050302030203" pitchFamily="66" charset="77"/>
              </a:rPr>
              <a:t>How to be a Celt warrior: </a:t>
            </a:r>
            <a:endParaRPr lang="en-GB" dirty="0"/>
          </a:p>
          <a:p>
            <a:r>
              <a:rPr lang="en-GB" sz="2400" dirty="0">
                <a:latin typeface="Bradley Hand ITC" panose="03070402050302030203" pitchFamily="66" charset="77"/>
              </a:rPr>
              <a:t>What you need </a:t>
            </a:r>
            <a:endParaRPr lang="en-GB" dirty="0"/>
          </a:p>
          <a:p>
            <a:r>
              <a:rPr lang="en-GB" dirty="0">
                <a:latin typeface="Bradley Hand ITC" panose="03070402050302030203" pitchFamily="66" charset="77"/>
              </a:rPr>
              <a:t>1. </a:t>
            </a:r>
          </a:p>
          <a:p>
            <a:r>
              <a:rPr lang="en-GB" dirty="0">
                <a:latin typeface="Bradley Hand ITC" panose="03070402050302030203" pitchFamily="66" charset="77"/>
              </a:rPr>
              <a:t>2. </a:t>
            </a:r>
          </a:p>
          <a:p>
            <a:r>
              <a:rPr lang="en-GB" dirty="0">
                <a:latin typeface="Bradley Hand ITC" panose="03070402050302030203" pitchFamily="66" charset="77"/>
              </a:rPr>
              <a:t>3. </a:t>
            </a:r>
          </a:p>
          <a:p>
            <a:r>
              <a:rPr lang="en-GB" dirty="0">
                <a:latin typeface="Bradley Hand ITC" panose="03070402050302030203" pitchFamily="66" charset="77"/>
              </a:rPr>
              <a:t>4. </a:t>
            </a:r>
          </a:p>
          <a:p>
            <a:r>
              <a:rPr lang="en-GB" dirty="0">
                <a:latin typeface="Bradley Hand ITC" panose="03070402050302030203" pitchFamily="66" charset="77"/>
              </a:rPr>
              <a:t>5. </a:t>
            </a:r>
            <a:endParaRPr lang="en-GB" dirty="0"/>
          </a:p>
          <a:p>
            <a:pPr algn="ctr"/>
            <a:r>
              <a:rPr lang="en-GB" sz="2400" dirty="0">
                <a:latin typeface="Bradley Hand ITC" panose="03070402050302030203" pitchFamily="66" charset="77"/>
              </a:rPr>
              <a:t>How to get ready for a battle: </a:t>
            </a:r>
            <a:endParaRPr lang="en-GB" dirty="0"/>
          </a:p>
          <a:p>
            <a:r>
              <a:rPr lang="en-GB" dirty="0">
                <a:latin typeface="Bradley Hand ITC" panose="03070402050302030203" pitchFamily="66" charset="77"/>
              </a:rPr>
              <a:t>Firstly, _____________________________________________________________________________________ ______________________________________________________________________________________________ </a:t>
            </a:r>
          </a:p>
          <a:p>
            <a:r>
              <a:rPr lang="en-GB" dirty="0">
                <a:latin typeface="Bradley Hand ITC" panose="03070402050302030203" pitchFamily="66" charset="77"/>
              </a:rPr>
              <a:t>Secondly, ___________________________________________________________________________________ ______________________________________________________________________________________________ </a:t>
            </a:r>
          </a:p>
          <a:p>
            <a:r>
              <a:rPr lang="en-GB" dirty="0">
                <a:latin typeface="Bradley Hand ITC" panose="03070402050302030203" pitchFamily="66" charset="77"/>
              </a:rPr>
              <a:t>Thirdly, ____________________________________________________________________________________ ______________________________________________________________________________________________ </a:t>
            </a:r>
          </a:p>
          <a:p>
            <a:r>
              <a:rPr lang="en-GB" dirty="0">
                <a:latin typeface="Bradley Hand ITC" panose="03070402050302030203" pitchFamily="66" charset="77"/>
              </a:rPr>
              <a:t>After that, __________________________________________________________________________________ _____________________________________________________________________________________________ </a:t>
            </a:r>
          </a:p>
          <a:p>
            <a:r>
              <a:rPr lang="en-GB" dirty="0">
                <a:latin typeface="Bradley Hand ITC" panose="03070402050302030203" pitchFamily="66" charset="77"/>
              </a:rPr>
              <a:t>Finally, ____________________________________________________________________________________ _____________________________________________________________________________________________ </a:t>
            </a:r>
            <a:endParaRPr lang="en-GB" dirty="0"/>
          </a:p>
          <a:p>
            <a:r>
              <a:rPr lang="en-GB" dirty="0">
                <a:latin typeface="Bradley Hand ITC" panose="03070402050302030203" pitchFamily="66" charset="77"/>
              </a:rPr>
              <a:t>After the battle, ____________________________________________________________________________ _____________________________________________________________________________________________ ______________________________________________________________________________________________ </a:t>
            </a:r>
            <a:endParaRPr lang="en-GB" dirty="0"/>
          </a:p>
        </p:txBody>
      </p:sp>
      <p:sp>
        <p:nvSpPr>
          <p:cNvPr id="3" name="TextBox 2">
            <a:extLst>
              <a:ext uri="{FF2B5EF4-FFF2-40B4-BE49-F238E27FC236}">
                <a16:creationId xmlns:a16="http://schemas.microsoft.com/office/drawing/2014/main" id="{B83ADF93-8208-1A41-A452-BFFBB4A4E610}"/>
              </a:ext>
            </a:extLst>
          </p:cNvPr>
          <p:cNvSpPr txBox="1"/>
          <p:nvPr/>
        </p:nvSpPr>
        <p:spPr>
          <a:xfrm>
            <a:off x="121024" y="779929"/>
            <a:ext cx="2662517" cy="2677656"/>
          </a:xfrm>
          <a:prstGeom prst="rect">
            <a:avLst/>
          </a:prstGeom>
          <a:noFill/>
        </p:spPr>
        <p:txBody>
          <a:bodyPr wrap="square" rtlCol="0">
            <a:spAutoFit/>
          </a:bodyPr>
          <a:lstStyle/>
          <a:p>
            <a:pPr algn="ctr"/>
            <a:r>
              <a:rPr lang="en-GB" sz="4000" b="1" dirty="0"/>
              <a:t>Task: </a:t>
            </a:r>
          </a:p>
          <a:p>
            <a:pPr algn="ctr"/>
            <a:r>
              <a:rPr lang="en-GB" sz="3200" dirty="0"/>
              <a:t>Fill in these instructions on how to be a Celtic Warrior</a:t>
            </a:r>
          </a:p>
        </p:txBody>
      </p:sp>
    </p:spTree>
    <p:extLst>
      <p:ext uri="{BB962C8B-B14F-4D97-AF65-F5344CB8AC3E}">
        <p14:creationId xmlns:p14="http://schemas.microsoft.com/office/powerpoint/2010/main" val="372921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B0FC10B-D426-C847-97F0-C3ABFD5CF71F}"/>
              </a:ext>
            </a:extLst>
          </p:cNvPr>
          <p:cNvGraphicFramePr>
            <a:graphicFrameLocks noChangeAspect="1"/>
          </p:cNvGraphicFramePr>
          <p:nvPr>
            <p:extLst>
              <p:ext uri="{D42A27DB-BD31-4B8C-83A1-F6EECF244321}">
                <p14:modId xmlns:p14="http://schemas.microsoft.com/office/powerpoint/2010/main" val="1934677059"/>
              </p:ext>
            </p:extLst>
          </p:nvPr>
        </p:nvGraphicFramePr>
        <p:xfrm>
          <a:off x="5392272" y="98434"/>
          <a:ext cx="6548718" cy="6759566"/>
        </p:xfrm>
        <a:graphic>
          <a:graphicData uri="http://schemas.openxmlformats.org/presentationml/2006/ole">
            <mc:AlternateContent xmlns:mc="http://schemas.openxmlformats.org/markup-compatibility/2006">
              <mc:Choice xmlns:v="urn:schemas-microsoft-com:vml" Requires="v">
                <p:oleObj spid="_x0000_s1026" name="Document" r:id="rId3" imgW="7112000" imgH="10261600" progId="Word.Document.8">
                  <p:embed/>
                </p:oleObj>
              </mc:Choice>
              <mc:Fallback>
                <p:oleObj name="Document" r:id="rId3" imgW="7112000" imgH="10261600" progId="Word.Document.8">
                  <p:embed/>
                  <p:pic>
                    <p:nvPicPr>
                      <p:cNvPr id="0" name=""/>
                      <p:cNvPicPr/>
                      <p:nvPr/>
                    </p:nvPicPr>
                    <p:blipFill>
                      <a:blip r:embed="rId4"/>
                      <a:stretch>
                        <a:fillRect/>
                      </a:stretch>
                    </p:blipFill>
                    <p:spPr>
                      <a:xfrm>
                        <a:off x="5392272" y="98434"/>
                        <a:ext cx="6548718" cy="6759566"/>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3D5BD9F-13CD-224D-BA66-39AA6FEB0E03}"/>
              </a:ext>
            </a:extLst>
          </p:cNvPr>
          <p:cNvSpPr txBox="1"/>
          <p:nvPr/>
        </p:nvSpPr>
        <p:spPr>
          <a:xfrm>
            <a:off x="914400" y="968188"/>
            <a:ext cx="3361765" cy="2308324"/>
          </a:xfrm>
          <a:prstGeom prst="rect">
            <a:avLst/>
          </a:prstGeom>
          <a:noFill/>
        </p:spPr>
        <p:txBody>
          <a:bodyPr wrap="square" rtlCol="0">
            <a:spAutoFit/>
          </a:bodyPr>
          <a:lstStyle/>
          <a:p>
            <a:pPr algn="ctr"/>
            <a:r>
              <a:rPr lang="en-GB" sz="2400" dirty="0"/>
              <a:t>So, how were the Roman Army different to the Celtic warriors?</a:t>
            </a:r>
          </a:p>
          <a:p>
            <a:pPr algn="ctr"/>
            <a:endParaRPr lang="en-GB" sz="2400" dirty="0"/>
          </a:p>
          <a:p>
            <a:pPr algn="ctr"/>
            <a:r>
              <a:rPr lang="en-GB" sz="2400" dirty="0"/>
              <a:t>Task: Read this fact sheet to find out.</a:t>
            </a:r>
          </a:p>
        </p:txBody>
      </p:sp>
    </p:spTree>
    <p:extLst>
      <p:ext uri="{BB962C8B-B14F-4D97-AF65-F5344CB8AC3E}">
        <p14:creationId xmlns:p14="http://schemas.microsoft.com/office/powerpoint/2010/main" val="240131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41C23D3E-45A6-9542-8D8D-8A2E2700FA4F}"/>
              </a:ext>
            </a:extLst>
          </p:cNvPr>
          <p:cNvGraphicFramePr>
            <a:graphicFrameLocks noChangeAspect="1"/>
          </p:cNvGraphicFramePr>
          <p:nvPr>
            <p:extLst>
              <p:ext uri="{D42A27DB-BD31-4B8C-83A1-F6EECF244321}">
                <p14:modId xmlns:p14="http://schemas.microsoft.com/office/powerpoint/2010/main" val="542740060"/>
              </p:ext>
            </p:extLst>
          </p:nvPr>
        </p:nvGraphicFramePr>
        <p:xfrm>
          <a:off x="346795" y="155126"/>
          <a:ext cx="5305455" cy="6387176"/>
        </p:xfrm>
        <a:graphic>
          <a:graphicData uri="http://schemas.openxmlformats.org/presentationml/2006/ole">
            <mc:AlternateContent xmlns:mc="http://schemas.openxmlformats.org/markup-compatibility/2006">
              <mc:Choice xmlns:v="urn:schemas-microsoft-com:vml" Requires="v">
                <p:oleObj spid="_x0000_s2051" name="Document" r:id="rId3" imgW="5892800" imgH="8775700" progId="Word.Document.8">
                  <p:embed/>
                </p:oleObj>
              </mc:Choice>
              <mc:Fallback>
                <p:oleObj name="Document" r:id="rId3" imgW="5892800" imgH="8775700" progId="Word.Document.8">
                  <p:embed/>
                  <p:pic>
                    <p:nvPicPr>
                      <p:cNvPr id="0" name=""/>
                      <p:cNvPicPr/>
                      <p:nvPr/>
                    </p:nvPicPr>
                    <p:blipFill>
                      <a:blip r:embed="rId4"/>
                      <a:stretch>
                        <a:fillRect/>
                      </a:stretch>
                    </p:blipFill>
                    <p:spPr>
                      <a:xfrm>
                        <a:off x="346795" y="155126"/>
                        <a:ext cx="5305455" cy="638717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8AECBBB-A1BD-684D-B268-F347FE361B1B}"/>
              </a:ext>
            </a:extLst>
          </p:cNvPr>
          <p:cNvGraphicFramePr>
            <a:graphicFrameLocks noChangeAspect="1"/>
          </p:cNvGraphicFramePr>
          <p:nvPr>
            <p:extLst>
              <p:ext uri="{D42A27DB-BD31-4B8C-83A1-F6EECF244321}">
                <p14:modId xmlns:p14="http://schemas.microsoft.com/office/powerpoint/2010/main" val="2229871908"/>
              </p:ext>
            </p:extLst>
          </p:nvPr>
        </p:nvGraphicFramePr>
        <p:xfrm>
          <a:off x="6539750" y="616791"/>
          <a:ext cx="5652250" cy="5934720"/>
        </p:xfrm>
        <a:graphic>
          <a:graphicData uri="http://schemas.openxmlformats.org/presentationml/2006/ole">
            <mc:AlternateContent xmlns:mc="http://schemas.openxmlformats.org/markup-compatibility/2006">
              <mc:Choice xmlns:v="urn:schemas-microsoft-com:vml" Requires="v">
                <p:oleObj spid="_x0000_s2052" name="Document" r:id="rId5" imgW="5892800" imgH="7353300" progId="Word.Document.8">
                  <p:embed/>
                </p:oleObj>
              </mc:Choice>
              <mc:Fallback>
                <p:oleObj name="Document" r:id="rId5" imgW="5892800" imgH="7353300" progId="Word.Document.8">
                  <p:embed/>
                  <p:pic>
                    <p:nvPicPr>
                      <p:cNvPr id="0" name=""/>
                      <p:cNvPicPr/>
                      <p:nvPr/>
                    </p:nvPicPr>
                    <p:blipFill>
                      <a:blip r:embed="rId6"/>
                      <a:stretch>
                        <a:fillRect/>
                      </a:stretch>
                    </p:blipFill>
                    <p:spPr>
                      <a:xfrm>
                        <a:off x="6539750" y="616791"/>
                        <a:ext cx="5652250" cy="593472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B12A20A3-7053-7246-ACBF-ED2BC13BDD0F}"/>
              </a:ext>
            </a:extLst>
          </p:cNvPr>
          <p:cNvSpPr txBox="1"/>
          <p:nvPr/>
        </p:nvSpPr>
        <p:spPr>
          <a:xfrm>
            <a:off x="5836023" y="155126"/>
            <a:ext cx="5224187" cy="461665"/>
          </a:xfrm>
          <a:prstGeom prst="rect">
            <a:avLst/>
          </a:prstGeom>
          <a:noFill/>
        </p:spPr>
        <p:txBody>
          <a:bodyPr wrap="none" rtlCol="0">
            <a:spAutoFit/>
          </a:bodyPr>
          <a:lstStyle/>
          <a:p>
            <a:r>
              <a:rPr lang="en-GB" sz="2400" dirty="0"/>
              <a:t>Task: Fill in the empty parts of the tables</a:t>
            </a:r>
          </a:p>
        </p:txBody>
      </p:sp>
    </p:spTree>
    <p:extLst>
      <p:ext uri="{BB962C8B-B14F-4D97-AF65-F5344CB8AC3E}">
        <p14:creationId xmlns:p14="http://schemas.microsoft.com/office/powerpoint/2010/main" val="296849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8BD9-5C78-1743-A4BB-5F4B3386A6A6}"/>
              </a:ext>
            </a:extLst>
          </p:cNvPr>
          <p:cNvSpPr>
            <a:spLocks noGrp="1"/>
          </p:cNvSpPr>
          <p:nvPr>
            <p:ph type="title"/>
          </p:nvPr>
        </p:nvSpPr>
        <p:spPr>
          <a:xfrm>
            <a:off x="838200" y="365124"/>
            <a:ext cx="10515600" cy="2001557"/>
          </a:xfrm>
        </p:spPr>
        <p:txBody>
          <a:bodyPr>
            <a:normAutofit fontScale="90000"/>
          </a:bodyPr>
          <a:lstStyle/>
          <a:p>
            <a:pPr algn="ctr"/>
            <a:r>
              <a:rPr lang="en-GB" sz="4000" dirty="0"/>
              <a:t>Visit some of these websites to find out more about the lives of Roman soldiers and Celtic warriors</a:t>
            </a:r>
            <a:br>
              <a:rPr lang="en-GB" dirty="0"/>
            </a:br>
            <a:r>
              <a:rPr lang="en-GB" sz="2200" dirty="0"/>
              <a:t>(Make sure you get permission to go on the internet first!)</a:t>
            </a:r>
          </a:p>
        </p:txBody>
      </p:sp>
      <p:sp>
        <p:nvSpPr>
          <p:cNvPr id="3" name="Content Placeholder 2">
            <a:extLst>
              <a:ext uri="{FF2B5EF4-FFF2-40B4-BE49-F238E27FC236}">
                <a16:creationId xmlns:a16="http://schemas.microsoft.com/office/drawing/2014/main" id="{76037A25-012D-FD45-A5EA-C6D87B148A94}"/>
              </a:ext>
            </a:extLst>
          </p:cNvPr>
          <p:cNvSpPr>
            <a:spLocks noGrp="1"/>
          </p:cNvSpPr>
          <p:nvPr>
            <p:ph idx="1"/>
          </p:nvPr>
        </p:nvSpPr>
        <p:spPr>
          <a:xfrm>
            <a:off x="838200" y="2581834"/>
            <a:ext cx="10067365" cy="3738283"/>
          </a:xfrm>
        </p:spPr>
        <p:txBody>
          <a:bodyPr>
            <a:normAutofit/>
          </a:bodyPr>
          <a:lstStyle/>
          <a:p>
            <a:pPr marL="0" indent="0">
              <a:buNone/>
            </a:pPr>
            <a:r>
              <a:rPr lang="en-GB" sz="2000" dirty="0">
                <a:hlinkClick r:id="rId2"/>
              </a:rPr>
              <a:t>https://www.bbc.co.uk/bitesize/topics/zwmpfg8/articles/zqbnfg8</a:t>
            </a:r>
          </a:p>
          <a:p>
            <a:pPr marL="0" indent="0">
              <a:buNone/>
            </a:pPr>
            <a:endParaRPr lang="en-GB" sz="2000" dirty="0">
              <a:hlinkClick r:id="rId2"/>
            </a:endParaRPr>
          </a:p>
          <a:p>
            <a:pPr marL="0" indent="0">
              <a:buNone/>
            </a:pPr>
            <a:r>
              <a:rPr lang="en-GB" sz="2000" dirty="0">
                <a:hlinkClick r:id="rId2"/>
              </a:rPr>
              <a:t>https://www.bbc.co.uk/bitesize/clips/zf98q6f</a:t>
            </a:r>
            <a:endParaRPr lang="en-GB" sz="2000" dirty="0"/>
          </a:p>
          <a:p>
            <a:pPr marL="0" indent="0">
              <a:buNone/>
            </a:pPr>
            <a:endParaRPr lang="en-GB" sz="2000" dirty="0"/>
          </a:p>
          <a:p>
            <a:pPr marL="0" indent="0">
              <a:buNone/>
            </a:pPr>
            <a:r>
              <a:rPr lang="en-GB" sz="2000" dirty="0">
                <a:hlinkClick r:id="rId3"/>
              </a:rPr>
              <a:t>https://www.bbc.co.uk/bitesize/clips/zn2mhyc</a:t>
            </a:r>
            <a:endParaRPr lang="en-GB" sz="2000" dirty="0"/>
          </a:p>
          <a:p>
            <a:pPr marL="0" indent="0">
              <a:buNone/>
            </a:pPr>
            <a:endParaRPr lang="en-GB" sz="2000" dirty="0"/>
          </a:p>
          <a:p>
            <a:pPr marL="0" indent="0">
              <a:buNone/>
            </a:pPr>
            <a:r>
              <a:rPr lang="en-GB" sz="2000" dirty="0">
                <a:hlinkClick r:id="rId4"/>
              </a:rPr>
              <a:t>http://www.bbc.co.uk/wales/celts/factfile/warriors.shtml</a:t>
            </a:r>
            <a:endParaRPr lang="en-GB" sz="2000" dirty="0"/>
          </a:p>
          <a:p>
            <a:pPr marL="0" indent="0">
              <a:buNone/>
            </a:pPr>
            <a:endParaRPr lang="en-GB" sz="2000" dirty="0"/>
          </a:p>
          <a:p>
            <a:pPr marL="0" indent="0">
              <a:buNone/>
            </a:pPr>
            <a:r>
              <a:rPr lang="en-GB" sz="2000" dirty="0">
                <a:hlinkClick r:id="rId5"/>
              </a:rPr>
              <a:t>http://</a:t>
            </a:r>
            <a:r>
              <a:rPr lang="en-GB" sz="2000" dirty="0" err="1">
                <a:hlinkClick r:id="rId5"/>
              </a:rPr>
              <a:t>www.primaryhomeworkhelp.co.uk</a:t>
            </a:r>
            <a:r>
              <a:rPr lang="en-GB" sz="2000" dirty="0">
                <a:hlinkClick r:id="rId5"/>
              </a:rPr>
              <a:t>/</a:t>
            </a:r>
            <a:r>
              <a:rPr lang="en-GB" sz="2000" dirty="0" err="1">
                <a:hlinkClick r:id="rId5"/>
              </a:rPr>
              <a:t>celts</a:t>
            </a:r>
            <a:r>
              <a:rPr lang="en-GB" sz="2000" dirty="0">
                <a:hlinkClick r:id="rId5"/>
              </a:rPr>
              <a:t>/</a:t>
            </a:r>
            <a:r>
              <a:rPr lang="en-GB" sz="2000" dirty="0" err="1">
                <a:hlinkClick r:id="rId5"/>
              </a:rPr>
              <a:t>shields.html</a:t>
            </a:r>
            <a:endParaRPr lang="en-GB" sz="2000" dirty="0"/>
          </a:p>
        </p:txBody>
      </p:sp>
    </p:spTree>
    <p:extLst>
      <p:ext uri="{BB962C8B-B14F-4D97-AF65-F5344CB8AC3E}">
        <p14:creationId xmlns:p14="http://schemas.microsoft.com/office/powerpoint/2010/main" val="371326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E3E8-4C24-FB44-962E-CD06F19908FF}"/>
              </a:ext>
            </a:extLst>
          </p:cNvPr>
          <p:cNvSpPr>
            <a:spLocks noGrp="1"/>
          </p:cNvSpPr>
          <p:nvPr>
            <p:ph type="title"/>
          </p:nvPr>
        </p:nvSpPr>
        <p:spPr>
          <a:xfrm>
            <a:off x="8116556" y="1014647"/>
            <a:ext cx="2984177" cy="606330"/>
          </a:xfrm>
        </p:spPr>
        <p:txBody>
          <a:bodyPr>
            <a:normAutofit/>
          </a:bodyPr>
          <a:lstStyle/>
          <a:p>
            <a:r>
              <a:rPr lang="en-GB" sz="2000" dirty="0">
                <a:latin typeface="Chalkboard" panose="03050602040202020205" pitchFamily="66" charset="77"/>
              </a:rPr>
              <a:t>A Celtic warrior</a:t>
            </a:r>
          </a:p>
        </p:txBody>
      </p:sp>
      <p:pic>
        <p:nvPicPr>
          <p:cNvPr id="4" name="Picture 3">
            <a:extLst>
              <a:ext uri="{FF2B5EF4-FFF2-40B4-BE49-F238E27FC236}">
                <a16:creationId xmlns:a16="http://schemas.microsoft.com/office/drawing/2014/main" id="{C38A2B9F-6007-5B47-9A27-B8CE3805FE09}"/>
              </a:ext>
            </a:extLst>
          </p:cNvPr>
          <p:cNvPicPr>
            <a:picLocks noChangeAspect="1"/>
          </p:cNvPicPr>
          <p:nvPr/>
        </p:nvPicPr>
        <p:blipFill>
          <a:blip r:embed="rId2"/>
          <a:stretch>
            <a:fillRect/>
          </a:stretch>
        </p:blipFill>
        <p:spPr>
          <a:xfrm>
            <a:off x="18486" y="132194"/>
            <a:ext cx="5062719" cy="6865977"/>
          </a:xfrm>
          <a:prstGeom prst="rect">
            <a:avLst/>
          </a:prstGeom>
        </p:spPr>
      </p:pic>
      <p:pic>
        <p:nvPicPr>
          <p:cNvPr id="6" name="Picture 5">
            <a:extLst>
              <a:ext uri="{FF2B5EF4-FFF2-40B4-BE49-F238E27FC236}">
                <a16:creationId xmlns:a16="http://schemas.microsoft.com/office/drawing/2014/main" id="{797B3CBE-EB22-7E4A-BCF7-6A1EDC7A1623}"/>
              </a:ext>
            </a:extLst>
          </p:cNvPr>
          <p:cNvPicPr>
            <a:picLocks noChangeAspect="1"/>
          </p:cNvPicPr>
          <p:nvPr/>
        </p:nvPicPr>
        <p:blipFill rotWithShape="1">
          <a:blip r:embed="rId2"/>
          <a:srcRect t="15149" r="61183" b="63976"/>
          <a:stretch/>
        </p:blipFill>
        <p:spPr>
          <a:xfrm>
            <a:off x="10183912" y="1159581"/>
            <a:ext cx="2008088" cy="1525281"/>
          </a:xfrm>
          <a:prstGeom prst="rect">
            <a:avLst/>
          </a:prstGeom>
        </p:spPr>
      </p:pic>
      <p:pic>
        <p:nvPicPr>
          <p:cNvPr id="5" name="Picture 4">
            <a:extLst>
              <a:ext uri="{FF2B5EF4-FFF2-40B4-BE49-F238E27FC236}">
                <a16:creationId xmlns:a16="http://schemas.microsoft.com/office/drawing/2014/main" id="{27772C7F-1BE3-2C48-8B7F-512B669C89F4}"/>
              </a:ext>
            </a:extLst>
          </p:cNvPr>
          <p:cNvPicPr>
            <a:picLocks noChangeAspect="1"/>
          </p:cNvPicPr>
          <p:nvPr/>
        </p:nvPicPr>
        <p:blipFill rotWithShape="1">
          <a:blip r:embed="rId3"/>
          <a:srcRect l="5062" t="3139" r="5493" b="5628"/>
          <a:stretch/>
        </p:blipFill>
        <p:spPr>
          <a:xfrm>
            <a:off x="8049556" y="1897180"/>
            <a:ext cx="2385361" cy="3454750"/>
          </a:xfrm>
          <a:prstGeom prst="rect">
            <a:avLst/>
          </a:prstGeom>
        </p:spPr>
      </p:pic>
      <p:pic>
        <p:nvPicPr>
          <p:cNvPr id="7" name="Picture 6">
            <a:extLst>
              <a:ext uri="{FF2B5EF4-FFF2-40B4-BE49-F238E27FC236}">
                <a16:creationId xmlns:a16="http://schemas.microsoft.com/office/drawing/2014/main" id="{7A363F5A-2B36-764E-8C76-2491639F7DC0}"/>
              </a:ext>
            </a:extLst>
          </p:cNvPr>
          <p:cNvPicPr>
            <a:picLocks noChangeAspect="1"/>
          </p:cNvPicPr>
          <p:nvPr/>
        </p:nvPicPr>
        <p:blipFill rotWithShape="1">
          <a:blip r:embed="rId2"/>
          <a:srcRect t="15149" r="61183" b="63976"/>
          <a:stretch/>
        </p:blipFill>
        <p:spPr>
          <a:xfrm>
            <a:off x="10114083" y="4850932"/>
            <a:ext cx="2008088" cy="1525281"/>
          </a:xfrm>
          <a:prstGeom prst="rect">
            <a:avLst/>
          </a:prstGeom>
        </p:spPr>
      </p:pic>
      <p:pic>
        <p:nvPicPr>
          <p:cNvPr id="8" name="Picture 7">
            <a:extLst>
              <a:ext uri="{FF2B5EF4-FFF2-40B4-BE49-F238E27FC236}">
                <a16:creationId xmlns:a16="http://schemas.microsoft.com/office/drawing/2014/main" id="{C44612C7-22DB-AA49-9B92-DBD9ACEBAA68}"/>
              </a:ext>
            </a:extLst>
          </p:cNvPr>
          <p:cNvPicPr>
            <a:picLocks noChangeAspect="1"/>
          </p:cNvPicPr>
          <p:nvPr/>
        </p:nvPicPr>
        <p:blipFill rotWithShape="1">
          <a:blip r:embed="rId2"/>
          <a:srcRect t="15149" r="61183" b="63976"/>
          <a:stretch/>
        </p:blipFill>
        <p:spPr>
          <a:xfrm>
            <a:off x="6096001" y="5167311"/>
            <a:ext cx="1910618" cy="1451246"/>
          </a:xfrm>
          <a:prstGeom prst="rect">
            <a:avLst/>
          </a:prstGeom>
        </p:spPr>
      </p:pic>
      <p:pic>
        <p:nvPicPr>
          <p:cNvPr id="9" name="Picture 8">
            <a:extLst>
              <a:ext uri="{FF2B5EF4-FFF2-40B4-BE49-F238E27FC236}">
                <a16:creationId xmlns:a16="http://schemas.microsoft.com/office/drawing/2014/main" id="{8E78217E-4D4C-A541-9400-6CD9E34DD2E5}"/>
              </a:ext>
            </a:extLst>
          </p:cNvPr>
          <p:cNvPicPr>
            <a:picLocks noChangeAspect="1"/>
          </p:cNvPicPr>
          <p:nvPr/>
        </p:nvPicPr>
        <p:blipFill rotWithShape="1">
          <a:blip r:embed="rId2"/>
          <a:srcRect t="15149" r="61183" b="63976"/>
          <a:stretch/>
        </p:blipFill>
        <p:spPr>
          <a:xfrm>
            <a:off x="5930536" y="3030265"/>
            <a:ext cx="1910618" cy="1451246"/>
          </a:xfrm>
          <a:prstGeom prst="rect">
            <a:avLst/>
          </a:prstGeom>
        </p:spPr>
      </p:pic>
      <p:pic>
        <p:nvPicPr>
          <p:cNvPr id="10" name="Picture 9">
            <a:extLst>
              <a:ext uri="{FF2B5EF4-FFF2-40B4-BE49-F238E27FC236}">
                <a16:creationId xmlns:a16="http://schemas.microsoft.com/office/drawing/2014/main" id="{0358339D-A845-834A-8672-FDC807B75F4E}"/>
              </a:ext>
            </a:extLst>
          </p:cNvPr>
          <p:cNvPicPr>
            <a:picLocks noChangeAspect="1"/>
          </p:cNvPicPr>
          <p:nvPr/>
        </p:nvPicPr>
        <p:blipFill rotWithShape="1">
          <a:blip r:embed="rId2"/>
          <a:srcRect t="15149" r="61183" b="63976"/>
          <a:stretch/>
        </p:blipFill>
        <p:spPr>
          <a:xfrm>
            <a:off x="6153986" y="1159581"/>
            <a:ext cx="1953470" cy="1483795"/>
          </a:xfrm>
          <a:prstGeom prst="rect">
            <a:avLst/>
          </a:prstGeom>
        </p:spPr>
      </p:pic>
      <p:sp>
        <p:nvSpPr>
          <p:cNvPr id="11" name="TextBox 10">
            <a:extLst>
              <a:ext uri="{FF2B5EF4-FFF2-40B4-BE49-F238E27FC236}">
                <a16:creationId xmlns:a16="http://schemas.microsoft.com/office/drawing/2014/main" id="{A639133D-9D80-CA45-AE4A-45C8CB01216E}"/>
              </a:ext>
            </a:extLst>
          </p:cNvPr>
          <p:cNvSpPr txBox="1"/>
          <p:nvPr/>
        </p:nvSpPr>
        <p:spPr>
          <a:xfrm>
            <a:off x="3811678" y="132194"/>
            <a:ext cx="4684616" cy="646331"/>
          </a:xfrm>
          <a:prstGeom prst="rect">
            <a:avLst/>
          </a:prstGeom>
          <a:noFill/>
        </p:spPr>
        <p:txBody>
          <a:bodyPr wrap="none" rtlCol="0">
            <a:spAutoFit/>
          </a:bodyPr>
          <a:lstStyle/>
          <a:p>
            <a:pPr algn="ctr"/>
            <a:r>
              <a:rPr lang="en-GB" dirty="0"/>
              <a:t>Task: Label the Celtic warrior and Roman soldier</a:t>
            </a:r>
          </a:p>
          <a:p>
            <a:pPr algn="ctr"/>
            <a:r>
              <a:rPr lang="en-GB" dirty="0"/>
              <a:t>What can you tell me about them?</a:t>
            </a:r>
          </a:p>
        </p:txBody>
      </p:sp>
    </p:spTree>
    <p:extLst>
      <p:ext uri="{BB962C8B-B14F-4D97-AF65-F5344CB8AC3E}">
        <p14:creationId xmlns:p14="http://schemas.microsoft.com/office/powerpoint/2010/main" val="323182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63738-CC26-9C4E-AE5F-2F5CE66F03EA}"/>
              </a:ext>
            </a:extLst>
          </p:cNvPr>
          <p:cNvSpPr>
            <a:spLocks noGrp="1"/>
          </p:cNvSpPr>
          <p:nvPr>
            <p:ph type="title"/>
          </p:nvPr>
        </p:nvSpPr>
        <p:spPr>
          <a:xfrm>
            <a:off x="4858870" y="1499124"/>
            <a:ext cx="1237130" cy="3395605"/>
          </a:xfrm>
        </p:spPr>
        <p:txBody>
          <a:bodyPr>
            <a:normAutofit fontScale="90000"/>
          </a:bodyPr>
          <a:lstStyle/>
          <a:p>
            <a:pPr algn="ctr"/>
            <a:br>
              <a:rPr lang="en-GB" sz="2000" dirty="0">
                <a:latin typeface="Chalkboard" panose="03050602040202020205" pitchFamily="66" charset="77"/>
              </a:rPr>
            </a:br>
            <a:br>
              <a:rPr lang="en-GB" sz="2000" dirty="0">
                <a:latin typeface="Chalkboard" panose="03050602040202020205" pitchFamily="66" charset="77"/>
              </a:rPr>
            </a:br>
            <a:r>
              <a:rPr lang="en-GB" sz="2700" dirty="0">
                <a:latin typeface="Chalkboard" panose="03050602040202020205" pitchFamily="66" charset="77"/>
              </a:rPr>
              <a:t>If you have time!</a:t>
            </a:r>
            <a:br>
              <a:rPr lang="en-GB" sz="2000" dirty="0">
                <a:latin typeface="Chalkboard" panose="03050602040202020205" pitchFamily="66" charset="77"/>
              </a:rPr>
            </a:br>
            <a:br>
              <a:rPr lang="en-GB" sz="2000" dirty="0">
                <a:latin typeface="Chalkboard" panose="03050602040202020205" pitchFamily="66" charset="77"/>
              </a:rPr>
            </a:br>
            <a:r>
              <a:rPr lang="en-GB" sz="2000" dirty="0">
                <a:latin typeface="Chalkboard" panose="03050602040202020205" pitchFamily="66" charset="77"/>
              </a:rPr>
              <a:t>Task:</a:t>
            </a:r>
            <a:br>
              <a:rPr lang="en-GB" sz="2000" dirty="0">
                <a:latin typeface="Chalkboard" panose="03050602040202020205" pitchFamily="66" charset="77"/>
              </a:rPr>
            </a:br>
            <a:r>
              <a:rPr lang="en-GB" sz="2000" dirty="0">
                <a:latin typeface="Chalkboard" panose="03050602040202020205" pitchFamily="66" charset="77"/>
              </a:rPr>
              <a:t>Draw on the missing clothing and equipment</a:t>
            </a:r>
          </a:p>
        </p:txBody>
      </p:sp>
      <p:pic>
        <p:nvPicPr>
          <p:cNvPr id="1025" name="Picture 1" descr="page32image3981676144">
            <a:extLst>
              <a:ext uri="{FF2B5EF4-FFF2-40B4-BE49-F238E27FC236}">
                <a16:creationId xmlns:a16="http://schemas.microsoft.com/office/drawing/2014/main" id="{98479C30-360D-614C-9934-58B029EA34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6" t="1608" r="6787" b="9138"/>
          <a:stretch/>
        </p:blipFill>
        <p:spPr bwMode="auto">
          <a:xfrm>
            <a:off x="0" y="60069"/>
            <a:ext cx="4840941" cy="67378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99DCF18-0790-494F-836C-A68C1E8207BE}"/>
              </a:ext>
            </a:extLst>
          </p:cNvPr>
          <p:cNvPicPr>
            <a:picLocks noChangeAspect="1"/>
          </p:cNvPicPr>
          <p:nvPr/>
        </p:nvPicPr>
        <p:blipFill rotWithShape="1">
          <a:blip r:embed="rId3"/>
          <a:srcRect t="13621" b="7617"/>
          <a:stretch/>
        </p:blipFill>
        <p:spPr>
          <a:xfrm>
            <a:off x="6096000" y="212185"/>
            <a:ext cx="5939118" cy="6433629"/>
          </a:xfrm>
          <a:prstGeom prst="rect">
            <a:avLst/>
          </a:prstGeom>
        </p:spPr>
      </p:pic>
    </p:spTree>
    <p:extLst>
      <p:ext uri="{BB962C8B-B14F-4D97-AF65-F5344CB8AC3E}">
        <p14:creationId xmlns:p14="http://schemas.microsoft.com/office/powerpoint/2010/main" val="1520095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667</Words>
  <Application>Microsoft Macintosh PowerPoint</Application>
  <PresentationFormat>Widescreen</PresentationFormat>
  <Paragraphs>56</Paragraphs>
  <Slides>10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Arial</vt:lpstr>
      <vt:lpstr>Bradley Hand ITC</vt:lpstr>
      <vt:lpstr>Calibri</vt:lpstr>
      <vt:lpstr>Calibri Light</vt:lpstr>
      <vt:lpstr>Chalkboard</vt:lpstr>
      <vt:lpstr>Comic Sans MS</vt:lpstr>
      <vt:lpstr>Office Theme</vt:lpstr>
      <vt:lpstr>Microsoft Word 97-2004 Document</vt:lpstr>
      <vt:lpstr>History Lesson</vt:lpstr>
      <vt:lpstr>In this History lesson we will try to answer these questions:</vt:lpstr>
      <vt:lpstr>Celtic Warriors</vt:lpstr>
      <vt:lpstr>PowerPoint Presentation</vt:lpstr>
      <vt:lpstr>PowerPoint Presentation</vt:lpstr>
      <vt:lpstr>PowerPoint Presentation</vt:lpstr>
      <vt:lpstr>Visit some of these websites to find out more about the lives of Roman soldiers and Celtic warriors (Make sure you get permission to go on the internet first!)</vt:lpstr>
      <vt:lpstr>A Celtic warrior</vt:lpstr>
      <vt:lpstr>  If you have time!  Task: Draw on the missing clothing and equipment</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Lesson</dc:title>
  <dc:creator>Suzanne Drummond</dc:creator>
  <cp:lastModifiedBy>Suzanne Drummond</cp:lastModifiedBy>
  <cp:revision>10</cp:revision>
  <dcterms:created xsi:type="dcterms:W3CDTF">2020-05-08T13:20:26Z</dcterms:created>
  <dcterms:modified xsi:type="dcterms:W3CDTF">2020-05-10T15:37:32Z</dcterms:modified>
</cp:coreProperties>
</file>