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327" r:id="rId3"/>
    <p:sldId id="330" r:id="rId4"/>
    <p:sldId id="336" r:id="rId5"/>
    <p:sldId id="340" r:id="rId6"/>
    <p:sldId id="341" r:id="rId7"/>
    <p:sldId id="342" r:id="rId8"/>
    <p:sldId id="331" r:id="rId9"/>
    <p:sldId id="337" r:id="rId10"/>
    <p:sldId id="332" r:id="rId11"/>
    <p:sldId id="333" r:id="rId12"/>
    <p:sldId id="334" r:id="rId13"/>
    <p:sldId id="335" r:id="rId14"/>
    <p:sldId id="268" r:id="rId15"/>
    <p:sldId id="26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39"/>
    <p:restoredTop sz="94655"/>
  </p:normalViewPr>
  <p:slideViewPr>
    <p:cSldViewPr snapToGrid="0" snapToObjects="1">
      <p:cViewPr varScale="1">
        <p:scale>
          <a:sx n="89" d="100"/>
          <a:sy n="89" d="100"/>
        </p:scale>
        <p:origin x="8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CD436-1E90-784E-8DAA-39356AE287AF}" type="datetimeFigureOut">
              <a:rPr lang="en-GB" smtClean="0"/>
              <a:t>11/07/2020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FCF62-45C7-D14F-815C-7DAC804A5690}" type="slidenum">
              <a:rPr lang="en-GB" smtClean="0"/>
              <a:t>‹#›</a:t>
            </a:fld>
            <a:endParaRPr lang="en-GB"/>
          </a:p>
        </p:txBody>
      </p:sp>
    </p:spTree>
    <p:extLst>
      <p:ext uri="{BB962C8B-B14F-4D97-AF65-F5344CB8AC3E}">
        <p14:creationId xmlns:p14="http://schemas.microsoft.com/office/powerpoint/2010/main" val="2761158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4330-A972-E344-8B95-3985F5423B0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1EAD95E-5EDF-B041-B5FE-DAF4F195CF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04B141C-37A1-114F-A598-DD1D02C48D93}"/>
              </a:ext>
            </a:extLst>
          </p:cNvPr>
          <p:cNvSpPr>
            <a:spLocks noGrp="1"/>
          </p:cNvSpPr>
          <p:nvPr>
            <p:ph type="dt" sz="half" idx="10"/>
          </p:nvPr>
        </p:nvSpPr>
        <p:spPr/>
        <p:txBody>
          <a:bodyPr/>
          <a:lstStyle/>
          <a:p>
            <a:fld id="{AE217918-FEC7-9F4B-95F9-0F4DB3F17FCF}" type="datetimeFigureOut">
              <a:rPr lang="en-GB" smtClean="0"/>
              <a:t>11/07/2020</a:t>
            </a:fld>
            <a:endParaRPr lang="en-GB"/>
          </a:p>
        </p:txBody>
      </p:sp>
      <p:sp>
        <p:nvSpPr>
          <p:cNvPr id="5" name="Footer Placeholder 4">
            <a:extLst>
              <a:ext uri="{FF2B5EF4-FFF2-40B4-BE49-F238E27FC236}">
                <a16:creationId xmlns:a16="http://schemas.microsoft.com/office/drawing/2014/main" id="{C68306C3-2F38-F749-9BEA-2A58D5BEE9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F427D9-7839-EE4C-9322-A645724104E0}"/>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4175535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80E07-916E-C543-8D13-4A597DCEFAFA}"/>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91DC5D3-49F3-5442-BDBE-174F86EABFC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670747E-549A-7643-9042-1F4350621C6B}"/>
              </a:ext>
            </a:extLst>
          </p:cNvPr>
          <p:cNvSpPr>
            <a:spLocks noGrp="1"/>
          </p:cNvSpPr>
          <p:nvPr>
            <p:ph type="dt" sz="half" idx="10"/>
          </p:nvPr>
        </p:nvSpPr>
        <p:spPr/>
        <p:txBody>
          <a:bodyPr/>
          <a:lstStyle/>
          <a:p>
            <a:fld id="{AE217918-FEC7-9F4B-95F9-0F4DB3F17FCF}" type="datetimeFigureOut">
              <a:rPr lang="en-GB" smtClean="0"/>
              <a:t>11/07/2020</a:t>
            </a:fld>
            <a:endParaRPr lang="en-GB"/>
          </a:p>
        </p:txBody>
      </p:sp>
      <p:sp>
        <p:nvSpPr>
          <p:cNvPr id="5" name="Footer Placeholder 4">
            <a:extLst>
              <a:ext uri="{FF2B5EF4-FFF2-40B4-BE49-F238E27FC236}">
                <a16:creationId xmlns:a16="http://schemas.microsoft.com/office/drawing/2014/main" id="{F74BB78C-AD58-6545-8156-B20D43A708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6A5FCB-459C-3F41-9FE4-BA5C75F7C19C}"/>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3819538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A265BA-14B8-9F44-AD59-561263FFB9D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FD584F9-3AA3-EF47-8D92-8E94A0C92C4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1F42AF2-E659-4D45-A106-352D2B665EBA}"/>
              </a:ext>
            </a:extLst>
          </p:cNvPr>
          <p:cNvSpPr>
            <a:spLocks noGrp="1"/>
          </p:cNvSpPr>
          <p:nvPr>
            <p:ph type="dt" sz="half" idx="10"/>
          </p:nvPr>
        </p:nvSpPr>
        <p:spPr/>
        <p:txBody>
          <a:bodyPr/>
          <a:lstStyle/>
          <a:p>
            <a:fld id="{AE217918-FEC7-9F4B-95F9-0F4DB3F17FCF}" type="datetimeFigureOut">
              <a:rPr lang="en-GB" smtClean="0"/>
              <a:t>11/07/2020</a:t>
            </a:fld>
            <a:endParaRPr lang="en-GB"/>
          </a:p>
        </p:txBody>
      </p:sp>
      <p:sp>
        <p:nvSpPr>
          <p:cNvPr id="5" name="Footer Placeholder 4">
            <a:extLst>
              <a:ext uri="{FF2B5EF4-FFF2-40B4-BE49-F238E27FC236}">
                <a16:creationId xmlns:a16="http://schemas.microsoft.com/office/drawing/2014/main" id="{CAD2A08A-8292-8943-9B70-FFEC6DAF13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75D07D-6DE6-D447-898B-D9BBC022BE7D}"/>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94179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4AAEE9-4BA3-E34D-9525-7CA208AC96F4}"/>
              </a:ext>
            </a:extLst>
          </p:cNvPr>
          <p:cNvSpPr/>
          <p:nvPr userDrawn="1"/>
        </p:nvSpPr>
        <p:spPr bwMode="auto">
          <a:xfrm>
            <a:off x="609601" y="438150"/>
            <a:ext cx="10960100"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630262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2C61A-5EA9-814E-9798-73F44D148DA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9D20EB6-6C04-E148-9DBB-FB19A7CA4FC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FA2F444-66DA-AD45-8D56-97F533488EC9}"/>
              </a:ext>
            </a:extLst>
          </p:cNvPr>
          <p:cNvSpPr>
            <a:spLocks noGrp="1"/>
          </p:cNvSpPr>
          <p:nvPr>
            <p:ph type="dt" sz="half" idx="10"/>
          </p:nvPr>
        </p:nvSpPr>
        <p:spPr/>
        <p:txBody>
          <a:bodyPr/>
          <a:lstStyle/>
          <a:p>
            <a:fld id="{AE217918-FEC7-9F4B-95F9-0F4DB3F17FCF}" type="datetimeFigureOut">
              <a:rPr lang="en-GB" smtClean="0"/>
              <a:t>11/07/2020</a:t>
            </a:fld>
            <a:endParaRPr lang="en-GB"/>
          </a:p>
        </p:txBody>
      </p:sp>
      <p:sp>
        <p:nvSpPr>
          <p:cNvPr id="5" name="Footer Placeholder 4">
            <a:extLst>
              <a:ext uri="{FF2B5EF4-FFF2-40B4-BE49-F238E27FC236}">
                <a16:creationId xmlns:a16="http://schemas.microsoft.com/office/drawing/2014/main" id="{00909AB7-9AF2-054F-9D7B-7FBB7C4F35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FC268E-534C-F145-B535-11B6B0457647}"/>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2943343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D9F16-86CD-B248-A50B-E20035FD06A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79AA3CB-CA09-6C4A-9663-854F8D0E5A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C356065-4A43-314C-AF4F-4C160E21A16E}"/>
              </a:ext>
            </a:extLst>
          </p:cNvPr>
          <p:cNvSpPr>
            <a:spLocks noGrp="1"/>
          </p:cNvSpPr>
          <p:nvPr>
            <p:ph type="dt" sz="half" idx="10"/>
          </p:nvPr>
        </p:nvSpPr>
        <p:spPr/>
        <p:txBody>
          <a:bodyPr/>
          <a:lstStyle/>
          <a:p>
            <a:fld id="{AE217918-FEC7-9F4B-95F9-0F4DB3F17FCF}" type="datetimeFigureOut">
              <a:rPr lang="en-GB" smtClean="0"/>
              <a:t>11/07/2020</a:t>
            </a:fld>
            <a:endParaRPr lang="en-GB"/>
          </a:p>
        </p:txBody>
      </p:sp>
      <p:sp>
        <p:nvSpPr>
          <p:cNvPr id="5" name="Footer Placeholder 4">
            <a:extLst>
              <a:ext uri="{FF2B5EF4-FFF2-40B4-BE49-F238E27FC236}">
                <a16:creationId xmlns:a16="http://schemas.microsoft.com/office/drawing/2014/main" id="{8A239511-191C-C442-A69A-13A29E675D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2F405F-7CDA-504D-B676-0F80336CE629}"/>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2367009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C98AF-FB3F-E240-8FBE-7B0A8510941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BC09373-8865-5547-8759-960A6F0819F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2E0DCBF-5C1D-974D-AB70-93C977638F4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56E85CE-C116-1040-A28F-59CD6C2F3132}"/>
              </a:ext>
            </a:extLst>
          </p:cNvPr>
          <p:cNvSpPr>
            <a:spLocks noGrp="1"/>
          </p:cNvSpPr>
          <p:nvPr>
            <p:ph type="dt" sz="half" idx="10"/>
          </p:nvPr>
        </p:nvSpPr>
        <p:spPr/>
        <p:txBody>
          <a:bodyPr/>
          <a:lstStyle/>
          <a:p>
            <a:fld id="{AE217918-FEC7-9F4B-95F9-0F4DB3F17FCF}" type="datetimeFigureOut">
              <a:rPr lang="en-GB" smtClean="0"/>
              <a:t>11/07/2020</a:t>
            </a:fld>
            <a:endParaRPr lang="en-GB"/>
          </a:p>
        </p:txBody>
      </p:sp>
      <p:sp>
        <p:nvSpPr>
          <p:cNvPr id="6" name="Footer Placeholder 5">
            <a:extLst>
              <a:ext uri="{FF2B5EF4-FFF2-40B4-BE49-F238E27FC236}">
                <a16:creationId xmlns:a16="http://schemas.microsoft.com/office/drawing/2014/main" id="{168088E9-1940-FF48-A65E-12D832966F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0315D6-E9A6-4345-863D-FCD744AE997D}"/>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3806834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9BCA-2BFB-A14E-A9D0-1D8CE30CA37C}"/>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1DC4C9B-CE33-0748-8B06-23480605A3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3B20D0-FD8A-6449-A1F3-C484B6E5A99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81A4AD6-7A35-EC4E-83DC-A82C40B7D5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A4F31BE-CEBA-A141-9EEC-0E9ECF8AFF7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E0008C3-9510-AA48-BDBE-47C64F0C1089}"/>
              </a:ext>
            </a:extLst>
          </p:cNvPr>
          <p:cNvSpPr>
            <a:spLocks noGrp="1"/>
          </p:cNvSpPr>
          <p:nvPr>
            <p:ph type="dt" sz="half" idx="10"/>
          </p:nvPr>
        </p:nvSpPr>
        <p:spPr/>
        <p:txBody>
          <a:bodyPr/>
          <a:lstStyle/>
          <a:p>
            <a:fld id="{AE217918-FEC7-9F4B-95F9-0F4DB3F17FCF}" type="datetimeFigureOut">
              <a:rPr lang="en-GB" smtClean="0"/>
              <a:t>11/07/2020</a:t>
            </a:fld>
            <a:endParaRPr lang="en-GB"/>
          </a:p>
        </p:txBody>
      </p:sp>
      <p:sp>
        <p:nvSpPr>
          <p:cNvPr id="8" name="Footer Placeholder 7">
            <a:extLst>
              <a:ext uri="{FF2B5EF4-FFF2-40B4-BE49-F238E27FC236}">
                <a16:creationId xmlns:a16="http://schemas.microsoft.com/office/drawing/2014/main" id="{18462C48-88C4-F645-8205-3F5F29575E6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9FE898E-00D4-774F-BC41-3BF4CF264E94}"/>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2619290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D0AA-E26A-4148-AC40-C559577195B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9B43861-3B15-424A-AFD8-68218F7442E3}"/>
              </a:ext>
            </a:extLst>
          </p:cNvPr>
          <p:cNvSpPr>
            <a:spLocks noGrp="1"/>
          </p:cNvSpPr>
          <p:nvPr>
            <p:ph type="dt" sz="half" idx="10"/>
          </p:nvPr>
        </p:nvSpPr>
        <p:spPr/>
        <p:txBody>
          <a:bodyPr/>
          <a:lstStyle/>
          <a:p>
            <a:fld id="{AE217918-FEC7-9F4B-95F9-0F4DB3F17FCF}" type="datetimeFigureOut">
              <a:rPr lang="en-GB" smtClean="0"/>
              <a:t>11/07/2020</a:t>
            </a:fld>
            <a:endParaRPr lang="en-GB"/>
          </a:p>
        </p:txBody>
      </p:sp>
      <p:sp>
        <p:nvSpPr>
          <p:cNvPr id="4" name="Footer Placeholder 3">
            <a:extLst>
              <a:ext uri="{FF2B5EF4-FFF2-40B4-BE49-F238E27FC236}">
                <a16:creationId xmlns:a16="http://schemas.microsoft.com/office/drawing/2014/main" id="{5194DBB8-4DAB-A54C-8D9E-5F081B2E57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46FAFC-11A5-BB4F-92D8-97991B1CC1C7}"/>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2417522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8BFC79-75FF-CC47-852D-014406EC447F}"/>
              </a:ext>
            </a:extLst>
          </p:cNvPr>
          <p:cNvSpPr>
            <a:spLocks noGrp="1"/>
          </p:cNvSpPr>
          <p:nvPr>
            <p:ph type="dt" sz="half" idx="10"/>
          </p:nvPr>
        </p:nvSpPr>
        <p:spPr/>
        <p:txBody>
          <a:bodyPr/>
          <a:lstStyle/>
          <a:p>
            <a:fld id="{AE217918-FEC7-9F4B-95F9-0F4DB3F17FCF}" type="datetimeFigureOut">
              <a:rPr lang="en-GB" smtClean="0"/>
              <a:t>11/07/2020</a:t>
            </a:fld>
            <a:endParaRPr lang="en-GB"/>
          </a:p>
        </p:txBody>
      </p:sp>
      <p:sp>
        <p:nvSpPr>
          <p:cNvPr id="3" name="Footer Placeholder 2">
            <a:extLst>
              <a:ext uri="{FF2B5EF4-FFF2-40B4-BE49-F238E27FC236}">
                <a16:creationId xmlns:a16="http://schemas.microsoft.com/office/drawing/2014/main" id="{05C399B9-2B2F-A240-8DBC-5BBAB7DC04D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74F5A77-09B4-1545-A050-B3671CF6F342}"/>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4027583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E7196-AB7A-4243-A4F2-BCE8DB6D2C3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8308705-0306-1548-8074-A4A0AB0DA6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AC2BB74-BE06-7048-8E57-59DEEAE4C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1B1E3D6-E46C-544C-962C-4A9CC878E0B5}"/>
              </a:ext>
            </a:extLst>
          </p:cNvPr>
          <p:cNvSpPr>
            <a:spLocks noGrp="1"/>
          </p:cNvSpPr>
          <p:nvPr>
            <p:ph type="dt" sz="half" idx="10"/>
          </p:nvPr>
        </p:nvSpPr>
        <p:spPr/>
        <p:txBody>
          <a:bodyPr/>
          <a:lstStyle/>
          <a:p>
            <a:fld id="{AE217918-FEC7-9F4B-95F9-0F4DB3F17FCF}" type="datetimeFigureOut">
              <a:rPr lang="en-GB" smtClean="0"/>
              <a:t>11/07/2020</a:t>
            </a:fld>
            <a:endParaRPr lang="en-GB"/>
          </a:p>
        </p:txBody>
      </p:sp>
      <p:sp>
        <p:nvSpPr>
          <p:cNvPr id="6" name="Footer Placeholder 5">
            <a:extLst>
              <a:ext uri="{FF2B5EF4-FFF2-40B4-BE49-F238E27FC236}">
                <a16:creationId xmlns:a16="http://schemas.microsoft.com/office/drawing/2014/main" id="{27146FD0-DD45-BB48-9490-4BCF3380D6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4073D6-D9F9-A745-AC84-81A43A403F8E}"/>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1007794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A23A-45D6-4F46-AE43-55D13A77AF4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3584897-E669-C44D-A54A-1885B9AB8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611120A-7A56-0B4C-A38E-9AD198425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67C6142-8C8E-3B4D-B052-BD82D42D6CD7}"/>
              </a:ext>
            </a:extLst>
          </p:cNvPr>
          <p:cNvSpPr>
            <a:spLocks noGrp="1"/>
          </p:cNvSpPr>
          <p:nvPr>
            <p:ph type="dt" sz="half" idx="10"/>
          </p:nvPr>
        </p:nvSpPr>
        <p:spPr/>
        <p:txBody>
          <a:bodyPr/>
          <a:lstStyle/>
          <a:p>
            <a:fld id="{AE217918-FEC7-9F4B-95F9-0F4DB3F17FCF}" type="datetimeFigureOut">
              <a:rPr lang="en-GB" smtClean="0"/>
              <a:t>11/07/2020</a:t>
            </a:fld>
            <a:endParaRPr lang="en-GB"/>
          </a:p>
        </p:txBody>
      </p:sp>
      <p:sp>
        <p:nvSpPr>
          <p:cNvPr id="6" name="Footer Placeholder 5">
            <a:extLst>
              <a:ext uri="{FF2B5EF4-FFF2-40B4-BE49-F238E27FC236}">
                <a16:creationId xmlns:a16="http://schemas.microsoft.com/office/drawing/2014/main" id="{06AD0CD8-E440-094B-B3CE-0114FE3C0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FCA440-4A37-C641-8ABA-4A58F482D964}"/>
              </a:ext>
            </a:extLst>
          </p:cNvPr>
          <p:cNvSpPr>
            <a:spLocks noGrp="1"/>
          </p:cNvSpPr>
          <p:nvPr>
            <p:ph type="sldNum" sz="quarter" idx="12"/>
          </p:nvPr>
        </p:nvSpPr>
        <p:spPr/>
        <p:txBody>
          <a:bodyPr/>
          <a:lstStyle/>
          <a:p>
            <a:fld id="{075AB0FB-BE2D-E046-8126-BD7A86CF974A}" type="slidenum">
              <a:rPr lang="en-GB" smtClean="0"/>
              <a:t>‹#›</a:t>
            </a:fld>
            <a:endParaRPr lang="en-GB"/>
          </a:p>
        </p:txBody>
      </p:sp>
    </p:spTree>
    <p:extLst>
      <p:ext uri="{BB962C8B-B14F-4D97-AF65-F5344CB8AC3E}">
        <p14:creationId xmlns:p14="http://schemas.microsoft.com/office/powerpoint/2010/main" val="3405420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DDC521-CE62-4C48-AA9F-6B329FA1C5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6F6DDC8-C540-7841-901A-FE410BE54F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76A72DC-DBEA-ED41-A279-228BDD956B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17918-FEC7-9F4B-95F9-0F4DB3F17FCF}" type="datetimeFigureOut">
              <a:rPr lang="en-GB" smtClean="0"/>
              <a:t>11/07/2020</a:t>
            </a:fld>
            <a:endParaRPr lang="en-GB"/>
          </a:p>
        </p:txBody>
      </p:sp>
      <p:sp>
        <p:nvSpPr>
          <p:cNvPr id="5" name="Footer Placeholder 4">
            <a:extLst>
              <a:ext uri="{FF2B5EF4-FFF2-40B4-BE49-F238E27FC236}">
                <a16:creationId xmlns:a16="http://schemas.microsoft.com/office/drawing/2014/main" id="{D4554C61-BCBC-E749-B423-E5AF6A53AD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90D351-CB91-5A4E-BA96-4D497D3CF3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AB0FB-BE2D-E046-8126-BD7A86CF974A}" type="slidenum">
              <a:rPr lang="en-GB" smtClean="0"/>
              <a:t>‹#›</a:t>
            </a:fld>
            <a:endParaRPr lang="en-GB"/>
          </a:p>
        </p:txBody>
      </p:sp>
    </p:spTree>
    <p:extLst>
      <p:ext uri="{BB962C8B-B14F-4D97-AF65-F5344CB8AC3E}">
        <p14:creationId xmlns:p14="http://schemas.microsoft.com/office/powerpoint/2010/main" val="1983352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2.xml"/><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SajyHgJTy3E" TargetMode="External"/><Relationship Id="rId2" Type="http://schemas.openxmlformats.org/officeDocument/2006/relationships/hyperlink" Target="https://www.bbc.co.uk/bitesize/clips/zwjhfrd" TargetMode="External"/><Relationship Id="rId1" Type="http://schemas.openxmlformats.org/officeDocument/2006/relationships/slideLayout" Target="../slideLayouts/slideLayout12.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if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B157-D883-8443-9DDA-625545FECAE6}"/>
              </a:ext>
            </a:extLst>
          </p:cNvPr>
          <p:cNvSpPr>
            <a:spLocks noGrp="1"/>
          </p:cNvSpPr>
          <p:nvPr>
            <p:ph type="ctrTitle"/>
          </p:nvPr>
        </p:nvSpPr>
        <p:spPr>
          <a:xfrm>
            <a:off x="1524000" y="406400"/>
            <a:ext cx="9144000" cy="2387600"/>
          </a:xfrm>
        </p:spPr>
        <p:txBody>
          <a:bodyPr>
            <a:normAutofit/>
          </a:bodyPr>
          <a:lstStyle/>
          <a:p>
            <a:r>
              <a:rPr lang="en-GB" sz="8000" dirty="0"/>
              <a:t>History Lesson</a:t>
            </a:r>
          </a:p>
        </p:txBody>
      </p:sp>
      <p:sp>
        <p:nvSpPr>
          <p:cNvPr id="3" name="Subtitle 2">
            <a:extLst>
              <a:ext uri="{FF2B5EF4-FFF2-40B4-BE49-F238E27FC236}">
                <a16:creationId xmlns:a16="http://schemas.microsoft.com/office/drawing/2014/main" id="{48329C95-BAE0-E048-BF59-412D2CC587C9}"/>
              </a:ext>
            </a:extLst>
          </p:cNvPr>
          <p:cNvSpPr>
            <a:spLocks noGrp="1"/>
          </p:cNvSpPr>
          <p:nvPr>
            <p:ph type="subTitle" idx="1"/>
          </p:nvPr>
        </p:nvSpPr>
        <p:spPr>
          <a:xfrm>
            <a:off x="1524000" y="2870200"/>
            <a:ext cx="9144000" cy="3316288"/>
          </a:xfrm>
        </p:spPr>
        <p:txBody>
          <a:bodyPr>
            <a:normAutofit lnSpcReduction="10000"/>
          </a:bodyPr>
          <a:lstStyle/>
          <a:p>
            <a:r>
              <a:rPr lang="en-GB" sz="3200" baseline="30000" dirty="0"/>
              <a:t>13th</a:t>
            </a:r>
            <a:r>
              <a:rPr lang="en-GB" sz="3200" dirty="0"/>
              <a:t> July 2020</a:t>
            </a:r>
          </a:p>
          <a:p>
            <a:endParaRPr lang="en-GB" sz="3200" dirty="0"/>
          </a:p>
          <a:p>
            <a:r>
              <a:rPr lang="en-GB" sz="3200" dirty="0"/>
              <a:t>In today’s lesson we will be learning about:</a:t>
            </a:r>
          </a:p>
          <a:p>
            <a:pPr marL="342900" indent="-342900">
              <a:buFont typeface="Arial" panose="020B0604020202020204" pitchFamily="34" charset="0"/>
              <a:buChar char="•"/>
            </a:pPr>
            <a:r>
              <a:rPr lang="en-GB" dirty="0"/>
              <a:t> How the Ancient Romans changed Britain</a:t>
            </a:r>
          </a:p>
          <a:p>
            <a:pPr marL="342900" indent="-342900">
              <a:buFont typeface="Arial" panose="020B0604020202020204" pitchFamily="34" charset="0"/>
              <a:buChar char="•"/>
            </a:pPr>
            <a:r>
              <a:rPr lang="en-GB" dirty="0"/>
              <a:t>Look at a timeline of the Ancient Romans in Britain</a:t>
            </a:r>
          </a:p>
          <a:p>
            <a:pPr marL="342900" indent="-342900">
              <a:buFont typeface="Arial" panose="020B0604020202020204" pitchFamily="34" charset="0"/>
              <a:buChar char="•"/>
            </a:pPr>
            <a:r>
              <a:rPr lang="en-GB" dirty="0"/>
              <a:t>Find out why the Ancient Romans left Britain</a:t>
            </a:r>
          </a:p>
          <a:p>
            <a:pPr marL="342900" indent="-342900">
              <a:buFont typeface="Arial" panose="020B0604020202020204" pitchFamily="34" charset="0"/>
              <a:buChar char="•"/>
            </a:pPr>
            <a:r>
              <a:rPr lang="en-GB" dirty="0"/>
              <a:t>Find out how we know about the Ancient Romans</a:t>
            </a:r>
          </a:p>
        </p:txBody>
      </p:sp>
    </p:spTree>
    <p:extLst>
      <p:ext uri="{BB962C8B-B14F-4D97-AF65-F5344CB8AC3E}">
        <p14:creationId xmlns:p14="http://schemas.microsoft.com/office/powerpoint/2010/main" val="1674125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F2546-6D07-7F4E-944C-294FA0F9598F}"/>
              </a:ext>
            </a:extLst>
          </p:cNvPr>
          <p:cNvSpPr>
            <a:spLocks noGrp="1"/>
          </p:cNvSpPr>
          <p:nvPr>
            <p:ph type="title"/>
          </p:nvPr>
        </p:nvSpPr>
        <p:spPr/>
        <p:txBody>
          <a:bodyPr/>
          <a:lstStyle/>
          <a:p>
            <a:pPr algn="ctr"/>
            <a:r>
              <a:rPr lang="en-GB" dirty="0"/>
              <a:t>How do we know so much about the Ancient Romans in Britain?</a:t>
            </a:r>
          </a:p>
        </p:txBody>
      </p:sp>
      <p:sp>
        <p:nvSpPr>
          <p:cNvPr id="3" name="Rectangle 2">
            <a:extLst>
              <a:ext uri="{FF2B5EF4-FFF2-40B4-BE49-F238E27FC236}">
                <a16:creationId xmlns:a16="http://schemas.microsoft.com/office/drawing/2014/main" id="{C4A5E5CF-9B33-114F-A10B-B09FECDAC3BB}"/>
              </a:ext>
            </a:extLst>
          </p:cNvPr>
          <p:cNvSpPr/>
          <p:nvPr/>
        </p:nvSpPr>
        <p:spPr>
          <a:xfrm>
            <a:off x="304798" y="1757992"/>
            <a:ext cx="11887201" cy="4524315"/>
          </a:xfrm>
          <a:prstGeom prst="rect">
            <a:avLst/>
          </a:prstGeom>
        </p:spPr>
        <p:txBody>
          <a:bodyPr wrap="square">
            <a:spAutoFit/>
          </a:bodyPr>
          <a:lstStyle/>
          <a:p>
            <a:r>
              <a:rPr lang="en-GB" sz="3600" b="1" dirty="0">
                <a:solidFill>
                  <a:srgbClr val="211E1E"/>
                </a:solidFill>
                <a:latin typeface="Frutiger"/>
              </a:rPr>
              <a:t>Archaeology </a:t>
            </a:r>
            <a:endParaRPr lang="en-GB" dirty="0"/>
          </a:p>
          <a:p>
            <a:r>
              <a:rPr lang="en-GB" dirty="0">
                <a:solidFill>
                  <a:srgbClr val="211E1E"/>
                </a:solidFill>
                <a:latin typeface="Frutiger"/>
              </a:rPr>
              <a:t>As you dig in the ground you generally go further back in time. You can find: </a:t>
            </a:r>
          </a:p>
          <a:p>
            <a:pPr lvl="3"/>
            <a:r>
              <a:rPr lang="en-GB" dirty="0">
                <a:solidFill>
                  <a:srgbClr val="211E1E"/>
                </a:solidFill>
                <a:latin typeface="Frutiger"/>
              </a:rPr>
              <a:t>• parts of buildings (tiles, floors, etc)</a:t>
            </a:r>
            <a:br>
              <a:rPr lang="en-GB" dirty="0">
                <a:solidFill>
                  <a:srgbClr val="211E1E"/>
                </a:solidFill>
                <a:latin typeface="Frutiger"/>
              </a:rPr>
            </a:br>
            <a:r>
              <a:rPr lang="en-GB" dirty="0">
                <a:solidFill>
                  <a:srgbClr val="211E1E"/>
                </a:solidFill>
                <a:latin typeface="Frutiger"/>
              </a:rPr>
              <a:t>• statues</a:t>
            </a:r>
            <a:br>
              <a:rPr lang="en-GB" dirty="0">
                <a:solidFill>
                  <a:srgbClr val="211E1E"/>
                </a:solidFill>
                <a:latin typeface="Frutiger"/>
              </a:rPr>
            </a:br>
            <a:r>
              <a:rPr lang="en-GB" dirty="0">
                <a:solidFill>
                  <a:srgbClr val="211E1E"/>
                </a:solidFill>
                <a:latin typeface="Frutiger"/>
              </a:rPr>
              <a:t>• pots </a:t>
            </a:r>
            <a:endParaRPr lang="en-GB" dirty="0"/>
          </a:p>
          <a:p>
            <a:pPr lvl="3"/>
            <a:r>
              <a:rPr lang="en-GB" dirty="0">
                <a:solidFill>
                  <a:srgbClr val="211E1E"/>
                </a:solidFill>
                <a:latin typeface="Frutiger"/>
              </a:rPr>
              <a:t>• coins</a:t>
            </a:r>
            <a:br>
              <a:rPr lang="en-GB" dirty="0">
                <a:solidFill>
                  <a:srgbClr val="211E1E"/>
                </a:solidFill>
                <a:latin typeface="Frutiger"/>
              </a:rPr>
            </a:br>
            <a:r>
              <a:rPr lang="en-GB" dirty="0">
                <a:solidFill>
                  <a:srgbClr val="211E1E"/>
                </a:solidFill>
                <a:latin typeface="Frutiger"/>
              </a:rPr>
              <a:t>• armour</a:t>
            </a:r>
            <a:br>
              <a:rPr lang="en-GB" dirty="0">
                <a:solidFill>
                  <a:srgbClr val="211E1E"/>
                </a:solidFill>
                <a:latin typeface="Frutiger"/>
              </a:rPr>
            </a:br>
            <a:r>
              <a:rPr lang="en-GB" dirty="0">
                <a:solidFill>
                  <a:srgbClr val="211E1E"/>
                </a:solidFill>
                <a:latin typeface="Frutiger"/>
              </a:rPr>
              <a:t>• metal buckles, brooches, etc </a:t>
            </a:r>
            <a:endParaRPr lang="en-GB" dirty="0"/>
          </a:p>
          <a:p>
            <a:r>
              <a:rPr lang="en-GB" b="1" dirty="0">
                <a:solidFill>
                  <a:srgbClr val="211E1E"/>
                </a:solidFill>
                <a:latin typeface="Frutiger"/>
              </a:rPr>
              <a:t>Where </a:t>
            </a:r>
            <a:r>
              <a:rPr lang="en-GB" dirty="0">
                <a:solidFill>
                  <a:srgbClr val="211E1E"/>
                </a:solidFill>
                <a:latin typeface="Frutiger"/>
              </a:rPr>
              <a:t>they are tells you that there was a settlement. </a:t>
            </a:r>
            <a:r>
              <a:rPr lang="en-GB" b="1" dirty="0">
                <a:solidFill>
                  <a:srgbClr val="211E1E"/>
                </a:solidFill>
                <a:latin typeface="Frutiger"/>
              </a:rPr>
              <a:t>What </a:t>
            </a:r>
            <a:r>
              <a:rPr lang="en-GB" dirty="0">
                <a:solidFill>
                  <a:srgbClr val="211E1E"/>
                </a:solidFill>
                <a:latin typeface="Frutiger"/>
              </a:rPr>
              <a:t>they are tells you what went on there. </a:t>
            </a:r>
            <a:r>
              <a:rPr lang="en-GB" b="1" dirty="0">
                <a:solidFill>
                  <a:srgbClr val="211E1E"/>
                </a:solidFill>
                <a:latin typeface="Frutiger"/>
              </a:rPr>
              <a:t>How deep </a:t>
            </a:r>
            <a:r>
              <a:rPr lang="en-GB" dirty="0">
                <a:solidFill>
                  <a:srgbClr val="211E1E"/>
                </a:solidFill>
                <a:latin typeface="Frutiger"/>
              </a:rPr>
              <a:t>they are tells you their age. Coins are brilliant because they are easy to date. In the time of the Roman empire more and more money factories (mints) had to be set up because:</a:t>
            </a:r>
            <a:br>
              <a:rPr lang="en-GB" dirty="0">
                <a:solidFill>
                  <a:srgbClr val="211E1E"/>
                </a:solidFill>
                <a:latin typeface="Frutiger"/>
              </a:rPr>
            </a:br>
            <a:r>
              <a:rPr lang="en-GB" dirty="0">
                <a:solidFill>
                  <a:srgbClr val="211E1E"/>
                </a:solidFill>
                <a:latin typeface="Frutiger"/>
              </a:rPr>
              <a:t>• emperors changed (their name and portrait had to be shown on the coins)</a:t>
            </a:r>
            <a:br>
              <a:rPr lang="en-GB" dirty="0">
                <a:solidFill>
                  <a:srgbClr val="211E1E"/>
                </a:solidFill>
                <a:latin typeface="Frutiger"/>
              </a:rPr>
            </a:br>
            <a:r>
              <a:rPr lang="en-GB" dirty="0">
                <a:solidFill>
                  <a:srgbClr val="211E1E"/>
                </a:solidFill>
                <a:latin typeface="Frutiger"/>
              </a:rPr>
              <a:t>• there were more wars (wars cost a lot) </a:t>
            </a:r>
            <a:endParaRPr lang="en-GB" dirty="0"/>
          </a:p>
          <a:p>
            <a:pPr marL="285750" indent="-285750">
              <a:buFont typeface="Arial" panose="020B0604020202020204" pitchFamily="34" charset="0"/>
              <a:buChar char="•"/>
            </a:pPr>
            <a:r>
              <a:rPr lang="en-GB" dirty="0">
                <a:solidFill>
                  <a:srgbClr val="211E1E"/>
                </a:solidFill>
                <a:latin typeface="Frutiger"/>
              </a:rPr>
              <a:t> there was an increase in building and trade. </a:t>
            </a:r>
            <a:endParaRPr lang="en-GB" dirty="0"/>
          </a:p>
          <a:p>
            <a:r>
              <a:rPr lang="en-GB" dirty="0">
                <a:solidFill>
                  <a:srgbClr val="211E1E"/>
                </a:solidFill>
                <a:latin typeface="Frutiger"/>
              </a:rPr>
              <a:t>Some writing about Roman Britain by Tacitus, </a:t>
            </a:r>
            <a:r>
              <a:rPr lang="en-GB" dirty="0" err="1">
                <a:solidFill>
                  <a:srgbClr val="211E1E"/>
                </a:solidFill>
                <a:latin typeface="Frutiger"/>
              </a:rPr>
              <a:t>Dio</a:t>
            </a:r>
            <a:r>
              <a:rPr lang="en-GB" dirty="0">
                <a:solidFill>
                  <a:srgbClr val="211E1E"/>
                </a:solidFill>
                <a:latin typeface="Frutiger"/>
              </a:rPr>
              <a:t> Cassius and Julius Caesar has also survived. </a:t>
            </a:r>
            <a:endParaRPr lang="en-GB" dirty="0"/>
          </a:p>
        </p:txBody>
      </p:sp>
    </p:spTree>
    <p:extLst>
      <p:ext uri="{BB962C8B-B14F-4D97-AF65-F5344CB8AC3E}">
        <p14:creationId xmlns:p14="http://schemas.microsoft.com/office/powerpoint/2010/main" val="4289071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24847-43B0-DE4A-B6A7-7CE7EF645E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5409"/>
          <a:stretch/>
        </p:blipFill>
        <p:spPr>
          <a:xfrm>
            <a:off x="3838673" y="1518248"/>
            <a:ext cx="5058693" cy="5339751"/>
          </a:xfrm>
          <a:prstGeom prst="rect">
            <a:avLst/>
          </a:prstGeom>
        </p:spPr>
      </p:pic>
      <p:pic>
        <p:nvPicPr>
          <p:cNvPr id="4" name="Picture 3">
            <a:extLst>
              <a:ext uri="{FF2B5EF4-FFF2-40B4-BE49-F238E27FC236}">
                <a16:creationId xmlns:a16="http://schemas.microsoft.com/office/drawing/2014/main" id="{49D793A5-9F3D-8147-A942-DF7E581EA2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6489" b="9791"/>
          <a:stretch/>
        </p:blipFill>
        <p:spPr>
          <a:xfrm>
            <a:off x="7851583" y="310551"/>
            <a:ext cx="4047119" cy="6186488"/>
          </a:xfrm>
          <a:prstGeom prst="rect">
            <a:avLst/>
          </a:prstGeom>
        </p:spPr>
      </p:pic>
      <p:sp>
        <p:nvSpPr>
          <p:cNvPr id="2" name="TextBox 1">
            <a:extLst>
              <a:ext uri="{FF2B5EF4-FFF2-40B4-BE49-F238E27FC236}">
                <a16:creationId xmlns:a16="http://schemas.microsoft.com/office/drawing/2014/main" id="{82EBF203-DAA5-6A4D-B960-E52B05B8AA16}"/>
              </a:ext>
            </a:extLst>
          </p:cNvPr>
          <p:cNvSpPr txBox="1"/>
          <p:nvPr/>
        </p:nvSpPr>
        <p:spPr>
          <a:xfrm>
            <a:off x="200021" y="1290569"/>
            <a:ext cx="3886204" cy="2062103"/>
          </a:xfrm>
          <a:prstGeom prst="rect">
            <a:avLst/>
          </a:prstGeom>
          <a:noFill/>
        </p:spPr>
        <p:txBody>
          <a:bodyPr wrap="square" rtlCol="0">
            <a:spAutoFit/>
          </a:bodyPr>
          <a:lstStyle/>
          <a:p>
            <a:r>
              <a:rPr lang="en-GB" sz="3200" dirty="0"/>
              <a:t>Task 4: </a:t>
            </a:r>
            <a:r>
              <a:rPr lang="en-GB" sz="2400" dirty="0"/>
              <a:t>Look at these artefacts that archaeologists have found in the ground that belong to Ancient Romans. What do you think they are?</a:t>
            </a:r>
          </a:p>
        </p:txBody>
      </p:sp>
      <p:sp>
        <p:nvSpPr>
          <p:cNvPr id="6" name="TextBox 5">
            <a:extLst>
              <a:ext uri="{FF2B5EF4-FFF2-40B4-BE49-F238E27FC236}">
                <a16:creationId xmlns:a16="http://schemas.microsoft.com/office/drawing/2014/main" id="{6EA6F686-BB64-3B4C-ABB2-9EBD850A4068}"/>
              </a:ext>
            </a:extLst>
          </p:cNvPr>
          <p:cNvSpPr txBox="1"/>
          <p:nvPr/>
        </p:nvSpPr>
        <p:spPr>
          <a:xfrm>
            <a:off x="293298" y="310551"/>
            <a:ext cx="4562531" cy="707886"/>
          </a:xfrm>
          <a:prstGeom prst="rect">
            <a:avLst/>
          </a:prstGeom>
          <a:noFill/>
        </p:spPr>
        <p:txBody>
          <a:bodyPr wrap="none" rtlCol="0">
            <a:spAutoFit/>
          </a:bodyPr>
          <a:lstStyle/>
          <a:p>
            <a:r>
              <a:rPr lang="en-GB" sz="4000" b="1" dirty="0"/>
              <a:t>Activity – What is it?</a:t>
            </a:r>
          </a:p>
        </p:txBody>
      </p:sp>
      <p:sp>
        <p:nvSpPr>
          <p:cNvPr id="7" name="TextBox 6">
            <a:extLst>
              <a:ext uri="{FF2B5EF4-FFF2-40B4-BE49-F238E27FC236}">
                <a16:creationId xmlns:a16="http://schemas.microsoft.com/office/drawing/2014/main" id="{FAF2D3D5-D3FD-C64F-86EA-D258476D9B46}"/>
              </a:ext>
            </a:extLst>
          </p:cNvPr>
          <p:cNvSpPr txBox="1"/>
          <p:nvPr/>
        </p:nvSpPr>
        <p:spPr>
          <a:xfrm>
            <a:off x="200021" y="4090103"/>
            <a:ext cx="3638652" cy="1477328"/>
          </a:xfrm>
          <a:prstGeom prst="rect">
            <a:avLst/>
          </a:prstGeom>
          <a:noFill/>
        </p:spPr>
        <p:txBody>
          <a:bodyPr wrap="square" rtlCol="0">
            <a:spAutoFit/>
          </a:bodyPr>
          <a:lstStyle/>
          <a:p>
            <a:r>
              <a:rPr lang="en-GB" dirty="0"/>
              <a:t>Archaeologists may be unsure about some of the objects which they find. They have to look very hard and guess what they might have been used for.</a:t>
            </a:r>
          </a:p>
        </p:txBody>
      </p:sp>
      <p:sp>
        <p:nvSpPr>
          <p:cNvPr id="8" name="TextBox 7">
            <a:extLst>
              <a:ext uri="{FF2B5EF4-FFF2-40B4-BE49-F238E27FC236}">
                <a16:creationId xmlns:a16="http://schemas.microsoft.com/office/drawing/2014/main" id="{E897DAD5-03DF-224C-82E4-12FC843313BC}"/>
              </a:ext>
            </a:extLst>
          </p:cNvPr>
          <p:cNvSpPr txBox="1"/>
          <p:nvPr/>
        </p:nvSpPr>
        <p:spPr>
          <a:xfrm>
            <a:off x="10743939" y="176295"/>
            <a:ext cx="1440459" cy="369332"/>
          </a:xfrm>
          <a:prstGeom prst="rect">
            <a:avLst/>
          </a:prstGeom>
          <a:noFill/>
        </p:spPr>
        <p:txBody>
          <a:bodyPr wrap="none" rtlCol="0">
            <a:spAutoFit/>
          </a:bodyPr>
          <a:lstStyle/>
          <a:p>
            <a:r>
              <a:rPr lang="en-GB" dirty="0"/>
              <a:t>(Not to scale)</a:t>
            </a:r>
          </a:p>
        </p:txBody>
      </p:sp>
      <p:sp>
        <p:nvSpPr>
          <p:cNvPr id="9" name="TextBox 8">
            <a:extLst>
              <a:ext uri="{FF2B5EF4-FFF2-40B4-BE49-F238E27FC236}">
                <a16:creationId xmlns:a16="http://schemas.microsoft.com/office/drawing/2014/main" id="{E9704452-77A2-AB43-A8AD-1B9E8BB12802}"/>
              </a:ext>
            </a:extLst>
          </p:cNvPr>
          <p:cNvSpPr txBox="1"/>
          <p:nvPr/>
        </p:nvSpPr>
        <p:spPr>
          <a:xfrm>
            <a:off x="4850247" y="1518248"/>
            <a:ext cx="317716" cy="369332"/>
          </a:xfrm>
          <a:prstGeom prst="rect">
            <a:avLst/>
          </a:prstGeom>
          <a:noFill/>
        </p:spPr>
        <p:txBody>
          <a:bodyPr wrap="none" rtlCol="0">
            <a:spAutoFit/>
          </a:bodyPr>
          <a:lstStyle/>
          <a:p>
            <a:r>
              <a:rPr lang="en-GB" dirty="0"/>
              <a:t>A</a:t>
            </a:r>
          </a:p>
        </p:txBody>
      </p:sp>
      <p:sp>
        <p:nvSpPr>
          <p:cNvPr id="10" name="TextBox 9">
            <a:extLst>
              <a:ext uri="{FF2B5EF4-FFF2-40B4-BE49-F238E27FC236}">
                <a16:creationId xmlns:a16="http://schemas.microsoft.com/office/drawing/2014/main" id="{E5EEE395-37F2-104C-AD11-2097F7045D0C}"/>
              </a:ext>
            </a:extLst>
          </p:cNvPr>
          <p:cNvSpPr txBox="1"/>
          <p:nvPr/>
        </p:nvSpPr>
        <p:spPr>
          <a:xfrm>
            <a:off x="4699405" y="4443871"/>
            <a:ext cx="309700" cy="369332"/>
          </a:xfrm>
          <a:prstGeom prst="rect">
            <a:avLst/>
          </a:prstGeom>
          <a:noFill/>
        </p:spPr>
        <p:txBody>
          <a:bodyPr wrap="none" rtlCol="0">
            <a:spAutoFit/>
          </a:bodyPr>
          <a:lstStyle/>
          <a:p>
            <a:r>
              <a:rPr lang="en-GB" dirty="0"/>
              <a:t>B</a:t>
            </a:r>
          </a:p>
        </p:txBody>
      </p:sp>
      <p:sp>
        <p:nvSpPr>
          <p:cNvPr id="11" name="TextBox 10">
            <a:extLst>
              <a:ext uri="{FF2B5EF4-FFF2-40B4-BE49-F238E27FC236}">
                <a16:creationId xmlns:a16="http://schemas.microsoft.com/office/drawing/2014/main" id="{7649B563-229A-3C45-A1B1-F65800FE1923}"/>
              </a:ext>
            </a:extLst>
          </p:cNvPr>
          <p:cNvSpPr txBox="1"/>
          <p:nvPr/>
        </p:nvSpPr>
        <p:spPr>
          <a:xfrm>
            <a:off x="8621187" y="729734"/>
            <a:ext cx="308098" cy="369332"/>
          </a:xfrm>
          <a:prstGeom prst="rect">
            <a:avLst/>
          </a:prstGeom>
          <a:noFill/>
        </p:spPr>
        <p:txBody>
          <a:bodyPr wrap="none" rtlCol="0">
            <a:spAutoFit/>
          </a:bodyPr>
          <a:lstStyle/>
          <a:p>
            <a:r>
              <a:rPr lang="en-GB" dirty="0"/>
              <a:t>C</a:t>
            </a:r>
          </a:p>
        </p:txBody>
      </p:sp>
      <p:sp>
        <p:nvSpPr>
          <p:cNvPr id="12" name="TextBox 11">
            <a:extLst>
              <a:ext uri="{FF2B5EF4-FFF2-40B4-BE49-F238E27FC236}">
                <a16:creationId xmlns:a16="http://schemas.microsoft.com/office/drawing/2014/main" id="{D1DC027A-8A67-2343-82C1-1429F47AFDFB}"/>
              </a:ext>
            </a:extLst>
          </p:cNvPr>
          <p:cNvSpPr txBox="1"/>
          <p:nvPr/>
        </p:nvSpPr>
        <p:spPr>
          <a:xfrm>
            <a:off x="8549213" y="2334631"/>
            <a:ext cx="327334" cy="369332"/>
          </a:xfrm>
          <a:prstGeom prst="rect">
            <a:avLst/>
          </a:prstGeom>
          <a:noFill/>
        </p:spPr>
        <p:txBody>
          <a:bodyPr wrap="none" rtlCol="0">
            <a:spAutoFit/>
          </a:bodyPr>
          <a:lstStyle/>
          <a:p>
            <a:r>
              <a:rPr lang="en-GB" dirty="0"/>
              <a:t>D</a:t>
            </a:r>
          </a:p>
        </p:txBody>
      </p:sp>
      <p:sp>
        <p:nvSpPr>
          <p:cNvPr id="13" name="TextBox 12">
            <a:extLst>
              <a:ext uri="{FF2B5EF4-FFF2-40B4-BE49-F238E27FC236}">
                <a16:creationId xmlns:a16="http://schemas.microsoft.com/office/drawing/2014/main" id="{9FFFABA3-A9DD-A747-B3D3-9B955D21D59A}"/>
              </a:ext>
            </a:extLst>
          </p:cNvPr>
          <p:cNvSpPr txBox="1"/>
          <p:nvPr/>
        </p:nvSpPr>
        <p:spPr>
          <a:xfrm>
            <a:off x="8712880" y="3726994"/>
            <a:ext cx="296876" cy="369332"/>
          </a:xfrm>
          <a:prstGeom prst="rect">
            <a:avLst/>
          </a:prstGeom>
          <a:noFill/>
        </p:spPr>
        <p:txBody>
          <a:bodyPr wrap="none" rtlCol="0">
            <a:spAutoFit/>
          </a:bodyPr>
          <a:lstStyle/>
          <a:p>
            <a:r>
              <a:rPr lang="en-GB" dirty="0"/>
              <a:t>E</a:t>
            </a:r>
          </a:p>
        </p:txBody>
      </p:sp>
      <p:sp>
        <p:nvSpPr>
          <p:cNvPr id="14" name="TextBox 13">
            <a:extLst>
              <a:ext uri="{FF2B5EF4-FFF2-40B4-BE49-F238E27FC236}">
                <a16:creationId xmlns:a16="http://schemas.microsoft.com/office/drawing/2014/main" id="{1F62F5A1-146C-F844-AA74-229972DE673E}"/>
              </a:ext>
            </a:extLst>
          </p:cNvPr>
          <p:cNvSpPr txBox="1"/>
          <p:nvPr/>
        </p:nvSpPr>
        <p:spPr>
          <a:xfrm>
            <a:off x="8484772" y="5331891"/>
            <a:ext cx="290464" cy="369332"/>
          </a:xfrm>
          <a:prstGeom prst="rect">
            <a:avLst/>
          </a:prstGeom>
          <a:noFill/>
        </p:spPr>
        <p:txBody>
          <a:bodyPr wrap="none" rtlCol="0">
            <a:spAutoFit/>
          </a:bodyPr>
          <a:lstStyle/>
          <a:p>
            <a:r>
              <a:rPr lang="en-GB" dirty="0"/>
              <a:t>F</a:t>
            </a:r>
          </a:p>
        </p:txBody>
      </p:sp>
    </p:spTree>
    <p:extLst>
      <p:ext uri="{BB962C8B-B14F-4D97-AF65-F5344CB8AC3E}">
        <p14:creationId xmlns:p14="http://schemas.microsoft.com/office/powerpoint/2010/main" val="3693900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448C47-AC65-F045-BEBE-C7E8FA4D7A71}"/>
              </a:ext>
            </a:extLst>
          </p:cNvPr>
          <p:cNvPicPr>
            <a:picLocks noChangeAspect="1"/>
          </p:cNvPicPr>
          <p:nvPr/>
        </p:nvPicPr>
        <p:blipFill>
          <a:blip r:embed="rId2"/>
          <a:stretch>
            <a:fillRect/>
          </a:stretch>
        </p:blipFill>
        <p:spPr>
          <a:xfrm>
            <a:off x="0" y="0"/>
            <a:ext cx="4846211" cy="6858000"/>
          </a:xfrm>
          <a:prstGeom prst="rect">
            <a:avLst/>
          </a:prstGeom>
        </p:spPr>
      </p:pic>
      <p:pic>
        <p:nvPicPr>
          <p:cNvPr id="5" name="Picture 4">
            <a:extLst>
              <a:ext uri="{FF2B5EF4-FFF2-40B4-BE49-F238E27FC236}">
                <a16:creationId xmlns:a16="http://schemas.microsoft.com/office/drawing/2014/main" id="{29E57531-239A-F04E-A3E0-038E9FFE18A8}"/>
              </a:ext>
            </a:extLst>
          </p:cNvPr>
          <p:cNvPicPr>
            <a:picLocks noChangeAspect="1"/>
          </p:cNvPicPr>
          <p:nvPr/>
        </p:nvPicPr>
        <p:blipFill>
          <a:blip r:embed="rId3"/>
          <a:stretch>
            <a:fillRect/>
          </a:stretch>
        </p:blipFill>
        <p:spPr>
          <a:xfrm>
            <a:off x="3666542" y="0"/>
            <a:ext cx="4846211" cy="6858000"/>
          </a:xfrm>
          <a:prstGeom prst="rect">
            <a:avLst/>
          </a:prstGeom>
        </p:spPr>
      </p:pic>
      <p:pic>
        <p:nvPicPr>
          <p:cNvPr id="6" name="Picture 5">
            <a:extLst>
              <a:ext uri="{FF2B5EF4-FFF2-40B4-BE49-F238E27FC236}">
                <a16:creationId xmlns:a16="http://schemas.microsoft.com/office/drawing/2014/main" id="{DE47A58B-CC2D-1A48-84DC-283ECE89AB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917"/>
          <a:stretch/>
        </p:blipFill>
        <p:spPr>
          <a:xfrm>
            <a:off x="7467170" y="714374"/>
            <a:ext cx="4846211" cy="6315075"/>
          </a:xfrm>
          <a:prstGeom prst="rect">
            <a:avLst/>
          </a:prstGeom>
        </p:spPr>
      </p:pic>
      <p:sp>
        <p:nvSpPr>
          <p:cNvPr id="3" name="TextBox 2">
            <a:extLst>
              <a:ext uri="{FF2B5EF4-FFF2-40B4-BE49-F238E27FC236}">
                <a16:creationId xmlns:a16="http://schemas.microsoft.com/office/drawing/2014/main" id="{0843AEEA-1D70-E347-8C96-C9AFAD40791E}"/>
              </a:ext>
            </a:extLst>
          </p:cNvPr>
          <p:cNvSpPr txBox="1"/>
          <p:nvPr/>
        </p:nvSpPr>
        <p:spPr>
          <a:xfrm>
            <a:off x="652651" y="345042"/>
            <a:ext cx="330540" cy="369332"/>
          </a:xfrm>
          <a:prstGeom prst="rect">
            <a:avLst/>
          </a:prstGeom>
          <a:noFill/>
        </p:spPr>
        <p:txBody>
          <a:bodyPr wrap="none" rtlCol="0">
            <a:spAutoFit/>
          </a:bodyPr>
          <a:lstStyle/>
          <a:p>
            <a:r>
              <a:rPr lang="en-GB" dirty="0"/>
              <a:t>G</a:t>
            </a:r>
          </a:p>
        </p:txBody>
      </p:sp>
      <p:sp>
        <p:nvSpPr>
          <p:cNvPr id="7" name="TextBox 6">
            <a:extLst>
              <a:ext uri="{FF2B5EF4-FFF2-40B4-BE49-F238E27FC236}">
                <a16:creationId xmlns:a16="http://schemas.microsoft.com/office/drawing/2014/main" id="{AD2936F4-A302-CE42-A172-5D8263928B55}"/>
              </a:ext>
            </a:extLst>
          </p:cNvPr>
          <p:cNvSpPr txBox="1"/>
          <p:nvPr/>
        </p:nvSpPr>
        <p:spPr>
          <a:xfrm>
            <a:off x="899152" y="2028826"/>
            <a:ext cx="328936" cy="369332"/>
          </a:xfrm>
          <a:prstGeom prst="rect">
            <a:avLst/>
          </a:prstGeom>
          <a:noFill/>
        </p:spPr>
        <p:txBody>
          <a:bodyPr wrap="none" rtlCol="0">
            <a:spAutoFit/>
          </a:bodyPr>
          <a:lstStyle/>
          <a:p>
            <a:r>
              <a:rPr lang="en-GB" dirty="0"/>
              <a:t>H</a:t>
            </a:r>
          </a:p>
        </p:txBody>
      </p:sp>
      <p:sp>
        <p:nvSpPr>
          <p:cNvPr id="8" name="TextBox 7">
            <a:extLst>
              <a:ext uri="{FF2B5EF4-FFF2-40B4-BE49-F238E27FC236}">
                <a16:creationId xmlns:a16="http://schemas.microsoft.com/office/drawing/2014/main" id="{C532955B-BAF1-7B4E-A429-D48BB48656BB}"/>
              </a:ext>
            </a:extLst>
          </p:cNvPr>
          <p:cNvSpPr txBox="1"/>
          <p:nvPr/>
        </p:nvSpPr>
        <p:spPr>
          <a:xfrm>
            <a:off x="803209" y="4672013"/>
            <a:ext cx="242374" cy="369332"/>
          </a:xfrm>
          <a:prstGeom prst="rect">
            <a:avLst/>
          </a:prstGeom>
          <a:noFill/>
        </p:spPr>
        <p:txBody>
          <a:bodyPr wrap="none" rtlCol="0">
            <a:spAutoFit/>
          </a:bodyPr>
          <a:lstStyle/>
          <a:p>
            <a:r>
              <a:rPr lang="en-GB" dirty="0"/>
              <a:t>I</a:t>
            </a:r>
          </a:p>
        </p:txBody>
      </p:sp>
      <p:sp>
        <p:nvSpPr>
          <p:cNvPr id="9" name="TextBox 8">
            <a:extLst>
              <a:ext uri="{FF2B5EF4-FFF2-40B4-BE49-F238E27FC236}">
                <a16:creationId xmlns:a16="http://schemas.microsoft.com/office/drawing/2014/main" id="{0C1E4DF4-6DEC-4B49-8521-34DCE0196288}"/>
              </a:ext>
            </a:extLst>
          </p:cNvPr>
          <p:cNvSpPr txBox="1"/>
          <p:nvPr/>
        </p:nvSpPr>
        <p:spPr>
          <a:xfrm>
            <a:off x="4545629" y="440770"/>
            <a:ext cx="258404" cy="369332"/>
          </a:xfrm>
          <a:prstGeom prst="rect">
            <a:avLst/>
          </a:prstGeom>
          <a:noFill/>
        </p:spPr>
        <p:txBody>
          <a:bodyPr wrap="none" rtlCol="0">
            <a:spAutoFit/>
          </a:bodyPr>
          <a:lstStyle/>
          <a:p>
            <a:r>
              <a:rPr lang="en-GB" dirty="0"/>
              <a:t>J</a:t>
            </a:r>
          </a:p>
        </p:txBody>
      </p:sp>
      <p:sp>
        <p:nvSpPr>
          <p:cNvPr id="10" name="TextBox 9">
            <a:extLst>
              <a:ext uri="{FF2B5EF4-FFF2-40B4-BE49-F238E27FC236}">
                <a16:creationId xmlns:a16="http://schemas.microsoft.com/office/drawing/2014/main" id="{D566D0BE-E1A2-F847-882A-F79B5E132BB6}"/>
              </a:ext>
            </a:extLst>
          </p:cNvPr>
          <p:cNvSpPr txBox="1"/>
          <p:nvPr/>
        </p:nvSpPr>
        <p:spPr>
          <a:xfrm>
            <a:off x="4674831" y="3426857"/>
            <a:ext cx="304892" cy="369332"/>
          </a:xfrm>
          <a:prstGeom prst="rect">
            <a:avLst/>
          </a:prstGeom>
          <a:noFill/>
        </p:spPr>
        <p:txBody>
          <a:bodyPr wrap="none" rtlCol="0">
            <a:spAutoFit/>
          </a:bodyPr>
          <a:lstStyle/>
          <a:p>
            <a:r>
              <a:rPr lang="en-GB" dirty="0"/>
              <a:t>K</a:t>
            </a:r>
          </a:p>
        </p:txBody>
      </p:sp>
      <p:sp>
        <p:nvSpPr>
          <p:cNvPr id="12" name="TextBox 11">
            <a:extLst>
              <a:ext uri="{FF2B5EF4-FFF2-40B4-BE49-F238E27FC236}">
                <a16:creationId xmlns:a16="http://schemas.microsoft.com/office/drawing/2014/main" id="{0DE56229-C667-CA49-B58C-ABF023E58EEB}"/>
              </a:ext>
            </a:extLst>
          </p:cNvPr>
          <p:cNvSpPr txBox="1"/>
          <p:nvPr/>
        </p:nvSpPr>
        <p:spPr>
          <a:xfrm>
            <a:off x="8877718" y="625436"/>
            <a:ext cx="282450" cy="369332"/>
          </a:xfrm>
          <a:prstGeom prst="rect">
            <a:avLst/>
          </a:prstGeom>
          <a:noFill/>
        </p:spPr>
        <p:txBody>
          <a:bodyPr wrap="none" rtlCol="0">
            <a:spAutoFit/>
          </a:bodyPr>
          <a:lstStyle/>
          <a:p>
            <a:r>
              <a:rPr lang="en-GB" dirty="0"/>
              <a:t>L</a:t>
            </a:r>
          </a:p>
        </p:txBody>
      </p:sp>
      <p:sp>
        <p:nvSpPr>
          <p:cNvPr id="13" name="TextBox 12">
            <a:extLst>
              <a:ext uri="{FF2B5EF4-FFF2-40B4-BE49-F238E27FC236}">
                <a16:creationId xmlns:a16="http://schemas.microsoft.com/office/drawing/2014/main" id="{CE24C9D8-5685-404B-89B5-1094441FEE23}"/>
              </a:ext>
            </a:extLst>
          </p:cNvPr>
          <p:cNvSpPr txBox="1"/>
          <p:nvPr/>
        </p:nvSpPr>
        <p:spPr>
          <a:xfrm>
            <a:off x="8327333" y="2886075"/>
            <a:ext cx="381836" cy="369332"/>
          </a:xfrm>
          <a:prstGeom prst="rect">
            <a:avLst/>
          </a:prstGeom>
          <a:noFill/>
        </p:spPr>
        <p:txBody>
          <a:bodyPr wrap="none" rtlCol="0">
            <a:spAutoFit/>
          </a:bodyPr>
          <a:lstStyle/>
          <a:p>
            <a:r>
              <a:rPr lang="en-GB" dirty="0"/>
              <a:t>M</a:t>
            </a:r>
          </a:p>
        </p:txBody>
      </p:sp>
      <p:sp>
        <p:nvSpPr>
          <p:cNvPr id="14" name="TextBox 13">
            <a:extLst>
              <a:ext uri="{FF2B5EF4-FFF2-40B4-BE49-F238E27FC236}">
                <a16:creationId xmlns:a16="http://schemas.microsoft.com/office/drawing/2014/main" id="{45022663-B2EB-4D41-9D05-B2525FCF32C9}"/>
              </a:ext>
            </a:extLst>
          </p:cNvPr>
          <p:cNvSpPr txBox="1"/>
          <p:nvPr/>
        </p:nvSpPr>
        <p:spPr>
          <a:xfrm>
            <a:off x="10833327" y="3242191"/>
            <a:ext cx="333746" cy="369332"/>
          </a:xfrm>
          <a:prstGeom prst="rect">
            <a:avLst/>
          </a:prstGeom>
          <a:noFill/>
        </p:spPr>
        <p:txBody>
          <a:bodyPr wrap="none" rtlCol="0">
            <a:spAutoFit/>
          </a:bodyPr>
          <a:lstStyle/>
          <a:p>
            <a:r>
              <a:rPr lang="en-GB" dirty="0"/>
              <a:t>N</a:t>
            </a:r>
          </a:p>
        </p:txBody>
      </p:sp>
    </p:spTree>
    <p:extLst>
      <p:ext uri="{BB962C8B-B14F-4D97-AF65-F5344CB8AC3E}">
        <p14:creationId xmlns:p14="http://schemas.microsoft.com/office/powerpoint/2010/main" val="933490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13E5E7-AB64-A54F-B28E-F52814B82079}"/>
              </a:ext>
            </a:extLst>
          </p:cNvPr>
          <p:cNvPicPr>
            <a:picLocks noChangeAspect="1"/>
          </p:cNvPicPr>
          <p:nvPr/>
        </p:nvPicPr>
        <p:blipFill>
          <a:blip r:embed="rId2"/>
          <a:stretch>
            <a:fillRect/>
          </a:stretch>
        </p:blipFill>
        <p:spPr>
          <a:xfrm>
            <a:off x="4414837" y="0"/>
            <a:ext cx="4846211" cy="6858000"/>
          </a:xfrm>
          <a:prstGeom prst="rect">
            <a:avLst/>
          </a:prstGeom>
        </p:spPr>
      </p:pic>
      <p:pic>
        <p:nvPicPr>
          <p:cNvPr id="4" name="Picture 3">
            <a:extLst>
              <a:ext uri="{FF2B5EF4-FFF2-40B4-BE49-F238E27FC236}">
                <a16:creationId xmlns:a16="http://schemas.microsoft.com/office/drawing/2014/main" id="{5AA59A96-8537-5E4C-B35D-B35F40388ECF}"/>
              </a:ext>
            </a:extLst>
          </p:cNvPr>
          <p:cNvPicPr>
            <a:picLocks noChangeAspect="1"/>
          </p:cNvPicPr>
          <p:nvPr/>
        </p:nvPicPr>
        <p:blipFill>
          <a:blip r:embed="rId3"/>
          <a:stretch>
            <a:fillRect/>
          </a:stretch>
        </p:blipFill>
        <p:spPr>
          <a:xfrm>
            <a:off x="7459081" y="0"/>
            <a:ext cx="4846211" cy="6858000"/>
          </a:xfrm>
          <a:prstGeom prst="rect">
            <a:avLst/>
          </a:prstGeom>
        </p:spPr>
      </p:pic>
      <p:sp>
        <p:nvSpPr>
          <p:cNvPr id="5" name="TextBox 4">
            <a:extLst>
              <a:ext uri="{FF2B5EF4-FFF2-40B4-BE49-F238E27FC236}">
                <a16:creationId xmlns:a16="http://schemas.microsoft.com/office/drawing/2014/main" id="{B6137ECD-69BF-3242-80FF-56EBC50D6E49}"/>
              </a:ext>
            </a:extLst>
          </p:cNvPr>
          <p:cNvSpPr txBox="1"/>
          <p:nvPr/>
        </p:nvSpPr>
        <p:spPr>
          <a:xfrm>
            <a:off x="1014413" y="474345"/>
            <a:ext cx="2119106" cy="5909310"/>
          </a:xfrm>
          <a:prstGeom prst="rect">
            <a:avLst/>
          </a:prstGeom>
          <a:noFill/>
        </p:spPr>
        <p:txBody>
          <a:bodyPr wrap="none" rtlCol="0">
            <a:spAutoFit/>
          </a:bodyPr>
          <a:lstStyle/>
          <a:p>
            <a:r>
              <a:rPr lang="en-GB" dirty="0"/>
              <a:t>Answers</a:t>
            </a:r>
          </a:p>
          <a:p>
            <a:endParaRPr lang="en-GB" dirty="0"/>
          </a:p>
          <a:p>
            <a:r>
              <a:rPr lang="en-GB" dirty="0"/>
              <a:t>A – Bead</a:t>
            </a:r>
          </a:p>
          <a:p>
            <a:r>
              <a:rPr lang="en-GB" dirty="0"/>
              <a:t>B – Brooch</a:t>
            </a:r>
          </a:p>
          <a:p>
            <a:r>
              <a:rPr lang="en-GB" dirty="0"/>
              <a:t>C – Needle</a:t>
            </a:r>
          </a:p>
          <a:p>
            <a:r>
              <a:rPr lang="en-GB" dirty="0"/>
              <a:t>D – Ear wax remover</a:t>
            </a:r>
          </a:p>
          <a:p>
            <a:r>
              <a:rPr lang="en-GB" dirty="0"/>
              <a:t>E – Hair pin</a:t>
            </a:r>
          </a:p>
          <a:p>
            <a:r>
              <a:rPr lang="en-GB" dirty="0"/>
              <a:t>F – Knife</a:t>
            </a:r>
          </a:p>
          <a:p>
            <a:r>
              <a:rPr lang="en-GB" dirty="0"/>
              <a:t>G – Spoon</a:t>
            </a:r>
          </a:p>
          <a:p>
            <a:r>
              <a:rPr lang="en-GB" dirty="0"/>
              <a:t>H – Comb</a:t>
            </a:r>
          </a:p>
          <a:p>
            <a:r>
              <a:rPr lang="en-GB" dirty="0"/>
              <a:t>I – Bracelet</a:t>
            </a:r>
          </a:p>
          <a:p>
            <a:r>
              <a:rPr lang="en-GB" dirty="0"/>
              <a:t>J – Ring</a:t>
            </a:r>
          </a:p>
          <a:p>
            <a:r>
              <a:rPr lang="en-GB" dirty="0"/>
              <a:t>K – Coin</a:t>
            </a:r>
          </a:p>
          <a:p>
            <a:r>
              <a:rPr lang="en-GB" dirty="0"/>
              <a:t>L – Oil lamp</a:t>
            </a:r>
          </a:p>
          <a:p>
            <a:r>
              <a:rPr lang="en-GB" dirty="0"/>
              <a:t>M – Metal tray</a:t>
            </a:r>
          </a:p>
          <a:p>
            <a:r>
              <a:rPr lang="en-GB" dirty="0"/>
              <a:t>N – Unknown</a:t>
            </a:r>
          </a:p>
          <a:p>
            <a:r>
              <a:rPr lang="en-GB" dirty="0"/>
              <a:t>O – Jug</a:t>
            </a:r>
          </a:p>
          <a:p>
            <a:r>
              <a:rPr lang="en-GB" dirty="0"/>
              <a:t>P – Glass container</a:t>
            </a:r>
          </a:p>
          <a:p>
            <a:r>
              <a:rPr lang="en-GB" dirty="0"/>
              <a:t>Q – Drinking beaker</a:t>
            </a:r>
          </a:p>
          <a:p>
            <a:r>
              <a:rPr lang="en-GB" dirty="0"/>
              <a:t>R - Mosaic</a:t>
            </a:r>
          </a:p>
          <a:p>
            <a:endParaRPr lang="en-GB" dirty="0"/>
          </a:p>
        </p:txBody>
      </p:sp>
      <p:sp>
        <p:nvSpPr>
          <p:cNvPr id="6" name="TextBox 5">
            <a:extLst>
              <a:ext uri="{FF2B5EF4-FFF2-40B4-BE49-F238E27FC236}">
                <a16:creationId xmlns:a16="http://schemas.microsoft.com/office/drawing/2014/main" id="{5412381B-98F8-F144-9CB5-FCC5500D2F4C}"/>
              </a:ext>
            </a:extLst>
          </p:cNvPr>
          <p:cNvSpPr txBox="1"/>
          <p:nvPr/>
        </p:nvSpPr>
        <p:spPr>
          <a:xfrm>
            <a:off x="5600007" y="616506"/>
            <a:ext cx="336952" cy="369332"/>
          </a:xfrm>
          <a:prstGeom prst="rect">
            <a:avLst/>
          </a:prstGeom>
          <a:noFill/>
        </p:spPr>
        <p:txBody>
          <a:bodyPr wrap="none" rtlCol="0">
            <a:spAutoFit/>
          </a:bodyPr>
          <a:lstStyle/>
          <a:p>
            <a:r>
              <a:rPr lang="en-GB" dirty="0"/>
              <a:t>O</a:t>
            </a:r>
          </a:p>
        </p:txBody>
      </p:sp>
      <p:sp>
        <p:nvSpPr>
          <p:cNvPr id="7" name="TextBox 6">
            <a:extLst>
              <a:ext uri="{FF2B5EF4-FFF2-40B4-BE49-F238E27FC236}">
                <a16:creationId xmlns:a16="http://schemas.microsoft.com/office/drawing/2014/main" id="{D8AF630E-3080-0345-B322-38C1E9A96F4D}"/>
              </a:ext>
            </a:extLst>
          </p:cNvPr>
          <p:cNvSpPr txBox="1"/>
          <p:nvPr/>
        </p:nvSpPr>
        <p:spPr>
          <a:xfrm>
            <a:off x="5296719" y="3367921"/>
            <a:ext cx="303288" cy="369332"/>
          </a:xfrm>
          <a:prstGeom prst="rect">
            <a:avLst/>
          </a:prstGeom>
          <a:noFill/>
        </p:spPr>
        <p:txBody>
          <a:bodyPr wrap="none" rtlCol="0">
            <a:spAutoFit/>
          </a:bodyPr>
          <a:lstStyle/>
          <a:p>
            <a:r>
              <a:rPr lang="en-GB" dirty="0"/>
              <a:t>P</a:t>
            </a:r>
          </a:p>
        </p:txBody>
      </p:sp>
      <p:sp>
        <p:nvSpPr>
          <p:cNvPr id="8" name="TextBox 7">
            <a:extLst>
              <a:ext uri="{FF2B5EF4-FFF2-40B4-BE49-F238E27FC236}">
                <a16:creationId xmlns:a16="http://schemas.microsoft.com/office/drawing/2014/main" id="{D226EFE2-1A01-EE47-AD74-2945DE78947D}"/>
              </a:ext>
            </a:extLst>
          </p:cNvPr>
          <p:cNvSpPr txBox="1"/>
          <p:nvPr/>
        </p:nvSpPr>
        <p:spPr>
          <a:xfrm>
            <a:off x="8641045" y="801172"/>
            <a:ext cx="340158" cy="369332"/>
          </a:xfrm>
          <a:prstGeom prst="rect">
            <a:avLst/>
          </a:prstGeom>
          <a:noFill/>
        </p:spPr>
        <p:txBody>
          <a:bodyPr wrap="none" rtlCol="0">
            <a:spAutoFit/>
          </a:bodyPr>
          <a:lstStyle/>
          <a:p>
            <a:r>
              <a:rPr lang="en-GB" dirty="0"/>
              <a:t>Q</a:t>
            </a:r>
          </a:p>
        </p:txBody>
      </p:sp>
      <p:sp>
        <p:nvSpPr>
          <p:cNvPr id="9" name="TextBox 8">
            <a:extLst>
              <a:ext uri="{FF2B5EF4-FFF2-40B4-BE49-F238E27FC236}">
                <a16:creationId xmlns:a16="http://schemas.microsoft.com/office/drawing/2014/main" id="{9461E8A2-9A13-EE4B-BDBA-3D7C161D95EA}"/>
              </a:ext>
            </a:extLst>
          </p:cNvPr>
          <p:cNvSpPr txBox="1"/>
          <p:nvPr/>
        </p:nvSpPr>
        <p:spPr>
          <a:xfrm>
            <a:off x="8641045" y="3183255"/>
            <a:ext cx="309700" cy="369332"/>
          </a:xfrm>
          <a:prstGeom prst="rect">
            <a:avLst/>
          </a:prstGeom>
          <a:noFill/>
        </p:spPr>
        <p:txBody>
          <a:bodyPr wrap="none" rtlCol="0">
            <a:spAutoFit/>
          </a:bodyPr>
          <a:lstStyle/>
          <a:p>
            <a:r>
              <a:rPr lang="en-GB" dirty="0"/>
              <a:t>R</a:t>
            </a:r>
          </a:p>
        </p:txBody>
      </p:sp>
    </p:spTree>
    <p:extLst>
      <p:ext uri="{BB962C8B-B14F-4D97-AF65-F5344CB8AC3E}">
        <p14:creationId xmlns:p14="http://schemas.microsoft.com/office/powerpoint/2010/main" val="2841884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413B877-CCB3-DC46-BC20-5DD225A69A4F}"/>
              </a:ext>
            </a:extLst>
          </p:cNvPr>
          <p:cNvSpPr txBox="1"/>
          <p:nvPr/>
        </p:nvSpPr>
        <p:spPr>
          <a:xfrm>
            <a:off x="444455" y="495477"/>
            <a:ext cx="3718524" cy="2523768"/>
          </a:xfrm>
          <a:prstGeom prst="rect">
            <a:avLst/>
          </a:prstGeom>
          <a:noFill/>
        </p:spPr>
        <p:txBody>
          <a:bodyPr wrap="square" rtlCol="0">
            <a:spAutoFit/>
          </a:bodyPr>
          <a:lstStyle/>
          <a:p>
            <a:r>
              <a:rPr lang="en-GB" sz="2800" b="1" dirty="0"/>
              <a:t>Task 5: </a:t>
            </a:r>
          </a:p>
          <a:p>
            <a:r>
              <a:rPr lang="en-GB" sz="2800" b="1" dirty="0"/>
              <a:t>What have you enjoyed the most about the Romans topic? Tell me your favourite bit here.</a:t>
            </a:r>
          </a:p>
          <a:p>
            <a:endParaRPr lang="en-GB" dirty="0"/>
          </a:p>
        </p:txBody>
      </p:sp>
      <p:pic>
        <p:nvPicPr>
          <p:cNvPr id="4" name="Picture 8" descr="page1image43807872">
            <a:extLst>
              <a:ext uri="{FF2B5EF4-FFF2-40B4-BE49-F238E27FC236}">
                <a16:creationId xmlns:a16="http://schemas.microsoft.com/office/drawing/2014/main" id="{A6CC7326-E738-BA49-82E7-5521C52B9D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8731" y="189919"/>
            <a:ext cx="6848413" cy="64775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page1image60329840">
            <a:extLst>
              <a:ext uri="{FF2B5EF4-FFF2-40B4-BE49-F238E27FC236}">
                <a16:creationId xmlns:a16="http://schemas.microsoft.com/office/drawing/2014/main" id="{751F557C-A884-A246-8B47-DD05BC892EC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29854" y="3019245"/>
            <a:ext cx="1607372" cy="330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219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B2D05D-1D33-444C-B51A-B71726C3C2FC}"/>
              </a:ext>
            </a:extLst>
          </p:cNvPr>
          <p:cNvSpPr>
            <a:spLocks noGrp="1"/>
          </p:cNvSpPr>
          <p:nvPr>
            <p:ph type="title"/>
          </p:nvPr>
        </p:nvSpPr>
        <p:spPr>
          <a:xfrm>
            <a:off x="838200" y="1050925"/>
            <a:ext cx="10515600" cy="1325563"/>
          </a:xfrm>
        </p:spPr>
        <p:txBody>
          <a:bodyPr/>
          <a:lstStyle/>
          <a:p>
            <a:pPr algn="ctr"/>
            <a:r>
              <a:rPr lang="en-GB" dirty="0"/>
              <a:t>Now upload your work onto Class Dojo</a:t>
            </a:r>
          </a:p>
        </p:txBody>
      </p:sp>
      <p:pic>
        <p:nvPicPr>
          <p:cNvPr id="5" name="Picture 4">
            <a:extLst>
              <a:ext uri="{FF2B5EF4-FFF2-40B4-BE49-F238E27FC236}">
                <a16:creationId xmlns:a16="http://schemas.microsoft.com/office/drawing/2014/main" id="{C1242C47-07D8-F24D-9BD6-9E85B761B026}"/>
              </a:ext>
            </a:extLst>
          </p:cNvPr>
          <p:cNvPicPr>
            <a:picLocks noChangeAspect="1"/>
          </p:cNvPicPr>
          <p:nvPr/>
        </p:nvPicPr>
        <p:blipFill>
          <a:blip r:embed="rId2"/>
          <a:stretch>
            <a:fillRect/>
          </a:stretch>
        </p:blipFill>
        <p:spPr>
          <a:xfrm>
            <a:off x="4422968" y="2883560"/>
            <a:ext cx="3346064" cy="3346064"/>
          </a:xfrm>
          <a:prstGeom prst="rect">
            <a:avLst/>
          </a:prstGeom>
        </p:spPr>
      </p:pic>
    </p:spTree>
    <p:extLst>
      <p:ext uri="{BB962C8B-B14F-4D97-AF65-F5344CB8AC3E}">
        <p14:creationId xmlns:p14="http://schemas.microsoft.com/office/powerpoint/2010/main" val="2565344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2C69B-4599-D648-8BC6-72F6709FDBC0}"/>
              </a:ext>
            </a:extLst>
          </p:cNvPr>
          <p:cNvSpPr>
            <a:spLocks noGrp="1"/>
          </p:cNvSpPr>
          <p:nvPr>
            <p:ph type="title"/>
          </p:nvPr>
        </p:nvSpPr>
        <p:spPr>
          <a:xfrm>
            <a:off x="1284322" y="1994174"/>
            <a:ext cx="10960100" cy="994306"/>
          </a:xfrm>
        </p:spPr>
        <p:txBody>
          <a:bodyPr/>
          <a:lstStyle/>
          <a:p>
            <a:r>
              <a:rPr lang="en-GB" dirty="0"/>
              <a:t>Watch these videos</a:t>
            </a:r>
          </a:p>
        </p:txBody>
      </p:sp>
      <p:sp>
        <p:nvSpPr>
          <p:cNvPr id="3" name="Rectangle 2">
            <a:extLst>
              <a:ext uri="{FF2B5EF4-FFF2-40B4-BE49-F238E27FC236}">
                <a16:creationId xmlns:a16="http://schemas.microsoft.com/office/drawing/2014/main" id="{0279DD62-9B93-974D-92F3-CC2BACC74D2F}"/>
              </a:ext>
            </a:extLst>
          </p:cNvPr>
          <p:cNvSpPr/>
          <p:nvPr/>
        </p:nvSpPr>
        <p:spPr>
          <a:xfrm>
            <a:off x="1264146" y="3244333"/>
            <a:ext cx="4434484" cy="369332"/>
          </a:xfrm>
          <a:prstGeom prst="rect">
            <a:avLst/>
          </a:prstGeom>
        </p:spPr>
        <p:txBody>
          <a:bodyPr wrap="none">
            <a:spAutoFit/>
          </a:bodyPr>
          <a:lstStyle/>
          <a:p>
            <a:r>
              <a:rPr lang="en-GB" dirty="0">
                <a:hlinkClick r:id="rId2"/>
              </a:rPr>
              <a:t>https://</a:t>
            </a:r>
            <a:r>
              <a:rPr lang="en-GB" dirty="0" err="1">
                <a:hlinkClick r:id="rId2"/>
              </a:rPr>
              <a:t>www.bbc.co.uk</a:t>
            </a:r>
            <a:r>
              <a:rPr lang="en-GB" dirty="0">
                <a:hlinkClick r:id="rId2"/>
              </a:rPr>
              <a:t>/bitesize/clips/</a:t>
            </a:r>
            <a:r>
              <a:rPr lang="en-GB" dirty="0" err="1">
                <a:hlinkClick r:id="rId2"/>
              </a:rPr>
              <a:t>zwjhfrd</a:t>
            </a:r>
            <a:endParaRPr lang="en-GB" dirty="0"/>
          </a:p>
        </p:txBody>
      </p:sp>
      <p:sp>
        <p:nvSpPr>
          <p:cNvPr id="4" name="Rectangle 3">
            <a:extLst>
              <a:ext uri="{FF2B5EF4-FFF2-40B4-BE49-F238E27FC236}">
                <a16:creationId xmlns:a16="http://schemas.microsoft.com/office/drawing/2014/main" id="{B2CC0DE2-159F-D445-B06B-FFAE19363CE2}"/>
              </a:ext>
            </a:extLst>
          </p:cNvPr>
          <p:cNvSpPr/>
          <p:nvPr/>
        </p:nvSpPr>
        <p:spPr>
          <a:xfrm>
            <a:off x="1264146" y="4069880"/>
            <a:ext cx="4798686" cy="369332"/>
          </a:xfrm>
          <a:prstGeom prst="rect">
            <a:avLst/>
          </a:prstGeom>
        </p:spPr>
        <p:txBody>
          <a:bodyPr wrap="none">
            <a:spAutoFit/>
          </a:bodyPr>
          <a:lstStyle/>
          <a:p>
            <a:r>
              <a:rPr lang="en-GB" dirty="0">
                <a:hlinkClick r:id="rId3"/>
              </a:rPr>
              <a:t>https://</a:t>
            </a:r>
            <a:r>
              <a:rPr lang="en-GB" dirty="0" err="1">
                <a:hlinkClick r:id="rId3"/>
              </a:rPr>
              <a:t>www.youtube.com</a:t>
            </a:r>
            <a:r>
              <a:rPr lang="en-GB" dirty="0">
                <a:hlinkClick r:id="rId3"/>
              </a:rPr>
              <a:t>/</a:t>
            </a:r>
            <a:r>
              <a:rPr lang="en-GB" dirty="0" err="1">
                <a:hlinkClick r:id="rId3"/>
              </a:rPr>
              <a:t>watch?v</a:t>
            </a:r>
            <a:r>
              <a:rPr lang="en-GB" dirty="0">
                <a:hlinkClick r:id="rId3"/>
              </a:rPr>
              <a:t>=SajyHgJTy3E</a:t>
            </a:r>
            <a:endParaRPr lang="en-GB" dirty="0"/>
          </a:p>
        </p:txBody>
      </p:sp>
      <p:sp>
        <p:nvSpPr>
          <p:cNvPr id="5" name="TextBox 4">
            <a:extLst>
              <a:ext uri="{FF2B5EF4-FFF2-40B4-BE49-F238E27FC236}">
                <a16:creationId xmlns:a16="http://schemas.microsoft.com/office/drawing/2014/main" id="{34EE7870-8B34-3244-9C9C-5FEC3F2398A4}"/>
              </a:ext>
            </a:extLst>
          </p:cNvPr>
          <p:cNvSpPr txBox="1"/>
          <p:nvPr/>
        </p:nvSpPr>
        <p:spPr>
          <a:xfrm>
            <a:off x="1673558" y="450475"/>
            <a:ext cx="8844883" cy="1323439"/>
          </a:xfrm>
          <a:prstGeom prst="rect">
            <a:avLst/>
          </a:prstGeom>
          <a:noFill/>
        </p:spPr>
        <p:txBody>
          <a:bodyPr wrap="square" rtlCol="0">
            <a:spAutoFit/>
          </a:bodyPr>
          <a:lstStyle/>
          <a:p>
            <a:pPr algn="ctr"/>
            <a:r>
              <a:rPr lang="en-GB" sz="4000" dirty="0"/>
              <a:t>First – How did the Ancient Roman’s change Britain?</a:t>
            </a:r>
          </a:p>
        </p:txBody>
      </p:sp>
      <p:pic>
        <p:nvPicPr>
          <p:cNvPr id="6" name="Picture 5">
            <a:extLst>
              <a:ext uri="{FF2B5EF4-FFF2-40B4-BE49-F238E27FC236}">
                <a16:creationId xmlns:a16="http://schemas.microsoft.com/office/drawing/2014/main" id="{B0AE6B8B-7C21-E34C-A403-C78A139753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7358" y="2114996"/>
            <a:ext cx="4672013" cy="2628007"/>
          </a:xfrm>
          <a:prstGeom prst="rect">
            <a:avLst/>
          </a:prstGeom>
        </p:spPr>
      </p:pic>
      <p:sp>
        <p:nvSpPr>
          <p:cNvPr id="7" name="TextBox 6">
            <a:extLst>
              <a:ext uri="{FF2B5EF4-FFF2-40B4-BE49-F238E27FC236}">
                <a16:creationId xmlns:a16="http://schemas.microsoft.com/office/drawing/2014/main" id="{204BD320-D5D2-BD4A-B486-DC0CCB6C0BC5}"/>
              </a:ext>
            </a:extLst>
          </p:cNvPr>
          <p:cNvSpPr txBox="1"/>
          <p:nvPr/>
        </p:nvSpPr>
        <p:spPr>
          <a:xfrm>
            <a:off x="914400" y="5468815"/>
            <a:ext cx="10607199" cy="523220"/>
          </a:xfrm>
          <a:prstGeom prst="rect">
            <a:avLst/>
          </a:prstGeom>
          <a:noFill/>
        </p:spPr>
        <p:txBody>
          <a:bodyPr wrap="none" rtlCol="0">
            <a:spAutoFit/>
          </a:bodyPr>
          <a:lstStyle/>
          <a:p>
            <a:r>
              <a:rPr lang="en-GB" sz="2800" dirty="0"/>
              <a:t>Task 1: Now read the next 2 slides and fill in the worksheet that follows.</a:t>
            </a:r>
          </a:p>
        </p:txBody>
      </p:sp>
    </p:spTree>
    <p:extLst>
      <p:ext uri="{BB962C8B-B14F-4D97-AF65-F5344CB8AC3E}">
        <p14:creationId xmlns:p14="http://schemas.microsoft.com/office/powerpoint/2010/main" val="2158623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FB20E9-A16B-474B-B053-B3558A2398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500"/>
          <a:stretch/>
        </p:blipFill>
        <p:spPr>
          <a:xfrm>
            <a:off x="6102683" y="226476"/>
            <a:ext cx="5927298" cy="6343650"/>
          </a:xfrm>
          <a:prstGeom prst="rect">
            <a:avLst/>
          </a:prstGeom>
        </p:spPr>
      </p:pic>
      <p:pic>
        <p:nvPicPr>
          <p:cNvPr id="5" name="Picture 4">
            <a:extLst>
              <a:ext uri="{FF2B5EF4-FFF2-40B4-BE49-F238E27FC236}">
                <a16:creationId xmlns:a16="http://schemas.microsoft.com/office/drawing/2014/main" id="{46D9EC1E-C6F8-2341-96EB-2D1031D82D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4415" y="2082800"/>
            <a:ext cx="3495646" cy="4487326"/>
          </a:xfrm>
          <a:prstGeom prst="rect">
            <a:avLst/>
          </a:prstGeom>
        </p:spPr>
      </p:pic>
      <p:sp>
        <p:nvSpPr>
          <p:cNvPr id="6" name="TextBox 5">
            <a:extLst>
              <a:ext uri="{FF2B5EF4-FFF2-40B4-BE49-F238E27FC236}">
                <a16:creationId xmlns:a16="http://schemas.microsoft.com/office/drawing/2014/main" id="{17C299BB-1C56-5D42-B688-C08AE0A31027}"/>
              </a:ext>
            </a:extLst>
          </p:cNvPr>
          <p:cNvSpPr txBox="1"/>
          <p:nvPr/>
        </p:nvSpPr>
        <p:spPr>
          <a:xfrm>
            <a:off x="0" y="287874"/>
            <a:ext cx="6089319" cy="1323439"/>
          </a:xfrm>
          <a:prstGeom prst="rect">
            <a:avLst/>
          </a:prstGeom>
          <a:noFill/>
        </p:spPr>
        <p:txBody>
          <a:bodyPr wrap="square" rtlCol="0">
            <a:spAutoFit/>
          </a:bodyPr>
          <a:lstStyle/>
          <a:p>
            <a:pPr algn="ctr"/>
            <a:r>
              <a:rPr lang="en-GB" sz="4000" dirty="0"/>
              <a:t>How did the Ancient Roman’s change Britain?</a:t>
            </a:r>
          </a:p>
        </p:txBody>
      </p:sp>
    </p:spTree>
    <p:extLst>
      <p:ext uri="{BB962C8B-B14F-4D97-AF65-F5344CB8AC3E}">
        <p14:creationId xmlns:p14="http://schemas.microsoft.com/office/powerpoint/2010/main" val="2039294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FF132-B393-CF46-8674-E240AACAFEDB}"/>
              </a:ext>
            </a:extLst>
          </p:cNvPr>
          <p:cNvSpPr>
            <a:spLocks noGrp="1"/>
          </p:cNvSpPr>
          <p:nvPr>
            <p:ph type="title"/>
          </p:nvPr>
        </p:nvSpPr>
        <p:spPr>
          <a:xfrm>
            <a:off x="942791" y="681016"/>
            <a:ext cx="3062290" cy="994306"/>
          </a:xfrm>
        </p:spPr>
        <p:txBody>
          <a:bodyPr/>
          <a:lstStyle/>
          <a:p>
            <a:r>
              <a:rPr lang="en-GB" dirty="0"/>
              <a:t>What else?</a:t>
            </a:r>
          </a:p>
        </p:txBody>
      </p:sp>
      <p:pic>
        <p:nvPicPr>
          <p:cNvPr id="3" name="Picture 2">
            <a:extLst>
              <a:ext uri="{FF2B5EF4-FFF2-40B4-BE49-F238E27FC236}">
                <a16:creationId xmlns:a16="http://schemas.microsoft.com/office/drawing/2014/main" id="{8B123C1B-0E71-1747-8852-812DC067F8BD}"/>
              </a:ext>
            </a:extLst>
          </p:cNvPr>
          <p:cNvPicPr>
            <a:picLocks noChangeAspect="1"/>
          </p:cNvPicPr>
          <p:nvPr/>
        </p:nvPicPr>
        <p:blipFill>
          <a:blip r:embed="rId2"/>
          <a:stretch>
            <a:fillRect/>
          </a:stretch>
        </p:blipFill>
        <p:spPr>
          <a:xfrm>
            <a:off x="4149968" y="0"/>
            <a:ext cx="8042031" cy="6031523"/>
          </a:xfrm>
          <a:prstGeom prst="rect">
            <a:avLst/>
          </a:prstGeom>
        </p:spPr>
      </p:pic>
      <p:pic>
        <p:nvPicPr>
          <p:cNvPr id="4" name="Picture 3">
            <a:extLst>
              <a:ext uri="{FF2B5EF4-FFF2-40B4-BE49-F238E27FC236}">
                <a16:creationId xmlns:a16="http://schemas.microsoft.com/office/drawing/2014/main" id="{D2907CC1-4F8D-D346-983B-4384FD952D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5692" y="1863968"/>
            <a:ext cx="4403372" cy="3815863"/>
          </a:xfrm>
          <a:prstGeom prst="rect">
            <a:avLst/>
          </a:prstGeom>
        </p:spPr>
      </p:pic>
    </p:spTree>
    <p:extLst>
      <p:ext uri="{BB962C8B-B14F-4D97-AF65-F5344CB8AC3E}">
        <p14:creationId xmlns:p14="http://schemas.microsoft.com/office/powerpoint/2010/main" val="2907283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33AC8-68F3-5A4E-86B7-97D4067F823C}"/>
              </a:ext>
            </a:extLst>
          </p:cNvPr>
          <p:cNvSpPr>
            <a:spLocks noGrp="1"/>
          </p:cNvSpPr>
          <p:nvPr>
            <p:ph type="title"/>
          </p:nvPr>
        </p:nvSpPr>
        <p:spPr>
          <a:xfrm>
            <a:off x="254856" y="1307763"/>
            <a:ext cx="4056857" cy="4704906"/>
          </a:xfrm>
        </p:spPr>
        <p:txBody>
          <a:bodyPr/>
          <a:lstStyle/>
          <a:p>
            <a:pPr algn="ctr"/>
            <a:r>
              <a:rPr lang="en-GB" dirty="0"/>
              <a:t>Task 1:</a:t>
            </a:r>
            <a:br>
              <a:rPr lang="en-GB" dirty="0"/>
            </a:br>
            <a:br>
              <a:rPr lang="en-GB" dirty="0"/>
            </a:br>
            <a:r>
              <a:rPr lang="en-GB" sz="3200" dirty="0"/>
              <a:t>Write a paragraph explaining how the Ancient romans changed Britain.</a:t>
            </a:r>
            <a:br>
              <a:rPr lang="en-GB" dirty="0"/>
            </a:br>
            <a:r>
              <a:rPr lang="en-GB" dirty="0"/>
              <a:t> </a:t>
            </a:r>
          </a:p>
        </p:txBody>
      </p:sp>
      <p:pic>
        <p:nvPicPr>
          <p:cNvPr id="1032" name="Picture 8" descr="page1image43807872">
            <a:extLst>
              <a:ext uri="{FF2B5EF4-FFF2-40B4-BE49-F238E27FC236}">
                <a16:creationId xmlns:a16="http://schemas.microsoft.com/office/drawing/2014/main" id="{B7189C97-E85B-0841-AAC1-72B2643445A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8731" y="189919"/>
            <a:ext cx="6848413" cy="6477582"/>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page1image60330048">
            <a:extLst>
              <a:ext uri="{FF2B5EF4-FFF2-40B4-BE49-F238E27FC236}">
                <a16:creationId xmlns:a16="http://schemas.microsoft.com/office/drawing/2014/main" id="{5DA8185F-53F7-F943-8645-C6A33AEDC6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4176" y="5316243"/>
            <a:ext cx="2636044" cy="12188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age1image60329840">
            <a:extLst>
              <a:ext uri="{FF2B5EF4-FFF2-40B4-BE49-F238E27FC236}">
                <a16:creationId xmlns:a16="http://schemas.microsoft.com/office/drawing/2014/main" id="{BCA545AC-8B54-6B46-96F5-5F7FB676D80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97238" y="4546518"/>
            <a:ext cx="982661" cy="2020944"/>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page1image60330256">
            <a:extLst>
              <a:ext uri="{FF2B5EF4-FFF2-40B4-BE49-F238E27FC236}">
                <a16:creationId xmlns:a16="http://schemas.microsoft.com/office/drawing/2014/main" id="{5DD8A392-DD18-E248-9E11-CF35C9AE04E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5576" y="4578921"/>
            <a:ext cx="982661" cy="1956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676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A78C2-5D33-9C47-85FD-8B5275708BD3}"/>
              </a:ext>
            </a:extLst>
          </p:cNvPr>
          <p:cNvSpPr>
            <a:spLocks noGrp="1"/>
          </p:cNvSpPr>
          <p:nvPr>
            <p:ph type="title"/>
          </p:nvPr>
        </p:nvSpPr>
        <p:spPr>
          <a:xfrm>
            <a:off x="98125" y="13848"/>
            <a:ext cx="10960100" cy="994306"/>
          </a:xfrm>
        </p:spPr>
        <p:txBody>
          <a:bodyPr/>
          <a:lstStyle/>
          <a:p>
            <a:r>
              <a:rPr lang="en-GB" dirty="0"/>
              <a:t>The Ancient Romans – A Timeline of Events</a:t>
            </a:r>
          </a:p>
        </p:txBody>
      </p:sp>
      <p:sp>
        <p:nvSpPr>
          <p:cNvPr id="5" name="Rectangle 4">
            <a:extLst>
              <a:ext uri="{FF2B5EF4-FFF2-40B4-BE49-F238E27FC236}">
                <a16:creationId xmlns:a16="http://schemas.microsoft.com/office/drawing/2014/main" id="{54BBA754-AC41-B84B-866B-D97E9740BEF0}"/>
              </a:ext>
            </a:extLst>
          </p:cNvPr>
          <p:cNvSpPr/>
          <p:nvPr/>
        </p:nvSpPr>
        <p:spPr>
          <a:xfrm>
            <a:off x="309562" y="3653776"/>
            <a:ext cx="11572875" cy="357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E39C4B5F-D578-924C-AE64-8DCAB04FD5F6}"/>
              </a:ext>
            </a:extLst>
          </p:cNvPr>
          <p:cNvSpPr txBox="1"/>
          <p:nvPr/>
        </p:nvSpPr>
        <p:spPr>
          <a:xfrm>
            <a:off x="126700" y="1488693"/>
            <a:ext cx="1477169" cy="1200329"/>
          </a:xfrm>
          <a:prstGeom prst="rect">
            <a:avLst/>
          </a:prstGeom>
          <a:noFill/>
          <a:ln w="38100">
            <a:solidFill>
              <a:schemeClr val="tx1"/>
            </a:solidFill>
          </a:ln>
        </p:spPr>
        <p:txBody>
          <a:bodyPr wrap="square" rtlCol="0">
            <a:spAutoFit/>
          </a:bodyPr>
          <a:lstStyle/>
          <a:p>
            <a:pPr algn="ctr"/>
            <a:r>
              <a:rPr lang="en-GB" dirty="0"/>
              <a:t>735 BC</a:t>
            </a:r>
          </a:p>
          <a:p>
            <a:pPr algn="ctr"/>
            <a:r>
              <a:rPr lang="en-GB" dirty="0"/>
              <a:t>The Founding of Rome.</a:t>
            </a:r>
          </a:p>
          <a:p>
            <a:pPr algn="ctr"/>
            <a:r>
              <a:rPr lang="en-GB" dirty="0"/>
              <a:t>Rome is built.</a:t>
            </a:r>
          </a:p>
        </p:txBody>
      </p:sp>
      <p:sp>
        <p:nvSpPr>
          <p:cNvPr id="7" name="TextBox 6">
            <a:extLst>
              <a:ext uri="{FF2B5EF4-FFF2-40B4-BE49-F238E27FC236}">
                <a16:creationId xmlns:a16="http://schemas.microsoft.com/office/drawing/2014/main" id="{5764E47C-5B48-8045-9A50-0E2E57FC8897}"/>
              </a:ext>
            </a:extLst>
          </p:cNvPr>
          <p:cNvSpPr txBox="1"/>
          <p:nvPr/>
        </p:nvSpPr>
        <p:spPr>
          <a:xfrm>
            <a:off x="914402" y="4325036"/>
            <a:ext cx="2355248" cy="1200329"/>
          </a:xfrm>
          <a:prstGeom prst="rect">
            <a:avLst/>
          </a:prstGeom>
          <a:noFill/>
          <a:ln w="38100">
            <a:solidFill>
              <a:schemeClr val="tx1"/>
            </a:solidFill>
          </a:ln>
        </p:spPr>
        <p:txBody>
          <a:bodyPr wrap="square" rtlCol="0">
            <a:spAutoFit/>
          </a:bodyPr>
          <a:lstStyle/>
          <a:p>
            <a:pPr algn="ctr"/>
            <a:r>
              <a:rPr lang="en-GB" dirty="0"/>
              <a:t>55 – 54 BC</a:t>
            </a:r>
          </a:p>
          <a:p>
            <a:pPr algn="ctr"/>
            <a:r>
              <a:rPr lang="en-GB" dirty="0"/>
              <a:t>Britain is invaded by Caesar and his Armies. They did not stay.</a:t>
            </a:r>
          </a:p>
        </p:txBody>
      </p:sp>
      <p:sp>
        <p:nvSpPr>
          <p:cNvPr id="8" name="TextBox 7">
            <a:extLst>
              <a:ext uri="{FF2B5EF4-FFF2-40B4-BE49-F238E27FC236}">
                <a16:creationId xmlns:a16="http://schemas.microsoft.com/office/drawing/2014/main" id="{E2FF5E1A-B4C4-BF45-B117-CBE986CDE625}"/>
              </a:ext>
            </a:extLst>
          </p:cNvPr>
          <p:cNvSpPr txBox="1"/>
          <p:nvPr/>
        </p:nvSpPr>
        <p:spPr>
          <a:xfrm>
            <a:off x="3498048" y="1328762"/>
            <a:ext cx="2074073" cy="1754326"/>
          </a:xfrm>
          <a:prstGeom prst="rect">
            <a:avLst/>
          </a:prstGeom>
          <a:noFill/>
          <a:ln w="38100">
            <a:solidFill>
              <a:schemeClr val="tx1"/>
            </a:solidFill>
          </a:ln>
        </p:spPr>
        <p:txBody>
          <a:bodyPr wrap="square" rtlCol="0">
            <a:spAutoFit/>
          </a:bodyPr>
          <a:lstStyle/>
          <a:p>
            <a:pPr algn="ctr"/>
            <a:r>
              <a:rPr lang="en-GB" dirty="0"/>
              <a:t>43 AD</a:t>
            </a:r>
          </a:p>
          <a:p>
            <a:pPr algn="ctr"/>
            <a:r>
              <a:rPr lang="en-GB" dirty="0"/>
              <a:t>The Emperor Claudius invades Britain. The Romans establish a capital city at Colchester.</a:t>
            </a:r>
          </a:p>
        </p:txBody>
      </p:sp>
      <p:sp>
        <p:nvSpPr>
          <p:cNvPr id="9" name="TextBox 8">
            <a:extLst>
              <a:ext uri="{FF2B5EF4-FFF2-40B4-BE49-F238E27FC236}">
                <a16:creationId xmlns:a16="http://schemas.microsoft.com/office/drawing/2014/main" id="{ECE90D0B-39D3-EE42-B4BA-27D15A6B6E4B}"/>
              </a:ext>
            </a:extLst>
          </p:cNvPr>
          <p:cNvSpPr txBox="1"/>
          <p:nvPr/>
        </p:nvSpPr>
        <p:spPr>
          <a:xfrm>
            <a:off x="3947914" y="4602035"/>
            <a:ext cx="1477169" cy="923330"/>
          </a:xfrm>
          <a:prstGeom prst="rect">
            <a:avLst/>
          </a:prstGeom>
          <a:noFill/>
          <a:ln w="38100">
            <a:solidFill>
              <a:schemeClr val="tx1"/>
            </a:solidFill>
          </a:ln>
        </p:spPr>
        <p:txBody>
          <a:bodyPr wrap="square" rtlCol="0">
            <a:spAutoFit/>
          </a:bodyPr>
          <a:lstStyle/>
          <a:p>
            <a:pPr algn="ctr"/>
            <a:r>
              <a:rPr lang="en-GB" dirty="0"/>
              <a:t>73 AD</a:t>
            </a:r>
          </a:p>
          <a:p>
            <a:pPr algn="ctr"/>
            <a:r>
              <a:rPr lang="en-GB" dirty="0"/>
              <a:t>Wales is conquered.</a:t>
            </a:r>
          </a:p>
        </p:txBody>
      </p:sp>
      <p:sp>
        <p:nvSpPr>
          <p:cNvPr id="10" name="TextBox 9">
            <a:extLst>
              <a:ext uri="{FF2B5EF4-FFF2-40B4-BE49-F238E27FC236}">
                <a16:creationId xmlns:a16="http://schemas.microsoft.com/office/drawing/2014/main" id="{07339B6D-F9A7-E948-A3C2-A46B06BF7B25}"/>
              </a:ext>
            </a:extLst>
          </p:cNvPr>
          <p:cNvSpPr txBox="1"/>
          <p:nvPr/>
        </p:nvSpPr>
        <p:spPr>
          <a:xfrm>
            <a:off x="5928115" y="1405048"/>
            <a:ext cx="2074078" cy="1754326"/>
          </a:xfrm>
          <a:prstGeom prst="rect">
            <a:avLst/>
          </a:prstGeom>
          <a:noFill/>
          <a:ln w="38100">
            <a:solidFill>
              <a:schemeClr val="tx1"/>
            </a:solidFill>
          </a:ln>
        </p:spPr>
        <p:txBody>
          <a:bodyPr wrap="square" rtlCol="0">
            <a:spAutoFit/>
          </a:bodyPr>
          <a:lstStyle/>
          <a:p>
            <a:pPr algn="ctr"/>
            <a:r>
              <a:rPr lang="en-GB" dirty="0"/>
              <a:t>122 AD</a:t>
            </a:r>
          </a:p>
          <a:p>
            <a:pPr algn="ctr"/>
            <a:r>
              <a:rPr lang="en-GB" dirty="0"/>
              <a:t>Hadrian’s Wall is built to control the movement of people and keep the Picts out.</a:t>
            </a:r>
          </a:p>
        </p:txBody>
      </p:sp>
      <p:sp>
        <p:nvSpPr>
          <p:cNvPr id="11" name="TextBox 10">
            <a:extLst>
              <a:ext uri="{FF2B5EF4-FFF2-40B4-BE49-F238E27FC236}">
                <a16:creationId xmlns:a16="http://schemas.microsoft.com/office/drawing/2014/main" id="{35C37148-62CA-1841-B5F5-62EB1D4152DD}"/>
              </a:ext>
            </a:extLst>
          </p:cNvPr>
          <p:cNvSpPr txBox="1"/>
          <p:nvPr/>
        </p:nvSpPr>
        <p:spPr>
          <a:xfrm>
            <a:off x="8358187" y="1128064"/>
            <a:ext cx="3046813" cy="2031325"/>
          </a:xfrm>
          <a:prstGeom prst="rect">
            <a:avLst/>
          </a:prstGeom>
          <a:noFill/>
          <a:ln w="38100">
            <a:solidFill>
              <a:schemeClr val="tx1"/>
            </a:solidFill>
          </a:ln>
        </p:spPr>
        <p:txBody>
          <a:bodyPr wrap="square" rtlCol="0">
            <a:spAutoFit/>
          </a:bodyPr>
          <a:lstStyle/>
          <a:p>
            <a:pPr algn="ctr"/>
            <a:r>
              <a:rPr lang="en-GB" dirty="0"/>
              <a:t>306 AD</a:t>
            </a:r>
          </a:p>
          <a:p>
            <a:pPr algn="ctr"/>
            <a:r>
              <a:rPr lang="en-GB" dirty="0"/>
              <a:t>The Emperor Constantine the Great is declared emperor in York. Having fought a successful war, he believed God aided him and becomes a Christian.</a:t>
            </a:r>
          </a:p>
        </p:txBody>
      </p:sp>
      <p:sp>
        <p:nvSpPr>
          <p:cNvPr id="12" name="TextBox 11">
            <a:extLst>
              <a:ext uri="{FF2B5EF4-FFF2-40B4-BE49-F238E27FC236}">
                <a16:creationId xmlns:a16="http://schemas.microsoft.com/office/drawing/2014/main" id="{B2F081F0-9C9B-DF47-801A-CBB6079D2164}"/>
              </a:ext>
            </a:extLst>
          </p:cNvPr>
          <p:cNvSpPr txBox="1"/>
          <p:nvPr/>
        </p:nvSpPr>
        <p:spPr>
          <a:xfrm>
            <a:off x="6281935" y="4639109"/>
            <a:ext cx="2884484" cy="1754326"/>
          </a:xfrm>
          <a:prstGeom prst="rect">
            <a:avLst/>
          </a:prstGeom>
          <a:noFill/>
          <a:ln w="38100">
            <a:solidFill>
              <a:schemeClr val="tx1"/>
            </a:solidFill>
          </a:ln>
        </p:spPr>
        <p:txBody>
          <a:bodyPr wrap="square" rtlCol="0">
            <a:spAutoFit/>
          </a:bodyPr>
          <a:lstStyle/>
          <a:p>
            <a:pPr algn="ctr"/>
            <a:r>
              <a:rPr lang="en-GB" dirty="0"/>
              <a:t>300 AD</a:t>
            </a:r>
          </a:p>
          <a:p>
            <a:pPr algn="ctr"/>
            <a:r>
              <a:rPr lang="en-GB" dirty="0"/>
              <a:t>Every Roman town had its own Roman bath. The Romans loved them so much that by AD 300, they had built over 300 of them.</a:t>
            </a:r>
          </a:p>
        </p:txBody>
      </p:sp>
      <p:sp>
        <p:nvSpPr>
          <p:cNvPr id="13" name="TextBox 12">
            <a:extLst>
              <a:ext uri="{FF2B5EF4-FFF2-40B4-BE49-F238E27FC236}">
                <a16:creationId xmlns:a16="http://schemas.microsoft.com/office/drawing/2014/main" id="{FE25672A-E0F1-B143-8110-6DAE0ECD6F77}"/>
              </a:ext>
            </a:extLst>
          </p:cNvPr>
          <p:cNvSpPr txBox="1"/>
          <p:nvPr/>
        </p:nvSpPr>
        <p:spPr>
          <a:xfrm>
            <a:off x="9520239" y="4639109"/>
            <a:ext cx="2476498" cy="1754326"/>
          </a:xfrm>
          <a:prstGeom prst="rect">
            <a:avLst/>
          </a:prstGeom>
          <a:noFill/>
          <a:ln w="38100">
            <a:solidFill>
              <a:schemeClr val="tx1"/>
            </a:solidFill>
          </a:ln>
        </p:spPr>
        <p:txBody>
          <a:bodyPr wrap="square" rtlCol="0">
            <a:spAutoFit/>
          </a:bodyPr>
          <a:lstStyle/>
          <a:p>
            <a:pPr algn="ctr"/>
            <a:r>
              <a:rPr lang="en-GB" dirty="0"/>
              <a:t>410 – 455 AD</a:t>
            </a:r>
          </a:p>
          <a:p>
            <a:pPr algn="ctr"/>
            <a:r>
              <a:rPr lang="en-GB" dirty="0"/>
              <a:t>The Fall of the Roman empire. The Romans soldiers had to leave Britain to protect Italy which was under attack.</a:t>
            </a:r>
          </a:p>
        </p:txBody>
      </p:sp>
      <p:cxnSp>
        <p:nvCxnSpPr>
          <p:cNvPr id="15" name="Straight Connector 14">
            <a:extLst>
              <a:ext uri="{FF2B5EF4-FFF2-40B4-BE49-F238E27FC236}">
                <a16:creationId xmlns:a16="http://schemas.microsoft.com/office/drawing/2014/main" id="{8C958F4D-F34E-9640-BD27-72AF30C8D274}"/>
              </a:ext>
            </a:extLst>
          </p:cNvPr>
          <p:cNvCxnSpPr/>
          <p:nvPr/>
        </p:nvCxnSpPr>
        <p:spPr>
          <a:xfrm flipV="1">
            <a:off x="11772900" y="4010964"/>
            <a:ext cx="0" cy="62814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1761C7-FF32-EE46-8827-69869B147FB6}"/>
              </a:ext>
            </a:extLst>
          </p:cNvPr>
          <p:cNvCxnSpPr/>
          <p:nvPr/>
        </p:nvCxnSpPr>
        <p:spPr>
          <a:xfrm flipV="1">
            <a:off x="9901238" y="3144850"/>
            <a:ext cx="0" cy="62814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01FFB53-CD13-0B4A-AE95-6DC2333FBC49}"/>
              </a:ext>
            </a:extLst>
          </p:cNvPr>
          <p:cNvCxnSpPr/>
          <p:nvPr/>
        </p:nvCxnSpPr>
        <p:spPr>
          <a:xfrm flipV="1">
            <a:off x="8582025" y="4010964"/>
            <a:ext cx="0" cy="62814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00745C5-CD8E-AC48-8234-0F1463829559}"/>
              </a:ext>
            </a:extLst>
          </p:cNvPr>
          <p:cNvCxnSpPr/>
          <p:nvPr/>
        </p:nvCxnSpPr>
        <p:spPr>
          <a:xfrm flipV="1">
            <a:off x="6538913" y="3159389"/>
            <a:ext cx="0" cy="62814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5CEF614-2280-314A-BE4C-13F7B8B4C791}"/>
              </a:ext>
            </a:extLst>
          </p:cNvPr>
          <p:cNvCxnSpPr/>
          <p:nvPr/>
        </p:nvCxnSpPr>
        <p:spPr>
          <a:xfrm flipV="1">
            <a:off x="4568620" y="3964797"/>
            <a:ext cx="0" cy="62814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18114FD-001D-2E4F-98F2-AA285BEA0B89}"/>
              </a:ext>
            </a:extLst>
          </p:cNvPr>
          <p:cNvCxnSpPr>
            <a:cxnSpLocks/>
          </p:cNvCxnSpPr>
          <p:nvPr/>
        </p:nvCxnSpPr>
        <p:spPr>
          <a:xfrm flipV="1">
            <a:off x="423862" y="2689022"/>
            <a:ext cx="0" cy="96475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7CA05D2-70FE-1544-B4CB-D29B6145B735}"/>
              </a:ext>
            </a:extLst>
          </p:cNvPr>
          <p:cNvCxnSpPr/>
          <p:nvPr/>
        </p:nvCxnSpPr>
        <p:spPr>
          <a:xfrm flipV="1">
            <a:off x="3920672" y="3114927"/>
            <a:ext cx="0" cy="628145"/>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6A7F098-2778-7C4D-AA77-B8D3FFA8A9CA}"/>
              </a:ext>
            </a:extLst>
          </p:cNvPr>
          <p:cNvCxnSpPr>
            <a:cxnSpLocks/>
          </p:cNvCxnSpPr>
          <p:nvPr/>
        </p:nvCxnSpPr>
        <p:spPr>
          <a:xfrm flipV="1">
            <a:off x="1463481" y="3947717"/>
            <a:ext cx="0" cy="377319"/>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40FBC69-9DA4-1E43-B4B6-FC836D6B18E7}"/>
              </a:ext>
            </a:extLst>
          </p:cNvPr>
          <p:cNvSpPr txBox="1"/>
          <p:nvPr/>
        </p:nvSpPr>
        <p:spPr>
          <a:xfrm>
            <a:off x="126700" y="5910937"/>
            <a:ext cx="5801415" cy="830997"/>
          </a:xfrm>
          <a:prstGeom prst="rect">
            <a:avLst/>
          </a:prstGeom>
          <a:noFill/>
        </p:spPr>
        <p:txBody>
          <a:bodyPr wrap="square" rtlCol="0">
            <a:spAutoFit/>
          </a:bodyPr>
          <a:lstStyle/>
          <a:p>
            <a:r>
              <a:rPr lang="en-GB" sz="2400" dirty="0"/>
              <a:t>Task 2: Look at this timeline carefully and then answer the questions on the next slide.</a:t>
            </a:r>
          </a:p>
        </p:txBody>
      </p:sp>
      <p:cxnSp>
        <p:nvCxnSpPr>
          <p:cNvPr id="26" name="Straight Connector 25">
            <a:extLst>
              <a:ext uri="{FF2B5EF4-FFF2-40B4-BE49-F238E27FC236}">
                <a16:creationId xmlns:a16="http://schemas.microsoft.com/office/drawing/2014/main" id="{7645CA14-D34D-8140-A8BE-C1691D709520}"/>
              </a:ext>
            </a:extLst>
          </p:cNvPr>
          <p:cNvCxnSpPr/>
          <p:nvPr/>
        </p:nvCxnSpPr>
        <p:spPr>
          <a:xfrm flipV="1">
            <a:off x="2495550" y="3083088"/>
            <a:ext cx="0" cy="628145"/>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D74AC60-8619-F144-AE9C-EFCCEB1EEF8D}"/>
              </a:ext>
            </a:extLst>
          </p:cNvPr>
          <p:cNvSpPr txBox="1"/>
          <p:nvPr/>
        </p:nvSpPr>
        <p:spPr>
          <a:xfrm>
            <a:off x="1792481" y="1607816"/>
            <a:ext cx="1477169" cy="1477328"/>
          </a:xfrm>
          <a:prstGeom prst="rect">
            <a:avLst/>
          </a:prstGeom>
          <a:noFill/>
          <a:ln w="38100">
            <a:solidFill>
              <a:schemeClr val="tx1"/>
            </a:solidFill>
          </a:ln>
        </p:spPr>
        <p:txBody>
          <a:bodyPr wrap="square" rtlCol="0">
            <a:spAutoFit/>
          </a:bodyPr>
          <a:lstStyle/>
          <a:p>
            <a:pPr algn="ctr"/>
            <a:r>
              <a:rPr lang="en-GB" dirty="0"/>
              <a:t>4 BC</a:t>
            </a:r>
          </a:p>
          <a:p>
            <a:pPr algn="ctr"/>
            <a:r>
              <a:rPr lang="en-GB" dirty="0"/>
              <a:t>When historians suggest Jesus was born.</a:t>
            </a:r>
          </a:p>
        </p:txBody>
      </p:sp>
      <p:cxnSp>
        <p:nvCxnSpPr>
          <p:cNvPr id="28" name="Straight Connector 27">
            <a:extLst>
              <a:ext uri="{FF2B5EF4-FFF2-40B4-BE49-F238E27FC236}">
                <a16:creationId xmlns:a16="http://schemas.microsoft.com/office/drawing/2014/main" id="{AD298CF9-E90A-C74B-8189-EF7D237CE602}"/>
              </a:ext>
            </a:extLst>
          </p:cNvPr>
          <p:cNvCxnSpPr>
            <a:cxnSpLocks/>
          </p:cNvCxnSpPr>
          <p:nvPr/>
        </p:nvCxnSpPr>
        <p:spPr>
          <a:xfrm flipV="1">
            <a:off x="3269650" y="3473461"/>
            <a:ext cx="0" cy="474257"/>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97E047-9EA1-F842-9AA5-503CEA31DC16}"/>
              </a:ext>
            </a:extLst>
          </p:cNvPr>
          <p:cNvSpPr txBox="1"/>
          <p:nvPr/>
        </p:nvSpPr>
        <p:spPr>
          <a:xfrm>
            <a:off x="3118807" y="3171399"/>
            <a:ext cx="301686" cy="369332"/>
          </a:xfrm>
          <a:prstGeom prst="rect">
            <a:avLst/>
          </a:prstGeom>
          <a:noFill/>
        </p:spPr>
        <p:txBody>
          <a:bodyPr wrap="none" rtlCol="0">
            <a:spAutoFit/>
          </a:bodyPr>
          <a:lstStyle/>
          <a:p>
            <a:r>
              <a:rPr lang="en-GB" dirty="0"/>
              <a:t>0</a:t>
            </a:r>
          </a:p>
        </p:txBody>
      </p:sp>
      <p:sp>
        <p:nvSpPr>
          <p:cNvPr id="31" name="TextBox 30">
            <a:extLst>
              <a:ext uri="{FF2B5EF4-FFF2-40B4-BE49-F238E27FC236}">
                <a16:creationId xmlns:a16="http://schemas.microsoft.com/office/drawing/2014/main" id="{F561098B-CEDC-334E-86F0-F5A0BEAE3088}"/>
              </a:ext>
            </a:extLst>
          </p:cNvPr>
          <p:cNvSpPr txBox="1"/>
          <p:nvPr/>
        </p:nvSpPr>
        <p:spPr>
          <a:xfrm>
            <a:off x="10684770" y="3046"/>
            <a:ext cx="1440459" cy="369332"/>
          </a:xfrm>
          <a:prstGeom prst="rect">
            <a:avLst/>
          </a:prstGeom>
          <a:noFill/>
        </p:spPr>
        <p:txBody>
          <a:bodyPr wrap="none" rtlCol="0">
            <a:spAutoFit/>
          </a:bodyPr>
          <a:lstStyle/>
          <a:p>
            <a:r>
              <a:rPr lang="en-GB" dirty="0"/>
              <a:t>(Not to scale)</a:t>
            </a:r>
          </a:p>
        </p:txBody>
      </p:sp>
    </p:spTree>
    <p:extLst>
      <p:ext uri="{BB962C8B-B14F-4D97-AF65-F5344CB8AC3E}">
        <p14:creationId xmlns:p14="http://schemas.microsoft.com/office/powerpoint/2010/main" val="608429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A78C2-5D33-9C47-85FD-8B5275708BD3}"/>
              </a:ext>
            </a:extLst>
          </p:cNvPr>
          <p:cNvSpPr>
            <a:spLocks noGrp="1"/>
          </p:cNvSpPr>
          <p:nvPr>
            <p:ph type="title"/>
          </p:nvPr>
        </p:nvSpPr>
        <p:spPr>
          <a:xfrm>
            <a:off x="0" y="393170"/>
            <a:ext cx="11569698" cy="1064155"/>
          </a:xfrm>
        </p:spPr>
        <p:txBody>
          <a:bodyPr/>
          <a:lstStyle/>
          <a:p>
            <a:pPr algn="ctr"/>
            <a:r>
              <a:rPr lang="en-GB"/>
              <a:t>Task 2: </a:t>
            </a:r>
            <a:r>
              <a:rPr lang="en-GB" sz="2800"/>
              <a:t>Answer these questions about the timeline on the previous slide.</a:t>
            </a:r>
            <a:br>
              <a:rPr lang="en-GB"/>
            </a:br>
            <a:endParaRPr lang="en-GB" dirty="0"/>
          </a:p>
        </p:txBody>
      </p:sp>
      <p:sp>
        <p:nvSpPr>
          <p:cNvPr id="3" name="TextBox 2">
            <a:extLst>
              <a:ext uri="{FF2B5EF4-FFF2-40B4-BE49-F238E27FC236}">
                <a16:creationId xmlns:a16="http://schemas.microsoft.com/office/drawing/2014/main" id="{79CC5900-C7A2-B247-BBFE-483BB4B55CBA}"/>
              </a:ext>
            </a:extLst>
          </p:cNvPr>
          <p:cNvSpPr txBox="1"/>
          <p:nvPr/>
        </p:nvSpPr>
        <p:spPr>
          <a:xfrm>
            <a:off x="366710" y="1171575"/>
            <a:ext cx="7284238" cy="6463308"/>
          </a:xfrm>
          <a:prstGeom prst="rect">
            <a:avLst/>
          </a:prstGeom>
          <a:noFill/>
        </p:spPr>
        <p:txBody>
          <a:bodyPr wrap="none" rtlCol="0">
            <a:spAutoFit/>
          </a:bodyPr>
          <a:lstStyle/>
          <a:p>
            <a:pPr marL="342900" indent="-342900">
              <a:lnSpc>
                <a:spcPct val="150000"/>
              </a:lnSpc>
              <a:buAutoNum type="arabicPeriod"/>
            </a:pPr>
            <a:r>
              <a:rPr lang="en-GB" sz="2400"/>
              <a:t>When was the city of Rome first founded?</a:t>
            </a:r>
          </a:p>
          <a:p>
            <a:pPr marL="342900" indent="-342900">
              <a:lnSpc>
                <a:spcPct val="150000"/>
              </a:lnSpc>
              <a:buAutoNum type="arabicPeriod"/>
            </a:pPr>
            <a:r>
              <a:rPr lang="en-GB" sz="2400"/>
              <a:t>When was Britain first invaded by the Romans?</a:t>
            </a:r>
          </a:p>
          <a:p>
            <a:pPr marL="342900" indent="-342900">
              <a:lnSpc>
                <a:spcPct val="150000"/>
              </a:lnSpc>
              <a:buAutoNum type="arabicPeriod"/>
            </a:pPr>
            <a:r>
              <a:rPr lang="en-GB" sz="2400"/>
              <a:t>Which Emperor was the second one to invade Britain?</a:t>
            </a:r>
          </a:p>
          <a:p>
            <a:pPr marL="342900" indent="-342900">
              <a:lnSpc>
                <a:spcPct val="150000"/>
              </a:lnSpc>
              <a:buAutoNum type="arabicPeriod"/>
            </a:pPr>
            <a:r>
              <a:rPr lang="en-GB" sz="2400"/>
              <a:t>What was the name of the capital city that they built?</a:t>
            </a:r>
          </a:p>
          <a:p>
            <a:pPr marL="342900" indent="-342900">
              <a:lnSpc>
                <a:spcPct val="150000"/>
              </a:lnSpc>
              <a:buAutoNum type="arabicPeriod"/>
            </a:pPr>
            <a:r>
              <a:rPr lang="en-GB" sz="2400"/>
              <a:t>When was Hadrian’s wall built?</a:t>
            </a:r>
          </a:p>
          <a:p>
            <a:pPr marL="342900" indent="-342900">
              <a:lnSpc>
                <a:spcPct val="150000"/>
              </a:lnSpc>
              <a:buAutoNum type="arabicPeriod"/>
            </a:pPr>
            <a:r>
              <a:rPr lang="en-GB" sz="2400"/>
              <a:t>How many Roman Baths had been built by AD 300?</a:t>
            </a:r>
          </a:p>
          <a:p>
            <a:pPr marL="342900" indent="-342900">
              <a:lnSpc>
                <a:spcPct val="150000"/>
              </a:lnSpc>
              <a:buAutoNum type="arabicPeriod"/>
            </a:pPr>
            <a:r>
              <a:rPr lang="en-GB" sz="2400"/>
              <a:t>Which emperor was the first to become a Christian? </a:t>
            </a:r>
          </a:p>
          <a:p>
            <a:pPr marL="342900" indent="-342900">
              <a:lnSpc>
                <a:spcPct val="150000"/>
              </a:lnSpc>
              <a:buAutoNum type="arabicPeriod"/>
            </a:pPr>
            <a:r>
              <a:rPr lang="en-GB" sz="2400"/>
              <a:t>Where was the Emperor crowned as emperor?</a:t>
            </a:r>
          </a:p>
          <a:p>
            <a:pPr marL="342900" indent="-342900">
              <a:lnSpc>
                <a:spcPct val="150000"/>
              </a:lnSpc>
              <a:buAutoNum type="arabicPeriod"/>
            </a:pPr>
            <a:r>
              <a:rPr lang="en-GB" sz="2400"/>
              <a:t>When did the Roman soldiers leave Britain?</a:t>
            </a:r>
          </a:p>
          <a:p>
            <a:pPr marL="342900" indent="-342900">
              <a:lnSpc>
                <a:spcPct val="150000"/>
              </a:lnSpc>
              <a:buAutoNum type="arabicPeriod"/>
            </a:pPr>
            <a:r>
              <a:rPr lang="en-GB" sz="2400"/>
              <a:t>Why were the soldiers told to leave Britain?</a:t>
            </a:r>
          </a:p>
          <a:p>
            <a:pPr marL="342900" indent="-342900">
              <a:buAutoNum type="arabicPeriod"/>
            </a:pPr>
            <a:endParaRPr lang="en-GB"/>
          </a:p>
          <a:p>
            <a:pPr marL="342900" indent="-342900">
              <a:buAutoNum type="arabicPeriod"/>
            </a:pPr>
            <a:endParaRPr lang="en-GB"/>
          </a:p>
          <a:p>
            <a:pPr marL="342900" indent="-342900">
              <a:buAutoNum type="arabicPeriod"/>
            </a:pPr>
            <a:endParaRPr lang="en-GB" dirty="0"/>
          </a:p>
        </p:txBody>
      </p:sp>
      <p:pic>
        <p:nvPicPr>
          <p:cNvPr id="5" name="Picture 12" descr="page1image60329840">
            <a:extLst>
              <a:ext uri="{FF2B5EF4-FFF2-40B4-BE49-F238E27FC236}">
                <a16:creationId xmlns:a16="http://schemas.microsoft.com/office/drawing/2014/main" id="{D5D2ADD6-7189-914C-ADDA-7EFD6FF6581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36781" y="2377516"/>
            <a:ext cx="2088509" cy="42952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descr="page1image60330256">
            <a:extLst>
              <a:ext uri="{FF2B5EF4-FFF2-40B4-BE49-F238E27FC236}">
                <a16:creationId xmlns:a16="http://schemas.microsoft.com/office/drawing/2014/main" id="{5E0E221F-FCD8-9C4C-80DD-1BC5F4EDE2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50948" y="2515253"/>
            <a:ext cx="2088509" cy="4157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223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E2B0D-36B9-1C46-8B76-A4CA11C461B3}"/>
              </a:ext>
            </a:extLst>
          </p:cNvPr>
          <p:cNvSpPr>
            <a:spLocks noGrp="1"/>
          </p:cNvSpPr>
          <p:nvPr>
            <p:ph type="title"/>
          </p:nvPr>
        </p:nvSpPr>
        <p:spPr/>
        <p:txBody>
          <a:bodyPr/>
          <a:lstStyle/>
          <a:p>
            <a:r>
              <a:rPr lang="en-GB" dirty="0"/>
              <a:t>More about the Romans leaving Britain</a:t>
            </a:r>
          </a:p>
        </p:txBody>
      </p:sp>
      <p:sp>
        <p:nvSpPr>
          <p:cNvPr id="3" name="Rectangle 2">
            <a:extLst>
              <a:ext uri="{FF2B5EF4-FFF2-40B4-BE49-F238E27FC236}">
                <a16:creationId xmlns:a16="http://schemas.microsoft.com/office/drawing/2014/main" id="{50D7282E-B461-774B-953C-D2F31E143ADB}"/>
              </a:ext>
            </a:extLst>
          </p:cNvPr>
          <p:cNvSpPr/>
          <p:nvPr/>
        </p:nvSpPr>
        <p:spPr>
          <a:xfrm>
            <a:off x="914401" y="1843087"/>
            <a:ext cx="10215562" cy="4401205"/>
          </a:xfrm>
          <a:prstGeom prst="rect">
            <a:avLst/>
          </a:prstGeom>
        </p:spPr>
        <p:txBody>
          <a:bodyPr wrap="square">
            <a:spAutoFit/>
          </a:bodyPr>
          <a:lstStyle/>
          <a:p>
            <a:r>
              <a:rPr lang="en-GB" sz="2800" b="1" dirty="0">
                <a:solidFill>
                  <a:srgbClr val="211E1E"/>
                </a:solidFill>
                <a:latin typeface="Frutiger"/>
              </a:rPr>
              <a:t>The Roman Empire begins to fail </a:t>
            </a:r>
            <a:endParaRPr lang="en-GB" sz="2800" dirty="0"/>
          </a:p>
          <a:p>
            <a:pPr marL="742950" lvl="1" indent="-285750">
              <a:buFont typeface="Arial" panose="020B0604020202020204" pitchFamily="34" charset="0"/>
              <a:buChar char="•"/>
            </a:pPr>
            <a:r>
              <a:rPr lang="en-GB" sz="2800" dirty="0">
                <a:solidFill>
                  <a:srgbClr val="211E1E"/>
                </a:solidFill>
                <a:latin typeface="Frutiger"/>
              </a:rPr>
              <a:t>After AD 200, Roman generals began fighting between themselves over who was to be the next emperor. </a:t>
            </a:r>
          </a:p>
          <a:p>
            <a:pPr marL="742950" lvl="1" indent="-285750">
              <a:buFont typeface="Arial" panose="020B0604020202020204" pitchFamily="34" charset="0"/>
              <a:buChar char="•"/>
            </a:pPr>
            <a:r>
              <a:rPr lang="en-GB" sz="2800" dirty="0">
                <a:solidFill>
                  <a:srgbClr val="211E1E"/>
                </a:solidFill>
                <a:latin typeface="Frutiger"/>
              </a:rPr>
              <a:t>Tribes outside the empire saw it weakening and attacked. Roman armies had to go home to defend Rome. </a:t>
            </a:r>
          </a:p>
          <a:p>
            <a:pPr marL="742950" lvl="1" indent="-285750">
              <a:buFont typeface="Arial" panose="020B0604020202020204" pitchFamily="34" charset="0"/>
              <a:buChar char="•"/>
            </a:pPr>
            <a:r>
              <a:rPr lang="en-GB" sz="2800" dirty="0">
                <a:solidFill>
                  <a:srgbClr val="211E1E"/>
                </a:solidFill>
                <a:latin typeface="Frutiger"/>
              </a:rPr>
              <a:t>By AD 410, all Roman soldiers had left Britain. Angles, Saxons and Jutes started to settle here. Sometimes there was fighting with the newcomers and sometimes they settle peacefully. </a:t>
            </a:r>
          </a:p>
          <a:p>
            <a:pPr marL="742950" lvl="1" indent="-285750">
              <a:buFont typeface="Arial" panose="020B0604020202020204" pitchFamily="34" charset="0"/>
              <a:buChar char="•"/>
            </a:pPr>
            <a:r>
              <a:rPr lang="en-GB" sz="2800" dirty="0">
                <a:solidFill>
                  <a:srgbClr val="211E1E"/>
                </a:solidFill>
                <a:latin typeface="Frutiger"/>
              </a:rPr>
              <a:t>A gradual decay set in. Evidence that Norfolk had ever been part of the Roman empire slowly crumbled into the earth. </a:t>
            </a:r>
            <a:endParaRPr lang="en-GB" sz="2800" dirty="0">
              <a:solidFill>
                <a:srgbClr val="211E1E"/>
              </a:solidFill>
              <a:effectLst/>
              <a:latin typeface="Frutiger"/>
            </a:endParaRPr>
          </a:p>
        </p:txBody>
      </p:sp>
    </p:spTree>
    <p:extLst>
      <p:ext uri="{BB962C8B-B14F-4D97-AF65-F5344CB8AC3E}">
        <p14:creationId xmlns:p14="http://schemas.microsoft.com/office/powerpoint/2010/main" val="1740188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67BBC-93B3-4D44-9997-9D3AD903EDD0}"/>
              </a:ext>
            </a:extLst>
          </p:cNvPr>
          <p:cNvSpPr>
            <a:spLocks noGrp="1"/>
          </p:cNvSpPr>
          <p:nvPr>
            <p:ph type="title"/>
          </p:nvPr>
        </p:nvSpPr>
        <p:spPr>
          <a:xfrm>
            <a:off x="65911" y="0"/>
            <a:ext cx="3790331" cy="1698454"/>
          </a:xfrm>
        </p:spPr>
        <p:txBody>
          <a:bodyPr/>
          <a:lstStyle/>
          <a:p>
            <a:r>
              <a:rPr lang="en-GB" sz="2800" dirty="0"/>
              <a:t>Here are even more things that added to the Roman Empire collapse.</a:t>
            </a:r>
          </a:p>
        </p:txBody>
      </p:sp>
      <p:pic>
        <p:nvPicPr>
          <p:cNvPr id="3" name="Picture 2">
            <a:extLst>
              <a:ext uri="{FF2B5EF4-FFF2-40B4-BE49-F238E27FC236}">
                <a16:creationId xmlns:a16="http://schemas.microsoft.com/office/drawing/2014/main" id="{FACC8F57-5EF7-0549-B58C-D459631C18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77693" y="-99070"/>
            <a:ext cx="2938592" cy="7097063"/>
          </a:xfrm>
          <a:prstGeom prst="rect">
            <a:avLst/>
          </a:prstGeom>
        </p:spPr>
      </p:pic>
      <p:pic>
        <p:nvPicPr>
          <p:cNvPr id="4" name="Picture 3">
            <a:extLst>
              <a:ext uri="{FF2B5EF4-FFF2-40B4-BE49-F238E27FC236}">
                <a16:creationId xmlns:a16="http://schemas.microsoft.com/office/drawing/2014/main" id="{7BB0370F-EC95-F94E-B89B-F6D5D868B2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15350" y="-112426"/>
            <a:ext cx="3663946" cy="6970426"/>
          </a:xfrm>
          <a:prstGeom prst="rect">
            <a:avLst/>
          </a:prstGeom>
        </p:spPr>
      </p:pic>
      <p:pic>
        <p:nvPicPr>
          <p:cNvPr id="5" name="Picture 4">
            <a:extLst>
              <a:ext uri="{FF2B5EF4-FFF2-40B4-BE49-F238E27FC236}">
                <a16:creationId xmlns:a16="http://schemas.microsoft.com/office/drawing/2014/main" id="{50344AED-374F-EA43-8FD1-E057918C01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704" y="2084825"/>
            <a:ext cx="3416060" cy="2428139"/>
          </a:xfrm>
          <a:prstGeom prst="rect">
            <a:avLst/>
          </a:prstGeom>
        </p:spPr>
      </p:pic>
      <p:pic>
        <p:nvPicPr>
          <p:cNvPr id="6" name="Picture 13" descr="page1image60330256">
            <a:extLst>
              <a:ext uri="{FF2B5EF4-FFF2-40B4-BE49-F238E27FC236}">
                <a16:creationId xmlns:a16="http://schemas.microsoft.com/office/drawing/2014/main" id="{4DE3DEB5-12F9-D24B-90D0-3FBDEA625A7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9080" y="4186276"/>
            <a:ext cx="2816777" cy="56072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D0B512-BB9E-CE41-BF0A-B9968E8E2852}"/>
              </a:ext>
            </a:extLst>
          </p:cNvPr>
          <p:cNvSpPr txBox="1"/>
          <p:nvPr/>
        </p:nvSpPr>
        <p:spPr>
          <a:xfrm>
            <a:off x="395041" y="1957388"/>
            <a:ext cx="1168077" cy="523220"/>
          </a:xfrm>
          <a:prstGeom prst="rect">
            <a:avLst/>
          </a:prstGeom>
          <a:noFill/>
        </p:spPr>
        <p:txBody>
          <a:bodyPr wrap="none" rtlCol="0">
            <a:spAutoFit/>
          </a:bodyPr>
          <a:lstStyle/>
          <a:p>
            <a:r>
              <a:rPr lang="en-GB" sz="2800" dirty="0"/>
              <a:t>Task 3:</a:t>
            </a:r>
          </a:p>
        </p:txBody>
      </p:sp>
    </p:spTree>
    <p:extLst>
      <p:ext uri="{BB962C8B-B14F-4D97-AF65-F5344CB8AC3E}">
        <p14:creationId xmlns:p14="http://schemas.microsoft.com/office/powerpoint/2010/main" val="34485180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TotalTime>
  <Words>917</Words>
  <Application>Microsoft Macintosh PowerPoint</Application>
  <PresentationFormat>Widescreen</PresentationFormat>
  <Paragraphs>112</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Frutiger</vt:lpstr>
      <vt:lpstr>Twinkl SemiBold</vt:lpstr>
      <vt:lpstr>Office Theme</vt:lpstr>
      <vt:lpstr>History Lesson</vt:lpstr>
      <vt:lpstr>Watch these videos</vt:lpstr>
      <vt:lpstr>PowerPoint Presentation</vt:lpstr>
      <vt:lpstr>What else?</vt:lpstr>
      <vt:lpstr>Task 1:  Write a paragraph explaining how the Ancient romans changed Britain.  </vt:lpstr>
      <vt:lpstr>The Ancient Romans – A Timeline of Events</vt:lpstr>
      <vt:lpstr>Task 2: Answer these questions about the timeline on the previous slide. </vt:lpstr>
      <vt:lpstr>More about the Romans leaving Britain</vt:lpstr>
      <vt:lpstr>Here are even more things that added to the Roman Empire collapse.</vt:lpstr>
      <vt:lpstr>How do we know so much about the Ancient Romans in Britain?</vt:lpstr>
      <vt:lpstr>PowerPoint Presentation</vt:lpstr>
      <vt:lpstr>PowerPoint Presentation</vt:lpstr>
      <vt:lpstr>PowerPoint Presentation</vt:lpstr>
      <vt:lpstr>PowerPoint Presentation</vt:lpstr>
      <vt:lpstr>Now upload your work onto Class Dojo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Lesson</dc:title>
  <dc:creator>Suzanne Drummond</dc:creator>
  <cp:lastModifiedBy>Suzanne Drummond</cp:lastModifiedBy>
  <cp:revision>53</cp:revision>
  <dcterms:created xsi:type="dcterms:W3CDTF">2020-06-21T12:48:44Z</dcterms:created>
  <dcterms:modified xsi:type="dcterms:W3CDTF">2020-07-11T18:49:31Z</dcterms:modified>
</cp:coreProperties>
</file>