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3" r:id="rId5"/>
    <p:sldId id="261" r:id="rId6"/>
    <p:sldId id="264" r:id="rId7"/>
    <p:sldId id="265" r:id="rId8"/>
    <p:sldId id="271" r:id="rId9"/>
    <p:sldId id="266" r:id="rId10"/>
    <p:sldId id="267" r:id="rId11"/>
    <p:sldId id="268" r:id="rId12"/>
    <p:sldId id="270" r:id="rId13"/>
    <p:sldId id="259" r:id="rId14"/>
    <p:sldId id="26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68"/>
    <p:restoredTop sz="93832"/>
  </p:normalViewPr>
  <p:slideViewPr>
    <p:cSldViewPr snapToGrid="0" snapToObjects="1">
      <p:cViewPr varScale="1">
        <p:scale>
          <a:sx n="81" d="100"/>
          <a:sy n="81"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7CA5-4DEA-4749-B2F7-4F7C5567ACA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78A9632-79D3-7944-B0C8-EA27602E3A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F8CA963-41E3-484E-A2F4-80B2C5E5BB23}"/>
              </a:ext>
            </a:extLst>
          </p:cNvPr>
          <p:cNvSpPr>
            <a:spLocks noGrp="1"/>
          </p:cNvSpPr>
          <p:nvPr>
            <p:ph type="dt" sz="half" idx="10"/>
          </p:nvPr>
        </p:nvSpPr>
        <p:spPr/>
        <p:txBody>
          <a:bodyPr/>
          <a:lstStyle/>
          <a:p>
            <a:fld id="{F1295295-4CD6-9641-A79C-5A88FC248ECC}" type="datetimeFigureOut">
              <a:rPr lang="en-GB" smtClean="0"/>
              <a:t>13/05/2020</a:t>
            </a:fld>
            <a:endParaRPr lang="en-GB"/>
          </a:p>
        </p:txBody>
      </p:sp>
      <p:sp>
        <p:nvSpPr>
          <p:cNvPr id="5" name="Footer Placeholder 4">
            <a:extLst>
              <a:ext uri="{FF2B5EF4-FFF2-40B4-BE49-F238E27FC236}">
                <a16:creationId xmlns:a16="http://schemas.microsoft.com/office/drawing/2014/main" id="{37CFEEA8-B6C1-3842-824C-79458E308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8355FA-1D14-0A43-B2DF-D460AD2DC376}"/>
              </a:ext>
            </a:extLst>
          </p:cNvPr>
          <p:cNvSpPr>
            <a:spLocks noGrp="1"/>
          </p:cNvSpPr>
          <p:nvPr>
            <p:ph type="sldNum" sz="quarter" idx="12"/>
          </p:nvPr>
        </p:nvSpPr>
        <p:spPr/>
        <p:txBody>
          <a:bodyPr/>
          <a:lstStyle/>
          <a:p>
            <a:fld id="{F4D13BB0-AB1A-9F4E-B663-17AB6416B946}" type="slidenum">
              <a:rPr lang="en-GB" smtClean="0"/>
              <a:t>‹#›</a:t>
            </a:fld>
            <a:endParaRPr lang="en-GB"/>
          </a:p>
        </p:txBody>
      </p:sp>
    </p:spTree>
    <p:extLst>
      <p:ext uri="{BB962C8B-B14F-4D97-AF65-F5344CB8AC3E}">
        <p14:creationId xmlns:p14="http://schemas.microsoft.com/office/powerpoint/2010/main" val="327626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6FAE-8F8D-344F-8280-BA0974B5AA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E03E595-95CF-5C45-A2DC-F314FDD1A45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C75D088-682F-EE48-9FF6-6D04D16CD975}"/>
              </a:ext>
            </a:extLst>
          </p:cNvPr>
          <p:cNvSpPr>
            <a:spLocks noGrp="1"/>
          </p:cNvSpPr>
          <p:nvPr>
            <p:ph type="dt" sz="half" idx="10"/>
          </p:nvPr>
        </p:nvSpPr>
        <p:spPr/>
        <p:txBody>
          <a:bodyPr/>
          <a:lstStyle/>
          <a:p>
            <a:fld id="{F1295295-4CD6-9641-A79C-5A88FC248ECC}" type="datetimeFigureOut">
              <a:rPr lang="en-GB" smtClean="0"/>
              <a:t>13/05/2020</a:t>
            </a:fld>
            <a:endParaRPr lang="en-GB"/>
          </a:p>
        </p:txBody>
      </p:sp>
      <p:sp>
        <p:nvSpPr>
          <p:cNvPr id="5" name="Footer Placeholder 4">
            <a:extLst>
              <a:ext uri="{FF2B5EF4-FFF2-40B4-BE49-F238E27FC236}">
                <a16:creationId xmlns:a16="http://schemas.microsoft.com/office/drawing/2014/main" id="{78B16D10-4AA4-3F4F-A0EF-480491D61C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6BC666-B7C2-4F4D-AA2E-28A1DBB9F7E7}"/>
              </a:ext>
            </a:extLst>
          </p:cNvPr>
          <p:cNvSpPr>
            <a:spLocks noGrp="1"/>
          </p:cNvSpPr>
          <p:nvPr>
            <p:ph type="sldNum" sz="quarter" idx="12"/>
          </p:nvPr>
        </p:nvSpPr>
        <p:spPr/>
        <p:txBody>
          <a:bodyPr/>
          <a:lstStyle/>
          <a:p>
            <a:fld id="{F4D13BB0-AB1A-9F4E-B663-17AB6416B946}" type="slidenum">
              <a:rPr lang="en-GB" smtClean="0"/>
              <a:t>‹#›</a:t>
            </a:fld>
            <a:endParaRPr lang="en-GB"/>
          </a:p>
        </p:txBody>
      </p:sp>
    </p:spTree>
    <p:extLst>
      <p:ext uri="{BB962C8B-B14F-4D97-AF65-F5344CB8AC3E}">
        <p14:creationId xmlns:p14="http://schemas.microsoft.com/office/powerpoint/2010/main" val="139115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4EB1BA-6D54-3A4B-BBD5-CF0FD060357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89818EC-955D-E24A-93A4-1F7E333E823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7F11D0C-50CC-9442-8410-48BC0A4F3FEB}"/>
              </a:ext>
            </a:extLst>
          </p:cNvPr>
          <p:cNvSpPr>
            <a:spLocks noGrp="1"/>
          </p:cNvSpPr>
          <p:nvPr>
            <p:ph type="dt" sz="half" idx="10"/>
          </p:nvPr>
        </p:nvSpPr>
        <p:spPr/>
        <p:txBody>
          <a:bodyPr/>
          <a:lstStyle/>
          <a:p>
            <a:fld id="{F1295295-4CD6-9641-A79C-5A88FC248ECC}" type="datetimeFigureOut">
              <a:rPr lang="en-GB" smtClean="0"/>
              <a:t>13/05/2020</a:t>
            </a:fld>
            <a:endParaRPr lang="en-GB"/>
          </a:p>
        </p:txBody>
      </p:sp>
      <p:sp>
        <p:nvSpPr>
          <p:cNvPr id="5" name="Footer Placeholder 4">
            <a:extLst>
              <a:ext uri="{FF2B5EF4-FFF2-40B4-BE49-F238E27FC236}">
                <a16:creationId xmlns:a16="http://schemas.microsoft.com/office/drawing/2014/main" id="{F38D6CB1-BD29-3946-8EE8-0EBCDCB956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19785E-65A1-FE4B-AA7D-0126ABDDE17C}"/>
              </a:ext>
            </a:extLst>
          </p:cNvPr>
          <p:cNvSpPr>
            <a:spLocks noGrp="1"/>
          </p:cNvSpPr>
          <p:nvPr>
            <p:ph type="sldNum" sz="quarter" idx="12"/>
          </p:nvPr>
        </p:nvSpPr>
        <p:spPr/>
        <p:txBody>
          <a:bodyPr/>
          <a:lstStyle/>
          <a:p>
            <a:fld id="{F4D13BB0-AB1A-9F4E-B663-17AB6416B946}" type="slidenum">
              <a:rPr lang="en-GB" smtClean="0"/>
              <a:t>‹#›</a:t>
            </a:fld>
            <a:endParaRPr lang="en-GB"/>
          </a:p>
        </p:txBody>
      </p:sp>
    </p:spTree>
    <p:extLst>
      <p:ext uri="{BB962C8B-B14F-4D97-AF65-F5344CB8AC3E}">
        <p14:creationId xmlns:p14="http://schemas.microsoft.com/office/powerpoint/2010/main" val="366586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B69E-2AD6-8A46-867B-69C6BD4B1DE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DB854D5-DE17-5D45-B9A8-B2023AF0728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C07C02-2F02-3C41-9C9E-3FD5C0087254}"/>
              </a:ext>
            </a:extLst>
          </p:cNvPr>
          <p:cNvSpPr>
            <a:spLocks noGrp="1"/>
          </p:cNvSpPr>
          <p:nvPr>
            <p:ph type="dt" sz="half" idx="10"/>
          </p:nvPr>
        </p:nvSpPr>
        <p:spPr/>
        <p:txBody>
          <a:bodyPr/>
          <a:lstStyle/>
          <a:p>
            <a:fld id="{F1295295-4CD6-9641-A79C-5A88FC248ECC}" type="datetimeFigureOut">
              <a:rPr lang="en-GB" smtClean="0"/>
              <a:t>13/05/2020</a:t>
            </a:fld>
            <a:endParaRPr lang="en-GB"/>
          </a:p>
        </p:txBody>
      </p:sp>
      <p:sp>
        <p:nvSpPr>
          <p:cNvPr id="5" name="Footer Placeholder 4">
            <a:extLst>
              <a:ext uri="{FF2B5EF4-FFF2-40B4-BE49-F238E27FC236}">
                <a16:creationId xmlns:a16="http://schemas.microsoft.com/office/drawing/2014/main" id="{AE74753C-0724-204E-9646-6F861D0CF5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CB48B8-1E45-CE47-8F88-070658F20575}"/>
              </a:ext>
            </a:extLst>
          </p:cNvPr>
          <p:cNvSpPr>
            <a:spLocks noGrp="1"/>
          </p:cNvSpPr>
          <p:nvPr>
            <p:ph type="sldNum" sz="quarter" idx="12"/>
          </p:nvPr>
        </p:nvSpPr>
        <p:spPr/>
        <p:txBody>
          <a:bodyPr/>
          <a:lstStyle/>
          <a:p>
            <a:fld id="{F4D13BB0-AB1A-9F4E-B663-17AB6416B946}" type="slidenum">
              <a:rPr lang="en-GB" smtClean="0"/>
              <a:t>‹#›</a:t>
            </a:fld>
            <a:endParaRPr lang="en-GB"/>
          </a:p>
        </p:txBody>
      </p:sp>
    </p:spTree>
    <p:extLst>
      <p:ext uri="{BB962C8B-B14F-4D97-AF65-F5344CB8AC3E}">
        <p14:creationId xmlns:p14="http://schemas.microsoft.com/office/powerpoint/2010/main" val="255725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AB2F-7BA3-1C40-8133-ADB0D417DEB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6C313F0-779A-B64E-987A-1FE02D2835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11840F-C209-E243-8E7F-5B8EC88B2042}"/>
              </a:ext>
            </a:extLst>
          </p:cNvPr>
          <p:cNvSpPr>
            <a:spLocks noGrp="1"/>
          </p:cNvSpPr>
          <p:nvPr>
            <p:ph type="dt" sz="half" idx="10"/>
          </p:nvPr>
        </p:nvSpPr>
        <p:spPr/>
        <p:txBody>
          <a:bodyPr/>
          <a:lstStyle/>
          <a:p>
            <a:fld id="{F1295295-4CD6-9641-A79C-5A88FC248ECC}" type="datetimeFigureOut">
              <a:rPr lang="en-GB" smtClean="0"/>
              <a:t>13/05/2020</a:t>
            </a:fld>
            <a:endParaRPr lang="en-GB"/>
          </a:p>
        </p:txBody>
      </p:sp>
      <p:sp>
        <p:nvSpPr>
          <p:cNvPr id="5" name="Footer Placeholder 4">
            <a:extLst>
              <a:ext uri="{FF2B5EF4-FFF2-40B4-BE49-F238E27FC236}">
                <a16:creationId xmlns:a16="http://schemas.microsoft.com/office/drawing/2014/main" id="{4C6661E7-58CE-8240-B084-DFB760807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CFAE1D-7793-BA43-91C5-6E78F683BAD6}"/>
              </a:ext>
            </a:extLst>
          </p:cNvPr>
          <p:cNvSpPr>
            <a:spLocks noGrp="1"/>
          </p:cNvSpPr>
          <p:nvPr>
            <p:ph type="sldNum" sz="quarter" idx="12"/>
          </p:nvPr>
        </p:nvSpPr>
        <p:spPr/>
        <p:txBody>
          <a:bodyPr/>
          <a:lstStyle/>
          <a:p>
            <a:fld id="{F4D13BB0-AB1A-9F4E-B663-17AB6416B946}" type="slidenum">
              <a:rPr lang="en-GB" smtClean="0"/>
              <a:t>‹#›</a:t>
            </a:fld>
            <a:endParaRPr lang="en-GB"/>
          </a:p>
        </p:txBody>
      </p:sp>
    </p:spTree>
    <p:extLst>
      <p:ext uri="{BB962C8B-B14F-4D97-AF65-F5344CB8AC3E}">
        <p14:creationId xmlns:p14="http://schemas.microsoft.com/office/powerpoint/2010/main" val="326880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B774-7733-E14C-B1B1-EFA4AF4BFBF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F3A2C70-F504-3543-A27A-A8A0BBBC26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373CEF1-C179-4746-8427-A4B9DB7B66D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8D57B02-0FDA-0D4E-9823-521BE93CD338}"/>
              </a:ext>
            </a:extLst>
          </p:cNvPr>
          <p:cNvSpPr>
            <a:spLocks noGrp="1"/>
          </p:cNvSpPr>
          <p:nvPr>
            <p:ph type="dt" sz="half" idx="10"/>
          </p:nvPr>
        </p:nvSpPr>
        <p:spPr/>
        <p:txBody>
          <a:bodyPr/>
          <a:lstStyle/>
          <a:p>
            <a:fld id="{F1295295-4CD6-9641-A79C-5A88FC248ECC}" type="datetimeFigureOut">
              <a:rPr lang="en-GB" smtClean="0"/>
              <a:t>13/05/2020</a:t>
            </a:fld>
            <a:endParaRPr lang="en-GB"/>
          </a:p>
        </p:txBody>
      </p:sp>
      <p:sp>
        <p:nvSpPr>
          <p:cNvPr id="6" name="Footer Placeholder 5">
            <a:extLst>
              <a:ext uri="{FF2B5EF4-FFF2-40B4-BE49-F238E27FC236}">
                <a16:creationId xmlns:a16="http://schemas.microsoft.com/office/drawing/2014/main" id="{30007FAF-7895-514D-AE63-1F6F16B1AA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0A279C-9B27-9C43-9A42-2C93BF416888}"/>
              </a:ext>
            </a:extLst>
          </p:cNvPr>
          <p:cNvSpPr>
            <a:spLocks noGrp="1"/>
          </p:cNvSpPr>
          <p:nvPr>
            <p:ph type="sldNum" sz="quarter" idx="12"/>
          </p:nvPr>
        </p:nvSpPr>
        <p:spPr/>
        <p:txBody>
          <a:bodyPr/>
          <a:lstStyle/>
          <a:p>
            <a:fld id="{F4D13BB0-AB1A-9F4E-B663-17AB6416B946}" type="slidenum">
              <a:rPr lang="en-GB" smtClean="0"/>
              <a:t>‹#›</a:t>
            </a:fld>
            <a:endParaRPr lang="en-GB"/>
          </a:p>
        </p:txBody>
      </p:sp>
    </p:spTree>
    <p:extLst>
      <p:ext uri="{BB962C8B-B14F-4D97-AF65-F5344CB8AC3E}">
        <p14:creationId xmlns:p14="http://schemas.microsoft.com/office/powerpoint/2010/main" val="116765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5749-AB61-ED40-BAF7-A75FF1B5FD5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07650E3-AB5E-1C4F-9BD0-1E094638A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12C82DA-0D5C-A145-8DD7-C0F30C0F2E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DF89357-A507-A24C-8012-45805AFE6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9575CD3-E2CD-3649-BAE3-6C9CDE30575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E552126-EC14-024F-84F5-F5FF26425E46}"/>
              </a:ext>
            </a:extLst>
          </p:cNvPr>
          <p:cNvSpPr>
            <a:spLocks noGrp="1"/>
          </p:cNvSpPr>
          <p:nvPr>
            <p:ph type="dt" sz="half" idx="10"/>
          </p:nvPr>
        </p:nvSpPr>
        <p:spPr/>
        <p:txBody>
          <a:bodyPr/>
          <a:lstStyle/>
          <a:p>
            <a:fld id="{F1295295-4CD6-9641-A79C-5A88FC248ECC}" type="datetimeFigureOut">
              <a:rPr lang="en-GB" smtClean="0"/>
              <a:t>13/05/2020</a:t>
            </a:fld>
            <a:endParaRPr lang="en-GB"/>
          </a:p>
        </p:txBody>
      </p:sp>
      <p:sp>
        <p:nvSpPr>
          <p:cNvPr id="8" name="Footer Placeholder 7">
            <a:extLst>
              <a:ext uri="{FF2B5EF4-FFF2-40B4-BE49-F238E27FC236}">
                <a16:creationId xmlns:a16="http://schemas.microsoft.com/office/drawing/2014/main" id="{BC7CFB9D-443F-EC4F-9CE4-6F87F8CF01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429D5C-6022-3C49-A0D6-8DC624EC50A6}"/>
              </a:ext>
            </a:extLst>
          </p:cNvPr>
          <p:cNvSpPr>
            <a:spLocks noGrp="1"/>
          </p:cNvSpPr>
          <p:nvPr>
            <p:ph type="sldNum" sz="quarter" idx="12"/>
          </p:nvPr>
        </p:nvSpPr>
        <p:spPr/>
        <p:txBody>
          <a:bodyPr/>
          <a:lstStyle/>
          <a:p>
            <a:fld id="{F4D13BB0-AB1A-9F4E-B663-17AB6416B946}" type="slidenum">
              <a:rPr lang="en-GB" smtClean="0"/>
              <a:t>‹#›</a:t>
            </a:fld>
            <a:endParaRPr lang="en-GB"/>
          </a:p>
        </p:txBody>
      </p:sp>
    </p:spTree>
    <p:extLst>
      <p:ext uri="{BB962C8B-B14F-4D97-AF65-F5344CB8AC3E}">
        <p14:creationId xmlns:p14="http://schemas.microsoft.com/office/powerpoint/2010/main" val="265927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4CA04-F064-594E-80D2-9B82F9E7E92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2465584-2F30-4F47-B955-0346188995C6}"/>
              </a:ext>
            </a:extLst>
          </p:cNvPr>
          <p:cNvSpPr>
            <a:spLocks noGrp="1"/>
          </p:cNvSpPr>
          <p:nvPr>
            <p:ph type="dt" sz="half" idx="10"/>
          </p:nvPr>
        </p:nvSpPr>
        <p:spPr/>
        <p:txBody>
          <a:bodyPr/>
          <a:lstStyle/>
          <a:p>
            <a:fld id="{F1295295-4CD6-9641-A79C-5A88FC248ECC}" type="datetimeFigureOut">
              <a:rPr lang="en-GB" smtClean="0"/>
              <a:t>13/05/2020</a:t>
            </a:fld>
            <a:endParaRPr lang="en-GB"/>
          </a:p>
        </p:txBody>
      </p:sp>
      <p:sp>
        <p:nvSpPr>
          <p:cNvPr id="4" name="Footer Placeholder 3">
            <a:extLst>
              <a:ext uri="{FF2B5EF4-FFF2-40B4-BE49-F238E27FC236}">
                <a16:creationId xmlns:a16="http://schemas.microsoft.com/office/drawing/2014/main" id="{DD18AF6B-16FF-334B-BBD9-E368E0B983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2BA78D-6B91-2445-BF4F-E879B637725F}"/>
              </a:ext>
            </a:extLst>
          </p:cNvPr>
          <p:cNvSpPr>
            <a:spLocks noGrp="1"/>
          </p:cNvSpPr>
          <p:nvPr>
            <p:ph type="sldNum" sz="quarter" idx="12"/>
          </p:nvPr>
        </p:nvSpPr>
        <p:spPr/>
        <p:txBody>
          <a:bodyPr/>
          <a:lstStyle/>
          <a:p>
            <a:fld id="{F4D13BB0-AB1A-9F4E-B663-17AB6416B946}" type="slidenum">
              <a:rPr lang="en-GB" smtClean="0"/>
              <a:t>‹#›</a:t>
            </a:fld>
            <a:endParaRPr lang="en-GB"/>
          </a:p>
        </p:txBody>
      </p:sp>
    </p:spTree>
    <p:extLst>
      <p:ext uri="{BB962C8B-B14F-4D97-AF65-F5344CB8AC3E}">
        <p14:creationId xmlns:p14="http://schemas.microsoft.com/office/powerpoint/2010/main" val="346770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12F2D-B7BF-8E4E-96C3-BE3D9846CD5E}"/>
              </a:ext>
            </a:extLst>
          </p:cNvPr>
          <p:cNvSpPr>
            <a:spLocks noGrp="1"/>
          </p:cNvSpPr>
          <p:nvPr>
            <p:ph type="dt" sz="half" idx="10"/>
          </p:nvPr>
        </p:nvSpPr>
        <p:spPr/>
        <p:txBody>
          <a:bodyPr/>
          <a:lstStyle/>
          <a:p>
            <a:fld id="{F1295295-4CD6-9641-A79C-5A88FC248ECC}" type="datetimeFigureOut">
              <a:rPr lang="en-GB" smtClean="0"/>
              <a:t>13/05/2020</a:t>
            </a:fld>
            <a:endParaRPr lang="en-GB"/>
          </a:p>
        </p:txBody>
      </p:sp>
      <p:sp>
        <p:nvSpPr>
          <p:cNvPr id="3" name="Footer Placeholder 2">
            <a:extLst>
              <a:ext uri="{FF2B5EF4-FFF2-40B4-BE49-F238E27FC236}">
                <a16:creationId xmlns:a16="http://schemas.microsoft.com/office/drawing/2014/main" id="{35FC2E2B-C077-6E40-BE5F-DD6E79B9AB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37A404-AF0D-EC4E-AD97-A400CDF1422B}"/>
              </a:ext>
            </a:extLst>
          </p:cNvPr>
          <p:cNvSpPr>
            <a:spLocks noGrp="1"/>
          </p:cNvSpPr>
          <p:nvPr>
            <p:ph type="sldNum" sz="quarter" idx="12"/>
          </p:nvPr>
        </p:nvSpPr>
        <p:spPr/>
        <p:txBody>
          <a:bodyPr/>
          <a:lstStyle/>
          <a:p>
            <a:fld id="{F4D13BB0-AB1A-9F4E-B663-17AB6416B946}" type="slidenum">
              <a:rPr lang="en-GB" smtClean="0"/>
              <a:t>‹#›</a:t>
            </a:fld>
            <a:endParaRPr lang="en-GB"/>
          </a:p>
        </p:txBody>
      </p:sp>
    </p:spTree>
    <p:extLst>
      <p:ext uri="{BB962C8B-B14F-4D97-AF65-F5344CB8AC3E}">
        <p14:creationId xmlns:p14="http://schemas.microsoft.com/office/powerpoint/2010/main" val="213880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5E78-A00B-DE42-BA9D-D19E1F7749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1E47D43-B8EC-6241-BE9C-D1A9D494F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450792-368C-B144-9453-B021704ED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CBCAE5-9457-EB4D-9FF4-7EE992B8EFF0}"/>
              </a:ext>
            </a:extLst>
          </p:cNvPr>
          <p:cNvSpPr>
            <a:spLocks noGrp="1"/>
          </p:cNvSpPr>
          <p:nvPr>
            <p:ph type="dt" sz="half" idx="10"/>
          </p:nvPr>
        </p:nvSpPr>
        <p:spPr/>
        <p:txBody>
          <a:bodyPr/>
          <a:lstStyle/>
          <a:p>
            <a:fld id="{F1295295-4CD6-9641-A79C-5A88FC248ECC}" type="datetimeFigureOut">
              <a:rPr lang="en-GB" smtClean="0"/>
              <a:t>13/05/2020</a:t>
            </a:fld>
            <a:endParaRPr lang="en-GB"/>
          </a:p>
        </p:txBody>
      </p:sp>
      <p:sp>
        <p:nvSpPr>
          <p:cNvPr id="6" name="Footer Placeholder 5">
            <a:extLst>
              <a:ext uri="{FF2B5EF4-FFF2-40B4-BE49-F238E27FC236}">
                <a16:creationId xmlns:a16="http://schemas.microsoft.com/office/drawing/2014/main" id="{60AEB4A5-B759-D245-BA23-561C70BE95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527B9A-CF28-7E44-84EF-442FD1454CD5}"/>
              </a:ext>
            </a:extLst>
          </p:cNvPr>
          <p:cNvSpPr>
            <a:spLocks noGrp="1"/>
          </p:cNvSpPr>
          <p:nvPr>
            <p:ph type="sldNum" sz="quarter" idx="12"/>
          </p:nvPr>
        </p:nvSpPr>
        <p:spPr/>
        <p:txBody>
          <a:bodyPr/>
          <a:lstStyle/>
          <a:p>
            <a:fld id="{F4D13BB0-AB1A-9F4E-B663-17AB6416B946}" type="slidenum">
              <a:rPr lang="en-GB" smtClean="0"/>
              <a:t>‹#›</a:t>
            </a:fld>
            <a:endParaRPr lang="en-GB"/>
          </a:p>
        </p:txBody>
      </p:sp>
    </p:spTree>
    <p:extLst>
      <p:ext uri="{BB962C8B-B14F-4D97-AF65-F5344CB8AC3E}">
        <p14:creationId xmlns:p14="http://schemas.microsoft.com/office/powerpoint/2010/main" val="24003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60A5-6F72-E24B-8C73-8B0FC43FA5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FB36945-9285-0E41-95D2-52D68D110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141B15-183C-B14E-BFAE-2F93289DE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3EC78B-F639-B94A-8764-E4E8FC0C44BE}"/>
              </a:ext>
            </a:extLst>
          </p:cNvPr>
          <p:cNvSpPr>
            <a:spLocks noGrp="1"/>
          </p:cNvSpPr>
          <p:nvPr>
            <p:ph type="dt" sz="half" idx="10"/>
          </p:nvPr>
        </p:nvSpPr>
        <p:spPr/>
        <p:txBody>
          <a:bodyPr/>
          <a:lstStyle/>
          <a:p>
            <a:fld id="{F1295295-4CD6-9641-A79C-5A88FC248ECC}" type="datetimeFigureOut">
              <a:rPr lang="en-GB" smtClean="0"/>
              <a:t>13/05/2020</a:t>
            </a:fld>
            <a:endParaRPr lang="en-GB"/>
          </a:p>
        </p:txBody>
      </p:sp>
      <p:sp>
        <p:nvSpPr>
          <p:cNvPr id="6" name="Footer Placeholder 5">
            <a:extLst>
              <a:ext uri="{FF2B5EF4-FFF2-40B4-BE49-F238E27FC236}">
                <a16:creationId xmlns:a16="http://schemas.microsoft.com/office/drawing/2014/main" id="{D3FDCE84-37C0-C440-A20B-FE5A82A305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22AD57-98B3-FE4F-8646-9879EEA60446}"/>
              </a:ext>
            </a:extLst>
          </p:cNvPr>
          <p:cNvSpPr>
            <a:spLocks noGrp="1"/>
          </p:cNvSpPr>
          <p:nvPr>
            <p:ph type="sldNum" sz="quarter" idx="12"/>
          </p:nvPr>
        </p:nvSpPr>
        <p:spPr/>
        <p:txBody>
          <a:bodyPr/>
          <a:lstStyle/>
          <a:p>
            <a:fld id="{F4D13BB0-AB1A-9F4E-B663-17AB6416B946}" type="slidenum">
              <a:rPr lang="en-GB" smtClean="0"/>
              <a:t>‹#›</a:t>
            </a:fld>
            <a:endParaRPr lang="en-GB"/>
          </a:p>
        </p:txBody>
      </p:sp>
    </p:spTree>
    <p:extLst>
      <p:ext uri="{BB962C8B-B14F-4D97-AF65-F5344CB8AC3E}">
        <p14:creationId xmlns:p14="http://schemas.microsoft.com/office/powerpoint/2010/main" val="418195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6D129A-345C-C840-88C4-691E42DDD8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325A800-DE96-3C41-97F1-CC889A049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DB3921B-BE83-DB4C-B54A-84C2C60775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95295-4CD6-9641-A79C-5A88FC248ECC}" type="datetimeFigureOut">
              <a:rPr lang="en-GB" smtClean="0"/>
              <a:t>13/05/2020</a:t>
            </a:fld>
            <a:endParaRPr lang="en-GB"/>
          </a:p>
        </p:txBody>
      </p:sp>
      <p:sp>
        <p:nvSpPr>
          <p:cNvPr id="5" name="Footer Placeholder 4">
            <a:extLst>
              <a:ext uri="{FF2B5EF4-FFF2-40B4-BE49-F238E27FC236}">
                <a16:creationId xmlns:a16="http://schemas.microsoft.com/office/drawing/2014/main" id="{FFADB621-2459-2B43-8275-4653C3890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833648-74FA-0247-B110-2DB5B9782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13BB0-AB1A-9F4E-B663-17AB6416B946}" type="slidenum">
              <a:rPr lang="en-GB" smtClean="0"/>
              <a:t>‹#›</a:t>
            </a:fld>
            <a:endParaRPr lang="en-GB"/>
          </a:p>
        </p:txBody>
      </p:sp>
    </p:spTree>
    <p:extLst>
      <p:ext uri="{BB962C8B-B14F-4D97-AF65-F5344CB8AC3E}">
        <p14:creationId xmlns:p14="http://schemas.microsoft.com/office/powerpoint/2010/main" val="4181764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bbc.co.uk/teach/class-clips-video/story-of-britain-boudica-and-the-roman-invasion/zmyhf4j"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www.unc.edu/celtic/catalogue/boudica/Celtic_Britain.gi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5636C-E748-A84B-B3CD-250E260AD34A}"/>
              </a:ext>
            </a:extLst>
          </p:cNvPr>
          <p:cNvSpPr>
            <a:spLocks noGrp="1"/>
          </p:cNvSpPr>
          <p:nvPr>
            <p:ph type="ctrTitle"/>
          </p:nvPr>
        </p:nvSpPr>
        <p:spPr>
          <a:xfrm>
            <a:off x="5277329" y="640080"/>
            <a:ext cx="6274590" cy="4018341"/>
          </a:xfrm>
          <a:noFill/>
        </p:spPr>
        <p:txBody>
          <a:bodyPr>
            <a:normAutofit/>
          </a:bodyPr>
          <a:lstStyle/>
          <a:p>
            <a:pPr algn="l"/>
            <a:r>
              <a:rPr lang="en-GB"/>
              <a:t>History Lesson</a:t>
            </a:r>
          </a:p>
        </p:txBody>
      </p:sp>
      <p:sp>
        <p:nvSpPr>
          <p:cNvPr id="3" name="Subtitle 2">
            <a:extLst>
              <a:ext uri="{FF2B5EF4-FFF2-40B4-BE49-F238E27FC236}">
                <a16:creationId xmlns:a16="http://schemas.microsoft.com/office/drawing/2014/main" id="{064F254E-55E4-E046-8E43-35704F028924}"/>
              </a:ext>
            </a:extLst>
          </p:cNvPr>
          <p:cNvSpPr>
            <a:spLocks noGrp="1"/>
          </p:cNvSpPr>
          <p:nvPr>
            <p:ph type="subTitle" idx="1"/>
          </p:nvPr>
        </p:nvSpPr>
        <p:spPr>
          <a:xfrm>
            <a:off x="5277329" y="4796852"/>
            <a:ext cx="6274590" cy="1421068"/>
          </a:xfrm>
          <a:noFill/>
        </p:spPr>
        <p:txBody>
          <a:bodyPr>
            <a:normAutofit/>
          </a:bodyPr>
          <a:lstStyle/>
          <a:p>
            <a:pPr algn="l"/>
            <a:r>
              <a:rPr lang="en-GB"/>
              <a:t>18</a:t>
            </a:r>
            <a:r>
              <a:rPr lang="en-GB" baseline="30000"/>
              <a:t>th</a:t>
            </a:r>
            <a:r>
              <a:rPr lang="en-GB"/>
              <a:t> May 2020</a:t>
            </a:r>
          </a:p>
          <a:p>
            <a:pPr algn="l"/>
            <a:r>
              <a:rPr lang="en-GB"/>
              <a:t>Boudicca Fights back!</a:t>
            </a:r>
          </a:p>
        </p:txBody>
      </p:sp>
      <p:pic>
        <p:nvPicPr>
          <p:cNvPr id="4" name="Picture 3">
            <a:extLst>
              <a:ext uri="{FF2B5EF4-FFF2-40B4-BE49-F238E27FC236}">
                <a16:creationId xmlns:a16="http://schemas.microsoft.com/office/drawing/2014/main" id="{64664A28-907A-0E48-801E-4A5DE2E8043D}"/>
              </a:ext>
            </a:extLst>
          </p:cNvPr>
          <p:cNvPicPr>
            <a:picLocks noChangeAspect="1"/>
          </p:cNvPicPr>
          <p:nvPr/>
        </p:nvPicPr>
        <p:blipFill rotWithShape="1">
          <a:blip r:embed="rId2"/>
          <a:srcRect l="620" r="4129"/>
          <a:stretch/>
        </p:blipFill>
        <p:spPr>
          <a:xfrm>
            <a:off x="1" y="10"/>
            <a:ext cx="4654296" cy="6857990"/>
          </a:xfrm>
          <a:prstGeom prst="rect">
            <a:avLst/>
          </a:prstGeom>
        </p:spPr>
      </p:pic>
    </p:spTree>
    <p:extLst>
      <p:ext uri="{BB962C8B-B14F-4D97-AF65-F5344CB8AC3E}">
        <p14:creationId xmlns:p14="http://schemas.microsoft.com/office/powerpoint/2010/main" val="2181345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81AF1-09B9-2D42-97C4-0F6A3AB0270B}"/>
              </a:ext>
            </a:extLst>
          </p:cNvPr>
          <p:cNvSpPr/>
          <p:nvPr/>
        </p:nvSpPr>
        <p:spPr>
          <a:xfrm>
            <a:off x="544512" y="1690688"/>
            <a:ext cx="4856595" cy="4524315"/>
          </a:xfrm>
          <a:prstGeom prst="rect">
            <a:avLst/>
          </a:prstGeom>
        </p:spPr>
        <p:txBody>
          <a:bodyPr wrap="square">
            <a:spAutoFit/>
          </a:bodyPr>
          <a:lstStyle/>
          <a:p>
            <a:r>
              <a:rPr lang="en-GB" sz="2400" dirty="0">
                <a:latin typeface="Calibri" panose="020F0502020204030204" pitchFamily="34" charset="0"/>
              </a:rPr>
              <a:t>Boudicca knew that if she was captured, she would be tortured by the Romans. So she and her daughters took poison and killed themselves. The Romans continued to occupy England and Wales until the fifth century AD.</a:t>
            </a:r>
          </a:p>
          <a:p>
            <a:endParaRPr lang="en-GB" sz="2400" dirty="0">
              <a:latin typeface="Calibri" panose="020F0502020204030204" pitchFamily="34" charset="0"/>
            </a:endParaRPr>
          </a:p>
          <a:p>
            <a:r>
              <a:rPr lang="en-GB" sz="2400" dirty="0">
                <a:latin typeface="Calibri" panose="020F0502020204030204" pitchFamily="34" charset="0"/>
              </a:rPr>
              <a:t>Today, a statue of this inspiring Queen stands next to Parliament in the centre of London—the same city that she burnt down 2,000 years ago. </a:t>
            </a:r>
            <a:endParaRPr lang="en-GB" sz="2400" dirty="0"/>
          </a:p>
        </p:txBody>
      </p:sp>
      <p:pic>
        <p:nvPicPr>
          <p:cNvPr id="5" name="Picture 4">
            <a:extLst>
              <a:ext uri="{FF2B5EF4-FFF2-40B4-BE49-F238E27FC236}">
                <a16:creationId xmlns:a16="http://schemas.microsoft.com/office/drawing/2014/main" id="{02C281AD-BD9C-834A-A74B-771701F50F03}"/>
              </a:ext>
            </a:extLst>
          </p:cNvPr>
          <p:cNvPicPr>
            <a:picLocks noChangeAspect="1"/>
          </p:cNvPicPr>
          <p:nvPr/>
        </p:nvPicPr>
        <p:blipFill>
          <a:blip r:embed="rId2"/>
          <a:stretch>
            <a:fillRect/>
          </a:stretch>
        </p:blipFill>
        <p:spPr>
          <a:xfrm>
            <a:off x="5889484" y="177800"/>
            <a:ext cx="6096000" cy="6502400"/>
          </a:xfrm>
          <a:prstGeom prst="rect">
            <a:avLst/>
          </a:prstGeom>
        </p:spPr>
      </p:pic>
      <p:sp>
        <p:nvSpPr>
          <p:cNvPr id="6" name="Title 1">
            <a:extLst>
              <a:ext uri="{FF2B5EF4-FFF2-40B4-BE49-F238E27FC236}">
                <a16:creationId xmlns:a16="http://schemas.microsoft.com/office/drawing/2014/main" id="{611F2622-02E9-C247-A970-CFF0C093838B}"/>
              </a:ext>
            </a:extLst>
          </p:cNvPr>
          <p:cNvSpPr>
            <a:spLocks noGrp="1"/>
          </p:cNvSpPr>
          <p:nvPr>
            <p:ph type="title"/>
          </p:nvPr>
        </p:nvSpPr>
        <p:spPr>
          <a:xfrm>
            <a:off x="544512" y="365125"/>
            <a:ext cx="5175351" cy="1325563"/>
          </a:xfrm>
        </p:spPr>
        <p:txBody>
          <a:bodyPr/>
          <a:lstStyle/>
          <a:p>
            <a:r>
              <a:rPr lang="en-GB" dirty="0"/>
              <a:t>The story of Boudicca</a:t>
            </a:r>
          </a:p>
        </p:txBody>
      </p:sp>
    </p:spTree>
    <p:extLst>
      <p:ext uri="{BB962C8B-B14F-4D97-AF65-F5344CB8AC3E}">
        <p14:creationId xmlns:p14="http://schemas.microsoft.com/office/powerpoint/2010/main" val="3377282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ge1image29312848">
            <a:extLst>
              <a:ext uri="{FF2B5EF4-FFF2-40B4-BE49-F238E27FC236}">
                <a16:creationId xmlns:a16="http://schemas.microsoft.com/office/drawing/2014/main" id="{431DBEB7-186A-9E43-A8C5-63DEBE1CD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75" y="254635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ge1image12383920">
            <a:extLst>
              <a:ext uri="{FF2B5EF4-FFF2-40B4-BE49-F238E27FC236}">
                <a16:creationId xmlns:a16="http://schemas.microsoft.com/office/drawing/2014/main" id="{98B25A97-1EDC-B64B-A7E0-0C52E10D9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75" y="2546350"/>
            <a:ext cx="1600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age1image22830592">
            <a:extLst>
              <a:ext uri="{FF2B5EF4-FFF2-40B4-BE49-F238E27FC236}">
                <a16:creationId xmlns:a16="http://schemas.microsoft.com/office/drawing/2014/main" id="{B18C21CB-4AC0-DB47-8332-931AB2435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075" y="2546350"/>
            <a:ext cx="381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ge1image12385936">
            <a:extLst>
              <a:ext uri="{FF2B5EF4-FFF2-40B4-BE49-F238E27FC236}">
                <a16:creationId xmlns:a16="http://schemas.microsoft.com/office/drawing/2014/main" id="{C2A40CF3-912E-D848-8A60-64A321E7E8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075" y="2546350"/>
            <a:ext cx="1397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page1image22837120">
            <a:extLst>
              <a:ext uri="{FF2B5EF4-FFF2-40B4-BE49-F238E27FC236}">
                <a16:creationId xmlns:a16="http://schemas.microsoft.com/office/drawing/2014/main" id="{A573FCCB-4ABD-8343-BECB-A8C3A762D3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075" y="2546350"/>
            <a:ext cx="1143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age1image22836160">
            <a:extLst>
              <a:ext uri="{FF2B5EF4-FFF2-40B4-BE49-F238E27FC236}">
                <a16:creationId xmlns:a16="http://schemas.microsoft.com/office/drawing/2014/main" id="{EE105ED1-A1CB-3342-9801-5BA229C4EA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075" y="2546350"/>
            <a:ext cx="1016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page1image22836544">
            <a:extLst>
              <a:ext uri="{FF2B5EF4-FFF2-40B4-BE49-F238E27FC236}">
                <a16:creationId xmlns:a16="http://schemas.microsoft.com/office/drawing/2014/main" id="{B4370FB0-7674-794C-8E5B-1D85A60A27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075" y="2546350"/>
            <a:ext cx="762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59DE38D-41DE-8946-89A7-5356FA365DFE}"/>
              </a:ext>
            </a:extLst>
          </p:cNvPr>
          <p:cNvSpPr/>
          <p:nvPr/>
        </p:nvSpPr>
        <p:spPr>
          <a:xfrm>
            <a:off x="1376853" y="583408"/>
            <a:ext cx="8744607" cy="646331"/>
          </a:xfrm>
          <a:prstGeom prst="rect">
            <a:avLst/>
          </a:prstGeom>
        </p:spPr>
        <p:txBody>
          <a:bodyPr wrap="square">
            <a:spAutoFit/>
          </a:bodyPr>
          <a:lstStyle/>
          <a:p>
            <a:pPr algn="ctr"/>
            <a:r>
              <a:rPr lang="en-GB" b="1" dirty="0">
                <a:latin typeface="Tahoma" panose="020B0604030504040204" pitchFamily="34" charset="0"/>
              </a:rPr>
              <a:t> Task: read through these events and place them in the correct order to create a story-board about what happened to Boudicca</a:t>
            </a:r>
            <a:endParaRPr lang="en-GB" dirty="0"/>
          </a:p>
        </p:txBody>
      </p:sp>
      <p:graphicFrame>
        <p:nvGraphicFramePr>
          <p:cNvPr id="6" name="Table 5">
            <a:extLst>
              <a:ext uri="{FF2B5EF4-FFF2-40B4-BE49-F238E27FC236}">
                <a16:creationId xmlns:a16="http://schemas.microsoft.com/office/drawing/2014/main" id="{B08ABAC9-5008-6947-B7FC-74A133A0D80D}"/>
              </a:ext>
            </a:extLst>
          </p:cNvPr>
          <p:cNvGraphicFramePr>
            <a:graphicFrameLocks noGrp="1"/>
          </p:cNvGraphicFramePr>
          <p:nvPr>
            <p:extLst>
              <p:ext uri="{D42A27DB-BD31-4B8C-83A1-F6EECF244321}">
                <p14:modId xmlns:p14="http://schemas.microsoft.com/office/powerpoint/2010/main" val="2067658105"/>
              </p:ext>
            </p:extLst>
          </p:nvPr>
        </p:nvGraphicFramePr>
        <p:xfrm>
          <a:off x="945931" y="1731579"/>
          <a:ext cx="10092560" cy="4297680"/>
        </p:xfrm>
        <a:graphic>
          <a:graphicData uri="http://schemas.openxmlformats.org/drawingml/2006/table">
            <a:tbl>
              <a:tblPr firstRow="1" bandRow="1">
                <a:tableStyleId>{5940675A-B579-460E-94D1-54222C63F5DA}</a:tableStyleId>
              </a:tblPr>
              <a:tblGrid>
                <a:gridCol w="2523140">
                  <a:extLst>
                    <a:ext uri="{9D8B030D-6E8A-4147-A177-3AD203B41FA5}">
                      <a16:colId xmlns:a16="http://schemas.microsoft.com/office/drawing/2014/main" val="61959752"/>
                    </a:ext>
                  </a:extLst>
                </a:gridCol>
                <a:gridCol w="2523140">
                  <a:extLst>
                    <a:ext uri="{9D8B030D-6E8A-4147-A177-3AD203B41FA5}">
                      <a16:colId xmlns:a16="http://schemas.microsoft.com/office/drawing/2014/main" val="1951958720"/>
                    </a:ext>
                  </a:extLst>
                </a:gridCol>
                <a:gridCol w="2523140">
                  <a:extLst>
                    <a:ext uri="{9D8B030D-6E8A-4147-A177-3AD203B41FA5}">
                      <a16:colId xmlns:a16="http://schemas.microsoft.com/office/drawing/2014/main" val="625641703"/>
                    </a:ext>
                  </a:extLst>
                </a:gridCol>
                <a:gridCol w="2523140">
                  <a:extLst>
                    <a:ext uri="{9D8B030D-6E8A-4147-A177-3AD203B41FA5}">
                      <a16:colId xmlns:a16="http://schemas.microsoft.com/office/drawing/2014/main" val="1892641872"/>
                    </a:ext>
                  </a:extLst>
                </a:gridCol>
              </a:tblGrid>
              <a:tr h="1986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The Roman governor returned to fight Boudicca. She told her troops that the battle would mean the end of Roman rule in Britain. </a:t>
                      </a:r>
                      <a:endParaRPr lang="en-GB"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They marched towards the nearest Roman town of Colchester and other tribes joined them. They easily defeated the Romans in Colchester. </a:t>
                      </a:r>
                      <a:endParaRPr lang="en-GB"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Boudicca escaped. No one is certain what happened to Boudicca next but many believe that she drank poison so that the Romans couldn’t capture her. </a:t>
                      </a:r>
                      <a:endParaRPr lang="en-GB"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When she refused they tied her and her daughters up and beat them. This made Boudicca and her tribe very angry, and they decided to fight the Romans. </a:t>
                      </a:r>
                      <a:endParaRPr lang="en-GB" dirty="0"/>
                    </a:p>
                  </a:txBody>
                  <a:tcPr/>
                </a:tc>
                <a:extLst>
                  <a:ext uri="{0D108BD9-81ED-4DB2-BD59-A6C34878D82A}">
                    <a16:rowId xmlns:a16="http://schemas.microsoft.com/office/drawing/2014/main" val="564812479"/>
                  </a:ext>
                </a:extLst>
              </a:tr>
              <a:tr h="1986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The new Roman army was outnumbered but won. Many of the soldiers, and women and children who had come to watch, were killed. </a:t>
                      </a:r>
                      <a:endParaRPr lang="en-GB"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The Romans continued to occupy England and Wales until the fifth century AD. </a:t>
                      </a:r>
                      <a:endParaRPr lang="en-GB"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When Boudicca’s husband died, the Romans wanted her land. They wanted her to give up her throne. </a:t>
                      </a:r>
                      <a:endParaRPr lang="en-GB"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They continued to St Albans and London. The Romans sent more soldiers but they were easily defeated. Many Romans were killed. </a:t>
                      </a:r>
                      <a:endParaRPr lang="en-GB" dirty="0"/>
                    </a:p>
                    <a:p>
                      <a:endParaRPr lang="en-GB" dirty="0"/>
                    </a:p>
                  </a:txBody>
                  <a:tcPr/>
                </a:tc>
                <a:extLst>
                  <a:ext uri="{0D108BD9-81ED-4DB2-BD59-A6C34878D82A}">
                    <a16:rowId xmlns:a16="http://schemas.microsoft.com/office/drawing/2014/main" val="3420344967"/>
                  </a:ext>
                </a:extLst>
              </a:tr>
            </a:tbl>
          </a:graphicData>
        </a:graphic>
      </p:graphicFrame>
    </p:spTree>
    <p:extLst>
      <p:ext uri="{BB962C8B-B14F-4D97-AF65-F5344CB8AC3E}">
        <p14:creationId xmlns:p14="http://schemas.microsoft.com/office/powerpoint/2010/main" val="68407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7AE2-9E67-7A49-A2C0-C21C8FB66445}"/>
              </a:ext>
            </a:extLst>
          </p:cNvPr>
          <p:cNvSpPr>
            <a:spLocks noGrp="1"/>
          </p:cNvSpPr>
          <p:nvPr>
            <p:ph type="title"/>
          </p:nvPr>
        </p:nvSpPr>
        <p:spPr/>
        <p:txBody>
          <a:bodyPr/>
          <a:lstStyle/>
          <a:p>
            <a:r>
              <a:rPr lang="en-GB" dirty="0"/>
              <a:t>How do we know about Boudicca’s story?</a:t>
            </a:r>
          </a:p>
        </p:txBody>
      </p:sp>
      <p:sp>
        <p:nvSpPr>
          <p:cNvPr id="3" name="Content Placeholder 2">
            <a:extLst>
              <a:ext uri="{FF2B5EF4-FFF2-40B4-BE49-F238E27FC236}">
                <a16:creationId xmlns:a16="http://schemas.microsoft.com/office/drawing/2014/main" id="{A1E6602D-71E6-6C47-8BD3-F5D5C719AE85}"/>
              </a:ext>
            </a:extLst>
          </p:cNvPr>
          <p:cNvSpPr>
            <a:spLocks noGrp="1"/>
          </p:cNvSpPr>
          <p:nvPr>
            <p:ph idx="1"/>
          </p:nvPr>
        </p:nvSpPr>
        <p:spPr>
          <a:xfrm>
            <a:off x="838200" y="1825625"/>
            <a:ext cx="7359869" cy="4351338"/>
          </a:xfrm>
        </p:spPr>
        <p:txBody>
          <a:bodyPr>
            <a:normAutofit fontScale="92500"/>
          </a:bodyPr>
          <a:lstStyle/>
          <a:p>
            <a:pPr marL="0" indent="0">
              <a:buNone/>
            </a:pPr>
            <a:r>
              <a:rPr lang="en-GB" dirty="0"/>
              <a:t>The Celts did not write anything down in this period that is available to us today and so no information from them concerning this event is left for historians to look at.  </a:t>
            </a:r>
          </a:p>
          <a:p>
            <a:pPr marL="0" indent="0">
              <a:buNone/>
            </a:pPr>
            <a:endParaRPr lang="en-GB" dirty="0"/>
          </a:p>
          <a:p>
            <a:pPr marL="0" indent="0">
              <a:buNone/>
            </a:pPr>
            <a:r>
              <a:rPr lang="en-GB" dirty="0"/>
              <a:t>The first historian to leave us a record, Tacitus, was a young Roman boy at the time of Boudicca’s rebellion. His father-in-law was a governor in Britannia after the rebellion was crushed so would have had knowledge of the events and have been able to inform Tacitus of what happened.</a:t>
            </a:r>
          </a:p>
        </p:txBody>
      </p:sp>
      <p:pic>
        <p:nvPicPr>
          <p:cNvPr id="4" name="Picture 3">
            <a:extLst>
              <a:ext uri="{FF2B5EF4-FFF2-40B4-BE49-F238E27FC236}">
                <a16:creationId xmlns:a16="http://schemas.microsoft.com/office/drawing/2014/main" id="{A475B35A-2010-B14E-8203-E027F71F2B09}"/>
              </a:ext>
            </a:extLst>
          </p:cNvPr>
          <p:cNvPicPr>
            <a:picLocks noChangeAspect="1"/>
          </p:cNvPicPr>
          <p:nvPr/>
        </p:nvPicPr>
        <p:blipFill>
          <a:blip r:embed="rId2"/>
          <a:stretch>
            <a:fillRect/>
          </a:stretch>
        </p:blipFill>
        <p:spPr>
          <a:xfrm>
            <a:off x="8883515" y="1690688"/>
            <a:ext cx="2159000" cy="3111500"/>
          </a:xfrm>
          <a:prstGeom prst="rect">
            <a:avLst/>
          </a:prstGeom>
        </p:spPr>
      </p:pic>
      <p:sp>
        <p:nvSpPr>
          <p:cNvPr id="5" name="TextBox 4">
            <a:extLst>
              <a:ext uri="{FF2B5EF4-FFF2-40B4-BE49-F238E27FC236}">
                <a16:creationId xmlns:a16="http://schemas.microsoft.com/office/drawing/2014/main" id="{E53371C7-72ED-9E42-85C7-76ED28E59DCE}"/>
              </a:ext>
            </a:extLst>
          </p:cNvPr>
          <p:cNvSpPr txBox="1"/>
          <p:nvPr/>
        </p:nvSpPr>
        <p:spPr>
          <a:xfrm>
            <a:off x="9548671" y="4802188"/>
            <a:ext cx="828688" cy="369332"/>
          </a:xfrm>
          <a:prstGeom prst="rect">
            <a:avLst/>
          </a:prstGeom>
          <a:noFill/>
        </p:spPr>
        <p:txBody>
          <a:bodyPr wrap="none" rtlCol="0">
            <a:spAutoFit/>
          </a:bodyPr>
          <a:lstStyle/>
          <a:p>
            <a:r>
              <a:rPr lang="en-GB" dirty="0"/>
              <a:t>Tacitus</a:t>
            </a:r>
          </a:p>
        </p:txBody>
      </p:sp>
    </p:spTree>
    <p:extLst>
      <p:ext uri="{BB962C8B-B14F-4D97-AF65-F5344CB8AC3E}">
        <p14:creationId xmlns:p14="http://schemas.microsoft.com/office/powerpoint/2010/main" val="164162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image52564032">
            <a:extLst>
              <a:ext uri="{FF2B5EF4-FFF2-40B4-BE49-F238E27FC236}">
                <a16:creationId xmlns:a16="http://schemas.microsoft.com/office/drawing/2014/main" id="{99FD3AAB-57A7-F64C-A4E4-2A176B012A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4" r="3604" b="50569"/>
          <a:stretch/>
        </p:blipFill>
        <p:spPr bwMode="auto">
          <a:xfrm>
            <a:off x="0" y="960120"/>
            <a:ext cx="626364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page1image52564032">
            <a:extLst>
              <a:ext uri="{FF2B5EF4-FFF2-40B4-BE49-F238E27FC236}">
                <a16:creationId xmlns:a16="http://schemas.microsoft.com/office/drawing/2014/main" id="{BCE72C94-B140-B547-9807-06A85CED3D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6" t="49547" r="3347" b="7056"/>
          <a:stretch/>
        </p:blipFill>
        <p:spPr bwMode="auto">
          <a:xfrm>
            <a:off x="6191975" y="1714500"/>
            <a:ext cx="6000025" cy="438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7DA214-41E4-4444-9979-0B522DD977AC}"/>
              </a:ext>
            </a:extLst>
          </p:cNvPr>
          <p:cNvSpPr txBox="1"/>
          <p:nvPr/>
        </p:nvSpPr>
        <p:spPr>
          <a:xfrm>
            <a:off x="425669" y="299545"/>
            <a:ext cx="10168759" cy="954107"/>
          </a:xfrm>
          <a:prstGeom prst="rect">
            <a:avLst/>
          </a:prstGeom>
          <a:noFill/>
        </p:spPr>
        <p:txBody>
          <a:bodyPr wrap="square" rtlCol="0">
            <a:spAutoFit/>
          </a:bodyPr>
          <a:lstStyle/>
          <a:p>
            <a:pPr algn="ctr"/>
            <a:r>
              <a:rPr lang="en-GB" sz="2800" dirty="0"/>
              <a:t>Task: Read through this information, then answer the questions on the next slide.</a:t>
            </a:r>
          </a:p>
        </p:txBody>
      </p:sp>
    </p:spTree>
    <p:extLst>
      <p:ext uri="{BB962C8B-B14F-4D97-AF65-F5344CB8AC3E}">
        <p14:creationId xmlns:p14="http://schemas.microsoft.com/office/powerpoint/2010/main" val="4290086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2image52440032">
            <a:extLst>
              <a:ext uri="{FF2B5EF4-FFF2-40B4-BE49-F238E27FC236}">
                <a16:creationId xmlns:a16="http://schemas.microsoft.com/office/drawing/2014/main" id="{644C9653-AC48-E146-BADD-D2FE54FC9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05" b="26652"/>
          <a:stretch/>
        </p:blipFill>
        <p:spPr bwMode="auto">
          <a:xfrm>
            <a:off x="0" y="182880"/>
            <a:ext cx="6319317" cy="62636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3image52658384">
            <a:extLst>
              <a:ext uri="{FF2B5EF4-FFF2-40B4-BE49-F238E27FC236}">
                <a16:creationId xmlns:a16="http://schemas.microsoft.com/office/drawing/2014/main" id="{550A57D4-90BA-3843-9971-8A33D9D946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42" b="37966"/>
          <a:stretch/>
        </p:blipFill>
        <p:spPr bwMode="auto">
          <a:xfrm>
            <a:off x="6096000" y="1737360"/>
            <a:ext cx="6133083" cy="49377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page2image52440032">
            <a:extLst>
              <a:ext uri="{FF2B5EF4-FFF2-40B4-BE49-F238E27FC236}">
                <a16:creationId xmlns:a16="http://schemas.microsoft.com/office/drawing/2014/main" id="{4881A30C-05C2-3B4F-AE79-EC1A957520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480" b="13266"/>
          <a:stretch/>
        </p:blipFill>
        <p:spPr bwMode="auto">
          <a:xfrm>
            <a:off x="6096000" y="182880"/>
            <a:ext cx="6248245" cy="134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381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32E0-4BD3-8048-80A2-F117A6777B42}"/>
              </a:ext>
            </a:extLst>
          </p:cNvPr>
          <p:cNvSpPr>
            <a:spLocks noGrp="1"/>
          </p:cNvSpPr>
          <p:nvPr>
            <p:ph type="title"/>
          </p:nvPr>
        </p:nvSpPr>
        <p:spPr>
          <a:xfrm>
            <a:off x="4476699" y="664901"/>
            <a:ext cx="6586491" cy="1676603"/>
          </a:xfrm>
        </p:spPr>
        <p:txBody>
          <a:bodyPr vert="horz" lIns="91440" tIns="45720" rIns="91440" bIns="45720" rtlCol="0" anchor="ctr">
            <a:normAutofit/>
          </a:bodyPr>
          <a:lstStyle/>
          <a:p>
            <a:pPr algn="ctr"/>
            <a:r>
              <a:rPr lang="en-US" sz="3700" dirty="0"/>
              <a:t>Plenary</a:t>
            </a:r>
          </a:p>
        </p:txBody>
      </p:sp>
      <p:pic>
        <p:nvPicPr>
          <p:cNvPr id="7" name="Picture 6">
            <a:extLst>
              <a:ext uri="{FF2B5EF4-FFF2-40B4-BE49-F238E27FC236}">
                <a16:creationId xmlns:a16="http://schemas.microsoft.com/office/drawing/2014/main" id="{576E90EB-EE80-F94F-8DE2-909BDB10F154}"/>
              </a:ext>
            </a:extLst>
          </p:cNvPr>
          <p:cNvPicPr>
            <a:picLocks noChangeAspect="1"/>
          </p:cNvPicPr>
          <p:nvPr/>
        </p:nvPicPr>
        <p:blipFill rotWithShape="1">
          <a:blip r:embed="rId2"/>
          <a:srcRect l="811" r="4320"/>
          <a:stretch/>
        </p:blipFill>
        <p:spPr>
          <a:xfrm>
            <a:off x="472965" y="827694"/>
            <a:ext cx="3516639" cy="5202611"/>
          </a:xfrm>
          <a:prstGeom prst="rect">
            <a:avLst/>
          </a:prstGeom>
          <a:effectLst/>
        </p:spPr>
      </p:pic>
      <p:sp>
        <p:nvSpPr>
          <p:cNvPr id="4" name="TextBox 3">
            <a:extLst>
              <a:ext uri="{FF2B5EF4-FFF2-40B4-BE49-F238E27FC236}">
                <a16:creationId xmlns:a16="http://schemas.microsoft.com/office/drawing/2014/main" id="{864ECBFA-CB89-DF42-A48D-7449D0CE3268}"/>
              </a:ext>
            </a:extLst>
          </p:cNvPr>
          <p:cNvSpPr txBox="1"/>
          <p:nvPr/>
        </p:nvSpPr>
        <p:spPr>
          <a:xfrm>
            <a:off x="4909153" y="2305869"/>
            <a:ext cx="6586489" cy="3256332"/>
          </a:xfrm>
          <a:prstGeom prst="rect">
            <a:avLst/>
          </a:prstGeom>
        </p:spPr>
        <p:txBody>
          <a:bodyPr vert="horz" lIns="91440" tIns="45720" rIns="91440" bIns="45720" rtlCol="0">
            <a:normAutofit/>
          </a:bodyPr>
          <a:lstStyle/>
          <a:p>
            <a:pPr algn="ctr">
              <a:lnSpc>
                <a:spcPct val="90000"/>
              </a:lnSpc>
              <a:spcAft>
                <a:spcPts val="600"/>
              </a:spcAft>
            </a:pPr>
            <a:r>
              <a:rPr lang="en-US" sz="2400" dirty="0"/>
              <a:t>What have you found out about Boudicca?</a:t>
            </a:r>
          </a:p>
          <a:p>
            <a:pPr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Who was Boudicca?</a:t>
            </a:r>
          </a:p>
          <a:p>
            <a:pPr marL="285750" indent="-228600">
              <a:lnSpc>
                <a:spcPct val="90000"/>
              </a:lnSpc>
              <a:spcAft>
                <a:spcPts val="600"/>
              </a:spcAft>
              <a:buFont typeface="Arial" panose="020B0604020202020204" pitchFamily="34" charset="0"/>
              <a:buChar char="•"/>
            </a:pPr>
            <a:r>
              <a:rPr lang="en-US" sz="2400" dirty="0"/>
              <a:t>Where did she come from?</a:t>
            </a:r>
          </a:p>
          <a:p>
            <a:pPr marL="285750" indent="-228600">
              <a:lnSpc>
                <a:spcPct val="90000"/>
              </a:lnSpc>
              <a:spcAft>
                <a:spcPts val="600"/>
              </a:spcAft>
              <a:buFont typeface="Arial" panose="020B0604020202020204" pitchFamily="34" charset="0"/>
              <a:buChar char="•"/>
            </a:pPr>
            <a:r>
              <a:rPr lang="en-US" sz="2400" dirty="0"/>
              <a:t>Why did she fight the Romans?</a:t>
            </a:r>
          </a:p>
          <a:p>
            <a:pPr marL="285750" indent="-228600">
              <a:lnSpc>
                <a:spcPct val="90000"/>
              </a:lnSpc>
              <a:spcAft>
                <a:spcPts val="600"/>
              </a:spcAft>
              <a:buFont typeface="Arial" panose="020B0604020202020204" pitchFamily="34" charset="0"/>
              <a:buChar char="•"/>
            </a:pPr>
            <a:r>
              <a:rPr lang="en-US" sz="2400" dirty="0"/>
              <a:t>How do we know about her?</a:t>
            </a:r>
          </a:p>
        </p:txBody>
      </p:sp>
    </p:spTree>
    <p:extLst>
      <p:ext uri="{BB962C8B-B14F-4D97-AF65-F5344CB8AC3E}">
        <p14:creationId xmlns:p14="http://schemas.microsoft.com/office/powerpoint/2010/main" val="290501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32E0-4BD3-8048-80A2-F117A6777B42}"/>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sz="3700"/>
              <a:t>Lesson aim – to investigate what happened to an important historical figure - Boudicca</a:t>
            </a:r>
          </a:p>
        </p:txBody>
      </p:sp>
      <p:pic>
        <p:nvPicPr>
          <p:cNvPr id="7" name="Picture 6">
            <a:extLst>
              <a:ext uri="{FF2B5EF4-FFF2-40B4-BE49-F238E27FC236}">
                <a16:creationId xmlns:a16="http://schemas.microsoft.com/office/drawing/2014/main" id="{576E90EB-EE80-F94F-8DE2-909BDB10F154}"/>
              </a:ext>
            </a:extLst>
          </p:cNvPr>
          <p:cNvPicPr>
            <a:picLocks noChangeAspect="1"/>
          </p:cNvPicPr>
          <p:nvPr/>
        </p:nvPicPr>
        <p:blipFill rotWithShape="1">
          <a:blip r:embed="rId2"/>
          <a:srcRect l="811" r="4320"/>
          <a:stretch/>
        </p:blipFill>
        <p:spPr>
          <a:xfrm>
            <a:off x="20" y="10"/>
            <a:ext cx="4635571" cy="6857990"/>
          </a:xfrm>
          <a:prstGeom prst="rect">
            <a:avLst/>
          </a:prstGeom>
          <a:effectLst/>
        </p:spPr>
      </p:pic>
      <p:sp>
        <p:nvSpPr>
          <p:cNvPr id="4" name="TextBox 3">
            <a:extLst>
              <a:ext uri="{FF2B5EF4-FFF2-40B4-BE49-F238E27FC236}">
                <a16:creationId xmlns:a16="http://schemas.microsoft.com/office/drawing/2014/main" id="{864ECBFA-CB89-DF42-A48D-7449D0CE3268}"/>
              </a:ext>
            </a:extLst>
          </p:cNvPr>
          <p:cNvSpPr txBox="1"/>
          <p:nvPr/>
        </p:nvSpPr>
        <p:spPr>
          <a:xfrm>
            <a:off x="4965431" y="2967487"/>
            <a:ext cx="6586489" cy="3256332"/>
          </a:xfrm>
          <a:prstGeom prst="rect">
            <a:avLst/>
          </a:prstGeom>
        </p:spPr>
        <p:txBody>
          <a:bodyPr vert="horz" lIns="91440" tIns="45720" rIns="91440" bIns="45720" rtlCol="0">
            <a:normAutofit/>
          </a:bodyPr>
          <a:lstStyle/>
          <a:p>
            <a:pPr algn="ctr">
              <a:lnSpc>
                <a:spcPct val="90000"/>
              </a:lnSpc>
              <a:spcAft>
                <a:spcPts val="600"/>
              </a:spcAft>
            </a:pPr>
            <a:r>
              <a:rPr lang="en-US" sz="2400" dirty="0"/>
              <a:t>In this lesson we will try to answer the following questions</a:t>
            </a:r>
          </a:p>
          <a:p>
            <a:pPr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Who was Boudicca?</a:t>
            </a:r>
          </a:p>
          <a:p>
            <a:pPr marL="285750" indent="-228600">
              <a:lnSpc>
                <a:spcPct val="90000"/>
              </a:lnSpc>
              <a:spcAft>
                <a:spcPts val="600"/>
              </a:spcAft>
              <a:buFont typeface="Arial" panose="020B0604020202020204" pitchFamily="34" charset="0"/>
              <a:buChar char="•"/>
            </a:pPr>
            <a:r>
              <a:rPr lang="en-US" sz="2400" dirty="0"/>
              <a:t>Where did she come from?</a:t>
            </a:r>
          </a:p>
          <a:p>
            <a:pPr marL="285750" indent="-228600">
              <a:lnSpc>
                <a:spcPct val="90000"/>
              </a:lnSpc>
              <a:spcAft>
                <a:spcPts val="600"/>
              </a:spcAft>
              <a:buFont typeface="Arial" panose="020B0604020202020204" pitchFamily="34" charset="0"/>
              <a:buChar char="•"/>
            </a:pPr>
            <a:r>
              <a:rPr lang="en-US" sz="2400" dirty="0"/>
              <a:t>Why did she fight the Romans?</a:t>
            </a:r>
          </a:p>
          <a:p>
            <a:pPr marL="285750" indent="-228600">
              <a:lnSpc>
                <a:spcPct val="90000"/>
              </a:lnSpc>
              <a:spcAft>
                <a:spcPts val="600"/>
              </a:spcAft>
              <a:buFont typeface="Arial" panose="020B0604020202020204" pitchFamily="34" charset="0"/>
              <a:buChar char="•"/>
            </a:pPr>
            <a:r>
              <a:rPr lang="en-US" sz="2400" dirty="0"/>
              <a:t>How do we know about her?</a:t>
            </a:r>
          </a:p>
        </p:txBody>
      </p:sp>
    </p:spTree>
    <p:extLst>
      <p:ext uri="{BB962C8B-B14F-4D97-AF65-F5344CB8AC3E}">
        <p14:creationId xmlns:p14="http://schemas.microsoft.com/office/powerpoint/2010/main" val="139857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4ECBFA-CB89-DF42-A48D-7449D0CE3268}"/>
              </a:ext>
            </a:extLst>
          </p:cNvPr>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dirty="0">
                <a:latin typeface="+mj-lt"/>
                <a:ea typeface="+mj-ea"/>
                <a:cs typeface="+mj-cs"/>
              </a:rPr>
              <a:t>Watch the video using the link below.</a:t>
            </a:r>
          </a:p>
          <a:p>
            <a:pPr>
              <a:lnSpc>
                <a:spcPct val="90000"/>
              </a:lnSpc>
              <a:spcBef>
                <a:spcPct val="0"/>
              </a:spcBef>
              <a:spcAft>
                <a:spcPts val="600"/>
              </a:spcAft>
            </a:pPr>
            <a:r>
              <a:rPr lang="en-US" sz="2400" dirty="0">
                <a:latin typeface="+mj-lt"/>
                <a:ea typeface="+mj-ea"/>
                <a:cs typeface="+mj-cs"/>
              </a:rPr>
              <a:t>This video tells the story of Boudicca in a short cartoon.</a:t>
            </a:r>
          </a:p>
        </p:txBody>
      </p:sp>
      <p:sp>
        <p:nvSpPr>
          <p:cNvPr id="3" name="Content Placeholder 2">
            <a:extLst>
              <a:ext uri="{FF2B5EF4-FFF2-40B4-BE49-F238E27FC236}">
                <a16:creationId xmlns:a16="http://schemas.microsoft.com/office/drawing/2014/main" id="{24CE1192-B547-D14C-80DD-DB4254E19AB4}"/>
              </a:ext>
            </a:extLst>
          </p:cNvPr>
          <p:cNvSpPr>
            <a:spLocks noGrp="1"/>
          </p:cNvSpPr>
          <p:nvPr>
            <p:ph idx="1"/>
          </p:nvPr>
        </p:nvSpPr>
        <p:spPr>
          <a:xfrm>
            <a:off x="4965431" y="2438400"/>
            <a:ext cx="6586489" cy="3785419"/>
          </a:xfrm>
        </p:spPr>
        <p:txBody>
          <a:bodyPr vert="horz" lIns="91440" tIns="45720" rIns="91440" bIns="45720" rtlCol="0">
            <a:normAutofit/>
          </a:bodyPr>
          <a:lstStyle/>
          <a:p>
            <a:pPr marL="0"/>
            <a:r>
              <a:rPr lang="en-US" sz="2000" dirty="0">
                <a:hlinkClick r:id="rId2"/>
              </a:rPr>
              <a:t>https://www.bbc.co.uk/teach/class-clips-video/story-of-britain-boudica-and-the-roman-invasion/zmyhf4j</a:t>
            </a:r>
            <a:endParaRPr lang="en-US" sz="2000" dirty="0"/>
          </a:p>
        </p:txBody>
      </p:sp>
      <p:pic>
        <p:nvPicPr>
          <p:cNvPr id="7" name="Picture 6">
            <a:extLst>
              <a:ext uri="{FF2B5EF4-FFF2-40B4-BE49-F238E27FC236}">
                <a16:creationId xmlns:a16="http://schemas.microsoft.com/office/drawing/2014/main" id="{E4EC30ED-F50E-0246-A23B-58D8206C3797}"/>
              </a:ext>
            </a:extLst>
          </p:cNvPr>
          <p:cNvPicPr>
            <a:picLocks noChangeAspect="1"/>
          </p:cNvPicPr>
          <p:nvPr/>
        </p:nvPicPr>
        <p:blipFill rotWithShape="1">
          <a:blip r:embed="rId3"/>
          <a:srcRect l="811" r="4320"/>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DB4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67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3551-7693-D44A-9460-24293E21B315}"/>
              </a:ext>
            </a:extLst>
          </p:cNvPr>
          <p:cNvSpPr>
            <a:spLocks noGrp="1"/>
          </p:cNvSpPr>
          <p:nvPr>
            <p:ph type="title"/>
          </p:nvPr>
        </p:nvSpPr>
        <p:spPr>
          <a:xfrm>
            <a:off x="5880538" y="365125"/>
            <a:ext cx="5473262" cy="1325563"/>
          </a:xfrm>
        </p:spPr>
        <p:txBody>
          <a:bodyPr/>
          <a:lstStyle/>
          <a:p>
            <a:r>
              <a:rPr lang="en-GB" dirty="0"/>
              <a:t>Who was Boudicca?</a:t>
            </a:r>
          </a:p>
        </p:txBody>
      </p:sp>
      <p:sp>
        <p:nvSpPr>
          <p:cNvPr id="3" name="Content Placeholder 2">
            <a:extLst>
              <a:ext uri="{FF2B5EF4-FFF2-40B4-BE49-F238E27FC236}">
                <a16:creationId xmlns:a16="http://schemas.microsoft.com/office/drawing/2014/main" id="{17BCD5CD-F052-E34C-9326-719E1A7288F7}"/>
              </a:ext>
            </a:extLst>
          </p:cNvPr>
          <p:cNvSpPr>
            <a:spLocks noGrp="1"/>
          </p:cNvSpPr>
          <p:nvPr>
            <p:ph idx="1"/>
          </p:nvPr>
        </p:nvSpPr>
        <p:spPr>
          <a:xfrm>
            <a:off x="5880538" y="1825625"/>
            <a:ext cx="5473262" cy="4351338"/>
          </a:xfrm>
        </p:spPr>
        <p:txBody>
          <a:bodyPr/>
          <a:lstStyle/>
          <a:p>
            <a:r>
              <a:rPr lang="en-GB" dirty="0">
                <a:latin typeface="Chalkboard" panose="03050602040202020205" pitchFamily="66" charset="77"/>
              </a:rPr>
              <a:t>Boudicca was a queen of the British Celtic Iceni tribe. She was married to the King of the Iceni tribe, </a:t>
            </a:r>
            <a:r>
              <a:rPr lang="en-GB" dirty="0" err="1">
                <a:latin typeface="Chalkboard" panose="03050602040202020205" pitchFamily="66" charset="77"/>
              </a:rPr>
              <a:t>Prasutagus</a:t>
            </a:r>
            <a:r>
              <a:rPr lang="en-GB" dirty="0">
                <a:latin typeface="Chalkboard" panose="03050602040202020205" pitchFamily="66" charset="77"/>
              </a:rPr>
              <a:t>.</a:t>
            </a:r>
          </a:p>
          <a:p>
            <a:pPr marL="0" indent="0">
              <a:buNone/>
            </a:pPr>
            <a:endParaRPr lang="en-GB" dirty="0">
              <a:latin typeface="Chalkboard" panose="03050602040202020205" pitchFamily="66" charset="77"/>
            </a:endParaRPr>
          </a:p>
          <a:p>
            <a:r>
              <a:rPr lang="en-GB" dirty="0">
                <a:latin typeface="Chalkboard" panose="03050602040202020205" pitchFamily="66" charset="77"/>
              </a:rPr>
              <a:t>Boudicca led led an uprising against the Roman army in Britain in AD 60 or 61.</a:t>
            </a:r>
          </a:p>
        </p:txBody>
      </p:sp>
      <p:pic>
        <p:nvPicPr>
          <p:cNvPr id="4" name="Picture 3">
            <a:extLst>
              <a:ext uri="{FF2B5EF4-FFF2-40B4-BE49-F238E27FC236}">
                <a16:creationId xmlns:a16="http://schemas.microsoft.com/office/drawing/2014/main" id="{C83152D6-1036-4244-A11B-963D8D6D76B2}"/>
              </a:ext>
            </a:extLst>
          </p:cNvPr>
          <p:cNvPicPr>
            <a:picLocks noChangeAspect="1"/>
          </p:cNvPicPr>
          <p:nvPr/>
        </p:nvPicPr>
        <p:blipFill rotWithShape="1">
          <a:blip r:embed="rId2"/>
          <a:srcRect l="811" r="4320"/>
          <a:stretch/>
        </p:blipFill>
        <p:spPr>
          <a:xfrm>
            <a:off x="20" y="10"/>
            <a:ext cx="4635571" cy="6857990"/>
          </a:xfrm>
          <a:prstGeom prst="rect">
            <a:avLst/>
          </a:prstGeom>
          <a:effectLst/>
        </p:spPr>
      </p:pic>
    </p:spTree>
    <p:extLst>
      <p:ext uri="{BB962C8B-B14F-4D97-AF65-F5344CB8AC3E}">
        <p14:creationId xmlns:p14="http://schemas.microsoft.com/office/powerpoint/2010/main" val="28313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B8CA7-B9EF-434C-8541-38AE60FAE352}"/>
              </a:ext>
            </a:extLst>
          </p:cNvPr>
          <p:cNvSpPr>
            <a:spLocks noGrp="1"/>
          </p:cNvSpPr>
          <p:nvPr>
            <p:ph type="title"/>
          </p:nvPr>
        </p:nvSpPr>
        <p:spPr>
          <a:xfrm>
            <a:off x="7099084" y="391886"/>
            <a:ext cx="4036334" cy="2387600"/>
          </a:xfrm>
        </p:spPr>
        <p:txBody>
          <a:bodyPr vert="horz" lIns="91440" tIns="45720" rIns="91440" bIns="45720" rtlCol="0" anchor="t">
            <a:normAutofit/>
          </a:bodyPr>
          <a:lstStyle/>
          <a:p>
            <a:pPr algn="ctr"/>
            <a:r>
              <a:rPr lang="en-US" sz="5400" dirty="0"/>
              <a:t>Where did Boudicca come from?</a:t>
            </a:r>
          </a:p>
        </p:txBody>
      </p:sp>
      <p:sp>
        <p:nvSpPr>
          <p:cNvPr id="11"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F55DF99-E974-9442-BC49-72ED0B6DD5ED}"/>
              </a:ext>
            </a:extLst>
          </p:cNvPr>
          <p:cNvPicPr>
            <a:picLocks noGrp="1"/>
          </p:cNvPicPr>
          <p:nvPr>
            <p:ph idx="1"/>
          </p:nvPr>
        </p:nvPicPr>
        <p:blipFill rotWithShape="1">
          <a:blip r:embed="rId2" r:link="rId3">
            <a:extLst>
              <a:ext uri="{28A0092B-C50C-407E-A947-70E740481C1C}">
                <a14:useLocalDpi xmlns:a14="http://schemas.microsoft.com/office/drawing/2010/main" val="0"/>
              </a:ext>
            </a:extLst>
          </a:blip>
          <a:srcRect t="16709" r="2" b="19812"/>
          <a:stretch>
            <a:fillRect/>
          </a:stretch>
        </p:blipFill>
        <p:spPr bwMode="auto">
          <a:xfrm>
            <a:off x="733507" y="666728"/>
            <a:ext cx="5536001" cy="5465791"/>
          </a:xfrm>
          <a:prstGeom prst="rect">
            <a:avLst/>
          </a:prstGeom>
          <a:noFill/>
        </p:spPr>
      </p:pic>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641920A9-0A4E-CA46-A233-08A68F58A6EB}"/>
              </a:ext>
            </a:extLst>
          </p:cNvPr>
          <p:cNvSpPr txBox="1"/>
          <p:nvPr/>
        </p:nvSpPr>
        <p:spPr>
          <a:xfrm>
            <a:off x="7508379" y="3154317"/>
            <a:ext cx="3510063" cy="2308324"/>
          </a:xfrm>
          <a:prstGeom prst="rect">
            <a:avLst/>
          </a:prstGeom>
          <a:noFill/>
        </p:spPr>
        <p:txBody>
          <a:bodyPr wrap="square" rtlCol="0">
            <a:spAutoFit/>
          </a:bodyPr>
          <a:lstStyle/>
          <a:p>
            <a:r>
              <a:rPr lang="en-GB" dirty="0">
                <a:latin typeface="Chalkboard" panose="03050602040202020205" pitchFamily="66" charset="77"/>
              </a:rPr>
              <a:t>When the Romans invaded Britain, it was split up into lots of small tribes. Each tribe had their own ruler.</a:t>
            </a:r>
          </a:p>
          <a:p>
            <a:endParaRPr lang="en-GB" dirty="0">
              <a:latin typeface="Chalkboard" panose="03050602040202020205" pitchFamily="66" charset="77"/>
            </a:endParaRPr>
          </a:p>
          <a:p>
            <a:r>
              <a:rPr lang="en-GB" dirty="0">
                <a:latin typeface="Chalkboard" panose="03050602040202020205" pitchFamily="66" charset="77"/>
              </a:rPr>
              <a:t>Boudicca and her husband, </a:t>
            </a:r>
            <a:r>
              <a:rPr lang="en-GB" dirty="0" err="1">
                <a:latin typeface="Chalkboard" panose="03050602040202020205" pitchFamily="66" charset="77"/>
              </a:rPr>
              <a:t>Prasutagus</a:t>
            </a:r>
            <a:r>
              <a:rPr lang="en-GB" dirty="0">
                <a:latin typeface="Chalkboard" panose="03050602040202020205" pitchFamily="66" charset="77"/>
              </a:rPr>
              <a:t> were the rulers of the Iceni tribe.</a:t>
            </a:r>
          </a:p>
        </p:txBody>
      </p:sp>
      <p:cxnSp>
        <p:nvCxnSpPr>
          <p:cNvPr id="6" name="Straight Arrow Connector 5">
            <a:extLst>
              <a:ext uri="{FF2B5EF4-FFF2-40B4-BE49-F238E27FC236}">
                <a16:creationId xmlns:a16="http://schemas.microsoft.com/office/drawing/2014/main" id="{F8EB6837-3847-6B49-9E63-8677A1660D40}"/>
              </a:ext>
            </a:extLst>
          </p:cNvPr>
          <p:cNvCxnSpPr>
            <a:cxnSpLocks/>
          </p:cNvCxnSpPr>
          <p:nvPr/>
        </p:nvCxnSpPr>
        <p:spPr>
          <a:xfrm flipH="1" flipV="1">
            <a:off x="5454400" y="4308479"/>
            <a:ext cx="1917951" cy="376597"/>
          </a:xfrm>
          <a:prstGeom prst="straightConnector1">
            <a:avLst/>
          </a:prstGeom>
          <a:ln w="1079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A77D867-4DFD-1E4A-A4DB-3C54B6EAB045}"/>
              </a:ext>
            </a:extLst>
          </p:cNvPr>
          <p:cNvSpPr txBox="1"/>
          <p:nvPr/>
        </p:nvSpPr>
        <p:spPr>
          <a:xfrm>
            <a:off x="6949037" y="5837472"/>
            <a:ext cx="5129546" cy="369332"/>
          </a:xfrm>
          <a:prstGeom prst="rect">
            <a:avLst/>
          </a:prstGeom>
          <a:noFill/>
        </p:spPr>
        <p:txBody>
          <a:bodyPr wrap="none" rtlCol="0">
            <a:spAutoFit/>
          </a:bodyPr>
          <a:lstStyle/>
          <a:p>
            <a:r>
              <a:rPr lang="en-GB" dirty="0"/>
              <a:t>Read the next 4 slides which tell you about her story.</a:t>
            </a:r>
          </a:p>
        </p:txBody>
      </p:sp>
    </p:spTree>
    <p:extLst>
      <p:ext uri="{BB962C8B-B14F-4D97-AF65-F5344CB8AC3E}">
        <p14:creationId xmlns:p14="http://schemas.microsoft.com/office/powerpoint/2010/main" val="14055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8655-D2E5-CE47-ACC8-FB128B37935D}"/>
              </a:ext>
            </a:extLst>
          </p:cNvPr>
          <p:cNvSpPr>
            <a:spLocks noGrp="1"/>
          </p:cNvSpPr>
          <p:nvPr>
            <p:ph type="title"/>
          </p:nvPr>
        </p:nvSpPr>
        <p:spPr>
          <a:xfrm>
            <a:off x="838200" y="365126"/>
            <a:ext cx="6096000" cy="848820"/>
          </a:xfrm>
        </p:spPr>
        <p:txBody>
          <a:bodyPr/>
          <a:lstStyle/>
          <a:p>
            <a:r>
              <a:rPr lang="en-GB" dirty="0"/>
              <a:t>The story of Boudicca</a:t>
            </a:r>
          </a:p>
        </p:txBody>
      </p:sp>
      <p:pic>
        <p:nvPicPr>
          <p:cNvPr id="4" name="Picture 3">
            <a:extLst>
              <a:ext uri="{FF2B5EF4-FFF2-40B4-BE49-F238E27FC236}">
                <a16:creationId xmlns:a16="http://schemas.microsoft.com/office/drawing/2014/main" id="{DC344707-2D7D-1141-8D11-34770E0BB25B}"/>
              </a:ext>
            </a:extLst>
          </p:cNvPr>
          <p:cNvPicPr>
            <a:picLocks noChangeAspect="1"/>
          </p:cNvPicPr>
          <p:nvPr/>
        </p:nvPicPr>
        <p:blipFill>
          <a:blip r:embed="rId2"/>
          <a:stretch>
            <a:fillRect/>
          </a:stretch>
        </p:blipFill>
        <p:spPr>
          <a:xfrm>
            <a:off x="7382501" y="681037"/>
            <a:ext cx="4445000" cy="4432300"/>
          </a:xfrm>
          <a:prstGeom prst="rect">
            <a:avLst/>
          </a:prstGeom>
        </p:spPr>
      </p:pic>
      <p:sp>
        <p:nvSpPr>
          <p:cNvPr id="5" name="Rectangle 4">
            <a:extLst>
              <a:ext uri="{FF2B5EF4-FFF2-40B4-BE49-F238E27FC236}">
                <a16:creationId xmlns:a16="http://schemas.microsoft.com/office/drawing/2014/main" id="{68791204-26B5-604F-9E36-79AB14ABC58D}"/>
              </a:ext>
            </a:extLst>
          </p:cNvPr>
          <p:cNvSpPr/>
          <p:nvPr/>
        </p:nvSpPr>
        <p:spPr>
          <a:xfrm>
            <a:off x="838200" y="1213946"/>
            <a:ext cx="6096000" cy="2585323"/>
          </a:xfrm>
          <a:prstGeom prst="rect">
            <a:avLst/>
          </a:prstGeom>
        </p:spPr>
        <p:txBody>
          <a:bodyPr>
            <a:spAutoFit/>
          </a:bodyPr>
          <a:lstStyle/>
          <a:p>
            <a:r>
              <a:rPr lang="en-GB" dirty="0">
                <a:latin typeface="Calibri" panose="020F0502020204030204" pitchFamily="34" charset="0"/>
              </a:rPr>
              <a:t>When the Romans invaded Britain, the tribal leaders were allowed to stay in charge of their people, but they had to pay money to the Roman Emperor. </a:t>
            </a:r>
            <a:endParaRPr lang="en-GB" dirty="0"/>
          </a:p>
          <a:p>
            <a:r>
              <a:rPr lang="en-GB" dirty="0">
                <a:latin typeface="Calibri" panose="020F0502020204030204" pitchFamily="34" charset="0"/>
              </a:rPr>
              <a:t>One tribe was called the Iceni, who ruled over the flat marshland in the East of England. When the Iceni King </a:t>
            </a:r>
            <a:r>
              <a:rPr lang="en-GB" dirty="0" err="1">
                <a:latin typeface="Calibri" panose="020F0502020204030204" pitchFamily="34" charset="0"/>
              </a:rPr>
              <a:t>Prasutagus</a:t>
            </a:r>
            <a:r>
              <a:rPr lang="en-GB" dirty="0">
                <a:latin typeface="Calibri" panose="020F0502020204030204" pitchFamily="34" charset="0"/>
              </a:rPr>
              <a:t> died, he left his people in the care of his widow, Queen Boudicca. The Celts respected male and female leaders alike, but the Romans did not. The Roman’s wanted her land and wanted her to give up her throne.</a:t>
            </a:r>
            <a:endParaRPr lang="en-GB" dirty="0"/>
          </a:p>
        </p:txBody>
      </p:sp>
      <p:sp>
        <p:nvSpPr>
          <p:cNvPr id="8" name="Rectangle 7">
            <a:extLst>
              <a:ext uri="{FF2B5EF4-FFF2-40B4-BE49-F238E27FC236}">
                <a16:creationId xmlns:a16="http://schemas.microsoft.com/office/drawing/2014/main" id="{DDBF0C90-255B-B94B-A1EE-7B914FCDF801}"/>
              </a:ext>
            </a:extLst>
          </p:cNvPr>
          <p:cNvSpPr/>
          <p:nvPr/>
        </p:nvSpPr>
        <p:spPr>
          <a:xfrm>
            <a:off x="838200" y="3959175"/>
            <a:ext cx="6096000" cy="2308324"/>
          </a:xfrm>
          <a:prstGeom prst="rect">
            <a:avLst/>
          </a:prstGeom>
        </p:spPr>
        <p:txBody>
          <a:bodyPr>
            <a:spAutoFit/>
          </a:bodyPr>
          <a:lstStyle/>
          <a:p>
            <a:r>
              <a:rPr lang="en-GB" dirty="0">
                <a:latin typeface="Calibri" panose="020F0502020204030204" pitchFamily="34" charset="0"/>
              </a:rPr>
              <a:t>Boudicca was a fearsome warrior and an inspiring leader, who would charge into battle on her chariot and armed with a spear. She was tall and beautiful, and had flaming red hair that flowed down to her waist. However, the Roman soldiers ruling Britain refused to recognise Boudicca as a Queen. They stole Iceni land, burnt down their houses, and publicly beat Boudicca in front of her people. They even attacked Boudicca’s daughters. </a:t>
            </a:r>
            <a:endParaRPr lang="en-GB" dirty="0"/>
          </a:p>
        </p:txBody>
      </p:sp>
    </p:spTree>
    <p:extLst>
      <p:ext uri="{BB962C8B-B14F-4D97-AF65-F5344CB8AC3E}">
        <p14:creationId xmlns:p14="http://schemas.microsoft.com/office/powerpoint/2010/main" val="304272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AA2630-9856-7447-9030-3EEC75ADFE84}"/>
              </a:ext>
            </a:extLst>
          </p:cNvPr>
          <p:cNvSpPr/>
          <p:nvPr/>
        </p:nvSpPr>
        <p:spPr>
          <a:xfrm>
            <a:off x="535665" y="1796286"/>
            <a:ext cx="6096000" cy="4401205"/>
          </a:xfrm>
          <a:prstGeom prst="rect">
            <a:avLst/>
          </a:prstGeom>
        </p:spPr>
        <p:txBody>
          <a:bodyPr>
            <a:spAutoFit/>
          </a:bodyPr>
          <a:lstStyle/>
          <a:p>
            <a:r>
              <a:rPr lang="en-GB" sz="2000" dirty="0">
                <a:latin typeface="Calibri" panose="020F0502020204030204" pitchFamily="34" charset="0"/>
              </a:rPr>
              <a:t>Boudicca was furious. She was not going to let the Romans get away with humiliating her, so she led her people in a rebellion. The Iceni warriors attacked the nearest Roman city they could find, called Colchester. They killed the Roman inhabitants, and destroyed the Roman buildings. They did the same in the Roman town of St Albans.</a:t>
            </a:r>
          </a:p>
          <a:p>
            <a:endParaRPr lang="en-GB" sz="2000" dirty="0">
              <a:latin typeface="Calibri" panose="020F0502020204030204" pitchFamily="34" charset="0"/>
            </a:endParaRPr>
          </a:p>
          <a:p>
            <a:r>
              <a:rPr lang="en-GB" sz="2000" dirty="0">
                <a:latin typeface="Calibri" panose="020F0502020204030204" pitchFamily="34" charset="0"/>
              </a:rPr>
              <a:t>From there, they carried on to a Roman town on the banks of the Thames called </a:t>
            </a:r>
            <a:r>
              <a:rPr lang="en-GB" sz="2000" dirty="0" err="1">
                <a:latin typeface="Calibri" panose="020F0502020204030204" pitchFamily="34" charset="0"/>
              </a:rPr>
              <a:t>Londinuim</a:t>
            </a:r>
            <a:r>
              <a:rPr lang="en-GB" sz="2000" dirty="0">
                <a:latin typeface="Calibri" panose="020F0502020204030204" pitchFamily="34" charset="0"/>
              </a:rPr>
              <a:t>, modern day London. Here, the Iceni burnt the city to the ground, and killed the people who lived there. Skulls of Roman soldiers who had their heads chopped off by the Iceni have be found in London. </a:t>
            </a:r>
            <a:endParaRPr lang="en-GB" sz="2000" dirty="0"/>
          </a:p>
        </p:txBody>
      </p:sp>
      <p:pic>
        <p:nvPicPr>
          <p:cNvPr id="6" name="Picture 5">
            <a:extLst>
              <a:ext uri="{FF2B5EF4-FFF2-40B4-BE49-F238E27FC236}">
                <a16:creationId xmlns:a16="http://schemas.microsoft.com/office/drawing/2014/main" id="{81BFAE3B-039F-D442-A3FF-DFD6E73DA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722" y="572277"/>
            <a:ext cx="4919613" cy="5310340"/>
          </a:xfrm>
          <a:prstGeom prst="rect">
            <a:avLst/>
          </a:prstGeom>
          <a:effectLst>
            <a:softEdge rad="635000"/>
          </a:effectLst>
        </p:spPr>
      </p:pic>
      <p:sp>
        <p:nvSpPr>
          <p:cNvPr id="7" name="Title 1">
            <a:extLst>
              <a:ext uri="{FF2B5EF4-FFF2-40B4-BE49-F238E27FC236}">
                <a16:creationId xmlns:a16="http://schemas.microsoft.com/office/drawing/2014/main" id="{8B9678CF-12A6-0C48-B5C7-C2A8AEBDEFC8}"/>
              </a:ext>
            </a:extLst>
          </p:cNvPr>
          <p:cNvSpPr>
            <a:spLocks noGrp="1"/>
          </p:cNvSpPr>
          <p:nvPr>
            <p:ph type="title"/>
          </p:nvPr>
        </p:nvSpPr>
        <p:spPr>
          <a:xfrm>
            <a:off x="779834" y="550973"/>
            <a:ext cx="6096000" cy="848820"/>
          </a:xfrm>
        </p:spPr>
        <p:txBody>
          <a:bodyPr/>
          <a:lstStyle/>
          <a:p>
            <a:r>
              <a:rPr lang="en-GB" dirty="0"/>
              <a:t>The story of Boudicca</a:t>
            </a:r>
          </a:p>
        </p:txBody>
      </p:sp>
    </p:spTree>
    <p:extLst>
      <p:ext uri="{BB962C8B-B14F-4D97-AF65-F5344CB8AC3E}">
        <p14:creationId xmlns:p14="http://schemas.microsoft.com/office/powerpoint/2010/main" val="2275872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AA2630-9856-7447-9030-3EEC75ADFE84}"/>
              </a:ext>
            </a:extLst>
          </p:cNvPr>
          <p:cNvSpPr/>
          <p:nvPr/>
        </p:nvSpPr>
        <p:spPr>
          <a:xfrm>
            <a:off x="535665" y="1796286"/>
            <a:ext cx="6096000" cy="4093428"/>
          </a:xfrm>
          <a:prstGeom prst="rect">
            <a:avLst/>
          </a:prstGeom>
        </p:spPr>
        <p:txBody>
          <a:bodyPr>
            <a:spAutoFit/>
          </a:bodyPr>
          <a:lstStyle/>
          <a:p>
            <a:pPr lvl="0">
              <a:defRPr/>
            </a:pPr>
            <a:r>
              <a:rPr lang="en-GB" sz="2000" dirty="0"/>
              <a:t>The Roman governor heard about what was happening so decided to return from a mission in Wales to fight Boudicca. </a:t>
            </a:r>
          </a:p>
          <a:p>
            <a:pPr lvl="0">
              <a:defRPr/>
            </a:pPr>
            <a:endParaRPr lang="en-GB" sz="2000" dirty="0"/>
          </a:p>
          <a:p>
            <a:pPr lvl="0">
              <a:defRPr/>
            </a:pPr>
            <a:r>
              <a:rPr lang="en-GB" sz="2000" dirty="0"/>
              <a:t>Boudicca gave a speech to her army. She told her troops that the battle would mean the end of Roman rule in Britain. </a:t>
            </a:r>
          </a:p>
          <a:p>
            <a:endParaRPr lang="en-GB" sz="2000" dirty="0">
              <a:latin typeface="Calibri" panose="020F0502020204030204" pitchFamily="34" charset="0"/>
            </a:endParaRPr>
          </a:p>
          <a:p>
            <a:r>
              <a:rPr lang="en-GB" sz="2000" dirty="0">
                <a:latin typeface="Calibri" panose="020F0502020204030204" pitchFamily="34" charset="0"/>
              </a:rPr>
              <a:t>They carried on to a Roman town on the banks of the Thames called </a:t>
            </a:r>
            <a:r>
              <a:rPr lang="en-GB" sz="2000" dirty="0" err="1">
                <a:latin typeface="Calibri" panose="020F0502020204030204" pitchFamily="34" charset="0"/>
              </a:rPr>
              <a:t>Londinuim</a:t>
            </a:r>
            <a:r>
              <a:rPr lang="en-GB" sz="2000" dirty="0">
                <a:latin typeface="Calibri" panose="020F0502020204030204" pitchFamily="34" charset="0"/>
              </a:rPr>
              <a:t>, modern day London. Here, the Iceni burnt the city to the ground, and killed the people who lived there. Skulls of Roman soldiers who had their heads chopped off by the Iceni have be found in London. </a:t>
            </a:r>
            <a:endParaRPr lang="en-GB" sz="2000" dirty="0"/>
          </a:p>
        </p:txBody>
      </p:sp>
      <p:sp>
        <p:nvSpPr>
          <p:cNvPr id="7" name="Title 1">
            <a:extLst>
              <a:ext uri="{FF2B5EF4-FFF2-40B4-BE49-F238E27FC236}">
                <a16:creationId xmlns:a16="http://schemas.microsoft.com/office/drawing/2014/main" id="{8B9678CF-12A6-0C48-B5C7-C2A8AEBDEFC8}"/>
              </a:ext>
            </a:extLst>
          </p:cNvPr>
          <p:cNvSpPr>
            <a:spLocks noGrp="1"/>
          </p:cNvSpPr>
          <p:nvPr>
            <p:ph type="title"/>
          </p:nvPr>
        </p:nvSpPr>
        <p:spPr>
          <a:xfrm>
            <a:off x="779834" y="550973"/>
            <a:ext cx="6096000" cy="848820"/>
          </a:xfrm>
        </p:spPr>
        <p:txBody>
          <a:bodyPr/>
          <a:lstStyle/>
          <a:p>
            <a:r>
              <a:rPr lang="en-GB" dirty="0"/>
              <a:t>The story of Boudicca</a:t>
            </a:r>
          </a:p>
        </p:txBody>
      </p:sp>
      <p:pic>
        <p:nvPicPr>
          <p:cNvPr id="2" name="Picture 1">
            <a:extLst>
              <a:ext uri="{FF2B5EF4-FFF2-40B4-BE49-F238E27FC236}">
                <a16:creationId xmlns:a16="http://schemas.microsoft.com/office/drawing/2014/main" id="{17A7688B-9EEE-684B-84F8-45059A7BF15D}"/>
              </a:ext>
            </a:extLst>
          </p:cNvPr>
          <p:cNvPicPr>
            <a:picLocks noChangeAspect="1"/>
          </p:cNvPicPr>
          <p:nvPr/>
        </p:nvPicPr>
        <p:blipFill>
          <a:blip r:embed="rId2"/>
          <a:stretch>
            <a:fillRect/>
          </a:stretch>
        </p:blipFill>
        <p:spPr>
          <a:xfrm>
            <a:off x="7375458" y="95250"/>
            <a:ext cx="4445000" cy="6667500"/>
          </a:xfrm>
          <a:prstGeom prst="rect">
            <a:avLst/>
          </a:prstGeom>
        </p:spPr>
      </p:pic>
    </p:spTree>
    <p:extLst>
      <p:ext uri="{BB962C8B-B14F-4D97-AF65-F5344CB8AC3E}">
        <p14:creationId xmlns:p14="http://schemas.microsoft.com/office/powerpoint/2010/main" val="145196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E4DE94-87C1-1242-87D3-55A2CADE7548}"/>
              </a:ext>
            </a:extLst>
          </p:cNvPr>
          <p:cNvSpPr/>
          <p:nvPr/>
        </p:nvSpPr>
        <p:spPr>
          <a:xfrm>
            <a:off x="421968" y="1648878"/>
            <a:ext cx="6096000" cy="3785652"/>
          </a:xfrm>
          <a:prstGeom prst="rect">
            <a:avLst/>
          </a:prstGeom>
        </p:spPr>
        <p:txBody>
          <a:bodyPr>
            <a:spAutoFit/>
          </a:bodyPr>
          <a:lstStyle/>
          <a:p>
            <a:r>
              <a:rPr lang="en-GB" sz="2000" dirty="0">
                <a:latin typeface="Calibri" panose="020F0502020204030204" pitchFamily="34" charset="0"/>
              </a:rPr>
              <a:t>Tribes from all over Britain heard about Boudicca’s amazing victories, and joined her army. From London, Boudicca’s enormous army moved north. In the middle of England, they were met by a small but well-organised Roman army. </a:t>
            </a:r>
          </a:p>
          <a:p>
            <a:endParaRPr lang="en-GB" sz="2000" dirty="0">
              <a:latin typeface="Calibri" panose="020F0502020204030204" pitchFamily="34" charset="0"/>
            </a:endParaRPr>
          </a:p>
          <a:p>
            <a:r>
              <a:rPr lang="en-GB" sz="2000" dirty="0">
                <a:latin typeface="Calibri" panose="020F0502020204030204" pitchFamily="34" charset="0"/>
              </a:rPr>
              <a:t>Despite outnumbering the Romans, Boudicca’s forces were heavily defeated. Some say 80,000 British tribespeople died, compared with only 400 Romans. </a:t>
            </a:r>
            <a:r>
              <a:rPr lang="en-GB" sz="2000" dirty="0"/>
              <a:t>Many of the women and children who had come to watch, were killed also. </a:t>
            </a:r>
          </a:p>
          <a:p>
            <a:endParaRPr lang="en-GB" sz="2000" dirty="0"/>
          </a:p>
        </p:txBody>
      </p:sp>
      <p:pic>
        <p:nvPicPr>
          <p:cNvPr id="5" name="Picture 4">
            <a:extLst>
              <a:ext uri="{FF2B5EF4-FFF2-40B4-BE49-F238E27FC236}">
                <a16:creationId xmlns:a16="http://schemas.microsoft.com/office/drawing/2014/main" id="{5EE3A125-3F40-4941-B175-F5C8A87B644E}"/>
              </a:ext>
            </a:extLst>
          </p:cNvPr>
          <p:cNvPicPr>
            <a:picLocks noChangeAspect="1"/>
          </p:cNvPicPr>
          <p:nvPr/>
        </p:nvPicPr>
        <p:blipFill>
          <a:blip r:embed="rId2"/>
          <a:stretch>
            <a:fillRect/>
          </a:stretch>
        </p:blipFill>
        <p:spPr>
          <a:xfrm>
            <a:off x="6770451" y="442648"/>
            <a:ext cx="5194134" cy="3932789"/>
          </a:xfrm>
          <a:prstGeom prst="rect">
            <a:avLst/>
          </a:prstGeom>
        </p:spPr>
      </p:pic>
      <p:sp>
        <p:nvSpPr>
          <p:cNvPr id="6" name="Title 1">
            <a:extLst>
              <a:ext uri="{FF2B5EF4-FFF2-40B4-BE49-F238E27FC236}">
                <a16:creationId xmlns:a16="http://schemas.microsoft.com/office/drawing/2014/main" id="{72B7AD59-89CB-A742-947F-931B8EF9A453}"/>
              </a:ext>
            </a:extLst>
          </p:cNvPr>
          <p:cNvSpPr>
            <a:spLocks noGrp="1"/>
          </p:cNvSpPr>
          <p:nvPr>
            <p:ph type="title"/>
          </p:nvPr>
        </p:nvSpPr>
        <p:spPr>
          <a:xfrm>
            <a:off x="674451" y="442648"/>
            <a:ext cx="6096000" cy="848820"/>
          </a:xfrm>
        </p:spPr>
        <p:txBody>
          <a:bodyPr/>
          <a:lstStyle/>
          <a:p>
            <a:r>
              <a:rPr lang="en-GB" dirty="0"/>
              <a:t>The story of Boudicca</a:t>
            </a:r>
          </a:p>
        </p:txBody>
      </p:sp>
    </p:spTree>
    <p:extLst>
      <p:ext uri="{BB962C8B-B14F-4D97-AF65-F5344CB8AC3E}">
        <p14:creationId xmlns:p14="http://schemas.microsoft.com/office/powerpoint/2010/main" val="2633520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1139</Words>
  <Application>Microsoft Macintosh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Chalkboard</vt:lpstr>
      <vt:lpstr>Tahoma</vt:lpstr>
      <vt:lpstr>Office Theme</vt:lpstr>
      <vt:lpstr>History Lesson</vt:lpstr>
      <vt:lpstr>Lesson aim – to investigate what happened to an important historical figure - Boudicca</vt:lpstr>
      <vt:lpstr>PowerPoint Presentation</vt:lpstr>
      <vt:lpstr>Who was Boudicca?</vt:lpstr>
      <vt:lpstr>Where did Boudicca come from?</vt:lpstr>
      <vt:lpstr>The story of Boudicca</vt:lpstr>
      <vt:lpstr>The story of Boudicca</vt:lpstr>
      <vt:lpstr>The story of Boudicca</vt:lpstr>
      <vt:lpstr>The story of Boudicca</vt:lpstr>
      <vt:lpstr>The story of Boudicca</vt:lpstr>
      <vt:lpstr>PowerPoint Presentation</vt:lpstr>
      <vt:lpstr>How do we know about Boudicca’s story?</vt:lpstr>
      <vt:lpstr>PowerPoint Presentation</vt:lpstr>
      <vt:lpstr>PowerPoint Presentation</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Lesson</dc:title>
  <dc:creator>Suzanne Drummond</dc:creator>
  <cp:lastModifiedBy>Suzanne Drummond</cp:lastModifiedBy>
  <cp:revision>9</cp:revision>
  <dcterms:created xsi:type="dcterms:W3CDTF">2020-05-12T18:18:26Z</dcterms:created>
  <dcterms:modified xsi:type="dcterms:W3CDTF">2020-05-13T18:14:25Z</dcterms:modified>
</cp:coreProperties>
</file>