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57" r:id="rId4"/>
    <p:sldId id="258" r:id="rId5"/>
    <p:sldId id="259" r:id="rId6"/>
    <p:sldId id="263" r:id="rId7"/>
    <p:sldId id="261" r:id="rId8"/>
    <p:sldId id="265" r:id="rId9"/>
    <p:sldId id="264" r:id="rId10"/>
    <p:sldId id="267" r:id="rId11"/>
    <p:sldId id="268"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67"/>
    <p:restoredTop sz="94655"/>
  </p:normalViewPr>
  <p:slideViewPr>
    <p:cSldViewPr snapToGrid="0" snapToObjects="1">
      <p:cViewPr varScale="1">
        <p:scale>
          <a:sx n="89" d="100"/>
          <a:sy n="89" d="100"/>
        </p:scale>
        <p:origin x="1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4330-A972-E344-8B95-3985F5423B0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1EAD95E-5EDF-B041-B5FE-DAF4F195CF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04B141C-37A1-114F-A598-DD1D02C48D93}"/>
              </a:ext>
            </a:extLst>
          </p:cNvPr>
          <p:cNvSpPr>
            <a:spLocks noGrp="1"/>
          </p:cNvSpPr>
          <p:nvPr>
            <p:ph type="dt" sz="half" idx="10"/>
          </p:nvPr>
        </p:nvSpPr>
        <p:spPr/>
        <p:txBody>
          <a:bodyPr/>
          <a:lstStyle/>
          <a:p>
            <a:fld id="{AE217918-FEC7-9F4B-95F9-0F4DB3F17FCF}" type="datetimeFigureOut">
              <a:rPr lang="en-GB" smtClean="0"/>
              <a:t>21/06/2020</a:t>
            </a:fld>
            <a:endParaRPr lang="en-GB"/>
          </a:p>
        </p:txBody>
      </p:sp>
      <p:sp>
        <p:nvSpPr>
          <p:cNvPr id="5" name="Footer Placeholder 4">
            <a:extLst>
              <a:ext uri="{FF2B5EF4-FFF2-40B4-BE49-F238E27FC236}">
                <a16:creationId xmlns:a16="http://schemas.microsoft.com/office/drawing/2014/main" id="{C68306C3-2F38-F749-9BEA-2A58D5BEE9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F427D9-7839-EE4C-9322-A645724104E0}"/>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4175535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80E07-916E-C543-8D13-4A597DCEFAF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91DC5D3-49F3-5442-BDBE-174F86EABFC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670747E-549A-7643-9042-1F4350621C6B}"/>
              </a:ext>
            </a:extLst>
          </p:cNvPr>
          <p:cNvSpPr>
            <a:spLocks noGrp="1"/>
          </p:cNvSpPr>
          <p:nvPr>
            <p:ph type="dt" sz="half" idx="10"/>
          </p:nvPr>
        </p:nvSpPr>
        <p:spPr/>
        <p:txBody>
          <a:bodyPr/>
          <a:lstStyle/>
          <a:p>
            <a:fld id="{AE217918-FEC7-9F4B-95F9-0F4DB3F17FCF}" type="datetimeFigureOut">
              <a:rPr lang="en-GB" smtClean="0"/>
              <a:t>21/06/2020</a:t>
            </a:fld>
            <a:endParaRPr lang="en-GB"/>
          </a:p>
        </p:txBody>
      </p:sp>
      <p:sp>
        <p:nvSpPr>
          <p:cNvPr id="5" name="Footer Placeholder 4">
            <a:extLst>
              <a:ext uri="{FF2B5EF4-FFF2-40B4-BE49-F238E27FC236}">
                <a16:creationId xmlns:a16="http://schemas.microsoft.com/office/drawing/2014/main" id="{F74BB78C-AD58-6545-8156-B20D43A708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6A5FCB-459C-3F41-9FE4-BA5C75F7C19C}"/>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3819538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A265BA-14B8-9F44-AD59-561263FFB9D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FD584F9-3AA3-EF47-8D92-8E94A0C92C4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1F42AF2-E659-4D45-A106-352D2B665EBA}"/>
              </a:ext>
            </a:extLst>
          </p:cNvPr>
          <p:cNvSpPr>
            <a:spLocks noGrp="1"/>
          </p:cNvSpPr>
          <p:nvPr>
            <p:ph type="dt" sz="half" idx="10"/>
          </p:nvPr>
        </p:nvSpPr>
        <p:spPr/>
        <p:txBody>
          <a:bodyPr/>
          <a:lstStyle/>
          <a:p>
            <a:fld id="{AE217918-FEC7-9F4B-95F9-0F4DB3F17FCF}" type="datetimeFigureOut">
              <a:rPr lang="en-GB" smtClean="0"/>
              <a:t>21/06/2020</a:t>
            </a:fld>
            <a:endParaRPr lang="en-GB"/>
          </a:p>
        </p:txBody>
      </p:sp>
      <p:sp>
        <p:nvSpPr>
          <p:cNvPr id="5" name="Footer Placeholder 4">
            <a:extLst>
              <a:ext uri="{FF2B5EF4-FFF2-40B4-BE49-F238E27FC236}">
                <a16:creationId xmlns:a16="http://schemas.microsoft.com/office/drawing/2014/main" id="{CAD2A08A-8292-8943-9B70-FFEC6DAF13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75D07D-6DE6-D447-898B-D9BBC022BE7D}"/>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94179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2C61A-5EA9-814E-9798-73F44D148DA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9D20EB6-6C04-E148-9DBB-FB19A7CA4FC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FA2F444-66DA-AD45-8D56-97F533488EC9}"/>
              </a:ext>
            </a:extLst>
          </p:cNvPr>
          <p:cNvSpPr>
            <a:spLocks noGrp="1"/>
          </p:cNvSpPr>
          <p:nvPr>
            <p:ph type="dt" sz="half" idx="10"/>
          </p:nvPr>
        </p:nvSpPr>
        <p:spPr/>
        <p:txBody>
          <a:bodyPr/>
          <a:lstStyle/>
          <a:p>
            <a:fld id="{AE217918-FEC7-9F4B-95F9-0F4DB3F17FCF}" type="datetimeFigureOut">
              <a:rPr lang="en-GB" smtClean="0"/>
              <a:t>21/06/2020</a:t>
            </a:fld>
            <a:endParaRPr lang="en-GB"/>
          </a:p>
        </p:txBody>
      </p:sp>
      <p:sp>
        <p:nvSpPr>
          <p:cNvPr id="5" name="Footer Placeholder 4">
            <a:extLst>
              <a:ext uri="{FF2B5EF4-FFF2-40B4-BE49-F238E27FC236}">
                <a16:creationId xmlns:a16="http://schemas.microsoft.com/office/drawing/2014/main" id="{00909AB7-9AF2-054F-9D7B-7FBB7C4F35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FC268E-534C-F145-B535-11B6B0457647}"/>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2943343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9F16-86CD-B248-A50B-E20035FD06A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79AA3CB-CA09-6C4A-9663-854F8D0E5A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C356065-4A43-314C-AF4F-4C160E21A16E}"/>
              </a:ext>
            </a:extLst>
          </p:cNvPr>
          <p:cNvSpPr>
            <a:spLocks noGrp="1"/>
          </p:cNvSpPr>
          <p:nvPr>
            <p:ph type="dt" sz="half" idx="10"/>
          </p:nvPr>
        </p:nvSpPr>
        <p:spPr/>
        <p:txBody>
          <a:bodyPr/>
          <a:lstStyle/>
          <a:p>
            <a:fld id="{AE217918-FEC7-9F4B-95F9-0F4DB3F17FCF}" type="datetimeFigureOut">
              <a:rPr lang="en-GB" smtClean="0"/>
              <a:t>21/06/2020</a:t>
            </a:fld>
            <a:endParaRPr lang="en-GB"/>
          </a:p>
        </p:txBody>
      </p:sp>
      <p:sp>
        <p:nvSpPr>
          <p:cNvPr id="5" name="Footer Placeholder 4">
            <a:extLst>
              <a:ext uri="{FF2B5EF4-FFF2-40B4-BE49-F238E27FC236}">
                <a16:creationId xmlns:a16="http://schemas.microsoft.com/office/drawing/2014/main" id="{8A239511-191C-C442-A69A-13A29E675D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2F405F-7CDA-504D-B676-0F80336CE629}"/>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2367009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C98AF-FB3F-E240-8FBE-7B0A8510941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BC09373-8865-5547-8759-960A6F0819F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2E0DCBF-5C1D-974D-AB70-93C977638F4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56E85CE-C116-1040-A28F-59CD6C2F3132}"/>
              </a:ext>
            </a:extLst>
          </p:cNvPr>
          <p:cNvSpPr>
            <a:spLocks noGrp="1"/>
          </p:cNvSpPr>
          <p:nvPr>
            <p:ph type="dt" sz="half" idx="10"/>
          </p:nvPr>
        </p:nvSpPr>
        <p:spPr/>
        <p:txBody>
          <a:bodyPr/>
          <a:lstStyle/>
          <a:p>
            <a:fld id="{AE217918-FEC7-9F4B-95F9-0F4DB3F17FCF}" type="datetimeFigureOut">
              <a:rPr lang="en-GB" smtClean="0"/>
              <a:t>21/06/2020</a:t>
            </a:fld>
            <a:endParaRPr lang="en-GB"/>
          </a:p>
        </p:txBody>
      </p:sp>
      <p:sp>
        <p:nvSpPr>
          <p:cNvPr id="6" name="Footer Placeholder 5">
            <a:extLst>
              <a:ext uri="{FF2B5EF4-FFF2-40B4-BE49-F238E27FC236}">
                <a16:creationId xmlns:a16="http://schemas.microsoft.com/office/drawing/2014/main" id="{168088E9-1940-FF48-A65E-12D832966F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0315D6-E9A6-4345-863D-FCD744AE997D}"/>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3806834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9BCA-2BFB-A14E-A9D0-1D8CE30CA37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1DC4C9B-CE33-0748-8B06-23480605A3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3B20D0-FD8A-6449-A1F3-C484B6E5A99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81A4AD6-7A35-EC4E-83DC-A82C40B7D5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A4F31BE-CEBA-A141-9EEC-0E9ECF8AFF7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E0008C3-9510-AA48-BDBE-47C64F0C1089}"/>
              </a:ext>
            </a:extLst>
          </p:cNvPr>
          <p:cNvSpPr>
            <a:spLocks noGrp="1"/>
          </p:cNvSpPr>
          <p:nvPr>
            <p:ph type="dt" sz="half" idx="10"/>
          </p:nvPr>
        </p:nvSpPr>
        <p:spPr/>
        <p:txBody>
          <a:bodyPr/>
          <a:lstStyle/>
          <a:p>
            <a:fld id="{AE217918-FEC7-9F4B-95F9-0F4DB3F17FCF}" type="datetimeFigureOut">
              <a:rPr lang="en-GB" smtClean="0"/>
              <a:t>21/06/2020</a:t>
            </a:fld>
            <a:endParaRPr lang="en-GB"/>
          </a:p>
        </p:txBody>
      </p:sp>
      <p:sp>
        <p:nvSpPr>
          <p:cNvPr id="8" name="Footer Placeholder 7">
            <a:extLst>
              <a:ext uri="{FF2B5EF4-FFF2-40B4-BE49-F238E27FC236}">
                <a16:creationId xmlns:a16="http://schemas.microsoft.com/office/drawing/2014/main" id="{18462C48-88C4-F645-8205-3F5F29575E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FE898E-00D4-774F-BC41-3BF4CF264E94}"/>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2619290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D0AA-E26A-4148-AC40-C559577195B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9B43861-3B15-424A-AFD8-68218F7442E3}"/>
              </a:ext>
            </a:extLst>
          </p:cNvPr>
          <p:cNvSpPr>
            <a:spLocks noGrp="1"/>
          </p:cNvSpPr>
          <p:nvPr>
            <p:ph type="dt" sz="half" idx="10"/>
          </p:nvPr>
        </p:nvSpPr>
        <p:spPr/>
        <p:txBody>
          <a:bodyPr/>
          <a:lstStyle/>
          <a:p>
            <a:fld id="{AE217918-FEC7-9F4B-95F9-0F4DB3F17FCF}" type="datetimeFigureOut">
              <a:rPr lang="en-GB" smtClean="0"/>
              <a:t>21/06/2020</a:t>
            </a:fld>
            <a:endParaRPr lang="en-GB"/>
          </a:p>
        </p:txBody>
      </p:sp>
      <p:sp>
        <p:nvSpPr>
          <p:cNvPr id="4" name="Footer Placeholder 3">
            <a:extLst>
              <a:ext uri="{FF2B5EF4-FFF2-40B4-BE49-F238E27FC236}">
                <a16:creationId xmlns:a16="http://schemas.microsoft.com/office/drawing/2014/main" id="{5194DBB8-4DAB-A54C-8D9E-5F081B2E57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46FAFC-11A5-BB4F-92D8-97991B1CC1C7}"/>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2417522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8BFC79-75FF-CC47-852D-014406EC447F}"/>
              </a:ext>
            </a:extLst>
          </p:cNvPr>
          <p:cNvSpPr>
            <a:spLocks noGrp="1"/>
          </p:cNvSpPr>
          <p:nvPr>
            <p:ph type="dt" sz="half" idx="10"/>
          </p:nvPr>
        </p:nvSpPr>
        <p:spPr/>
        <p:txBody>
          <a:bodyPr/>
          <a:lstStyle/>
          <a:p>
            <a:fld id="{AE217918-FEC7-9F4B-95F9-0F4DB3F17FCF}" type="datetimeFigureOut">
              <a:rPr lang="en-GB" smtClean="0"/>
              <a:t>21/06/2020</a:t>
            </a:fld>
            <a:endParaRPr lang="en-GB"/>
          </a:p>
        </p:txBody>
      </p:sp>
      <p:sp>
        <p:nvSpPr>
          <p:cNvPr id="3" name="Footer Placeholder 2">
            <a:extLst>
              <a:ext uri="{FF2B5EF4-FFF2-40B4-BE49-F238E27FC236}">
                <a16:creationId xmlns:a16="http://schemas.microsoft.com/office/drawing/2014/main" id="{05C399B9-2B2F-A240-8DBC-5BBAB7DC04D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74F5A77-09B4-1545-A050-B3671CF6F342}"/>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4027583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E7196-AB7A-4243-A4F2-BCE8DB6D2C3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8308705-0306-1548-8074-A4A0AB0DA6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AC2BB74-BE06-7048-8E57-59DEEAE4C9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1B1E3D6-E46C-544C-962C-4A9CC878E0B5}"/>
              </a:ext>
            </a:extLst>
          </p:cNvPr>
          <p:cNvSpPr>
            <a:spLocks noGrp="1"/>
          </p:cNvSpPr>
          <p:nvPr>
            <p:ph type="dt" sz="half" idx="10"/>
          </p:nvPr>
        </p:nvSpPr>
        <p:spPr/>
        <p:txBody>
          <a:bodyPr/>
          <a:lstStyle/>
          <a:p>
            <a:fld id="{AE217918-FEC7-9F4B-95F9-0F4DB3F17FCF}" type="datetimeFigureOut">
              <a:rPr lang="en-GB" smtClean="0"/>
              <a:t>21/06/2020</a:t>
            </a:fld>
            <a:endParaRPr lang="en-GB"/>
          </a:p>
        </p:txBody>
      </p:sp>
      <p:sp>
        <p:nvSpPr>
          <p:cNvPr id="6" name="Footer Placeholder 5">
            <a:extLst>
              <a:ext uri="{FF2B5EF4-FFF2-40B4-BE49-F238E27FC236}">
                <a16:creationId xmlns:a16="http://schemas.microsoft.com/office/drawing/2014/main" id="{27146FD0-DD45-BB48-9490-4BCF3380D6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4073D6-D9F9-A745-AC84-81A43A403F8E}"/>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1007794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A23A-45D6-4F46-AE43-55D13A77AF4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3584897-E669-C44D-A54A-1885B9AB8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611120A-7A56-0B4C-A38E-9AD198425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67C6142-8C8E-3B4D-B052-BD82D42D6CD7}"/>
              </a:ext>
            </a:extLst>
          </p:cNvPr>
          <p:cNvSpPr>
            <a:spLocks noGrp="1"/>
          </p:cNvSpPr>
          <p:nvPr>
            <p:ph type="dt" sz="half" idx="10"/>
          </p:nvPr>
        </p:nvSpPr>
        <p:spPr/>
        <p:txBody>
          <a:bodyPr/>
          <a:lstStyle/>
          <a:p>
            <a:fld id="{AE217918-FEC7-9F4B-95F9-0F4DB3F17FCF}" type="datetimeFigureOut">
              <a:rPr lang="en-GB" smtClean="0"/>
              <a:t>21/06/2020</a:t>
            </a:fld>
            <a:endParaRPr lang="en-GB"/>
          </a:p>
        </p:txBody>
      </p:sp>
      <p:sp>
        <p:nvSpPr>
          <p:cNvPr id="6" name="Footer Placeholder 5">
            <a:extLst>
              <a:ext uri="{FF2B5EF4-FFF2-40B4-BE49-F238E27FC236}">
                <a16:creationId xmlns:a16="http://schemas.microsoft.com/office/drawing/2014/main" id="{06AD0CD8-E440-094B-B3CE-0114FE3C0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FCA440-4A37-C641-8ABA-4A58F482D964}"/>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34054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DDC521-CE62-4C48-AA9F-6B329FA1C5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6F6DDC8-C540-7841-901A-FE410BE54F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76A72DC-DBEA-ED41-A279-228BDD956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217918-FEC7-9F4B-95F9-0F4DB3F17FCF}" type="datetimeFigureOut">
              <a:rPr lang="en-GB" smtClean="0"/>
              <a:t>21/06/2020</a:t>
            </a:fld>
            <a:endParaRPr lang="en-GB"/>
          </a:p>
        </p:txBody>
      </p:sp>
      <p:sp>
        <p:nvSpPr>
          <p:cNvPr id="5" name="Footer Placeholder 4">
            <a:extLst>
              <a:ext uri="{FF2B5EF4-FFF2-40B4-BE49-F238E27FC236}">
                <a16:creationId xmlns:a16="http://schemas.microsoft.com/office/drawing/2014/main" id="{D4554C61-BCBC-E749-B423-E5AF6A53AD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90D351-CB91-5A4E-BA96-4D497D3CF3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AB0FB-BE2D-E046-8126-BD7A86CF974A}" type="slidenum">
              <a:rPr lang="en-GB" smtClean="0"/>
              <a:t>‹#›</a:t>
            </a:fld>
            <a:endParaRPr lang="en-GB"/>
          </a:p>
        </p:txBody>
      </p:sp>
    </p:spTree>
    <p:extLst>
      <p:ext uri="{BB962C8B-B14F-4D97-AF65-F5344CB8AC3E}">
        <p14:creationId xmlns:p14="http://schemas.microsoft.com/office/powerpoint/2010/main" val="1983352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oleObject" Target="../embeddings/oleObject1.bin"/><Relationship Id="rId7" Type="http://schemas.openxmlformats.org/officeDocument/2006/relationships/image" Target="../media/image12.tif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http://www.tqnyc.org/NYC051950/jaredromeeducation_files/new_pa10.gif"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3xbgvnz8eJA&amp;list=TLPQMTgwNjIwMjBykIEDS8mqMg&amp;index=1" TargetMode="External"/><Relationship Id="rId2" Type="http://schemas.openxmlformats.org/officeDocument/2006/relationships/hyperlink" Target="https://www.youtube.com/watch?v=juWYhMoDTN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s://rome.mrdonn.org/bulla.html"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s://rome.mrdonn.org/clothing.html" TargetMode="Externa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B157-D883-8443-9DDA-625545FECAE6}"/>
              </a:ext>
            </a:extLst>
          </p:cNvPr>
          <p:cNvSpPr>
            <a:spLocks noGrp="1"/>
          </p:cNvSpPr>
          <p:nvPr>
            <p:ph type="ctrTitle"/>
          </p:nvPr>
        </p:nvSpPr>
        <p:spPr>
          <a:xfrm>
            <a:off x="1524000" y="406400"/>
            <a:ext cx="9144000" cy="2387600"/>
          </a:xfrm>
        </p:spPr>
        <p:txBody>
          <a:bodyPr>
            <a:normAutofit/>
          </a:bodyPr>
          <a:lstStyle/>
          <a:p>
            <a:r>
              <a:rPr lang="en-GB" sz="8000" dirty="0"/>
              <a:t>History Lesson</a:t>
            </a:r>
          </a:p>
        </p:txBody>
      </p:sp>
      <p:sp>
        <p:nvSpPr>
          <p:cNvPr id="3" name="Subtitle 2">
            <a:extLst>
              <a:ext uri="{FF2B5EF4-FFF2-40B4-BE49-F238E27FC236}">
                <a16:creationId xmlns:a16="http://schemas.microsoft.com/office/drawing/2014/main" id="{48329C95-BAE0-E048-BF59-412D2CC587C9}"/>
              </a:ext>
            </a:extLst>
          </p:cNvPr>
          <p:cNvSpPr>
            <a:spLocks noGrp="1"/>
          </p:cNvSpPr>
          <p:nvPr>
            <p:ph type="subTitle" idx="1"/>
          </p:nvPr>
        </p:nvSpPr>
        <p:spPr>
          <a:xfrm>
            <a:off x="1524000" y="2870200"/>
            <a:ext cx="9144000" cy="3316288"/>
          </a:xfrm>
        </p:spPr>
        <p:txBody>
          <a:bodyPr>
            <a:normAutofit/>
          </a:bodyPr>
          <a:lstStyle/>
          <a:p>
            <a:r>
              <a:rPr lang="en-GB" sz="3200" dirty="0"/>
              <a:t>22</a:t>
            </a:r>
            <a:r>
              <a:rPr lang="en-GB" sz="3200" baseline="30000" dirty="0"/>
              <a:t>nd</a:t>
            </a:r>
            <a:r>
              <a:rPr lang="en-GB" sz="3200" dirty="0"/>
              <a:t> June 2020</a:t>
            </a:r>
          </a:p>
          <a:p>
            <a:endParaRPr lang="en-GB" sz="3200" dirty="0"/>
          </a:p>
          <a:p>
            <a:r>
              <a:rPr lang="en-GB" sz="3200" dirty="0"/>
              <a:t>In today’s lesson we will be learning about:</a:t>
            </a:r>
          </a:p>
          <a:p>
            <a:pPr marL="342900" indent="-342900">
              <a:buFont typeface="Arial" panose="020B0604020202020204" pitchFamily="34" charset="0"/>
              <a:buChar char="•"/>
            </a:pPr>
            <a:r>
              <a:rPr lang="en-GB" dirty="0"/>
              <a:t>The life of Children in Ancient Roman times</a:t>
            </a:r>
          </a:p>
          <a:p>
            <a:pPr marL="342900" indent="-342900">
              <a:buFont typeface="Arial" panose="020B0604020202020204" pitchFamily="34" charset="0"/>
              <a:buChar char="•"/>
            </a:pPr>
            <a:r>
              <a:rPr lang="en-GB" dirty="0"/>
              <a:t>Ancient Roman Numbers</a:t>
            </a:r>
          </a:p>
          <a:p>
            <a:pPr marL="342900" indent="-342900">
              <a:buFont typeface="Arial" panose="020B0604020202020204" pitchFamily="34" charset="0"/>
              <a:buChar char="•"/>
            </a:pPr>
            <a:r>
              <a:rPr lang="en-GB" dirty="0"/>
              <a:t>Ancient Roman Writing</a:t>
            </a:r>
          </a:p>
        </p:txBody>
      </p:sp>
    </p:spTree>
    <p:extLst>
      <p:ext uri="{BB962C8B-B14F-4D97-AF65-F5344CB8AC3E}">
        <p14:creationId xmlns:p14="http://schemas.microsoft.com/office/powerpoint/2010/main" val="1674125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54076B4-0F2F-B64F-AFA1-55D6A939F8CD}"/>
              </a:ext>
            </a:extLst>
          </p:cNvPr>
          <p:cNvSpPr>
            <a:spLocks noChangeArrowheads="1"/>
          </p:cNvSpPr>
          <p:nvPr/>
        </p:nvSpPr>
        <p:spPr bwMode="auto">
          <a:xfrm>
            <a:off x="1343025" y="2082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5" name="Object 4">
            <a:extLst>
              <a:ext uri="{FF2B5EF4-FFF2-40B4-BE49-F238E27FC236}">
                <a16:creationId xmlns:a16="http://schemas.microsoft.com/office/drawing/2014/main" id="{3A55F8EF-09C4-3740-B892-BF65D607176E}"/>
              </a:ext>
            </a:extLst>
          </p:cNvPr>
          <p:cNvGraphicFramePr>
            <a:graphicFrameLocks noChangeAspect="1"/>
          </p:cNvGraphicFramePr>
          <p:nvPr>
            <p:extLst>
              <p:ext uri="{D42A27DB-BD31-4B8C-83A1-F6EECF244321}">
                <p14:modId xmlns:p14="http://schemas.microsoft.com/office/powerpoint/2010/main" val="1650170711"/>
              </p:ext>
            </p:extLst>
          </p:nvPr>
        </p:nvGraphicFramePr>
        <p:xfrm>
          <a:off x="503908" y="3614738"/>
          <a:ext cx="2622791" cy="1829052"/>
        </p:xfrm>
        <a:graphic>
          <a:graphicData uri="http://schemas.openxmlformats.org/presentationml/2006/ole">
            <mc:AlternateContent xmlns:mc="http://schemas.openxmlformats.org/markup-compatibility/2006">
              <mc:Choice xmlns:v="urn:schemas-microsoft-com:vml" Requires="v">
                <p:oleObj spid="_x0000_s1032" r:id="rId3" imgW="2565400" imgH="2222500" progId="PI3.Image">
                  <p:embed/>
                </p:oleObj>
              </mc:Choice>
              <mc:Fallback>
                <p:oleObj r:id="rId3" imgW="2565400" imgH="2222500" progId="PI3.Imag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908" y="3614738"/>
                        <a:ext cx="2622791" cy="1829052"/>
                      </a:xfrm>
                      <a:prstGeom prst="rect">
                        <a:avLst/>
                      </a:prstGeom>
                      <a:noFill/>
                    </p:spPr>
                  </p:pic>
                </p:oleObj>
              </mc:Fallback>
            </mc:AlternateContent>
          </a:graphicData>
        </a:graphic>
      </p:graphicFrame>
      <p:pic>
        <p:nvPicPr>
          <p:cNvPr id="1027" name="Picture 3">
            <a:extLst>
              <a:ext uri="{FF2B5EF4-FFF2-40B4-BE49-F238E27FC236}">
                <a16:creationId xmlns:a16="http://schemas.microsoft.com/office/drawing/2014/main" id="{2937108F-95A1-B647-880C-866E9FDE1FF5}"/>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315676" y="3611475"/>
            <a:ext cx="1385645" cy="18290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8FCB81-992B-E64B-BE72-D277A2A88B57}"/>
              </a:ext>
            </a:extLst>
          </p:cNvPr>
          <p:cNvSpPr txBox="1"/>
          <p:nvPr/>
        </p:nvSpPr>
        <p:spPr>
          <a:xfrm>
            <a:off x="614778" y="1684324"/>
            <a:ext cx="4133641" cy="1077218"/>
          </a:xfrm>
          <a:prstGeom prst="rect">
            <a:avLst/>
          </a:prstGeom>
          <a:noFill/>
        </p:spPr>
        <p:txBody>
          <a:bodyPr wrap="square" rtlCol="0">
            <a:spAutoFit/>
          </a:bodyPr>
          <a:lstStyle/>
          <a:p>
            <a:pPr algn="ctr"/>
            <a:r>
              <a:rPr lang="en-GB" sz="3200" dirty="0"/>
              <a:t>What did the Ancient Romans write on?</a:t>
            </a:r>
          </a:p>
        </p:txBody>
      </p:sp>
      <p:sp>
        <p:nvSpPr>
          <p:cNvPr id="8" name="TextBox 7">
            <a:extLst>
              <a:ext uri="{FF2B5EF4-FFF2-40B4-BE49-F238E27FC236}">
                <a16:creationId xmlns:a16="http://schemas.microsoft.com/office/drawing/2014/main" id="{5C7FA5AB-0AD4-5B4F-9291-9F896AFCBA8A}"/>
              </a:ext>
            </a:extLst>
          </p:cNvPr>
          <p:cNvSpPr txBox="1"/>
          <p:nvPr/>
        </p:nvSpPr>
        <p:spPr>
          <a:xfrm>
            <a:off x="121178" y="2945289"/>
            <a:ext cx="5401800" cy="369332"/>
          </a:xfrm>
          <a:prstGeom prst="rect">
            <a:avLst/>
          </a:prstGeom>
          <a:noFill/>
        </p:spPr>
        <p:txBody>
          <a:bodyPr wrap="none" rtlCol="0">
            <a:spAutoFit/>
          </a:bodyPr>
          <a:lstStyle/>
          <a:p>
            <a:r>
              <a:rPr lang="en-GB" dirty="0"/>
              <a:t>The Ancient Romans didn’t have books like we do today.</a:t>
            </a:r>
          </a:p>
        </p:txBody>
      </p:sp>
      <p:sp>
        <p:nvSpPr>
          <p:cNvPr id="9" name="TextBox 8">
            <a:extLst>
              <a:ext uri="{FF2B5EF4-FFF2-40B4-BE49-F238E27FC236}">
                <a16:creationId xmlns:a16="http://schemas.microsoft.com/office/drawing/2014/main" id="{C728FAE3-7F23-FB47-AF01-1F37CFBEEA5A}"/>
              </a:ext>
            </a:extLst>
          </p:cNvPr>
          <p:cNvSpPr txBox="1"/>
          <p:nvPr/>
        </p:nvSpPr>
        <p:spPr>
          <a:xfrm>
            <a:off x="289595" y="5564157"/>
            <a:ext cx="3067968" cy="923330"/>
          </a:xfrm>
          <a:prstGeom prst="rect">
            <a:avLst/>
          </a:prstGeom>
          <a:noFill/>
        </p:spPr>
        <p:txBody>
          <a:bodyPr wrap="square" rtlCol="0">
            <a:spAutoFit/>
          </a:bodyPr>
          <a:lstStyle/>
          <a:p>
            <a:r>
              <a:rPr lang="en-GB" dirty="0"/>
              <a:t>This is a Roman wax tablet that children would write  onto with a metal or wooden stylus.</a:t>
            </a:r>
          </a:p>
        </p:txBody>
      </p:sp>
      <p:sp>
        <p:nvSpPr>
          <p:cNvPr id="10" name="TextBox 9">
            <a:extLst>
              <a:ext uri="{FF2B5EF4-FFF2-40B4-BE49-F238E27FC236}">
                <a16:creationId xmlns:a16="http://schemas.microsoft.com/office/drawing/2014/main" id="{2B9CE987-35C1-364B-AF69-4EFAA466C09F}"/>
              </a:ext>
            </a:extLst>
          </p:cNvPr>
          <p:cNvSpPr txBox="1"/>
          <p:nvPr/>
        </p:nvSpPr>
        <p:spPr>
          <a:xfrm>
            <a:off x="3701071" y="5564157"/>
            <a:ext cx="3067968" cy="923330"/>
          </a:xfrm>
          <a:prstGeom prst="rect">
            <a:avLst/>
          </a:prstGeom>
          <a:noFill/>
        </p:spPr>
        <p:txBody>
          <a:bodyPr wrap="square" rtlCol="0">
            <a:spAutoFit/>
          </a:bodyPr>
          <a:lstStyle/>
          <a:p>
            <a:r>
              <a:rPr lang="en-GB" dirty="0"/>
              <a:t>Longer and more official pieces of writing would be put onto a scroll like this one.</a:t>
            </a:r>
          </a:p>
        </p:txBody>
      </p:sp>
      <p:sp>
        <p:nvSpPr>
          <p:cNvPr id="11" name="Title 1">
            <a:extLst>
              <a:ext uri="{FF2B5EF4-FFF2-40B4-BE49-F238E27FC236}">
                <a16:creationId xmlns:a16="http://schemas.microsoft.com/office/drawing/2014/main" id="{88FDBE33-198C-DF48-8C0B-9CCA443999A1}"/>
              </a:ext>
            </a:extLst>
          </p:cNvPr>
          <p:cNvSpPr>
            <a:spLocks noGrp="1"/>
          </p:cNvSpPr>
          <p:nvPr>
            <p:ph type="title"/>
          </p:nvPr>
        </p:nvSpPr>
        <p:spPr>
          <a:xfrm>
            <a:off x="-19301" y="158706"/>
            <a:ext cx="5720622" cy="1325563"/>
          </a:xfrm>
        </p:spPr>
        <p:txBody>
          <a:bodyPr/>
          <a:lstStyle/>
          <a:p>
            <a:pPr algn="ctr"/>
            <a:r>
              <a:rPr lang="en-GB" dirty="0"/>
              <a:t>Ancient Roman Writing</a:t>
            </a:r>
          </a:p>
        </p:txBody>
      </p:sp>
      <p:sp>
        <p:nvSpPr>
          <p:cNvPr id="2" name="TextBox 1">
            <a:extLst>
              <a:ext uri="{FF2B5EF4-FFF2-40B4-BE49-F238E27FC236}">
                <a16:creationId xmlns:a16="http://schemas.microsoft.com/office/drawing/2014/main" id="{33A72D2B-8541-8B41-BCBD-F425345C66B6}"/>
              </a:ext>
            </a:extLst>
          </p:cNvPr>
          <p:cNvSpPr txBox="1"/>
          <p:nvPr/>
        </p:nvSpPr>
        <p:spPr>
          <a:xfrm>
            <a:off x="8629650" y="778530"/>
            <a:ext cx="3087017" cy="1754326"/>
          </a:xfrm>
          <a:prstGeom prst="rect">
            <a:avLst/>
          </a:prstGeom>
          <a:noFill/>
        </p:spPr>
        <p:txBody>
          <a:bodyPr wrap="square" rtlCol="0">
            <a:spAutoFit/>
          </a:bodyPr>
          <a:lstStyle/>
          <a:p>
            <a:pPr algn="ctr"/>
            <a:r>
              <a:rPr lang="en-GB" dirty="0"/>
              <a:t>The Ancient Roman people spoke and wrote in </a:t>
            </a:r>
            <a:r>
              <a:rPr lang="en-GB" b="1" u="sng" dirty="0"/>
              <a:t>Latin. </a:t>
            </a:r>
            <a:r>
              <a:rPr lang="en-GB" dirty="0"/>
              <a:t>They used the same alphabet that we now use today. They usually wrote just in capital letters.</a:t>
            </a:r>
          </a:p>
        </p:txBody>
      </p:sp>
      <p:pic>
        <p:nvPicPr>
          <p:cNvPr id="3" name="Picture 2">
            <a:extLst>
              <a:ext uri="{FF2B5EF4-FFF2-40B4-BE49-F238E27FC236}">
                <a16:creationId xmlns:a16="http://schemas.microsoft.com/office/drawing/2014/main" id="{673F14F2-F73F-444D-A0AC-4D648A35EE10}"/>
              </a:ext>
            </a:extLst>
          </p:cNvPr>
          <p:cNvPicPr>
            <a:picLocks noChangeAspect="1"/>
          </p:cNvPicPr>
          <p:nvPr/>
        </p:nvPicPr>
        <p:blipFill rotWithShape="1">
          <a:blip r:embed="rId7"/>
          <a:srcRect t="14375" r="33001" b="4846"/>
          <a:stretch/>
        </p:blipFill>
        <p:spPr>
          <a:xfrm>
            <a:off x="7958016" y="2982910"/>
            <a:ext cx="3964119" cy="3584580"/>
          </a:xfrm>
          <a:prstGeom prst="rect">
            <a:avLst/>
          </a:prstGeom>
        </p:spPr>
      </p:pic>
      <p:pic>
        <p:nvPicPr>
          <p:cNvPr id="12" name="Picture 11">
            <a:extLst>
              <a:ext uri="{FF2B5EF4-FFF2-40B4-BE49-F238E27FC236}">
                <a16:creationId xmlns:a16="http://schemas.microsoft.com/office/drawing/2014/main" id="{B57331C5-3E2E-014D-91DD-1C72B8369E51}"/>
              </a:ext>
            </a:extLst>
          </p:cNvPr>
          <p:cNvPicPr>
            <a:picLocks noChangeAspect="1"/>
          </p:cNvPicPr>
          <p:nvPr/>
        </p:nvPicPr>
        <p:blipFill rotWithShape="1">
          <a:blip r:embed="rId8"/>
          <a:srcRect b="8477"/>
          <a:stretch/>
        </p:blipFill>
        <p:spPr>
          <a:xfrm>
            <a:off x="5663456" y="327274"/>
            <a:ext cx="2393352" cy="2772458"/>
          </a:xfrm>
          <a:prstGeom prst="rect">
            <a:avLst/>
          </a:prstGeom>
        </p:spPr>
      </p:pic>
    </p:spTree>
    <p:extLst>
      <p:ext uri="{BB962C8B-B14F-4D97-AF65-F5344CB8AC3E}">
        <p14:creationId xmlns:p14="http://schemas.microsoft.com/office/powerpoint/2010/main" val="954360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D5FCBF-BC21-1347-8E51-EE52FBB4D496}"/>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4000" kern="1200">
                <a:solidFill>
                  <a:schemeClr val="tx1"/>
                </a:solidFill>
                <a:latin typeface="+mj-lt"/>
                <a:ea typeface="+mj-ea"/>
                <a:cs typeface="+mj-cs"/>
              </a:rPr>
              <a:t>Ancient Roman Numerals</a:t>
            </a:r>
          </a:p>
        </p:txBody>
      </p:sp>
      <p:sp>
        <p:nvSpPr>
          <p:cNvPr id="13" name="Rectangle 12">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Table 3">
            <a:extLst>
              <a:ext uri="{FF2B5EF4-FFF2-40B4-BE49-F238E27FC236}">
                <a16:creationId xmlns:a16="http://schemas.microsoft.com/office/drawing/2014/main" id="{B6A2A711-5C9C-744D-A66F-05EE39F2B748}"/>
              </a:ext>
            </a:extLst>
          </p:cNvPr>
          <p:cNvGraphicFramePr>
            <a:graphicFrameLocks noGrp="1"/>
          </p:cNvGraphicFramePr>
          <p:nvPr>
            <p:extLst>
              <p:ext uri="{D42A27DB-BD31-4B8C-83A1-F6EECF244321}">
                <p14:modId xmlns:p14="http://schemas.microsoft.com/office/powerpoint/2010/main" val="86443697"/>
              </p:ext>
            </p:extLst>
          </p:nvPr>
        </p:nvGraphicFramePr>
        <p:xfrm>
          <a:off x="745566" y="3145209"/>
          <a:ext cx="5869547" cy="2948366"/>
        </p:xfrm>
        <a:graphic>
          <a:graphicData uri="http://schemas.openxmlformats.org/drawingml/2006/table">
            <a:tbl>
              <a:tblPr firstRow="1" firstCol="1" lastRow="1" lastCol="1" bandRow="1" bandCol="1">
                <a:noFill/>
                <a:tableStyleId>{5C22544A-7EE6-4342-B048-85BDC9FD1C3A}</a:tableStyleId>
              </a:tblPr>
              <a:tblGrid>
                <a:gridCol w="1934849">
                  <a:extLst>
                    <a:ext uri="{9D8B030D-6E8A-4147-A177-3AD203B41FA5}">
                      <a16:colId xmlns:a16="http://schemas.microsoft.com/office/drawing/2014/main" val="3155329283"/>
                    </a:ext>
                  </a:extLst>
                </a:gridCol>
                <a:gridCol w="1910058">
                  <a:extLst>
                    <a:ext uri="{9D8B030D-6E8A-4147-A177-3AD203B41FA5}">
                      <a16:colId xmlns:a16="http://schemas.microsoft.com/office/drawing/2014/main" val="2760550159"/>
                    </a:ext>
                  </a:extLst>
                </a:gridCol>
                <a:gridCol w="2024640">
                  <a:extLst>
                    <a:ext uri="{9D8B030D-6E8A-4147-A177-3AD203B41FA5}">
                      <a16:colId xmlns:a16="http://schemas.microsoft.com/office/drawing/2014/main" val="1507811163"/>
                    </a:ext>
                  </a:extLst>
                </a:gridCol>
              </a:tblGrid>
              <a:tr h="2418675">
                <a:tc>
                  <a:txBody>
                    <a:bodyPr/>
                    <a:lstStyle/>
                    <a:p>
                      <a:pPr algn="r">
                        <a:spcAft>
                          <a:spcPts val="0"/>
                        </a:spcAft>
                      </a:pPr>
                      <a:r>
                        <a:rPr lang="en-GB" sz="2400" b="1">
                          <a:solidFill>
                            <a:schemeClr val="tx1">
                              <a:lumMod val="75000"/>
                              <a:lumOff val="25000"/>
                            </a:schemeClr>
                          </a:solidFill>
                          <a:effectLst/>
                        </a:rPr>
                        <a:t>1 = I</a:t>
                      </a:r>
                      <a:br>
                        <a:rPr lang="en-GB" sz="2400" b="1">
                          <a:solidFill>
                            <a:schemeClr val="tx1">
                              <a:lumMod val="75000"/>
                              <a:lumOff val="25000"/>
                            </a:schemeClr>
                          </a:solidFill>
                          <a:effectLst/>
                        </a:rPr>
                      </a:br>
                      <a:r>
                        <a:rPr lang="en-GB" sz="2400" b="1">
                          <a:solidFill>
                            <a:schemeClr val="tx1">
                              <a:lumMod val="75000"/>
                              <a:lumOff val="25000"/>
                            </a:schemeClr>
                          </a:solidFill>
                          <a:effectLst/>
                        </a:rPr>
                        <a:t>2 = II</a:t>
                      </a:r>
                      <a:br>
                        <a:rPr lang="en-GB" sz="2400" b="1">
                          <a:solidFill>
                            <a:schemeClr val="tx1">
                              <a:lumMod val="75000"/>
                              <a:lumOff val="25000"/>
                            </a:schemeClr>
                          </a:solidFill>
                          <a:effectLst/>
                        </a:rPr>
                      </a:br>
                      <a:r>
                        <a:rPr lang="en-GB" sz="2400" b="1">
                          <a:solidFill>
                            <a:schemeClr val="tx1">
                              <a:lumMod val="75000"/>
                              <a:lumOff val="25000"/>
                            </a:schemeClr>
                          </a:solidFill>
                          <a:effectLst/>
                        </a:rPr>
                        <a:t>3 = III</a:t>
                      </a:r>
                      <a:br>
                        <a:rPr lang="en-GB" sz="2400" b="1">
                          <a:solidFill>
                            <a:schemeClr val="tx1">
                              <a:lumMod val="75000"/>
                              <a:lumOff val="25000"/>
                            </a:schemeClr>
                          </a:solidFill>
                          <a:effectLst/>
                        </a:rPr>
                      </a:br>
                      <a:r>
                        <a:rPr lang="en-GB" sz="2400" b="1">
                          <a:solidFill>
                            <a:schemeClr val="tx1">
                              <a:lumMod val="75000"/>
                              <a:lumOff val="25000"/>
                            </a:schemeClr>
                          </a:solidFill>
                          <a:effectLst/>
                        </a:rPr>
                        <a:t>4 = IV</a:t>
                      </a:r>
                      <a:br>
                        <a:rPr lang="en-GB" sz="2400" b="1">
                          <a:solidFill>
                            <a:schemeClr val="tx1">
                              <a:lumMod val="75000"/>
                              <a:lumOff val="25000"/>
                            </a:schemeClr>
                          </a:solidFill>
                          <a:effectLst/>
                        </a:rPr>
                      </a:br>
                      <a:r>
                        <a:rPr lang="en-GB" sz="2400" b="1">
                          <a:solidFill>
                            <a:schemeClr val="tx1">
                              <a:lumMod val="75000"/>
                              <a:lumOff val="25000"/>
                            </a:schemeClr>
                          </a:solidFill>
                          <a:effectLst/>
                        </a:rPr>
                        <a:t>5 = V</a:t>
                      </a:r>
                      <a:br>
                        <a:rPr lang="en-GB" sz="2400" b="1">
                          <a:solidFill>
                            <a:schemeClr val="tx1">
                              <a:lumMod val="75000"/>
                              <a:lumOff val="25000"/>
                            </a:schemeClr>
                          </a:solidFill>
                          <a:effectLst/>
                        </a:rPr>
                      </a:br>
                      <a:r>
                        <a:rPr lang="en-GB" sz="2400" b="1">
                          <a:solidFill>
                            <a:schemeClr val="tx1">
                              <a:lumMod val="75000"/>
                              <a:lumOff val="25000"/>
                            </a:schemeClr>
                          </a:solidFill>
                          <a:effectLst/>
                        </a:rPr>
                        <a:t>6 = VI</a:t>
                      </a:r>
                      <a:br>
                        <a:rPr lang="en-GB" sz="2400" b="1">
                          <a:solidFill>
                            <a:schemeClr val="tx1">
                              <a:lumMod val="75000"/>
                              <a:lumOff val="25000"/>
                            </a:schemeClr>
                          </a:solidFill>
                          <a:effectLst/>
                        </a:rPr>
                      </a:br>
                      <a:r>
                        <a:rPr lang="en-GB" sz="2400" b="1">
                          <a:solidFill>
                            <a:schemeClr val="tx1">
                              <a:lumMod val="75000"/>
                              <a:lumOff val="25000"/>
                            </a:schemeClr>
                          </a:solidFill>
                          <a:effectLst/>
                        </a:rPr>
                        <a:t>7 = VII</a:t>
                      </a:r>
                      <a:endParaRPr lang="en-GB" sz="2400" b="1">
                        <a:solidFill>
                          <a:schemeClr val="tx1">
                            <a:lumMod val="75000"/>
                            <a:lumOff val="25000"/>
                          </a:schemeClr>
                        </a:solidFill>
                        <a:effectLst/>
                        <a:latin typeface="Times New Roman" panose="02020603050405020304" pitchFamily="18" charset="0"/>
                        <a:ea typeface="Times New Roman" panose="02020603050405020304" pitchFamily="18" charset="0"/>
                      </a:endParaRPr>
                    </a:p>
                  </a:txBody>
                  <a:tcPr marL="388046" marR="582070" marT="194023" marB="194023">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spcAft>
                          <a:spcPts val="0"/>
                        </a:spcAft>
                      </a:pPr>
                      <a:r>
                        <a:rPr lang="en-GB" sz="2400" b="1" dirty="0">
                          <a:solidFill>
                            <a:schemeClr val="tx1">
                              <a:lumMod val="75000"/>
                              <a:lumOff val="25000"/>
                            </a:schemeClr>
                          </a:solidFill>
                          <a:effectLst/>
                        </a:rPr>
                        <a:t>8 = VIII</a:t>
                      </a:r>
                      <a:br>
                        <a:rPr lang="en-GB" sz="2400" b="1" dirty="0">
                          <a:solidFill>
                            <a:schemeClr val="tx1">
                              <a:lumMod val="75000"/>
                              <a:lumOff val="25000"/>
                            </a:schemeClr>
                          </a:solidFill>
                          <a:effectLst/>
                        </a:rPr>
                      </a:br>
                      <a:r>
                        <a:rPr lang="en-GB" sz="2400" b="1" dirty="0">
                          <a:solidFill>
                            <a:schemeClr val="tx1">
                              <a:lumMod val="75000"/>
                              <a:lumOff val="25000"/>
                            </a:schemeClr>
                          </a:solidFill>
                          <a:effectLst/>
                        </a:rPr>
                        <a:t>9 = IX</a:t>
                      </a:r>
                      <a:br>
                        <a:rPr lang="en-GB" sz="2400" b="1" dirty="0">
                          <a:solidFill>
                            <a:schemeClr val="tx1">
                              <a:lumMod val="75000"/>
                              <a:lumOff val="25000"/>
                            </a:schemeClr>
                          </a:solidFill>
                          <a:effectLst/>
                        </a:rPr>
                      </a:br>
                      <a:r>
                        <a:rPr lang="en-GB" sz="2400" b="1" dirty="0">
                          <a:solidFill>
                            <a:schemeClr val="tx1">
                              <a:lumMod val="75000"/>
                              <a:lumOff val="25000"/>
                            </a:schemeClr>
                          </a:solidFill>
                          <a:effectLst/>
                        </a:rPr>
                        <a:t>10 = X</a:t>
                      </a:r>
                      <a:br>
                        <a:rPr lang="en-GB" sz="2400" b="1" dirty="0">
                          <a:solidFill>
                            <a:schemeClr val="tx1">
                              <a:lumMod val="75000"/>
                              <a:lumOff val="25000"/>
                            </a:schemeClr>
                          </a:solidFill>
                          <a:effectLst/>
                        </a:rPr>
                      </a:br>
                      <a:r>
                        <a:rPr lang="en-GB" sz="2400" b="1" dirty="0">
                          <a:solidFill>
                            <a:schemeClr val="tx1">
                              <a:lumMod val="75000"/>
                              <a:lumOff val="25000"/>
                            </a:schemeClr>
                          </a:solidFill>
                          <a:effectLst/>
                        </a:rPr>
                        <a:t>20 = XX</a:t>
                      </a:r>
                      <a:br>
                        <a:rPr lang="en-GB" sz="2400" b="1" dirty="0">
                          <a:solidFill>
                            <a:schemeClr val="tx1">
                              <a:lumMod val="75000"/>
                              <a:lumOff val="25000"/>
                            </a:schemeClr>
                          </a:solidFill>
                          <a:effectLst/>
                        </a:rPr>
                      </a:br>
                      <a:r>
                        <a:rPr lang="en-GB" sz="2400" b="1" dirty="0">
                          <a:solidFill>
                            <a:schemeClr val="tx1">
                              <a:lumMod val="75000"/>
                              <a:lumOff val="25000"/>
                            </a:schemeClr>
                          </a:solidFill>
                          <a:effectLst/>
                        </a:rPr>
                        <a:t>30 = XXX</a:t>
                      </a:r>
                      <a:br>
                        <a:rPr lang="en-GB" sz="2400" b="1" dirty="0">
                          <a:solidFill>
                            <a:schemeClr val="tx1">
                              <a:lumMod val="75000"/>
                              <a:lumOff val="25000"/>
                            </a:schemeClr>
                          </a:solidFill>
                          <a:effectLst/>
                        </a:rPr>
                      </a:br>
                      <a:r>
                        <a:rPr lang="en-GB" sz="2400" b="1" dirty="0">
                          <a:solidFill>
                            <a:schemeClr val="tx1">
                              <a:lumMod val="75000"/>
                              <a:lumOff val="25000"/>
                            </a:schemeClr>
                          </a:solidFill>
                          <a:effectLst/>
                        </a:rPr>
                        <a:t>40 = XL</a:t>
                      </a:r>
                      <a:br>
                        <a:rPr lang="en-GB" sz="2400" b="1" dirty="0">
                          <a:solidFill>
                            <a:schemeClr val="tx1">
                              <a:lumMod val="75000"/>
                              <a:lumOff val="25000"/>
                            </a:schemeClr>
                          </a:solidFill>
                          <a:effectLst/>
                        </a:rPr>
                      </a:br>
                      <a:r>
                        <a:rPr lang="en-GB" sz="2400" b="1" dirty="0">
                          <a:solidFill>
                            <a:schemeClr val="tx1">
                              <a:lumMod val="75000"/>
                              <a:lumOff val="25000"/>
                            </a:schemeClr>
                          </a:solidFill>
                          <a:effectLst/>
                        </a:rPr>
                        <a:t>50 = L</a:t>
                      </a:r>
                      <a:endParaRPr lang="en-GB" sz="2400" b="1" dirty="0">
                        <a:solidFill>
                          <a:schemeClr val="tx1">
                            <a:lumMod val="75000"/>
                            <a:lumOff val="25000"/>
                          </a:schemeClr>
                        </a:solidFill>
                        <a:effectLst/>
                        <a:latin typeface="Times New Roman" panose="02020603050405020304" pitchFamily="18" charset="0"/>
                        <a:ea typeface="Times New Roman" panose="02020603050405020304" pitchFamily="18" charset="0"/>
                      </a:endParaRPr>
                    </a:p>
                  </a:txBody>
                  <a:tcPr marL="388046" marR="145517" marT="194023" marB="194023">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spcAft>
                          <a:spcPts val="0"/>
                        </a:spcAft>
                      </a:pPr>
                      <a:r>
                        <a:rPr lang="en-GB" sz="2400" b="1" dirty="0">
                          <a:solidFill>
                            <a:schemeClr val="tx1">
                              <a:lumMod val="75000"/>
                              <a:lumOff val="25000"/>
                            </a:schemeClr>
                          </a:solidFill>
                          <a:effectLst/>
                        </a:rPr>
                        <a:t>60 = LX</a:t>
                      </a:r>
                      <a:br>
                        <a:rPr lang="en-GB" sz="2400" b="1" dirty="0">
                          <a:solidFill>
                            <a:schemeClr val="tx1">
                              <a:lumMod val="75000"/>
                              <a:lumOff val="25000"/>
                            </a:schemeClr>
                          </a:solidFill>
                          <a:effectLst/>
                        </a:rPr>
                      </a:br>
                      <a:r>
                        <a:rPr lang="en-GB" sz="2400" b="1" dirty="0">
                          <a:solidFill>
                            <a:schemeClr val="tx1">
                              <a:lumMod val="75000"/>
                              <a:lumOff val="25000"/>
                            </a:schemeClr>
                          </a:solidFill>
                          <a:effectLst/>
                        </a:rPr>
                        <a:t>70 = LXX</a:t>
                      </a:r>
                      <a:br>
                        <a:rPr lang="en-GB" sz="2400" b="1" dirty="0">
                          <a:solidFill>
                            <a:schemeClr val="tx1">
                              <a:lumMod val="75000"/>
                              <a:lumOff val="25000"/>
                            </a:schemeClr>
                          </a:solidFill>
                          <a:effectLst/>
                        </a:rPr>
                      </a:br>
                      <a:r>
                        <a:rPr lang="en-GB" sz="2400" b="1" dirty="0">
                          <a:solidFill>
                            <a:schemeClr val="tx1">
                              <a:lumMod val="75000"/>
                              <a:lumOff val="25000"/>
                            </a:schemeClr>
                          </a:solidFill>
                          <a:effectLst/>
                        </a:rPr>
                        <a:t>80 = LXXX</a:t>
                      </a:r>
                      <a:br>
                        <a:rPr lang="en-GB" sz="2400" b="1" dirty="0">
                          <a:solidFill>
                            <a:schemeClr val="tx1">
                              <a:lumMod val="75000"/>
                              <a:lumOff val="25000"/>
                            </a:schemeClr>
                          </a:solidFill>
                          <a:effectLst/>
                        </a:rPr>
                      </a:br>
                      <a:r>
                        <a:rPr lang="en-GB" sz="2400" b="1" dirty="0">
                          <a:solidFill>
                            <a:schemeClr val="tx1">
                              <a:lumMod val="75000"/>
                              <a:lumOff val="25000"/>
                            </a:schemeClr>
                          </a:solidFill>
                          <a:effectLst/>
                        </a:rPr>
                        <a:t>90 = XC</a:t>
                      </a:r>
                      <a:br>
                        <a:rPr lang="en-GB" sz="2400" b="1" dirty="0">
                          <a:solidFill>
                            <a:schemeClr val="tx1">
                              <a:lumMod val="75000"/>
                              <a:lumOff val="25000"/>
                            </a:schemeClr>
                          </a:solidFill>
                          <a:effectLst/>
                        </a:rPr>
                      </a:br>
                      <a:r>
                        <a:rPr lang="en-GB" sz="2400" b="1" dirty="0">
                          <a:solidFill>
                            <a:schemeClr val="tx1">
                              <a:lumMod val="75000"/>
                              <a:lumOff val="25000"/>
                            </a:schemeClr>
                          </a:solidFill>
                          <a:effectLst/>
                        </a:rPr>
                        <a:t>100 = C</a:t>
                      </a:r>
                      <a:br>
                        <a:rPr lang="en-GB" sz="2400" b="1" dirty="0">
                          <a:solidFill>
                            <a:schemeClr val="tx1">
                              <a:lumMod val="75000"/>
                              <a:lumOff val="25000"/>
                            </a:schemeClr>
                          </a:solidFill>
                          <a:effectLst/>
                        </a:rPr>
                      </a:br>
                      <a:r>
                        <a:rPr lang="en-GB" sz="2400" b="1" dirty="0">
                          <a:solidFill>
                            <a:schemeClr val="tx1">
                              <a:lumMod val="75000"/>
                              <a:lumOff val="25000"/>
                            </a:schemeClr>
                          </a:solidFill>
                          <a:effectLst/>
                        </a:rPr>
                        <a:t>500 = D</a:t>
                      </a:r>
                      <a:br>
                        <a:rPr lang="en-GB" sz="2400" b="1" dirty="0">
                          <a:solidFill>
                            <a:schemeClr val="tx1">
                              <a:lumMod val="75000"/>
                              <a:lumOff val="25000"/>
                            </a:schemeClr>
                          </a:solidFill>
                          <a:effectLst/>
                        </a:rPr>
                      </a:br>
                      <a:r>
                        <a:rPr lang="en-GB" sz="2400" b="1" dirty="0">
                          <a:solidFill>
                            <a:schemeClr val="tx1">
                              <a:lumMod val="75000"/>
                              <a:lumOff val="25000"/>
                            </a:schemeClr>
                          </a:solidFill>
                          <a:effectLst/>
                        </a:rPr>
                        <a:t>1000 = M</a:t>
                      </a:r>
                      <a:endParaRPr lang="en-GB" sz="2400" b="1" dirty="0">
                        <a:solidFill>
                          <a:schemeClr val="tx1">
                            <a:lumMod val="75000"/>
                            <a:lumOff val="25000"/>
                          </a:schemeClr>
                        </a:solidFill>
                        <a:effectLst/>
                        <a:latin typeface="Times New Roman" panose="02020603050405020304" pitchFamily="18" charset="0"/>
                        <a:ea typeface="Times New Roman" panose="02020603050405020304" pitchFamily="18" charset="0"/>
                      </a:endParaRPr>
                    </a:p>
                  </a:txBody>
                  <a:tcPr marL="388046" marR="145517" marT="194023" marB="194023">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845955305"/>
                  </a:ext>
                </a:extLst>
              </a:tr>
            </a:tbl>
          </a:graphicData>
        </a:graphic>
      </p:graphicFrame>
      <p:sp>
        <p:nvSpPr>
          <p:cNvPr id="5" name="TextBox 4">
            <a:extLst>
              <a:ext uri="{FF2B5EF4-FFF2-40B4-BE49-F238E27FC236}">
                <a16:creationId xmlns:a16="http://schemas.microsoft.com/office/drawing/2014/main" id="{69098795-5708-4840-8AD6-8D2FC9F2DD50}"/>
              </a:ext>
            </a:extLst>
          </p:cNvPr>
          <p:cNvSpPr txBox="1"/>
          <p:nvPr/>
        </p:nvSpPr>
        <p:spPr>
          <a:xfrm>
            <a:off x="142833" y="2156251"/>
            <a:ext cx="7308219" cy="830997"/>
          </a:xfrm>
          <a:prstGeom prst="rect">
            <a:avLst/>
          </a:prstGeom>
          <a:noFill/>
        </p:spPr>
        <p:txBody>
          <a:bodyPr wrap="none" rtlCol="0">
            <a:spAutoFit/>
          </a:bodyPr>
          <a:lstStyle/>
          <a:p>
            <a:pPr algn="ctr"/>
            <a:r>
              <a:rPr lang="en-GB" sz="2400" dirty="0"/>
              <a:t>Roman numbers are very different to to the ones we use.</a:t>
            </a:r>
          </a:p>
          <a:p>
            <a:pPr algn="ctr"/>
            <a:r>
              <a:rPr lang="en-GB" sz="2400" dirty="0"/>
              <a:t>They are called </a:t>
            </a:r>
            <a:r>
              <a:rPr lang="en-GB" sz="2400" i="1" dirty="0"/>
              <a:t>Roman numerals.</a:t>
            </a:r>
            <a:r>
              <a:rPr lang="en-GB" sz="2400" dirty="0"/>
              <a:t> </a:t>
            </a:r>
          </a:p>
        </p:txBody>
      </p:sp>
      <p:sp>
        <p:nvSpPr>
          <p:cNvPr id="6" name="Rectangle 5">
            <a:extLst>
              <a:ext uri="{FF2B5EF4-FFF2-40B4-BE49-F238E27FC236}">
                <a16:creationId xmlns:a16="http://schemas.microsoft.com/office/drawing/2014/main" id="{30253BE6-B63C-B642-9CB4-0D0DCC691FE3}"/>
              </a:ext>
            </a:extLst>
          </p:cNvPr>
          <p:cNvSpPr/>
          <p:nvPr/>
        </p:nvSpPr>
        <p:spPr>
          <a:xfrm>
            <a:off x="7681739" y="2844481"/>
            <a:ext cx="4294669" cy="3539430"/>
          </a:xfrm>
          <a:prstGeom prst="rect">
            <a:avLst/>
          </a:prstGeom>
        </p:spPr>
        <p:txBody>
          <a:bodyPr wrap="square">
            <a:spAutoFit/>
          </a:bodyPr>
          <a:lstStyle/>
          <a:p>
            <a:pPr>
              <a:buFont typeface="+mj-lt"/>
              <a:buAutoNum type="arabicPeriod"/>
            </a:pPr>
            <a:r>
              <a:rPr lang="en-GB" sz="2800" dirty="0">
                <a:latin typeface="TimesNewRomanPSMT"/>
              </a:rPr>
              <a:t>I + II = ___________ </a:t>
            </a:r>
          </a:p>
          <a:p>
            <a:pPr>
              <a:buFont typeface="+mj-lt"/>
              <a:buAutoNum type="arabicPeriod"/>
            </a:pPr>
            <a:r>
              <a:rPr lang="en-GB" sz="2800" dirty="0">
                <a:latin typeface="TimesNewRomanPSMT"/>
              </a:rPr>
              <a:t>V+V= ____________ </a:t>
            </a:r>
          </a:p>
          <a:p>
            <a:pPr>
              <a:buFont typeface="+mj-lt"/>
              <a:buAutoNum type="arabicPeriod"/>
            </a:pPr>
            <a:r>
              <a:rPr lang="en-GB" sz="2800" dirty="0">
                <a:latin typeface="TimesNewRomanPSMT"/>
              </a:rPr>
              <a:t>V+IV=__________ </a:t>
            </a:r>
          </a:p>
          <a:p>
            <a:pPr>
              <a:buFont typeface="+mj-lt"/>
              <a:buAutoNum type="arabicPeriod"/>
            </a:pPr>
            <a:r>
              <a:rPr lang="en-GB" sz="2800" dirty="0">
                <a:latin typeface="TimesNewRomanPSMT"/>
              </a:rPr>
              <a:t>X+V=__________ </a:t>
            </a:r>
          </a:p>
          <a:p>
            <a:pPr>
              <a:buFont typeface="+mj-lt"/>
              <a:buAutoNum type="arabicPeriod"/>
            </a:pPr>
            <a:r>
              <a:rPr lang="en-GB" sz="2800" dirty="0">
                <a:latin typeface="TimesNewRomanPSMT"/>
              </a:rPr>
              <a:t>IV + VIII = __________ </a:t>
            </a:r>
          </a:p>
          <a:p>
            <a:pPr>
              <a:buFont typeface="+mj-lt"/>
              <a:buAutoNum type="arabicPeriod"/>
            </a:pPr>
            <a:r>
              <a:rPr lang="en-GB" sz="2800" dirty="0">
                <a:latin typeface="TimesNewRomanPSMT"/>
              </a:rPr>
              <a:t>X + XII = ___________ </a:t>
            </a:r>
          </a:p>
          <a:p>
            <a:pPr>
              <a:buFont typeface="+mj-lt"/>
              <a:buAutoNum type="arabicPeriod"/>
            </a:pPr>
            <a:r>
              <a:rPr lang="en-GB" sz="2800" dirty="0">
                <a:latin typeface="TimesNewRomanPSMT"/>
              </a:rPr>
              <a:t>XX + VIII = __________ </a:t>
            </a:r>
          </a:p>
          <a:p>
            <a:pPr>
              <a:buFont typeface="+mj-lt"/>
              <a:buAutoNum type="arabicPeriod"/>
            </a:pPr>
            <a:r>
              <a:rPr lang="en-GB" sz="2800" dirty="0">
                <a:latin typeface="TimesNewRomanPSMT"/>
              </a:rPr>
              <a:t>IX + IX = __________ </a:t>
            </a:r>
          </a:p>
        </p:txBody>
      </p:sp>
      <p:sp>
        <p:nvSpPr>
          <p:cNvPr id="7" name="TextBox 6">
            <a:extLst>
              <a:ext uri="{FF2B5EF4-FFF2-40B4-BE49-F238E27FC236}">
                <a16:creationId xmlns:a16="http://schemas.microsoft.com/office/drawing/2014/main" id="{7B1AD3E0-768E-AF4B-AC3B-CFF89B91243E}"/>
              </a:ext>
            </a:extLst>
          </p:cNvPr>
          <p:cNvSpPr txBox="1"/>
          <p:nvPr/>
        </p:nvSpPr>
        <p:spPr>
          <a:xfrm>
            <a:off x="7451051" y="244989"/>
            <a:ext cx="4078901" cy="1692771"/>
          </a:xfrm>
          <a:prstGeom prst="rect">
            <a:avLst/>
          </a:prstGeom>
          <a:noFill/>
        </p:spPr>
        <p:txBody>
          <a:bodyPr wrap="square" rtlCol="0">
            <a:spAutoFit/>
          </a:bodyPr>
          <a:lstStyle/>
          <a:p>
            <a:pPr algn="ctr"/>
            <a:r>
              <a:rPr lang="en-GB" sz="4000" b="1" dirty="0"/>
              <a:t>Task: </a:t>
            </a:r>
            <a:r>
              <a:rPr lang="en-GB" sz="3200" dirty="0"/>
              <a:t>Work out these calculations using the table to help you.</a:t>
            </a:r>
          </a:p>
        </p:txBody>
      </p:sp>
      <p:cxnSp>
        <p:nvCxnSpPr>
          <p:cNvPr id="10" name="Straight Arrow Connector 9">
            <a:extLst>
              <a:ext uri="{FF2B5EF4-FFF2-40B4-BE49-F238E27FC236}">
                <a16:creationId xmlns:a16="http://schemas.microsoft.com/office/drawing/2014/main" id="{12F89ED3-DA47-1543-A5FE-0E8B2298FA0B}"/>
              </a:ext>
            </a:extLst>
          </p:cNvPr>
          <p:cNvCxnSpPr>
            <a:cxnSpLocks/>
          </p:cNvCxnSpPr>
          <p:nvPr/>
        </p:nvCxnSpPr>
        <p:spPr>
          <a:xfrm>
            <a:off x="9490502" y="2016497"/>
            <a:ext cx="0" cy="827984"/>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AB7575C-0FC5-E749-88C1-2D88B6597D14}"/>
              </a:ext>
            </a:extLst>
          </p:cNvPr>
          <p:cNvSpPr/>
          <p:nvPr/>
        </p:nvSpPr>
        <p:spPr>
          <a:xfrm>
            <a:off x="494784" y="3257550"/>
            <a:ext cx="6606104" cy="3071813"/>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1092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B2D05D-1D33-444C-B51A-B71726C3C2FC}"/>
              </a:ext>
            </a:extLst>
          </p:cNvPr>
          <p:cNvSpPr>
            <a:spLocks noGrp="1"/>
          </p:cNvSpPr>
          <p:nvPr>
            <p:ph type="title"/>
          </p:nvPr>
        </p:nvSpPr>
        <p:spPr>
          <a:xfrm>
            <a:off x="838200" y="1050925"/>
            <a:ext cx="10515600" cy="1325563"/>
          </a:xfrm>
        </p:spPr>
        <p:txBody>
          <a:bodyPr/>
          <a:lstStyle/>
          <a:p>
            <a:pPr algn="ctr"/>
            <a:r>
              <a:rPr lang="en-GB" dirty="0"/>
              <a:t>Now upload your work onto Class Dojo</a:t>
            </a:r>
          </a:p>
        </p:txBody>
      </p:sp>
      <p:pic>
        <p:nvPicPr>
          <p:cNvPr id="5" name="Picture 4">
            <a:extLst>
              <a:ext uri="{FF2B5EF4-FFF2-40B4-BE49-F238E27FC236}">
                <a16:creationId xmlns:a16="http://schemas.microsoft.com/office/drawing/2014/main" id="{C1242C47-07D8-F24D-9BD6-9E85B761B026}"/>
              </a:ext>
            </a:extLst>
          </p:cNvPr>
          <p:cNvPicPr>
            <a:picLocks noChangeAspect="1"/>
          </p:cNvPicPr>
          <p:nvPr/>
        </p:nvPicPr>
        <p:blipFill>
          <a:blip r:embed="rId2"/>
          <a:stretch>
            <a:fillRect/>
          </a:stretch>
        </p:blipFill>
        <p:spPr>
          <a:xfrm>
            <a:off x="4422968" y="2883560"/>
            <a:ext cx="3346064" cy="3346064"/>
          </a:xfrm>
          <a:prstGeom prst="rect">
            <a:avLst/>
          </a:prstGeom>
        </p:spPr>
      </p:pic>
    </p:spTree>
    <p:extLst>
      <p:ext uri="{BB962C8B-B14F-4D97-AF65-F5344CB8AC3E}">
        <p14:creationId xmlns:p14="http://schemas.microsoft.com/office/powerpoint/2010/main" val="2565344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44D6-EB53-5C4A-BE6C-2DE3285A34AE}"/>
              </a:ext>
            </a:extLst>
          </p:cNvPr>
          <p:cNvSpPr>
            <a:spLocks noGrp="1"/>
          </p:cNvSpPr>
          <p:nvPr>
            <p:ph type="title"/>
          </p:nvPr>
        </p:nvSpPr>
        <p:spPr>
          <a:xfrm>
            <a:off x="838200" y="254090"/>
            <a:ext cx="10515600" cy="1325563"/>
          </a:xfrm>
        </p:spPr>
        <p:txBody>
          <a:bodyPr/>
          <a:lstStyle/>
          <a:p>
            <a:pPr algn="ctr"/>
            <a:r>
              <a:rPr lang="en-GB" dirty="0"/>
              <a:t>Introduction: Watch these videos about Ancient Roman children</a:t>
            </a:r>
          </a:p>
        </p:txBody>
      </p:sp>
      <p:sp>
        <p:nvSpPr>
          <p:cNvPr id="3" name="Content Placeholder 2">
            <a:extLst>
              <a:ext uri="{FF2B5EF4-FFF2-40B4-BE49-F238E27FC236}">
                <a16:creationId xmlns:a16="http://schemas.microsoft.com/office/drawing/2014/main" id="{ACA5FB8A-CFBD-BC4C-ACF3-692F7C79560E}"/>
              </a:ext>
            </a:extLst>
          </p:cNvPr>
          <p:cNvSpPr>
            <a:spLocks noGrp="1"/>
          </p:cNvSpPr>
          <p:nvPr>
            <p:ph idx="1"/>
          </p:nvPr>
        </p:nvSpPr>
        <p:spPr>
          <a:xfrm>
            <a:off x="1295400" y="2083460"/>
            <a:ext cx="10515600" cy="746125"/>
          </a:xfrm>
        </p:spPr>
        <p:txBody>
          <a:bodyPr/>
          <a:lstStyle/>
          <a:p>
            <a:pPr marL="0" indent="0">
              <a:buNone/>
            </a:pPr>
            <a:r>
              <a:rPr lang="en-GB" dirty="0">
                <a:hlinkClick r:id="rId2"/>
              </a:rPr>
              <a:t>https://www.youtube.com/watch?v=D-VmbxpEFAA</a:t>
            </a:r>
          </a:p>
        </p:txBody>
      </p:sp>
      <p:sp>
        <p:nvSpPr>
          <p:cNvPr id="6" name="TextBox 5">
            <a:extLst>
              <a:ext uri="{FF2B5EF4-FFF2-40B4-BE49-F238E27FC236}">
                <a16:creationId xmlns:a16="http://schemas.microsoft.com/office/drawing/2014/main" id="{29BDF8CC-BD76-B14A-A15D-14EC82EB7CA3}"/>
              </a:ext>
            </a:extLst>
          </p:cNvPr>
          <p:cNvSpPr txBox="1"/>
          <p:nvPr/>
        </p:nvSpPr>
        <p:spPr>
          <a:xfrm>
            <a:off x="1295400" y="3310714"/>
            <a:ext cx="10703111" cy="954107"/>
          </a:xfrm>
          <a:prstGeom prst="rect">
            <a:avLst/>
          </a:prstGeom>
          <a:noFill/>
        </p:spPr>
        <p:txBody>
          <a:bodyPr wrap="square" rtlCol="0">
            <a:spAutoFit/>
          </a:bodyPr>
          <a:lstStyle/>
          <a:p>
            <a:r>
              <a:rPr lang="en-GB" sz="2800" dirty="0">
                <a:hlinkClick r:id="rId3"/>
              </a:rPr>
              <a:t>https://</a:t>
            </a:r>
            <a:r>
              <a:rPr lang="en-GB" sz="2800" dirty="0" err="1">
                <a:hlinkClick r:id="rId3"/>
              </a:rPr>
              <a:t>www.youtube.com</a:t>
            </a:r>
            <a:r>
              <a:rPr lang="en-GB" sz="2800" dirty="0">
                <a:hlinkClick r:id="rId3"/>
              </a:rPr>
              <a:t>/</a:t>
            </a:r>
            <a:r>
              <a:rPr lang="en-GB" sz="2800" dirty="0" err="1">
                <a:hlinkClick r:id="rId3"/>
              </a:rPr>
              <a:t>watch?v</a:t>
            </a:r>
            <a:r>
              <a:rPr lang="en-GB" sz="2800" dirty="0">
                <a:hlinkClick r:id="rId3"/>
              </a:rPr>
              <a:t>=3xbgvnz8eJA&amp;list=TLPQMTgwNjIwMjBykIEDS8mqMg&amp;index=1</a:t>
            </a:r>
            <a:endParaRPr lang="en-GB" sz="2800" dirty="0"/>
          </a:p>
        </p:txBody>
      </p:sp>
      <p:sp>
        <p:nvSpPr>
          <p:cNvPr id="7" name="TextBox 6">
            <a:extLst>
              <a:ext uri="{FF2B5EF4-FFF2-40B4-BE49-F238E27FC236}">
                <a16:creationId xmlns:a16="http://schemas.microsoft.com/office/drawing/2014/main" id="{701E2DF0-597F-F14F-90FC-5E941CE464FD}"/>
              </a:ext>
            </a:extLst>
          </p:cNvPr>
          <p:cNvSpPr txBox="1"/>
          <p:nvPr/>
        </p:nvSpPr>
        <p:spPr>
          <a:xfrm>
            <a:off x="557212" y="1747589"/>
            <a:ext cx="898003" cy="369332"/>
          </a:xfrm>
          <a:prstGeom prst="rect">
            <a:avLst/>
          </a:prstGeom>
          <a:noFill/>
        </p:spPr>
        <p:txBody>
          <a:bodyPr wrap="none" rtlCol="0">
            <a:spAutoFit/>
          </a:bodyPr>
          <a:lstStyle/>
          <a:p>
            <a:r>
              <a:rPr lang="en-GB" dirty="0"/>
              <a:t>Video 1</a:t>
            </a:r>
          </a:p>
        </p:txBody>
      </p:sp>
      <p:sp>
        <p:nvSpPr>
          <p:cNvPr id="8" name="TextBox 7">
            <a:extLst>
              <a:ext uri="{FF2B5EF4-FFF2-40B4-BE49-F238E27FC236}">
                <a16:creationId xmlns:a16="http://schemas.microsoft.com/office/drawing/2014/main" id="{E6BE64F5-B0A3-4C49-94D7-DC19E71A2770}"/>
              </a:ext>
            </a:extLst>
          </p:cNvPr>
          <p:cNvSpPr txBox="1"/>
          <p:nvPr/>
        </p:nvSpPr>
        <p:spPr>
          <a:xfrm>
            <a:off x="557211" y="3006205"/>
            <a:ext cx="898003" cy="369332"/>
          </a:xfrm>
          <a:prstGeom prst="rect">
            <a:avLst/>
          </a:prstGeom>
          <a:noFill/>
        </p:spPr>
        <p:txBody>
          <a:bodyPr wrap="none" rtlCol="0">
            <a:spAutoFit/>
          </a:bodyPr>
          <a:lstStyle/>
          <a:p>
            <a:r>
              <a:rPr lang="en-GB" dirty="0"/>
              <a:t>Video 2</a:t>
            </a:r>
          </a:p>
        </p:txBody>
      </p:sp>
      <p:sp>
        <p:nvSpPr>
          <p:cNvPr id="9" name="TextBox 8">
            <a:extLst>
              <a:ext uri="{FF2B5EF4-FFF2-40B4-BE49-F238E27FC236}">
                <a16:creationId xmlns:a16="http://schemas.microsoft.com/office/drawing/2014/main" id="{98EFE027-CF5D-0F4A-8071-5E5CF142CF21}"/>
              </a:ext>
            </a:extLst>
          </p:cNvPr>
          <p:cNvSpPr txBox="1"/>
          <p:nvPr/>
        </p:nvSpPr>
        <p:spPr>
          <a:xfrm>
            <a:off x="9299849" y="1716812"/>
            <a:ext cx="2053951" cy="923330"/>
          </a:xfrm>
          <a:prstGeom prst="rect">
            <a:avLst/>
          </a:prstGeom>
          <a:noFill/>
        </p:spPr>
        <p:txBody>
          <a:bodyPr wrap="square" rtlCol="0">
            <a:spAutoFit/>
          </a:bodyPr>
          <a:lstStyle/>
          <a:p>
            <a:pPr algn="ctr"/>
            <a:r>
              <a:rPr lang="en-GB" dirty="0"/>
              <a:t>Remember:</a:t>
            </a:r>
          </a:p>
          <a:p>
            <a:pPr algn="ctr"/>
            <a:r>
              <a:rPr lang="en-GB" dirty="0"/>
              <a:t>Get your parents permission first!</a:t>
            </a:r>
          </a:p>
        </p:txBody>
      </p:sp>
      <p:sp>
        <p:nvSpPr>
          <p:cNvPr id="10" name="TextBox 9">
            <a:extLst>
              <a:ext uri="{FF2B5EF4-FFF2-40B4-BE49-F238E27FC236}">
                <a16:creationId xmlns:a16="http://schemas.microsoft.com/office/drawing/2014/main" id="{24CEDDA9-8776-4546-BEBF-45D528724E80}"/>
              </a:ext>
            </a:extLst>
          </p:cNvPr>
          <p:cNvSpPr txBox="1"/>
          <p:nvPr/>
        </p:nvSpPr>
        <p:spPr>
          <a:xfrm>
            <a:off x="553686" y="5200651"/>
            <a:ext cx="10703111" cy="954107"/>
          </a:xfrm>
          <a:prstGeom prst="rect">
            <a:avLst/>
          </a:prstGeom>
          <a:noFill/>
        </p:spPr>
        <p:txBody>
          <a:bodyPr wrap="square" rtlCol="0">
            <a:spAutoFit/>
          </a:bodyPr>
          <a:lstStyle/>
          <a:p>
            <a:pPr algn="ctr"/>
            <a:r>
              <a:rPr lang="en-GB" sz="2800" dirty="0"/>
              <a:t>Task 1: Read the next 6 information slides, then answer the questions about them.</a:t>
            </a:r>
          </a:p>
        </p:txBody>
      </p:sp>
    </p:spTree>
    <p:extLst>
      <p:ext uri="{BB962C8B-B14F-4D97-AF65-F5344CB8AC3E}">
        <p14:creationId xmlns:p14="http://schemas.microsoft.com/office/powerpoint/2010/main" val="1778623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96AE-FF13-B946-85A0-B5690C46B8B9}"/>
              </a:ext>
            </a:extLst>
          </p:cNvPr>
          <p:cNvSpPr>
            <a:spLocks noGrp="1"/>
          </p:cNvSpPr>
          <p:nvPr>
            <p:ph type="title"/>
          </p:nvPr>
        </p:nvSpPr>
        <p:spPr>
          <a:xfrm>
            <a:off x="648929" y="629267"/>
            <a:ext cx="5127031" cy="1104284"/>
          </a:xfrm>
        </p:spPr>
        <p:txBody>
          <a:bodyPr>
            <a:normAutofit/>
          </a:bodyPr>
          <a:lstStyle/>
          <a:p>
            <a:r>
              <a:rPr lang="en-GB" sz="4800" b="1" dirty="0"/>
              <a:t>A Bulla</a:t>
            </a:r>
          </a:p>
        </p:txBody>
      </p:sp>
      <p:sp>
        <p:nvSpPr>
          <p:cNvPr id="3" name="Content Placeholder 2">
            <a:extLst>
              <a:ext uri="{FF2B5EF4-FFF2-40B4-BE49-F238E27FC236}">
                <a16:creationId xmlns:a16="http://schemas.microsoft.com/office/drawing/2014/main" id="{EC460FEC-3A4C-3D45-9665-1682AB87D4E3}"/>
              </a:ext>
            </a:extLst>
          </p:cNvPr>
          <p:cNvSpPr>
            <a:spLocks noGrp="1"/>
          </p:cNvSpPr>
          <p:nvPr>
            <p:ph idx="1"/>
          </p:nvPr>
        </p:nvSpPr>
        <p:spPr>
          <a:xfrm>
            <a:off x="222210" y="2443314"/>
            <a:ext cx="5127029" cy="3785419"/>
          </a:xfrm>
        </p:spPr>
        <p:txBody>
          <a:bodyPr>
            <a:normAutofit/>
          </a:bodyPr>
          <a:lstStyle/>
          <a:p>
            <a:pPr marL="0" indent="0">
              <a:buNone/>
            </a:pPr>
            <a:r>
              <a:rPr lang="en-GB" sz="2400" b="1" dirty="0">
                <a:hlinkClick r:id="rId2"/>
              </a:rPr>
              <a:t>Bulla:</a:t>
            </a:r>
            <a:r>
              <a:rPr lang="en-GB" sz="2400" dirty="0"/>
              <a:t> Both boys and girls wore a special locket, given to them at birth, called a bulla. A bulla was an amulet, a protective charm against evil. Girls wore their bulla until their wedding night, when it was set aside with other childhood things, like her toys. Boys wore their bulla every day until they were 16 or 17 and became full Roman citizens, with the right to vote and hold office and marry.</a:t>
            </a:r>
          </a:p>
        </p:txBody>
      </p:sp>
      <p:pic>
        <p:nvPicPr>
          <p:cNvPr id="4" name="Picture 3">
            <a:extLst>
              <a:ext uri="{FF2B5EF4-FFF2-40B4-BE49-F238E27FC236}">
                <a16:creationId xmlns:a16="http://schemas.microsoft.com/office/drawing/2014/main" id="{CAA0235C-C2DE-B749-B8BF-09EFCB218B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2444" y="629267"/>
            <a:ext cx="1542436" cy="1575227"/>
          </a:xfrm>
          <a:prstGeom prst="rect">
            <a:avLst/>
          </a:prstGeom>
          <a:effectLst/>
        </p:spPr>
      </p:pic>
      <p:pic>
        <p:nvPicPr>
          <p:cNvPr id="5" name="Picture 4">
            <a:extLst>
              <a:ext uri="{FF2B5EF4-FFF2-40B4-BE49-F238E27FC236}">
                <a16:creationId xmlns:a16="http://schemas.microsoft.com/office/drawing/2014/main" id="{6DBD87F5-93B3-A64D-8B92-285874F500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
          <a:stretch/>
        </p:blipFill>
        <p:spPr>
          <a:xfrm>
            <a:off x="5775960" y="-24282"/>
            <a:ext cx="6193830" cy="6906563"/>
          </a:xfrm>
          <a:prstGeom prst="rect">
            <a:avLst/>
          </a:prstGeom>
        </p:spPr>
      </p:pic>
    </p:spTree>
    <p:extLst>
      <p:ext uri="{BB962C8B-B14F-4D97-AF65-F5344CB8AC3E}">
        <p14:creationId xmlns:p14="http://schemas.microsoft.com/office/powerpoint/2010/main" val="344230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2D4E2-9662-254B-8290-C96D4E33ECAB}"/>
              </a:ext>
            </a:extLst>
          </p:cNvPr>
          <p:cNvSpPr>
            <a:spLocks noGrp="1"/>
          </p:cNvSpPr>
          <p:nvPr>
            <p:ph type="title"/>
          </p:nvPr>
        </p:nvSpPr>
        <p:spPr/>
        <p:txBody>
          <a:bodyPr/>
          <a:lstStyle/>
          <a:p>
            <a:r>
              <a:rPr lang="en-GB" b="1" dirty="0"/>
              <a:t>Clothing and Bathing</a:t>
            </a:r>
          </a:p>
        </p:txBody>
      </p:sp>
      <p:sp>
        <p:nvSpPr>
          <p:cNvPr id="3" name="Content Placeholder 2">
            <a:extLst>
              <a:ext uri="{FF2B5EF4-FFF2-40B4-BE49-F238E27FC236}">
                <a16:creationId xmlns:a16="http://schemas.microsoft.com/office/drawing/2014/main" id="{1AB6357D-4C06-B24D-A39B-9B6ADE6C158D}"/>
              </a:ext>
            </a:extLst>
          </p:cNvPr>
          <p:cNvSpPr>
            <a:spLocks noGrp="1"/>
          </p:cNvSpPr>
          <p:nvPr>
            <p:ph idx="1"/>
          </p:nvPr>
        </p:nvSpPr>
        <p:spPr>
          <a:xfrm>
            <a:off x="329184" y="2141537"/>
            <a:ext cx="6324600" cy="4351338"/>
          </a:xfrm>
        </p:spPr>
        <p:txBody>
          <a:bodyPr/>
          <a:lstStyle/>
          <a:p>
            <a:r>
              <a:rPr lang="en-GB" b="1" dirty="0">
                <a:hlinkClick r:id="rId2"/>
              </a:rPr>
              <a:t>Clothing:</a:t>
            </a:r>
            <a:r>
              <a:rPr lang="en-GB" dirty="0"/>
              <a:t> Both boys and girls wore tunics. Boys wore tunics down to their knees. Girls usually wore a tunic that reached their feet. </a:t>
            </a:r>
          </a:p>
          <a:p>
            <a:r>
              <a:rPr lang="en-GB" b="1" u="sng" dirty="0">
                <a:solidFill>
                  <a:srgbClr val="0070C0"/>
                </a:solidFill>
              </a:rPr>
              <a:t>Bathing:</a:t>
            </a:r>
            <a:r>
              <a:rPr lang="en-GB" u="sng" dirty="0">
                <a:solidFill>
                  <a:srgbClr val="0070C0"/>
                </a:solidFill>
              </a:rPr>
              <a:t> </a:t>
            </a:r>
            <a:r>
              <a:rPr lang="en-GB" dirty="0"/>
              <a:t>Children were not allowed to use the public baths. They bathed at home or in the river.</a:t>
            </a:r>
          </a:p>
          <a:p>
            <a:endParaRPr lang="en-GB" dirty="0"/>
          </a:p>
        </p:txBody>
      </p:sp>
      <p:pic>
        <p:nvPicPr>
          <p:cNvPr id="5" name="Picture 4">
            <a:extLst>
              <a:ext uri="{FF2B5EF4-FFF2-40B4-BE49-F238E27FC236}">
                <a16:creationId xmlns:a16="http://schemas.microsoft.com/office/drawing/2014/main" id="{0D9821D2-1B00-CA47-A89F-9A335D924F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83666" y="660400"/>
            <a:ext cx="2465451" cy="5617890"/>
          </a:xfrm>
          <a:prstGeom prst="rect">
            <a:avLst/>
          </a:prstGeom>
        </p:spPr>
      </p:pic>
      <p:pic>
        <p:nvPicPr>
          <p:cNvPr id="6" name="Picture 5">
            <a:extLst>
              <a:ext uri="{FF2B5EF4-FFF2-40B4-BE49-F238E27FC236}">
                <a16:creationId xmlns:a16="http://schemas.microsoft.com/office/drawing/2014/main" id="{B30748AE-7DFC-B94F-9F40-C99C5FAD2153}"/>
              </a:ext>
            </a:extLst>
          </p:cNvPr>
          <p:cNvPicPr>
            <a:picLocks noChangeAspect="1"/>
          </p:cNvPicPr>
          <p:nvPr/>
        </p:nvPicPr>
        <p:blipFill>
          <a:blip r:embed="rId4"/>
          <a:stretch>
            <a:fillRect/>
          </a:stretch>
        </p:blipFill>
        <p:spPr>
          <a:xfrm>
            <a:off x="9779000" y="660400"/>
            <a:ext cx="1574800" cy="5080000"/>
          </a:xfrm>
          <a:prstGeom prst="rect">
            <a:avLst/>
          </a:prstGeom>
        </p:spPr>
      </p:pic>
    </p:spTree>
    <p:extLst>
      <p:ext uri="{BB962C8B-B14F-4D97-AF65-F5344CB8AC3E}">
        <p14:creationId xmlns:p14="http://schemas.microsoft.com/office/powerpoint/2010/main" val="1764950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2C74-A9D4-5840-9546-7E0B183693DC}"/>
              </a:ext>
            </a:extLst>
          </p:cNvPr>
          <p:cNvSpPr>
            <a:spLocks noGrp="1"/>
          </p:cNvSpPr>
          <p:nvPr>
            <p:ph type="title"/>
          </p:nvPr>
        </p:nvSpPr>
        <p:spPr/>
        <p:txBody>
          <a:bodyPr/>
          <a:lstStyle/>
          <a:p>
            <a:r>
              <a:rPr lang="en-GB" b="1" dirty="0"/>
              <a:t>Ancient Roman Toys</a:t>
            </a:r>
          </a:p>
        </p:txBody>
      </p:sp>
      <p:sp>
        <p:nvSpPr>
          <p:cNvPr id="3" name="Content Placeholder 2">
            <a:extLst>
              <a:ext uri="{FF2B5EF4-FFF2-40B4-BE49-F238E27FC236}">
                <a16:creationId xmlns:a16="http://schemas.microsoft.com/office/drawing/2014/main" id="{DF650D56-3569-7C46-966D-4F25984782D9}"/>
              </a:ext>
            </a:extLst>
          </p:cNvPr>
          <p:cNvSpPr>
            <a:spLocks noGrp="1"/>
          </p:cNvSpPr>
          <p:nvPr>
            <p:ph idx="1"/>
          </p:nvPr>
        </p:nvSpPr>
        <p:spPr>
          <a:xfrm>
            <a:off x="838200" y="1825625"/>
            <a:ext cx="5257800" cy="4351338"/>
          </a:xfrm>
        </p:spPr>
        <p:txBody>
          <a:bodyPr>
            <a:normAutofit/>
          </a:bodyPr>
          <a:lstStyle/>
          <a:p>
            <a:pPr marL="0" indent="0">
              <a:buNone/>
            </a:pPr>
            <a:r>
              <a:rPr lang="en-GB" dirty="0"/>
              <a:t>Both boys and girls played with toys. Boys played war games, and had wooden swords, little soldiers, and chariots with wheels. </a:t>
            </a:r>
          </a:p>
          <a:p>
            <a:pPr marL="0" indent="0">
              <a:buNone/>
            </a:pPr>
            <a:r>
              <a:rPr lang="en-GB" dirty="0"/>
              <a:t>Girls played with dolls, and dollhouses, and tiny sets of dishes. </a:t>
            </a:r>
          </a:p>
          <a:p>
            <a:pPr marL="0" indent="0">
              <a:buNone/>
            </a:pPr>
            <a:r>
              <a:rPr lang="en-GB" dirty="0"/>
              <a:t>Both boys and girls played board and ball games, like tic-tac-toe and knuckleball (jacks). </a:t>
            </a:r>
          </a:p>
        </p:txBody>
      </p:sp>
      <p:pic>
        <p:nvPicPr>
          <p:cNvPr id="4" name="Picture 3">
            <a:extLst>
              <a:ext uri="{FF2B5EF4-FFF2-40B4-BE49-F238E27FC236}">
                <a16:creationId xmlns:a16="http://schemas.microsoft.com/office/drawing/2014/main" id="{35760962-1E3E-9C47-80EB-4BB13CB97EDD}"/>
              </a:ext>
            </a:extLst>
          </p:cNvPr>
          <p:cNvPicPr>
            <a:picLocks noChangeAspect="1"/>
          </p:cNvPicPr>
          <p:nvPr/>
        </p:nvPicPr>
        <p:blipFill>
          <a:blip r:embed="rId2"/>
          <a:stretch>
            <a:fillRect/>
          </a:stretch>
        </p:blipFill>
        <p:spPr>
          <a:xfrm>
            <a:off x="6374892" y="742950"/>
            <a:ext cx="5314950" cy="5314950"/>
          </a:xfrm>
          <a:prstGeom prst="rect">
            <a:avLst/>
          </a:prstGeom>
        </p:spPr>
      </p:pic>
      <p:sp>
        <p:nvSpPr>
          <p:cNvPr id="5" name="TextBox 4">
            <a:extLst>
              <a:ext uri="{FF2B5EF4-FFF2-40B4-BE49-F238E27FC236}">
                <a16:creationId xmlns:a16="http://schemas.microsoft.com/office/drawing/2014/main" id="{DDF0E8A7-FD63-9541-894A-04AC91CED52E}"/>
              </a:ext>
            </a:extLst>
          </p:cNvPr>
          <p:cNvSpPr txBox="1"/>
          <p:nvPr/>
        </p:nvSpPr>
        <p:spPr>
          <a:xfrm>
            <a:off x="1628775" y="6251059"/>
            <a:ext cx="8535157" cy="369332"/>
          </a:xfrm>
          <a:prstGeom prst="rect">
            <a:avLst/>
          </a:prstGeom>
          <a:noFill/>
        </p:spPr>
        <p:txBody>
          <a:bodyPr wrap="none" rtlCol="0">
            <a:spAutoFit/>
          </a:bodyPr>
          <a:lstStyle/>
          <a:p>
            <a:r>
              <a:rPr lang="en-GB" dirty="0"/>
              <a:t>Note: there was no electricity, so they there were no computers, phones, </a:t>
            </a:r>
            <a:r>
              <a:rPr lang="en-GB" dirty="0" err="1"/>
              <a:t>playstations</a:t>
            </a:r>
            <a:r>
              <a:rPr lang="en-GB" dirty="0"/>
              <a:t> etc!</a:t>
            </a:r>
          </a:p>
        </p:txBody>
      </p:sp>
    </p:spTree>
    <p:extLst>
      <p:ext uri="{BB962C8B-B14F-4D97-AF65-F5344CB8AC3E}">
        <p14:creationId xmlns:p14="http://schemas.microsoft.com/office/powerpoint/2010/main" val="1584906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F635AD-A0E8-1D4D-BD55-5FBCEC520160}"/>
              </a:ext>
            </a:extLst>
          </p:cNvPr>
          <p:cNvSpPr>
            <a:spLocks noGrp="1"/>
          </p:cNvSpPr>
          <p:nvPr>
            <p:ph idx="1"/>
          </p:nvPr>
        </p:nvSpPr>
        <p:spPr>
          <a:xfrm>
            <a:off x="8253412" y="521133"/>
            <a:ext cx="3448051" cy="5709575"/>
          </a:xfrm>
        </p:spPr>
        <p:txBody>
          <a:bodyPr>
            <a:normAutofit/>
          </a:bodyPr>
          <a:lstStyle/>
          <a:p>
            <a:pPr marL="0" indent="0">
              <a:buNone/>
            </a:pPr>
            <a:r>
              <a:rPr lang="en-GB" sz="2400" dirty="0"/>
              <a:t>Today almost everyone goes to school, but in Ancient Rome that was definitely not the case. Only the sons of rich parents could go to school, while most other children would have to work in the fields or in blacksmiths or bakeries. Poor children would learn their parents’ craft, but they would never see a classroom. And almost no girls, not even the rich ones, would go to school.</a:t>
            </a:r>
          </a:p>
        </p:txBody>
      </p:sp>
      <p:pic>
        <p:nvPicPr>
          <p:cNvPr id="4" name="Picture 3">
            <a:extLst>
              <a:ext uri="{FF2B5EF4-FFF2-40B4-BE49-F238E27FC236}">
                <a16:creationId xmlns:a16="http://schemas.microsoft.com/office/drawing/2014/main" id="{8540CC11-391F-854C-BFEB-76AD73140F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40950"/>
            <a:ext cx="7686676" cy="4862320"/>
          </a:xfrm>
          <a:prstGeom prst="rect">
            <a:avLst/>
          </a:prstGeom>
        </p:spPr>
      </p:pic>
      <p:sp>
        <p:nvSpPr>
          <p:cNvPr id="5" name="TextBox 4">
            <a:extLst>
              <a:ext uri="{FF2B5EF4-FFF2-40B4-BE49-F238E27FC236}">
                <a16:creationId xmlns:a16="http://schemas.microsoft.com/office/drawing/2014/main" id="{F9AC9408-CEAC-1C41-AAC0-EBAA536A877F}"/>
              </a:ext>
            </a:extLst>
          </p:cNvPr>
          <p:cNvSpPr txBox="1"/>
          <p:nvPr/>
        </p:nvSpPr>
        <p:spPr>
          <a:xfrm>
            <a:off x="861299" y="521133"/>
            <a:ext cx="5550174" cy="584775"/>
          </a:xfrm>
          <a:prstGeom prst="rect">
            <a:avLst/>
          </a:prstGeom>
          <a:noFill/>
        </p:spPr>
        <p:txBody>
          <a:bodyPr wrap="none" rtlCol="0">
            <a:spAutoFit/>
          </a:bodyPr>
          <a:lstStyle/>
          <a:p>
            <a:r>
              <a:rPr lang="en-GB" sz="3200" dirty="0"/>
              <a:t>What would children do all day?</a:t>
            </a:r>
          </a:p>
        </p:txBody>
      </p:sp>
    </p:spTree>
    <p:extLst>
      <p:ext uri="{BB962C8B-B14F-4D97-AF65-F5344CB8AC3E}">
        <p14:creationId xmlns:p14="http://schemas.microsoft.com/office/powerpoint/2010/main" val="1108627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2731B-0DBD-A543-8AA8-12F88E9B94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17930" y="-114300"/>
            <a:ext cx="10274070" cy="6972300"/>
          </a:xfrm>
          <a:prstGeom prst="rect">
            <a:avLst/>
          </a:prstGeom>
        </p:spPr>
      </p:pic>
      <p:sp>
        <p:nvSpPr>
          <p:cNvPr id="2" name="Title 1">
            <a:extLst>
              <a:ext uri="{FF2B5EF4-FFF2-40B4-BE49-F238E27FC236}">
                <a16:creationId xmlns:a16="http://schemas.microsoft.com/office/drawing/2014/main" id="{620DBFC9-B087-924B-9CE9-27CECF390BF8}"/>
              </a:ext>
            </a:extLst>
          </p:cNvPr>
          <p:cNvSpPr>
            <a:spLocks noGrp="1"/>
          </p:cNvSpPr>
          <p:nvPr>
            <p:ph type="title"/>
          </p:nvPr>
        </p:nvSpPr>
        <p:spPr>
          <a:xfrm>
            <a:off x="124811" y="0"/>
            <a:ext cx="10515600" cy="1325563"/>
          </a:xfrm>
        </p:spPr>
        <p:txBody>
          <a:bodyPr/>
          <a:lstStyle/>
          <a:p>
            <a:r>
              <a:rPr lang="en-GB" b="1" dirty="0"/>
              <a:t>Ancient Roman Education</a:t>
            </a:r>
          </a:p>
        </p:txBody>
      </p:sp>
      <p:sp>
        <p:nvSpPr>
          <p:cNvPr id="3" name="Content Placeholder 2">
            <a:extLst>
              <a:ext uri="{FF2B5EF4-FFF2-40B4-BE49-F238E27FC236}">
                <a16:creationId xmlns:a16="http://schemas.microsoft.com/office/drawing/2014/main" id="{FE28A29D-2231-244D-BEB5-8A9924933ACF}"/>
              </a:ext>
            </a:extLst>
          </p:cNvPr>
          <p:cNvSpPr>
            <a:spLocks noGrp="1"/>
          </p:cNvSpPr>
          <p:nvPr>
            <p:ph idx="1"/>
          </p:nvPr>
        </p:nvSpPr>
        <p:spPr>
          <a:xfrm>
            <a:off x="266700" y="1555430"/>
            <a:ext cx="3805238" cy="4351338"/>
          </a:xfrm>
        </p:spPr>
        <p:txBody>
          <a:bodyPr>
            <a:normAutofit/>
          </a:bodyPr>
          <a:lstStyle/>
          <a:p>
            <a:pPr marL="0" indent="0">
              <a:buNone/>
            </a:pPr>
            <a:r>
              <a:rPr lang="en-GB" sz="2400" dirty="0"/>
              <a:t>If the family could afford it, boys might attend school and study reading, writing, math, oration, and how to be a good Roman citizen. Educated slaves were often their teachers. Greek slaves especially were in high demand as teachers for Roman children.  </a:t>
            </a:r>
          </a:p>
        </p:txBody>
      </p:sp>
    </p:spTree>
    <p:extLst>
      <p:ext uri="{BB962C8B-B14F-4D97-AF65-F5344CB8AC3E}">
        <p14:creationId xmlns:p14="http://schemas.microsoft.com/office/powerpoint/2010/main" val="146680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3603E-B4FB-7D44-AD27-EF12F7D84053}"/>
              </a:ext>
            </a:extLst>
          </p:cNvPr>
          <p:cNvSpPr>
            <a:spLocks noGrp="1"/>
          </p:cNvSpPr>
          <p:nvPr>
            <p:ph type="title"/>
          </p:nvPr>
        </p:nvSpPr>
        <p:spPr/>
        <p:txBody>
          <a:bodyPr/>
          <a:lstStyle/>
          <a:p>
            <a:r>
              <a:rPr lang="en-GB" b="1" dirty="0"/>
              <a:t>What about Girls?</a:t>
            </a:r>
          </a:p>
        </p:txBody>
      </p:sp>
      <p:sp>
        <p:nvSpPr>
          <p:cNvPr id="3" name="Content Placeholder 2">
            <a:extLst>
              <a:ext uri="{FF2B5EF4-FFF2-40B4-BE49-F238E27FC236}">
                <a16:creationId xmlns:a16="http://schemas.microsoft.com/office/drawing/2014/main" id="{CC9B0F4A-8CDE-E043-9427-4449E652632B}"/>
              </a:ext>
            </a:extLst>
          </p:cNvPr>
          <p:cNvSpPr>
            <a:spLocks noGrp="1"/>
          </p:cNvSpPr>
          <p:nvPr>
            <p:ph idx="1"/>
          </p:nvPr>
        </p:nvSpPr>
        <p:spPr>
          <a:xfrm>
            <a:off x="144518" y="1819523"/>
            <a:ext cx="5951482" cy="4351338"/>
          </a:xfrm>
        </p:spPr>
        <p:txBody>
          <a:bodyPr>
            <a:normAutofit fontScale="92500"/>
          </a:bodyPr>
          <a:lstStyle/>
          <a:p>
            <a:pPr marL="0" indent="0">
              <a:buNone/>
            </a:pPr>
            <a:r>
              <a:rPr lang="en-GB" dirty="0"/>
              <a:t>Girls usually had to stay at home and learn to cook, to sew, weave cloth and clean the house. </a:t>
            </a:r>
          </a:p>
          <a:p>
            <a:pPr marL="0" indent="0">
              <a:buNone/>
            </a:pPr>
            <a:r>
              <a:rPr lang="en-GB" dirty="0"/>
              <a:t>If they were rich, they would supervise slaves while they did many of these jobs.</a:t>
            </a:r>
          </a:p>
          <a:p>
            <a:pPr marL="0" indent="0">
              <a:buNone/>
            </a:pPr>
            <a:r>
              <a:rPr lang="en-GB" dirty="0"/>
              <a:t>If the girl’s mother could read and write, then they would teach any daughters how to read and write at home.</a:t>
            </a:r>
          </a:p>
          <a:p>
            <a:pPr marL="0" indent="0">
              <a:buNone/>
            </a:pPr>
            <a:r>
              <a:rPr lang="en-GB" dirty="0"/>
              <a:t>Girls were allowed to get married at 12 years old and many became mothers at 15.</a:t>
            </a:r>
          </a:p>
          <a:p>
            <a:endParaRPr lang="en-GB" dirty="0"/>
          </a:p>
        </p:txBody>
      </p:sp>
      <p:pic>
        <p:nvPicPr>
          <p:cNvPr id="7" name="Picture 6">
            <a:extLst>
              <a:ext uri="{FF2B5EF4-FFF2-40B4-BE49-F238E27FC236}">
                <a16:creationId xmlns:a16="http://schemas.microsoft.com/office/drawing/2014/main" id="{F8DF4AD0-50B9-6441-ACAC-256E3CCDF0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01103" y="0"/>
            <a:ext cx="5846379" cy="3736429"/>
          </a:xfrm>
          <a:prstGeom prst="rect">
            <a:avLst/>
          </a:prstGeom>
        </p:spPr>
      </p:pic>
      <p:pic>
        <p:nvPicPr>
          <p:cNvPr id="8" name="Picture 7">
            <a:extLst>
              <a:ext uri="{FF2B5EF4-FFF2-40B4-BE49-F238E27FC236}">
                <a16:creationId xmlns:a16="http://schemas.microsoft.com/office/drawing/2014/main" id="{513A2B90-3EDB-AD43-A539-4430C28B3F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26014" y="3736429"/>
            <a:ext cx="4099034" cy="3083645"/>
          </a:xfrm>
          <a:prstGeom prst="rect">
            <a:avLst/>
          </a:prstGeom>
        </p:spPr>
      </p:pic>
    </p:spTree>
    <p:extLst>
      <p:ext uri="{BB962C8B-B14F-4D97-AF65-F5344CB8AC3E}">
        <p14:creationId xmlns:p14="http://schemas.microsoft.com/office/powerpoint/2010/main" val="4177257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603CD-D30D-7B43-99FF-9C6889D48FA3}"/>
              </a:ext>
            </a:extLst>
          </p:cNvPr>
          <p:cNvSpPr>
            <a:spLocks noGrp="1"/>
          </p:cNvSpPr>
          <p:nvPr>
            <p:ph type="title"/>
          </p:nvPr>
        </p:nvSpPr>
        <p:spPr>
          <a:xfrm>
            <a:off x="176212" y="0"/>
            <a:ext cx="12015788" cy="1949450"/>
          </a:xfrm>
        </p:spPr>
        <p:txBody>
          <a:bodyPr>
            <a:normAutofit/>
          </a:bodyPr>
          <a:lstStyle/>
          <a:p>
            <a:pPr algn="ctr"/>
            <a:r>
              <a:rPr lang="en-GB" sz="3600" b="1" dirty="0"/>
              <a:t>What have you learnt so far?</a:t>
            </a:r>
            <a:br>
              <a:rPr lang="en-GB" sz="3600" b="1" dirty="0"/>
            </a:br>
            <a:r>
              <a:rPr lang="en-GB" sz="4000" b="1" dirty="0"/>
              <a:t>Task: </a:t>
            </a:r>
            <a:r>
              <a:rPr lang="en-GB" sz="3600" b="1" dirty="0"/>
              <a:t>Answer these questions about Ancient Roman Children</a:t>
            </a:r>
          </a:p>
        </p:txBody>
      </p:sp>
      <p:sp>
        <p:nvSpPr>
          <p:cNvPr id="3" name="Content Placeholder 2">
            <a:extLst>
              <a:ext uri="{FF2B5EF4-FFF2-40B4-BE49-F238E27FC236}">
                <a16:creationId xmlns:a16="http://schemas.microsoft.com/office/drawing/2014/main" id="{7EDF1893-A081-9F49-BF67-7EB7A2BE320C}"/>
              </a:ext>
            </a:extLst>
          </p:cNvPr>
          <p:cNvSpPr>
            <a:spLocks noGrp="1"/>
          </p:cNvSpPr>
          <p:nvPr>
            <p:ph idx="1"/>
          </p:nvPr>
        </p:nvSpPr>
        <p:spPr/>
        <p:txBody>
          <a:bodyPr/>
          <a:lstStyle/>
          <a:p>
            <a:pPr marL="514350" indent="-514350">
              <a:buFont typeface="+mj-lt"/>
              <a:buAutoNum type="arabicPeriod"/>
            </a:pPr>
            <a:r>
              <a:rPr lang="en-GB" dirty="0"/>
              <a:t>What did Ancient Roman children wear around their necks and why?</a:t>
            </a:r>
          </a:p>
          <a:p>
            <a:pPr marL="514350" indent="-514350">
              <a:buFont typeface="+mj-lt"/>
              <a:buAutoNum type="arabicPeriod"/>
            </a:pPr>
            <a:r>
              <a:rPr lang="en-GB" dirty="0"/>
              <a:t>What did Ancient Roman children wear?</a:t>
            </a:r>
          </a:p>
          <a:p>
            <a:pPr marL="514350" indent="-514350">
              <a:buFont typeface="+mj-lt"/>
              <a:buAutoNum type="arabicPeriod"/>
            </a:pPr>
            <a:r>
              <a:rPr lang="en-GB" dirty="0"/>
              <a:t>What kind of games did Roman children play?</a:t>
            </a:r>
          </a:p>
          <a:p>
            <a:pPr marL="514350" indent="-514350">
              <a:buFont typeface="+mj-lt"/>
              <a:buAutoNum type="arabicPeriod"/>
            </a:pPr>
            <a:r>
              <a:rPr lang="en-GB" dirty="0"/>
              <a:t>What did Rich Ancient Roman boys learn at school?</a:t>
            </a:r>
          </a:p>
          <a:p>
            <a:pPr marL="514350" indent="-514350">
              <a:buFont typeface="+mj-lt"/>
              <a:buAutoNum type="arabicPeriod"/>
            </a:pPr>
            <a:r>
              <a:rPr lang="en-GB" dirty="0"/>
              <a:t>What would poor Ancient Roman boys learn instead?</a:t>
            </a:r>
          </a:p>
          <a:p>
            <a:pPr marL="514350" indent="-514350">
              <a:buFont typeface="+mj-lt"/>
              <a:buAutoNum type="arabicPeriod"/>
            </a:pPr>
            <a:r>
              <a:rPr lang="en-GB" dirty="0"/>
              <a:t>What did Ancient Roman girls do all day?</a:t>
            </a:r>
          </a:p>
          <a:p>
            <a:pPr marL="514350" indent="-514350">
              <a:buFont typeface="+mj-lt"/>
              <a:buAutoNum type="arabicPeriod"/>
            </a:pPr>
            <a:r>
              <a:rPr lang="en-GB" dirty="0"/>
              <a:t>Would you like to be an Ancient Roman boy or girl and why?</a:t>
            </a:r>
          </a:p>
        </p:txBody>
      </p:sp>
    </p:spTree>
    <p:extLst>
      <p:ext uri="{BB962C8B-B14F-4D97-AF65-F5344CB8AC3E}">
        <p14:creationId xmlns:p14="http://schemas.microsoft.com/office/powerpoint/2010/main" val="19674666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872</Words>
  <Application>Microsoft Macintosh PowerPoint</Application>
  <PresentationFormat>Widescreen</PresentationFormat>
  <Paragraphs>64</Paragraphs>
  <Slides>12</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9" baseType="lpstr">
      <vt:lpstr>Arial</vt:lpstr>
      <vt:lpstr>Calibri</vt:lpstr>
      <vt:lpstr>Calibri Light</vt:lpstr>
      <vt:lpstr>Times New Roman</vt:lpstr>
      <vt:lpstr>TimesNewRomanPSMT</vt:lpstr>
      <vt:lpstr>Office Theme</vt:lpstr>
      <vt:lpstr>PI3.Image</vt:lpstr>
      <vt:lpstr>History Lesson</vt:lpstr>
      <vt:lpstr>Introduction: Watch these videos about Ancient Roman children</vt:lpstr>
      <vt:lpstr>A Bulla</vt:lpstr>
      <vt:lpstr>Clothing and Bathing</vt:lpstr>
      <vt:lpstr>Ancient Roman Toys</vt:lpstr>
      <vt:lpstr>PowerPoint Presentation</vt:lpstr>
      <vt:lpstr>Ancient Roman Education</vt:lpstr>
      <vt:lpstr>What about Girls?</vt:lpstr>
      <vt:lpstr>What have you learnt so far? Task: Answer these questions about Ancient Roman Children</vt:lpstr>
      <vt:lpstr>Ancient Roman Writing</vt:lpstr>
      <vt:lpstr>Ancient Roman Numerals</vt:lpstr>
      <vt:lpstr>Now upload your work onto Class Dojo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Lesson</dc:title>
  <dc:creator>Suzanne Drummond</dc:creator>
  <cp:lastModifiedBy>Suzanne Drummond</cp:lastModifiedBy>
  <cp:revision>4</cp:revision>
  <dcterms:created xsi:type="dcterms:W3CDTF">2020-06-21T12:48:44Z</dcterms:created>
  <dcterms:modified xsi:type="dcterms:W3CDTF">2020-06-21T16:18:45Z</dcterms:modified>
</cp:coreProperties>
</file>