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4" r:id="rId3"/>
    <p:sldId id="285" r:id="rId4"/>
    <p:sldId id="287" r:id="rId5"/>
    <p:sldId id="264" r:id="rId6"/>
    <p:sldId id="265" r:id="rId7"/>
    <p:sldId id="286" r:id="rId8"/>
    <p:sldId id="259" r:id="rId9"/>
    <p:sldId id="261" r:id="rId10"/>
    <p:sldId id="260" r:id="rId11"/>
    <p:sldId id="258" r:id="rId12"/>
    <p:sldId id="283" r:id="rId13"/>
    <p:sldId id="270" r:id="rId14"/>
    <p:sldId id="282" r:id="rId15"/>
    <p:sldId id="271" r:id="rId16"/>
    <p:sldId id="272" r:id="rId17"/>
    <p:sldId id="276" r:id="rId18"/>
    <p:sldId id="2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94655"/>
  </p:normalViewPr>
  <p:slideViewPr>
    <p:cSldViewPr snapToGrid="0" snapToObjects="1">
      <p:cViewPr varScale="1">
        <p:scale>
          <a:sx n="89" d="100"/>
          <a:sy n="89" d="100"/>
        </p:scale>
        <p:origin x="108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61D9B-A3D3-DD42-95D0-6332F4E8309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7C537CF-9D8D-EF43-A4B5-56E7CFF1D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B642379-213F-4E4B-9C6D-FD842781C6C1}"/>
              </a:ext>
            </a:extLst>
          </p:cNvPr>
          <p:cNvSpPr>
            <a:spLocks noGrp="1"/>
          </p:cNvSpPr>
          <p:nvPr>
            <p:ph type="dt" sz="half" idx="10"/>
          </p:nvPr>
        </p:nvSpPr>
        <p:spPr/>
        <p:txBody>
          <a:bodyPr/>
          <a:lstStyle/>
          <a:p>
            <a:fld id="{7076E7B2-D1CA-3747-B318-0F5A960C7D4B}" type="datetimeFigureOut">
              <a:rPr lang="en-GB" smtClean="0"/>
              <a:t>05/01/2021</a:t>
            </a:fld>
            <a:endParaRPr lang="en-GB"/>
          </a:p>
        </p:txBody>
      </p:sp>
      <p:sp>
        <p:nvSpPr>
          <p:cNvPr id="5" name="Footer Placeholder 4">
            <a:extLst>
              <a:ext uri="{FF2B5EF4-FFF2-40B4-BE49-F238E27FC236}">
                <a16:creationId xmlns:a16="http://schemas.microsoft.com/office/drawing/2014/main" id="{EFDB83E1-051C-F24B-A653-C811EDB401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0C62A-5E29-1F4A-87BA-D21E5BADADE1}"/>
              </a:ext>
            </a:extLst>
          </p:cNvPr>
          <p:cNvSpPr>
            <a:spLocks noGrp="1"/>
          </p:cNvSpPr>
          <p:nvPr>
            <p:ph type="sldNum" sz="quarter" idx="12"/>
          </p:nvPr>
        </p:nvSpPr>
        <p:spPr/>
        <p:txBody>
          <a:bodyPr/>
          <a:lstStyle/>
          <a:p>
            <a:fld id="{CFB93145-9905-B34B-BC1D-73BBBFFA7940}" type="slidenum">
              <a:rPr lang="en-GB" smtClean="0"/>
              <a:t>‹#›</a:t>
            </a:fld>
            <a:endParaRPr lang="en-GB"/>
          </a:p>
        </p:txBody>
      </p:sp>
    </p:spTree>
    <p:extLst>
      <p:ext uri="{BB962C8B-B14F-4D97-AF65-F5344CB8AC3E}">
        <p14:creationId xmlns:p14="http://schemas.microsoft.com/office/powerpoint/2010/main" val="1563552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744A-C633-774E-BF39-3622ED25128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780AC91-3CA6-0E48-BDB2-5CA9184A5C1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35D32D0-E723-B94F-A5D0-E0F0C436EFD9}"/>
              </a:ext>
            </a:extLst>
          </p:cNvPr>
          <p:cNvSpPr>
            <a:spLocks noGrp="1"/>
          </p:cNvSpPr>
          <p:nvPr>
            <p:ph type="dt" sz="half" idx="10"/>
          </p:nvPr>
        </p:nvSpPr>
        <p:spPr/>
        <p:txBody>
          <a:bodyPr/>
          <a:lstStyle/>
          <a:p>
            <a:fld id="{7076E7B2-D1CA-3747-B318-0F5A960C7D4B}" type="datetimeFigureOut">
              <a:rPr lang="en-GB" smtClean="0"/>
              <a:t>05/01/2021</a:t>
            </a:fld>
            <a:endParaRPr lang="en-GB"/>
          </a:p>
        </p:txBody>
      </p:sp>
      <p:sp>
        <p:nvSpPr>
          <p:cNvPr id="5" name="Footer Placeholder 4">
            <a:extLst>
              <a:ext uri="{FF2B5EF4-FFF2-40B4-BE49-F238E27FC236}">
                <a16:creationId xmlns:a16="http://schemas.microsoft.com/office/drawing/2014/main" id="{C1D729B7-FB3D-6C44-B715-A766000EFC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E5FA5F-63E1-AA4A-A40D-61B834F37B9F}"/>
              </a:ext>
            </a:extLst>
          </p:cNvPr>
          <p:cNvSpPr>
            <a:spLocks noGrp="1"/>
          </p:cNvSpPr>
          <p:nvPr>
            <p:ph type="sldNum" sz="quarter" idx="12"/>
          </p:nvPr>
        </p:nvSpPr>
        <p:spPr/>
        <p:txBody>
          <a:bodyPr/>
          <a:lstStyle/>
          <a:p>
            <a:fld id="{CFB93145-9905-B34B-BC1D-73BBBFFA7940}" type="slidenum">
              <a:rPr lang="en-GB" smtClean="0"/>
              <a:t>‹#›</a:t>
            </a:fld>
            <a:endParaRPr lang="en-GB"/>
          </a:p>
        </p:txBody>
      </p:sp>
    </p:spTree>
    <p:extLst>
      <p:ext uri="{BB962C8B-B14F-4D97-AF65-F5344CB8AC3E}">
        <p14:creationId xmlns:p14="http://schemas.microsoft.com/office/powerpoint/2010/main" val="2327217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2158F-7C53-934B-9D45-89DEAB65639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18E6072-1301-704B-998C-60F90042870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7B596CB-7D3B-4D42-B118-14ACB59C35F5}"/>
              </a:ext>
            </a:extLst>
          </p:cNvPr>
          <p:cNvSpPr>
            <a:spLocks noGrp="1"/>
          </p:cNvSpPr>
          <p:nvPr>
            <p:ph type="dt" sz="half" idx="10"/>
          </p:nvPr>
        </p:nvSpPr>
        <p:spPr/>
        <p:txBody>
          <a:bodyPr/>
          <a:lstStyle/>
          <a:p>
            <a:fld id="{7076E7B2-D1CA-3747-B318-0F5A960C7D4B}" type="datetimeFigureOut">
              <a:rPr lang="en-GB" smtClean="0"/>
              <a:t>05/01/2021</a:t>
            </a:fld>
            <a:endParaRPr lang="en-GB"/>
          </a:p>
        </p:txBody>
      </p:sp>
      <p:sp>
        <p:nvSpPr>
          <p:cNvPr id="5" name="Footer Placeholder 4">
            <a:extLst>
              <a:ext uri="{FF2B5EF4-FFF2-40B4-BE49-F238E27FC236}">
                <a16:creationId xmlns:a16="http://schemas.microsoft.com/office/drawing/2014/main" id="{CA117CCC-A89D-134F-822F-206C04E74C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DCF85B-4EC6-954C-9046-50D71447467D}"/>
              </a:ext>
            </a:extLst>
          </p:cNvPr>
          <p:cNvSpPr>
            <a:spLocks noGrp="1"/>
          </p:cNvSpPr>
          <p:nvPr>
            <p:ph type="sldNum" sz="quarter" idx="12"/>
          </p:nvPr>
        </p:nvSpPr>
        <p:spPr/>
        <p:txBody>
          <a:bodyPr/>
          <a:lstStyle/>
          <a:p>
            <a:fld id="{CFB93145-9905-B34B-BC1D-73BBBFFA7940}" type="slidenum">
              <a:rPr lang="en-GB" smtClean="0"/>
              <a:t>‹#›</a:t>
            </a:fld>
            <a:endParaRPr lang="en-GB"/>
          </a:p>
        </p:txBody>
      </p:sp>
    </p:spTree>
    <p:extLst>
      <p:ext uri="{BB962C8B-B14F-4D97-AF65-F5344CB8AC3E}">
        <p14:creationId xmlns:p14="http://schemas.microsoft.com/office/powerpoint/2010/main" val="3631041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C2512-BCC7-164A-B49C-D11EE7D5FA7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456C6F4-2675-7744-BFB4-7CB34C860FC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8F7BDDF-FC53-D144-99DC-1CD6C1D9E0D2}"/>
              </a:ext>
            </a:extLst>
          </p:cNvPr>
          <p:cNvSpPr>
            <a:spLocks noGrp="1"/>
          </p:cNvSpPr>
          <p:nvPr>
            <p:ph type="dt" sz="half" idx="10"/>
          </p:nvPr>
        </p:nvSpPr>
        <p:spPr/>
        <p:txBody>
          <a:bodyPr/>
          <a:lstStyle/>
          <a:p>
            <a:fld id="{7076E7B2-D1CA-3747-B318-0F5A960C7D4B}" type="datetimeFigureOut">
              <a:rPr lang="en-GB" smtClean="0"/>
              <a:t>05/01/2021</a:t>
            </a:fld>
            <a:endParaRPr lang="en-GB"/>
          </a:p>
        </p:txBody>
      </p:sp>
      <p:sp>
        <p:nvSpPr>
          <p:cNvPr id="5" name="Footer Placeholder 4">
            <a:extLst>
              <a:ext uri="{FF2B5EF4-FFF2-40B4-BE49-F238E27FC236}">
                <a16:creationId xmlns:a16="http://schemas.microsoft.com/office/drawing/2014/main" id="{0928F7A4-B821-384D-BB0D-42DE60E9E7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09140D-6AD7-264A-9344-52156C2455C1}"/>
              </a:ext>
            </a:extLst>
          </p:cNvPr>
          <p:cNvSpPr>
            <a:spLocks noGrp="1"/>
          </p:cNvSpPr>
          <p:nvPr>
            <p:ph type="sldNum" sz="quarter" idx="12"/>
          </p:nvPr>
        </p:nvSpPr>
        <p:spPr/>
        <p:txBody>
          <a:bodyPr/>
          <a:lstStyle/>
          <a:p>
            <a:fld id="{CFB93145-9905-B34B-BC1D-73BBBFFA7940}" type="slidenum">
              <a:rPr lang="en-GB" smtClean="0"/>
              <a:t>‹#›</a:t>
            </a:fld>
            <a:endParaRPr lang="en-GB"/>
          </a:p>
        </p:txBody>
      </p:sp>
    </p:spTree>
    <p:extLst>
      <p:ext uri="{BB962C8B-B14F-4D97-AF65-F5344CB8AC3E}">
        <p14:creationId xmlns:p14="http://schemas.microsoft.com/office/powerpoint/2010/main" val="3129201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40194-8C13-3742-8E52-769027A6754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FFE3CA0-48AC-094D-885C-B0D0E7056A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37271FC-400B-FD41-A013-1133DC8A54EF}"/>
              </a:ext>
            </a:extLst>
          </p:cNvPr>
          <p:cNvSpPr>
            <a:spLocks noGrp="1"/>
          </p:cNvSpPr>
          <p:nvPr>
            <p:ph type="dt" sz="half" idx="10"/>
          </p:nvPr>
        </p:nvSpPr>
        <p:spPr/>
        <p:txBody>
          <a:bodyPr/>
          <a:lstStyle/>
          <a:p>
            <a:fld id="{7076E7B2-D1CA-3747-B318-0F5A960C7D4B}" type="datetimeFigureOut">
              <a:rPr lang="en-GB" smtClean="0"/>
              <a:t>05/01/2021</a:t>
            </a:fld>
            <a:endParaRPr lang="en-GB"/>
          </a:p>
        </p:txBody>
      </p:sp>
      <p:sp>
        <p:nvSpPr>
          <p:cNvPr id="5" name="Footer Placeholder 4">
            <a:extLst>
              <a:ext uri="{FF2B5EF4-FFF2-40B4-BE49-F238E27FC236}">
                <a16:creationId xmlns:a16="http://schemas.microsoft.com/office/drawing/2014/main" id="{EF9F946E-E372-4C46-B028-505F88A21E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507204-2595-D940-B796-E285DF0496EE}"/>
              </a:ext>
            </a:extLst>
          </p:cNvPr>
          <p:cNvSpPr>
            <a:spLocks noGrp="1"/>
          </p:cNvSpPr>
          <p:nvPr>
            <p:ph type="sldNum" sz="quarter" idx="12"/>
          </p:nvPr>
        </p:nvSpPr>
        <p:spPr/>
        <p:txBody>
          <a:bodyPr/>
          <a:lstStyle/>
          <a:p>
            <a:fld id="{CFB93145-9905-B34B-BC1D-73BBBFFA7940}" type="slidenum">
              <a:rPr lang="en-GB" smtClean="0"/>
              <a:t>‹#›</a:t>
            </a:fld>
            <a:endParaRPr lang="en-GB"/>
          </a:p>
        </p:txBody>
      </p:sp>
    </p:spTree>
    <p:extLst>
      <p:ext uri="{BB962C8B-B14F-4D97-AF65-F5344CB8AC3E}">
        <p14:creationId xmlns:p14="http://schemas.microsoft.com/office/powerpoint/2010/main" val="3537361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888BA-3171-4B45-95C3-3ABE02741CE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3BE8BA6-6915-D94F-9000-8EC61E4F909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DAE6B41-A715-7845-8331-80252924753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BE3D149-13FC-584C-B80D-74865D7351B2}"/>
              </a:ext>
            </a:extLst>
          </p:cNvPr>
          <p:cNvSpPr>
            <a:spLocks noGrp="1"/>
          </p:cNvSpPr>
          <p:nvPr>
            <p:ph type="dt" sz="half" idx="10"/>
          </p:nvPr>
        </p:nvSpPr>
        <p:spPr/>
        <p:txBody>
          <a:bodyPr/>
          <a:lstStyle/>
          <a:p>
            <a:fld id="{7076E7B2-D1CA-3747-B318-0F5A960C7D4B}" type="datetimeFigureOut">
              <a:rPr lang="en-GB" smtClean="0"/>
              <a:t>05/01/2021</a:t>
            </a:fld>
            <a:endParaRPr lang="en-GB"/>
          </a:p>
        </p:txBody>
      </p:sp>
      <p:sp>
        <p:nvSpPr>
          <p:cNvPr id="6" name="Footer Placeholder 5">
            <a:extLst>
              <a:ext uri="{FF2B5EF4-FFF2-40B4-BE49-F238E27FC236}">
                <a16:creationId xmlns:a16="http://schemas.microsoft.com/office/drawing/2014/main" id="{10D094B8-4291-F74C-A7EE-E2E312F389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3942A9-49A3-6A4D-94A8-30D1631FA1AE}"/>
              </a:ext>
            </a:extLst>
          </p:cNvPr>
          <p:cNvSpPr>
            <a:spLocks noGrp="1"/>
          </p:cNvSpPr>
          <p:nvPr>
            <p:ph type="sldNum" sz="quarter" idx="12"/>
          </p:nvPr>
        </p:nvSpPr>
        <p:spPr/>
        <p:txBody>
          <a:bodyPr/>
          <a:lstStyle/>
          <a:p>
            <a:fld id="{CFB93145-9905-B34B-BC1D-73BBBFFA7940}" type="slidenum">
              <a:rPr lang="en-GB" smtClean="0"/>
              <a:t>‹#›</a:t>
            </a:fld>
            <a:endParaRPr lang="en-GB"/>
          </a:p>
        </p:txBody>
      </p:sp>
    </p:spTree>
    <p:extLst>
      <p:ext uri="{BB962C8B-B14F-4D97-AF65-F5344CB8AC3E}">
        <p14:creationId xmlns:p14="http://schemas.microsoft.com/office/powerpoint/2010/main" val="963360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E1963-6D51-D842-8F74-DADC6FA91EA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EA8851D-331C-B940-8431-043FCB5174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D15ADBF-223D-1E4C-BCAA-9A71D9C1D10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367B679-54C4-7A41-BDB8-8A59355857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BE37C6A-D5FB-CB48-9082-C0F776CC4B4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9EEE470-5AFE-9E4D-8516-AB73C39DCC9B}"/>
              </a:ext>
            </a:extLst>
          </p:cNvPr>
          <p:cNvSpPr>
            <a:spLocks noGrp="1"/>
          </p:cNvSpPr>
          <p:nvPr>
            <p:ph type="dt" sz="half" idx="10"/>
          </p:nvPr>
        </p:nvSpPr>
        <p:spPr/>
        <p:txBody>
          <a:bodyPr/>
          <a:lstStyle/>
          <a:p>
            <a:fld id="{7076E7B2-D1CA-3747-B318-0F5A960C7D4B}" type="datetimeFigureOut">
              <a:rPr lang="en-GB" smtClean="0"/>
              <a:t>05/01/2021</a:t>
            </a:fld>
            <a:endParaRPr lang="en-GB"/>
          </a:p>
        </p:txBody>
      </p:sp>
      <p:sp>
        <p:nvSpPr>
          <p:cNvPr id="8" name="Footer Placeholder 7">
            <a:extLst>
              <a:ext uri="{FF2B5EF4-FFF2-40B4-BE49-F238E27FC236}">
                <a16:creationId xmlns:a16="http://schemas.microsoft.com/office/drawing/2014/main" id="{45720D20-F2FF-A842-A9C9-E8FC6D226B5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BAB8E2-8A2B-9D49-913D-90F87E4A300B}"/>
              </a:ext>
            </a:extLst>
          </p:cNvPr>
          <p:cNvSpPr>
            <a:spLocks noGrp="1"/>
          </p:cNvSpPr>
          <p:nvPr>
            <p:ph type="sldNum" sz="quarter" idx="12"/>
          </p:nvPr>
        </p:nvSpPr>
        <p:spPr/>
        <p:txBody>
          <a:bodyPr/>
          <a:lstStyle/>
          <a:p>
            <a:fld id="{CFB93145-9905-B34B-BC1D-73BBBFFA7940}" type="slidenum">
              <a:rPr lang="en-GB" smtClean="0"/>
              <a:t>‹#›</a:t>
            </a:fld>
            <a:endParaRPr lang="en-GB"/>
          </a:p>
        </p:txBody>
      </p:sp>
    </p:spTree>
    <p:extLst>
      <p:ext uri="{BB962C8B-B14F-4D97-AF65-F5344CB8AC3E}">
        <p14:creationId xmlns:p14="http://schemas.microsoft.com/office/powerpoint/2010/main" val="2607054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2927-DF15-E44D-BF8C-703736E4C08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FD4DA3D-372B-474E-8E4F-39420A52AFB9}"/>
              </a:ext>
            </a:extLst>
          </p:cNvPr>
          <p:cNvSpPr>
            <a:spLocks noGrp="1"/>
          </p:cNvSpPr>
          <p:nvPr>
            <p:ph type="dt" sz="half" idx="10"/>
          </p:nvPr>
        </p:nvSpPr>
        <p:spPr/>
        <p:txBody>
          <a:bodyPr/>
          <a:lstStyle/>
          <a:p>
            <a:fld id="{7076E7B2-D1CA-3747-B318-0F5A960C7D4B}" type="datetimeFigureOut">
              <a:rPr lang="en-GB" smtClean="0"/>
              <a:t>05/01/2021</a:t>
            </a:fld>
            <a:endParaRPr lang="en-GB"/>
          </a:p>
        </p:txBody>
      </p:sp>
      <p:sp>
        <p:nvSpPr>
          <p:cNvPr id="4" name="Footer Placeholder 3">
            <a:extLst>
              <a:ext uri="{FF2B5EF4-FFF2-40B4-BE49-F238E27FC236}">
                <a16:creationId xmlns:a16="http://schemas.microsoft.com/office/drawing/2014/main" id="{5BF1BA6A-95A9-334C-8F57-64C034BBC0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9CE9C4F-08AB-7B40-B96E-87A39634110D}"/>
              </a:ext>
            </a:extLst>
          </p:cNvPr>
          <p:cNvSpPr>
            <a:spLocks noGrp="1"/>
          </p:cNvSpPr>
          <p:nvPr>
            <p:ph type="sldNum" sz="quarter" idx="12"/>
          </p:nvPr>
        </p:nvSpPr>
        <p:spPr/>
        <p:txBody>
          <a:bodyPr/>
          <a:lstStyle/>
          <a:p>
            <a:fld id="{CFB93145-9905-B34B-BC1D-73BBBFFA7940}" type="slidenum">
              <a:rPr lang="en-GB" smtClean="0"/>
              <a:t>‹#›</a:t>
            </a:fld>
            <a:endParaRPr lang="en-GB"/>
          </a:p>
        </p:txBody>
      </p:sp>
    </p:spTree>
    <p:extLst>
      <p:ext uri="{BB962C8B-B14F-4D97-AF65-F5344CB8AC3E}">
        <p14:creationId xmlns:p14="http://schemas.microsoft.com/office/powerpoint/2010/main" val="765182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ABB9BF-6F9C-244D-A826-377992D3E6D3}"/>
              </a:ext>
            </a:extLst>
          </p:cNvPr>
          <p:cNvSpPr>
            <a:spLocks noGrp="1"/>
          </p:cNvSpPr>
          <p:nvPr>
            <p:ph type="dt" sz="half" idx="10"/>
          </p:nvPr>
        </p:nvSpPr>
        <p:spPr/>
        <p:txBody>
          <a:bodyPr/>
          <a:lstStyle/>
          <a:p>
            <a:fld id="{7076E7B2-D1CA-3747-B318-0F5A960C7D4B}" type="datetimeFigureOut">
              <a:rPr lang="en-GB" smtClean="0"/>
              <a:t>05/01/2021</a:t>
            </a:fld>
            <a:endParaRPr lang="en-GB"/>
          </a:p>
        </p:txBody>
      </p:sp>
      <p:sp>
        <p:nvSpPr>
          <p:cNvPr id="3" name="Footer Placeholder 2">
            <a:extLst>
              <a:ext uri="{FF2B5EF4-FFF2-40B4-BE49-F238E27FC236}">
                <a16:creationId xmlns:a16="http://schemas.microsoft.com/office/drawing/2014/main" id="{C60E5792-4DDD-3A4A-8402-048A3F628FD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1F258D4-58A5-4A41-9DC5-81CF82E092F6}"/>
              </a:ext>
            </a:extLst>
          </p:cNvPr>
          <p:cNvSpPr>
            <a:spLocks noGrp="1"/>
          </p:cNvSpPr>
          <p:nvPr>
            <p:ph type="sldNum" sz="quarter" idx="12"/>
          </p:nvPr>
        </p:nvSpPr>
        <p:spPr/>
        <p:txBody>
          <a:bodyPr/>
          <a:lstStyle/>
          <a:p>
            <a:fld id="{CFB93145-9905-B34B-BC1D-73BBBFFA7940}" type="slidenum">
              <a:rPr lang="en-GB" smtClean="0"/>
              <a:t>‹#›</a:t>
            </a:fld>
            <a:endParaRPr lang="en-GB"/>
          </a:p>
        </p:txBody>
      </p:sp>
    </p:spTree>
    <p:extLst>
      <p:ext uri="{BB962C8B-B14F-4D97-AF65-F5344CB8AC3E}">
        <p14:creationId xmlns:p14="http://schemas.microsoft.com/office/powerpoint/2010/main" val="656039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20BBE-4BE1-E54F-A79F-2ECCC13323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A466FC8-F1DF-E348-ADF7-9279A76074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D7F998F-E5B0-7C4A-911F-8DF25C3886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7263A7-0CFB-8D4B-A947-106FA90B2121}"/>
              </a:ext>
            </a:extLst>
          </p:cNvPr>
          <p:cNvSpPr>
            <a:spLocks noGrp="1"/>
          </p:cNvSpPr>
          <p:nvPr>
            <p:ph type="dt" sz="half" idx="10"/>
          </p:nvPr>
        </p:nvSpPr>
        <p:spPr/>
        <p:txBody>
          <a:bodyPr/>
          <a:lstStyle/>
          <a:p>
            <a:fld id="{7076E7B2-D1CA-3747-B318-0F5A960C7D4B}" type="datetimeFigureOut">
              <a:rPr lang="en-GB" smtClean="0"/>
              <a:t>05/01/2021</a:t>
            </a:fld>
            <a:endParaRPr lang="en-GB"/>
          </a:p>
        </p:txBody>
      </p:sp>
      <p:sp>
        <p:nvSpPr>
          <p:cNvPr id="6" name="Footer Placeholder 5">
            <a:extLst>
              <a:ext uri="{FF2B5EF4-FFF2-40B4-BE49-F238E27FC236}">
                <a16:creationId xmlns:a16="http://schemas.microsoft.com/office/drawing/2014/main" id="{0E961A13-02BC-974A-A470-C8D48856BF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A151E7-45A9-F045-9984-FE2266CA1587}"/>
              </a:ext>
            </a:extLst>
          </p:cNvPr>
          <p:cNvSpPr>
            <a:spLocks noGrp="1"/>
          </p:cNvSpPr>
          <p:nvPr>
            <p:ph type="sldNum" sz="quarter" idx="12"/>
          </p:nvPr>
        </p:nvSpPr>
        <p:spPr/>
        <p:txBody>
          <a:bodyPr/>
          <a:lstStyle/>
          <a:p>
            <a:fld id="{CFB93145-9905-B34B-BC1D-73BBBFFA7940}" type="slidenum">
              <a:rPr lang="en-GB" smtClean="0"/>
              <a:t>‹#›</a:t>
            </a:fld>
            <a:endParaRPr lang="en-GB"/>
          </a:p>
        </p:txBody>
      </p:sp>
    </p:spTree>
    <p:extLst>
      <p:ext uri="{BB962C8B-B14F-4D97-AF65-F5344CB8AC3E}">
        <p14:creationId xmlns:p14="http://schemas.microsoft.com/office/powerpoint/2010/main" val="837788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E918D-9E58-FC44-92EA-979AF8EA821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1E87B3D-9FD8-9646-9D01-997C937066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EE13A56-E25E-484E-A62D-BADFD64A89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2D0A155-4046-0447-9C4B-4704F971B3C2}"/>
              </a:ext>
            </a:extLst>
          </p:cNvPr>
          <p:cNvSpPr>
            <a:spLocks noGrp="1"/>
          </p:cNvSpPr>
          <p:nvPr>
            <p:ph type="dt" sz="half" idx="10"/>
          </p:nvPr>
        </p:nvSpPr>
        <p:spPr/>
        <p:txBody>
          <a:bodyPr/>
          <a:lstStyle/>
          <a:p>
            <a:fld id="{7076E7B2-D1CA-3747-B318-0F5A960C7D4B}" type="datetimeFigureOut">
              <a:rPr lang="en-GB" smtClean="0"/>
              <a:t>05/01/2021</a:t>
            </a:fld>
            <a:endParaRPr lang="en-GB"/>
          </a:p>
        </p:txBody>
      </p:sp>
      <p:sp>
        <p:nvSpPr>
          <p:cNvPr id="6" name="Footer Placeholder 5">
            <a:extLst>
              <a:ext uri="{FF2B5EF4-FFF2-40B4-BE49-F238E27FC236}">
                <a16:creationId xmlns:a16="http://schemas.microsoft.com/office/drawing/2014/main" id="{558F530F-9854-FB41-BE1E-9A1F3FA64B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E07556-DB4A-0A42-87FD-69331444AF70}"/>
              </a:ext>
            </a:extLst>
          </p:cNvPr>
          <p:cNvSpPr>
            <a:spLocks noGrp="1"/>
          </p:cNvSpPr>
          <p:nvPr>
            <p:ph type="sldNum" sz="quarter" idx="12"/>
          </p:nvPr>
        </p:nvSpPr>
        <p:spPr/>
        <p:txBody>
          <a:bodyPr/>
          <a:lstStyle/>
          <a:p>
            <a:fld id="{CFB93145-9905-B34B-BC1D-73BBBFFA7940}" type="slidenum">
              <a:rPr lang="en-GB" smtClean="0"/>
              <a:t>‹#›</a:t>
            </a:fld>
            <a:endParaRPr lang="en-GB"/>
          </a:p>
        </p:txBody>
      </p:sp>
    </p:spTree>
    <p:extLst>
      <p:ext uri="{BB962C8B-B14F-4D97-AF65-F5344CB8AC3E}">
        <p14:creationId xmlns:p14="http://schemas.microsoft.com/office/powerpoint/2010/main" val="3828238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83020E-358C-984F-94A5-B248BF462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F30C6B8-4865-9D47-8541-905CD39E3F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A25086C-4523-714D-90C3-D5B0D981BF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6E7B2-D1CA-3747-B318-0F5A960C7D4B}" type="datetimeFigureOut">
              <a:rPr lang="en-GB" smtClean="0"/>
              <a:t>05/01/2021</a:t>
            </a:fld>
            <a:endParaRPr lang="en-GB"/>
          </a:p>
        </p:txBody>
      </p:sp>
      <p:sp>
        <p:nvSpPr>
          <p:cNvPr id="5" name="Footer Placeholder 4">
            <a:extLst>
              <a:ext uri="{FF2B5EF4-FFF2-40B4-BE49-F238E27FC236}">
                <a16:creationId xmlns:a16="http://schemas.microsoft.com/office/drawing/2014/main" id="{94723689-AD58-BD45-8025-F979CF8D80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ADBC57D-F517-E343-851B-B7584F77D2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93145-9905-B34B-BC1D-73BBBFFA7940}" type="slidenum">
              <a:rPr lang="en-GB" smtClean="0"/>
              <a:t>‹#›</a:t>
            </a:fld>
            <a:endParaRPr lang="en-GB"/>
          </a:p>
        </p:txBody>
      </p:sp>
    </p:spTree>
    <p:extLst>
      <p:ext uri="{BB962C8B-B14F-4D97-AF65-F5344CB8AC3E}">
        <p14:creationId xmlns:p14="http://schemas.microsoft.com/office/powerpoint/2010/main" val="4128003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hyperlink" Target="https://www.nhm.ac.uk/discover/the-oldest-human-footprints-in-europe.html" TargetMode="Externa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1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bbc.co.uk/teach/class-clips-video/history-ks2-discovering-stone-age-tools-made-of-flint/zjtjmf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C59CD-C13C-9043-A863-2912B88161E8}"/>
              </a:ext>
            </a:extLst>
          </p:cNvPr>
          <p:cNvSpPr>
            <a:spLocks noGrp="1"/>
          </p:cNvSpPr>
          <p:nvPr>
            <p:ph type="ctrTitle"/>
          </p:nvPr>
        </p:nvSpPr>
        <p:spPr>
          <a:xfrm>
            <a:off x="1524000" y="2357437"/>
            <a:ext cx="9144000" cy="1457325"/>
          </a:xfrm>
        </p:spPr>
        <p:txBody>
          <a:bodyPr>
            <a:normAutofit/>
          </a:bodyPr>
          <a:lstStyle/>
          <a:p>
            <a:r>
              <a:rPr lang="en-GB" sz="3600" b="1" dirty="0">
                <a:latin typeface="Comic Sans MS" panose="030F0902030302020204" pitchFamily="66" charset="0"/>
              </a:rPr>
              <a:t>Lesson Objective: To understand what life was like in Stone Age Britain. </a:t>
            </a:r>
          </a:p>
        </p:txBody>
      </p:sp>
      <p:sp>
        <p:nvSpPr>
          <p:cNvPr id="3" name="Subtitle 2">
            <a:extLst>
              <a:ext uri="{FF2B5EF4-FFF2-40B4-BE49-F238E27FC236}">
                <a16:creationId xmlns:a16="http://schemas.microsoft.com/office/drawing/2014/main" id="{D00C3DA0-49AC-DD48-B9A0-748A72ABA1F1}"/>
              </a:ext>
            </a:extLst>
          </p:cNvPr>
          <p:cNvSpPr>
            <a:spLocks noGrp="1"/>
          </p:cNvSpPr>
          <p:nvPr>
            <p:ph type="subTitle" idx="1"/>
          </p:nvPr>
        </p:nvSpPr>
        <p:spPr>
          <a:xfrm>
            <a:off x="1524000" y="6265069"/>
            <a:ext cx="9144000" cy="957262"/>
          </a:xfrm>
        </p:spPr>
        <p:txBody>
          <a:bodyPr/>
          <a:lstStyle/>
          <a:p>
            <a:r>
              <a:rPr lang="en-GB" dirty="0">
                <a:latin typeface="Chalkboard" panose="03050602040202020205" pitchFamily="66" charset="77"/>
              </a:rPr>
              <a:t>Lesson 1 – Stone age to Iron age Britain Topic – January 2021</a:t>
            </a:r>
          </a:p>
        </p:txBody>
      </p:sp>
      <p:sp>
        <p:nvSpPr>
          <p:cNvPr id="4" name="TextBox 3">
            <a:extLst>
              <a:ext uri="{FF2B5EF4-FFF2-40B4-BE49-F238E27FC236}">
                <a16:creationId xmlns:a16="http://schemas.microsoft.com/office/drawing/2014/main" id="{C942C645-CD21-4648-9EFE-4E7AAF447376}"/>
              </a:ext>
            </a:extLst>
          </p:cNvPr>
          <p:cNvSpPr txBox="1"/>
          <p:nvPr/>
        </p:nvSpPr>
        <p:spPr>
          <a:xfrm>
            <a:off x="4076663" y="862549"/>
            <a:ext cx="3638625" cy="1323439"/>
          </a:xfrm>
          <a:prstGeom prst="rect">
            <a:avLst/>
          </a:prstGeom>
          <a:noFill/>
        </p:spPr>
        <p:txBody>
          <a:bodyPr wrap="none" rtlCol="0">
            <a:spAutoFit/>
          </a:bodyPr>
          <a:lstStyle/>
          <a:p>
            <a:pPr algn="ctr"/>
            <a:r>
              <a:rPr lang="en-GB" sz="4000" b="1" u="sng" dirty="0"/>
              <a:t>History Lesson 1</a:t>
            </a:r>
          </a:p>
          <a:p>
            <a:pPr algn="ctr"/>
            <a:r>
              <a:rPr lang="en-GB" sz="4000" b="1" u="sng" dirty="0"/>
              <a:t>Year 3</a:t>
            </a:r>
          </a:p>
        </p:txBody>
      </p:sp>
      <p:pic>
        <p:nvPicPr>
          <p:cNvPr id="5" name="Picture 2" descr="Stone Age Boy Cartoon Character With A Rock Painting. Vector Illustration.  Stock Vector - Illustration of design, rock: 134028399">
            <a:extLst>
              <a:ext uri="{FF2B5EF4-FFF2-40B4-BE49-F238E27FC236}">
                <a16:creationId xmlns:a16="http://schemas.microsoft.com/office/drawing/2014/main" id="{395A3EBE-2DAA-324C-BE16-0744BE955F9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411514" y="3986211"/>
            <a:ext cx="1876097" cy="184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715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07DA6-10AF-394F-B36A-13086497E81F}"/>
              </a:ext>
            </a:extLst>
          </p:cNvPr>
          <p:cNvSpPr>
            <a:spLocks noGrp="1"/>
          </p:cNvSpPr>
          <p:nvPr>
            <p:ph idx="1"/>
          </p:nvPr>
        </p:nvSpPr>
        <p:spPr>
          <a:xfrm>
            <a:off x="838200" y="3614737"/>
            <a:ext cx="10515600" cy="2562225"/>
          </a:xfrm>
        </p:spPr>
        <p:txBody>
          <a:bodyPr>
            <a:normAutofit fontScale="92500"/>
          </a:bodyPr>
          <a:lstStyle/>
          <a:p>
            <a:r>
              <a:rPr lang="en-GB" dirty="0"/>
              <a:t>The identity of the very first people to come to Britain is still a mystery. </a:t>
            </a:r>
          </a:p>
          <a:p>
            <a:r>
              <a:rPr lang="en-GB" dirty="0"/>
              <a:t>Stone tools discovered in Norfolk and in Suffolk show Stone Age people were there between 950,000 and 700,000 years ago. Scientists have even discovered a </a:t>
            </a:r>
            <a:r>
              <a:rPr lang="en-GB" dirty="0">
                <a:hlinkClick r:id="rId2"/>
              </a:rPr>
              <a:t>preserved trail of footprints</a:t>
            </a:r>
            <a:r>
              <a:rPr lang="en-GB" dirty="0"/>
              <a:t> left by a small group of these people as they walked along mudflats by the sea.</a:t>
            </a:r>
          </a:p>
          <a:p>
            <a:endParaRPr lang="en-GB" dirty="0"/>
          </a:p>
        </p:txBody>
      </p:sp>
      <p:pic>
        <p:nvPicPr>
          <p:cNvPr id="4" name="Picture 3">
            <a:extLst>
              <a:ext uri="{FF2B5EF4-FFF2-40B4-BE49-F238E27FC236}">
                <a16:creationId xmlns:a16="http://schemas.microsoft.com/office/drawing/2014/main" id="{7C66744A-B8AE-4146-A871-FC2C134DCC7B}"/>
              </a:ext>
            </a:extLst>
          </p:cNvPr>
          <p:cNvPicPr>
            <a:picLocks noChangeAspect="1"/>
          </p:cNvPicPr>
          <p:nvPr/>
        </p:nvPicPr>
        <p:blipFill>
          <a:blip r:embed="rId3"/>
          <a:stretch>
            <a:fillRect/>
          </a:stretch>
        </p:blipFill>
        <p:spPr>
          <a:xfrm>
            <a:off x="438150" y="681038"/>
            <a:ext cx="3429000" cy="2374900"/>
          </a:xfrm>
          <a:prstGeom prst="rect">
            <a:avLst/>
          </a:prstGeom>
        </p:spPr>
      </p:pic>
      <p:pic>
        <p:nvPicPr>
          <p:cNvPr id="5" name="Picture 4">
            <a:extLst>
              <a:ext uri="{FF2B5EF4-FFF2-40B4-BE49-F238E27FC236}">
                <a16:creationId xmlns:a16="http://schemas.microsoft.com/office/drawing/2014/main" id="{2843290A-C0C2-0E4F-B2A8-7D25CBC18184}"/>
              </a:ext>
            </a:extLst>
          </p:cNvPr>
          <p:cNvPicPr>
            <a:picLocks noChangeAspect="1"/>
          </p:cNvPicPr>
          <p:nvPr/>
        </p:nvPicPr>
        <p:blipFill>
          <a:blip r:embed="rId4"/>
          <a:stretch>
            <a:fillRect/>
          </a:stretch>
        </p:blipFill>
        <p:spPr>
          <a:xfrm>
            <a:off x="8623300" y="134937"/>
            <a:ext cx="3568700" cy="2273300"/>
          </a:xfrm>
          <a:prstGeom prst="rect">
            <a:avLst/>
          </a:prstGeom>
        </p:spPr>
      </p:pic>
      <p:pic>
        <p:nvPicPr>
          <p:cNvPr id="6" name="Picture 5">
            <a:extLst>
              <a:ext uri="{FF2B5EF4-FFF2-40B4-BE49-F238E27FC236}">
                <a16:creationId xmlns:a16="http://schemas.microsoft.com/office/drawing/2014/main" id="{EB7866FD-4B62-704B-90E7-6832243037BC}"/>
              </a:ext>
            </a:extLst>
          </p:cNvPr>
          <p:cNvPicPr>
            <a:picLocks noChangeAspect="1"/>
          </p:cNvPicPr>
          <p:nvPr/>
        </p:nvPicPr>
        <p:blipFill>
          <a:blip r:embed="rId5"/>
          <a:stretch>
            <a:fillRect/>
          </a:stretch>
        </p:blipFill>
        <p:spPr>
          <a:xfrm>
            <a:off x="4340225" y="801688"/>
            <a:ext cx="3810000" cy="2133600"/>
          </a:xfrm>
          <a:prstGeom prst="rect">
            <a:avLst/>
          </a:prstGeom>
        </p:spPr>
      </p:pic>
    </p:spTree>
    <p:extLst>
      <p:ext uri="{BB962C8B-B14F-4D97-AF65-F5344CB8AC3E}">
        <p14:creationId xmlns:p14="http://schemas.microsoft.com/office/powerpoint/2010/main" val="1878094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825A-011C-0E4E-BB46-2D08C9949066}"/>
              </a:ext>
            </a:extLst>
          </p:cNvPr>
          <p:cNvSpPr>
            <a:spLocks noGrp="1"/>
          </p:cNvSpPr>
          <p:nvPr>
            <p:ph type="title"/>
          </p:nvPr>
        </p:nvSpPr>
        <p:spPr>
          <a:xfrm>
            <a:off x="314325" y="-163513"/>
            <a:ext cx="11578972" cy="1325563"/>
          </a:xfrm>
        </p:spPr>
        <p:txBody>
          <a:bodyPr/>
          <a:lstStyle/>
          <a:p>
            <a:r>
              <a:rPr lang="en-GB" dirty="0"/>
              <a:t>When did Modern Humans first arrive in Britain?</a:t>
            </a:r>
          </a:p>
        </p:txBody>
      </p:sp>
      <p:pic>
        <p:nvPicPr>
          <p:cNvPr id="4" name="Content Placeholder 3">
            <a:extLst>
              <a:ext uri="{FF2B5EF4-FFF2-40B4-BE49-F238E27FC236}">
                <a16:creationId xmlns:a16="http://schemas.microsoft.com/office/drawing/2014/main" id="{6139EE25-B3F9-5744-9BAC-89528444D7EA}"/>
              </a:ext>
            </a:extLst>
          </p:cNvPr>
          <p:cNvPicPr>
            <a:picLocks noGrp="1" noChangeAspect="1"/>
          </p:cNvPicPr>
          <p:nvPr>
            <p:ph idx="1"/>
          </p:nvPr>
        </p:nvPicPr>
        <p:blipFill>
          <a:blip r:embed="rId2"/>
          <a:stretch>
            <a:fillRect/>
          </a:stretch>
        </p:blipFill>
        <p:spPr>
          <a:xfrm>
            <a:off x="2571173" y="854075"/>
            <a:ext cx="7049653" cy="4351338"/>
          </a:xfrm>
          <a:prstGeom prst="rect">
            <a:avLst/>
          </a:prstGeom>
        </p:spPr>
      </p:pic>
      <p:sp>
        <p:nvSpPr>
          <p:cNvPr id="5" name="Rectangle 4">
            <a:extLst>
              <a:ext uri="{FF2B5EF4-FFF2-40B4-BE49-F238E27FC236}">
                <a16:creationId xmlns:a16="http://schemas.microsoft.com/office/drawing/2014/main" id="{30049528-0977-BA48-84D4-E04638DFF38C}"/>
              </a:ext>
            </a:extLst>
          </p:cNvPr>
          <p:cNvSpPr/>
          <p:nvPr/>
        </p:nvSpPr>
        <p:spPr>
          <a:xfrm>
            <a:off x="314325" y="5319713"/>
            <a:ext cx="11749087" cy="1261884"/>
          </a:xfrm>
          <a:prstGeom prst="rect">
            <a:avLst/>
          </a:prstGeom>
        </p:spPr>
        <p:txBody>
          <a:bodyPr wrap="square">
            <a:spAutoFit/>
          </a:bodyPr>
          <a:lstStyle/>
          <a:p>
            <a:r>
              <a:rPr lang="en-GB" sz="2000" b="0" i="0" u="none" strike="noStrike" dirty="0">
                <a:effectLst/>
                <a:latin typeface="Elysio-Regular"/>
              </a:rPr>
              <a:t>The earliest humans arrived in Britain nearly one million years ago. </a:t>
            </a:r>
          </a:p>
          <a:p>
            <a:r>
              <a:rPr lang="en-GB" sz="2000" b="0" i="0" u="none" strike="noStrike" dirty="0">
                <a:effectLst/>
                <a:latin typeface="Elysio-Regular"/>
              </a:rPr>
              <a:t>Our own species of human (Called Homo Sapiens) is a relative newcomer</a:t>
            </a:r>
            <a:r>
              <a:rPr lang="en-GB" b="0" i="0" u="none" strike="noStrike" dirty="0">
                <a:solidFill>
                  <a:srgbClr val="565656"/>
                </a:solidFill>
                <a:effectLst/>
                <a:latin typeface="Elysio-Regular"/>
              </a:rPr>
              <a:t>. </a:t>
            </a:r>
          </a:p>
          <a:p>
            <a:r>
              <a:rPr lang="en-GB" dirty="0"/>
              <a:t>The earliest direct evidence is a jaw fragment found in a cave in Devon. Scientists estimate it to be at least 40,000 years old.</a:t>
            </a:r>
            <a:endParaRPr lang="en-GB" dirty="0">
              <a:solidFill>
                <a:srgbClr val="565656"/>
              </a:solidFill>
              <a:latin typeface="Elysio-Regular"/>
            </a:endParaRPr>
          </a:p>
          <a:p>
            <a:endParaRPr lang="en-GB" dirty="0">
              <a:solidFill>
                <a:srgbClr val="565656"/>
              </a:solidFill>
              <a:latin typeface="Elysio-Regular"/>
            </a:endParaRPr>
          </a:p>
        </p:txBody>
      </p:sp>
    </p:spTree>
    <p:extLst>
      <p:ext uri="{BB962C8B-B14F-4D97-AF65-F5344CB8AC3E}">
        <p14:creationId xmlns:p14="http://schemas.microsoft.com/office/powerpoint/2010/main" val="3446429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9F147-4848-DD41-8F31-877128B25736}"/>
              </a:ext>
            </a:extLst>
          </p:cNvPr>
          <p:cNvSpPr>
            <a:spLocks noGrp="1"/>
          </p:cNvSpPr>
          <p:nvPr>
            <p:ph type="title"/>
          </p:nvPr>
        </p:nvSpPr>
        <p:spPr>
          <a:xfrm>
            <a:off x="1321593" y="-79891"/>
            <a:ext cx="10515600" cy="1325563"/>
          </a:xfrm>
        </p:spPr>
        <p:txBody>
          <a:bodyPr/>
          <a:lstStyle/>
          <a:p>
            <a:r>
              <a:rPr lang="en-GB" dirty="0"/>
              <a:t>What did they eat in stone age Britain?</a:t>
            </a:r>
          </a:p>
        </p:txBody>
      </p:sp>
      <p:sp>
        <p:nvSpPr>
          <p:cNvPr id="3" name="Content Placeholder 2">
            <a:extLst>
              <a:ext uri="{FF2B5EF4-FFF2-40B4-BE49-F238E27FC236}">
                <a16:creationId xmlns:a16="http://schemas.microsoft.com/office/drawing/2014/main" id="{9E1F8EDA-3EC0-E641-A632-11BE33240352}"/>
              </a:ext>
            </a:extLst>
          </p:cNvPr>
          <p:cNvSpPr>
            <a:spLocks noGrp="1"/>
          </p:cNvSpPr>
          <p:nvPr>
            <p:ph idx="1"/>
          </p:nvPr>
        </p:nvSpPr>
        <p:spPr>
          <a:xfrm>
            <a:off x="354807" y="1071443"/>
            <a:ext cx="10515600" cy="1660306"/>
          </a:xfrm>
        </p:spPr>
        <p:txBody>
          <a:bodyPr/>
          <a:lstStyle/>
          <a:p>
            <a:r>
              <a:rPr lang="en-GB" dirty="0"/>
              <a:t>This depended on the time period.</a:t>
            </a:r>
          </a:p>
          <a:p>
            <a:r>
              <a:rPr lang="en-GB" dirty="0"/>
              <a:t>For some of the Stone Age, Britain was hot.</a:t>
            </a:r>
          </a:p>
          <a:p>
            <a:r>
              <a:rPr lang="en-GB" dirty="0"/>
              <a:t>For some of the Stone Age, Britain was cold.</a:t>
            </a:r>
          </a:p>
        </p:txBody>
      </p:sp>
      <p:sp>
        <p:nvSpPr>
          <p:cNvPr id="4" name="TextBox 3">
            <a:extLst>
              <a:ext uri="{FF2B5EF4-FFF2-40B4-BE49-F238E27FC236}">
                <a16:creationId xmlns:a16="http://schemas.microsoft.com/office/drawing/2014/main" id="{FA939638-FB92-8444-8F50-492D490E0231}"/>
              </a:ext>
            </a:extLst>
          </p:cNvPr>
          <p:cNvSpPr txBox="1"/>
          <p:nvPr/>
        </p:nvSpPr>
        <p:spPr>
          <a:xfrm>
            <a:off x="88107" y="2955569"/>
            <a:ext cx="12103893" cy="584775"/>
          </a:xfrm>
          <a:prstGeom prst="rect">
            <a:avLst/>
          </a:prstGeom>
          <a:noFill/>
        </p:spPr>
        <p:txBody>
          <a:bodyPr wrap="square" rtlCol="0">
            <a:spAutoFit/>
          </a:bodyPr>
          <a:lstStyle/>
          <a:p>
            <a:r>
              <a:rPr lang="en-GB" sz="3200" dirty="0"/>
              <a:t>People in the Early and Middle Stone Age were </a:t>
            </a:r>
            <a:r>
              <a:rPr lang="en-GB" sz="3200" u="sng" dirty="0"/>
              <a:t>Hunters</a:t>
            </a:r>
            <a:r>
              <a:rPr lang="en-GB" sz="3200" dirty="0"/>
              <a:t> and </a:t>
            </a:r>
            <a:r>
              <a:rPr lang="en-GB" sz="3200" u="sng" dirty="0"/>
              <a:t>Gatherers.</a:t>
            </a:r>
          </a:p>
        </p:txBody>
      </p:sp>
      <p:sp>
        <p:nvSpPr>
          <p:cNvPr id="5" name="TextBox 4">
            <a:extLst>
              <a:ext uri="{FF2B5EF4-FFF2-40B4-BE49-F238E27FC236}">
                <a16:creationId xmlns:a16="http://schemas.microsoft.com/office/drawing/2014/main" id="{FDFB67BA-3111-F14B-82D8-DC4CA528AD4D}"/>
              </a:ext>
            </a:extLst>
          </p:cNvPr>
          <p:cNvSpPr txBox="1"/>
          <p:nvPr/>
        </p:nvSpPr>
        <p:spPr>
          <a:xfrm>
            <a:off x="838201" y="3764164"/>
            <a:ext cx="3805272" cy="800219"/>
          </a:xfrm>
          <a:prstGeom prst="rect">
            <a:avLst/>
          </a:prstGeom>
          <a:noFill/>
        </p:spPr>
        <p:txBody>
          <a:bodyPr wrap="none" rtlCol="0">
            <a:spAutoFit/>
          </a:bodyPr>
          <a:lstStyle/>
          <a:p>
            <a:pPr algn="ctr"/>
            <a:r>
              <a:rPr lang="en-GB" sz="2800" u="sng" dirty="0"/>
              <a:t>Hunters</a:t>
            </a:r>
          </a:p>
          <a:p>
            <a:r>
              <a:rPr lang="en-GB" dirty="0"/>
              <a:t>Hunted down animals to cook and eat.</a:t>
            </a:r>
          </a:p>
        </p:txBody>
      </p:sp>
      <p:sp>
        <p:nvSpPr>
          <p:cNvPr id="7" name="TextBox 6">
            <a:extLst>
              <a:ext uri="{FF2B5EF4-FFF2-40B4-BE49-F238E27FC236}">
                <a16:creationId xmlns:a16="http://schemas.microsoft.com/office/drawing/2014/main" id="{C3661CE5-1E94-C842-8276-C0B6C549854D}"/>
              </a:ext>
            </a:extLst>
          </p:cNvPr>
          <p:cNvSpPr txBox="1"/>
          <p:nvPr/>
        </p:nvSpPr>
        <p:spPr>
          <a:xfrm>
            <a:off x="5879480" y="3764164"/>
            <a:ext cx="4381199" cy="800219"/>
          </a:xfrm>
          <a:prstGeom prst="rect">
            <a:avLst/>
          </a:prstGeom>
          <a:noFill/>
        </p:spPr>
        <p:txBody>
          <a:bodyPr wrap="none" rtlCol="0">
            <a:spAutoFit/>
          </a:bodyPr>
          <a:lstStyle/>
          <a:p>
            <a:pPr algn="ctr"/>
            <a:r>
              <a:rPr lang="en-GB" sz="2800" u="sng" dirty="0"/>
              <a:t>Gatherers</a:t>
            </a:r>
          </a:p>
          <a:p>
            <a:r>
              <a:rPr lang="en-GB" dirty="0"/>
              <a:t>Would gather plants, nuts and berries to eat.</a:t>
            </a:r>
          </a:p>
        </p:txBody>
      </p:sp>
      <p:pic>
        <p:nvPicPr>
          <p:cNvPr id="4098" name="Picture 2" descr="Stone age hunters flat Royalty Free Vector Image">
            <a:extLst>
              <a:ext uri="{FF2B5EF4-FFF2-40B4-BE49-F238E27FC236}">
                <a16:creationId xmlns:a16="http://schemas.microsoft.com/office/drawing/2014/main" id="{3FCDFD66-0D09-334C-B59A-CD356B301F5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97837" y="4629091"/>
            <a:ext cx="2800742" cy="20341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5764DAD-3852-2149-8552-B00EB1007811}"/>
              </a:ext>
            </a:extLst>
          </p:cNvPr>
          <p:cNvSpPr txBox="1"/>
          <p:nvPr/>
        </p:nvSpPr>
        <p:spPr>
          <a:xfrm>
            <a:off x="4814740" y="3811907"/>
            <a:ext cx="1231427" cy="523220"/>
          </a:xfrm>
          <a:prstGeom prst="rect">
            <a:avLst/>
          </a:prstGeom>
          <a:noFill/>
        </p:spPr>
        <p:txBody>
          <a:bodyPr wrap="none" rtlCol="0">
            <a:spAutoFit/>
          </a:bodyPr>
          <a:lstStyle/>
          <a:p>
            <a:r>
              <a:rPr lang="en-GB" sz="2800" dirty="0"/>
              <a:t>…and…</a:t>
            </a:r>
          </a:p>
        </p:txBody>
      </p:sp>
      <p:pic>
        <p:nvPicPr>
          <p:cNvPr id="4100" name="Picture 4" descr="Prehistoric Humans Picking Berries Vector Cartoon Stock Vector (Royalty  Free) 1127418308">
            <a:extLst>
              <a:ext uri="{FF2B5EF4-FFF2-40B4-BE49-F238E27FC236}">
                <a16:creationId xmlns:a16="http://schemas.microsoft.com/office/drawing/2014/main" id="{E8CEF52C-30D5-6946-B379-3D9DFBE0DFF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96928" y="4629091"/>
            <a:ext cx="2667333" cy="206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691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34C3E-F236-6441-B042-5D1BAD8345B7}"/>
              </a:ext>
            </a:extLst>
          </p:cNvPr>
          <p:cNvSpPr>
            <a:spLocks noGrp="1"/>
          </p:cNvSpPr>
          <p:nvPr>
            <p:ph type="title"/>
          </p:nvPr>
        </p:nvSpPr>
        <p:spPr>
          <a:xfrm>
            <a:off x="838200" y="365126"/>
            <a:ext cx="10515600" cy="1038006"/>
          </a:xfrm>
        </p:spPr>
        <p:txBody>
          <a:bodyPr>
            <a:normAutofit fontScale="90000"/>
          </a:bodyPr>
          <a:lstStyle/>
          <a:p>
            <a:r>
              <a:rPr lang="en-GB" dirty="0"/>
              <a:t>What are they hunting? How are they hunting?</a:t>
            </a:r>
          </a:p>
        </p:txBody>
      </p:sp>
      <p:sp>
        <p:nvSpPr>
          <p:cNvPr id="3" name="Content Placeholder 2">
            <a:extLst>
              <a:ext uri="{FF2B5EF4-FFF2-40B4-BE49-F238E27FC236}">
                <a16:creationId xmlns:a16="http://schemas.microsoft.com/office/drawing/2014/main" id="{D0AD0967-B66B-F443-BDC3-265B2B248D83}"/>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83135E3C-A247-7C4B-BF02-4B6DF1750D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359" y="1690688"/>
            <a:ext cx="11887200" cy="5167312"/>
          </a:xfrm>
          <a:prstGeom prst="rect">
            <a:avLst/>
          </a:prstGeom>
        </p:spPr>
      </p:pic>
    </p:spTree>
    <p:extLst>
      <p:ext uri="{BB962C8B-B14F-4D97-AF65-F5344CB8AC3E}">
        <p14:creationId xmlns:p14="http://schemas.microsoft.com/office/powerpoint/2010/main" val="732412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5AF6-0612-8A4C-87C6-2427E311C88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1B709FE-E23D-A549-9606-3094027B80DA}"/>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69EF14E0-EFC8-E644-8693-AC8BBF8526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360" y="0"/>
            <a:ext cx="11675279" cy="6858000"/>
          </a:xfrm>
          <a:prstGeom prst="rect">
            <a:avLst/>
          </a:prstGeom>
        </p:spPr>
      </p:pic>
      <p:sp>
        <p:nvSpPr>
          <p:cNvPr id="5" name="TextBox 4">
            <a:extLst>
              <a:ext uri="{FF2B5EF4-FFF2-40B4-BE49-F238E27FC236}">
                <a16:creationId xmlns:a16="http://schemas.microsoft.com/office/drawing/2014/main" id="{AF9F975A-EF97-A24C-8B4B-A8558E740495}"/>
              </a:ext>
            </a:extLst>
          </p:cNvPr>
          <p:cNvSpPr txBox="1"/>
          <p:nvPr/>
        </p:nvSpPr>
        <p:spPr>
          <a:xfrm>
            <a:off x="7638813" y="4577912"/>
            <a:ext cx="4134915" cy="1077218"/>
          </a:xfrm>
          <a:prstGeom prst="rect">
            <a:avLst/>
          </a:prstGeom>
          <a:noFill/>
        </p:spPr>
        <p:txBody>
          <a:bodyPr wrap="none" rtlCol="0">
            <a:spAutoFit/>
          </a:bodyPr>
          <a:lstStyle/>
          <a:p>
            <a:r>
              <a:rPr lang="en-GB" sz="3200" dirty="0"/>
              <a:t>What are they hunting?</a:t>
            </a:r>
          </a:p>
          <a:p>
            <a:r>
              <a:rPr lang="en-GB" sz="3200" dirty="0"/>
              <a:t>How are they hunting?</a:t>
            </a:r>
          </a:p>
        </p:txBody>
      </p:sp>
    </p:spTree>
    <p:extLst>
      <p:ext uri="{BB962C8B-B14F-4D97-AF65-F5344CB8AC3E}">
        <p14:creationId xmlns:p14="http://schemas.microsoft.com/office/powerpoint/2010/main" val="348257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A1213-9EF3-CB4D-B1D1-8F8321BCC598}"/>
              </a:ext>
            </a:extLst>
          </p:cNvPr>
          <p:cNvSpPr>
            <a:spLocks noGrp="1"/>
          </p:cNvSpPr>
          <p:nvPr>
            <p:ph type="title"/>
          </p:nvPr>
        </p:nvSpPr>
        <p:spPr>
          <a:xfrm>
            <a:off x="838200" y="365125"/>
            <a:ext cx="10515600" cy="1068789"/>
          </a:xfrm>
        </p:spPr>
        <p:txBody>
          <a:bodyPr>
            <a:normAutofit/>
          </a:bodyPr>
          <a:lstStyle/>
          <a:p>
            <a:r>
              <a:rPr lang="en-GB" sz="4000" dirty="0"/>
              <a:t>What are they hunting? How are they hunting?</a:t>
            </a:r>
          </a:p>
        </p:txBody>
      </p:sp>
      <p:pic>
        <p:nvPicPr>
          <p:cNvPr id="5" name="Picture 4">
            <a:extLst>
              <a:ext uri="{FF2B5EF4-FFF2-40B4-BE49-F238E27FC236}">
                <a16:creationId xmlns:a16="http://schemas.microsoft.com/office/drawing/2014/main" id="{059FE8CF-219D-7448-BFC9-7634BD045658}"/>
              </a:ext>
            </a:extLst>
          </p:cNvPr>
          <p:cNvPicPr>
            <a:picLocks noChangeAspect="1"/>
          </p:cNvPicPr>
          <p:nvPr/>
        </p:nvPicPr>
        <p:blipFill>
          <a:blip r:embed="rId2"/>
          <a:stretch>
            <a:fillRect/>
          </a:stretch>
        </p:blipFill>
        <p:spPr>
          <a:xfrm>
            <a:off x="1994337" y="1333901"/>
            <a:ext cx="7721163" cy="5395511"/>
          </a:xfrm>
          <a:prstGeom prst="rect">
            <a:avLst/>
          </a:prstGeom>
        </p:spPr>
      </p:pic>
    </p:spTree>
    <p:extLst>
      <p:ext uri="{BB962C8B-B14F-4D97-AF65-F5344CB8AC3E}">
        <p14:creationId xmlns:p14="http://schemas.microsoft.com/office/powerpoint/2010/main" val="992176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71513-65B1-D747-AE69-71F853FF3CF3}"/>
              </a:ext>
            </a:extLst>
          </p:cNvPr>
          <p:cNvSpPr>
            <a:spLocks noGrp="1"/>
          </p:cNvSpPr>
          <p:nvPr>
            <p:ph type="title"/>
          </p:nvPr>
        </p:nvSpPr>
        <p:spPr>
          <a:xfrm>
            <a:off x="681038" y="165100"/>
            <a:ext cx="11353800" cy="1325563"/>
          </a:xfrm>
        </p:spPr>
        <p:txBody>
          <a:bodyPr/>
          <a:lstStyle/>
          <a:p>
            <a:r>
              <a:rPr lang="en-GB" dirty="0"/>
              <a:t>What are they hunting? How are they hunting?</a:t>
            </a:r>
          </a:p>
        </p:txBody>
      </p:sp>
      <p:pic>
        <p:nvPicPr>
          <p:cNvPr id="5" name="Picture 4">
            <a:extLst>
              <a:ext uri="{FF2B5EF4-FFF2-40B4-BE49-F238E27FC236}">
                <a16:creationId xmlns:a16="http://schemas.microsoft.com/office/drawing/2014/main" id="{1DAAD7FB-6A9D-F340-B1F6-4DE08C3E3E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95550" y="1490663"/>
            <a:ext cx="6858000" cy="4772025"/>
          </a:xfrm>
          <a:prstGeom prst="rect">
            <a:avLst/>
          </a:prstGeom>
        </p:spPr>
      </p:pic>
    </p:spTree>
    <p:extLst>
      <p:ext uri="{BB962C8B-B14F-4D97-AF65-F5344CB8AC3E}">
        <p14:creationId xmlns:p14="http://schemas.microsoft.com/office/powerpoint/2010/main" val="630775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6C58F-3DAF-964F-9428-F941D6CFB55D}"/>
              </a:ext>
            </a:extLst>
          </p:cNvPr>
          <p:cNvSpPr>
            <a:spLocks noGrp="1"/>
          </p:cNvSpPr>
          <p:nvPr>
            <p:ph type="title"/>
          </p:nvPr>
        </p:nvSpPr>
        <p:spPr>
          <a:xfrm>
            <a:off x="388554" y="253046"/>
            <a:ext cx="5707446" cy="2052911"/>
          </a:xfrm>
        </p:spPr>
        <p:txBody>
          <a:bodyPr>
            <a:normAutofit fontScale="90000"/>
          </a:bodyPr>
          <a:lstStyle/>
          <a:p>
            <a:r>
              <a:rPr lang="en-GB" sz="4000" dirty="0"/>
              <a:t>Task 2: </a:t>
            </a:r>
            <a:br>
              <a:rPr lang="en-GB" sz="4000" dirty="0"/>
            </a:br>
            <a:r>
              <a:rPr lang="en-GB" sz="4000" dirty="0"/>
              <a:t>Research and make a list of what Stone Age people might eat.</a:t>
            </a:r>
          </a:p>
        </p:txBody>
      </p:sp>
      <p:pic>
        <p:nvPicPr>
          <p:cNvPr id="5122" name="Picture 2" descr="What Did Stone Age People Eat? - Twinkl Homework Help">
            <a:extLst>
              <a:ext uri="{FF2B5EF4-FFF2-40B4-BE49-F238E27FC236}">
                <a16:creationId xmlns:a16="http://schemas.microsoft.com/office/drawing/2014/main" id="{8517B779-C9B0-0E4A-95F4-A4178775F03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72401" y="175939"/>
            <a:ext cx="5314787" cy="22271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2531998E-5CD4-8D49-8792-55A346836E4B}"/>
              </a:ext>
            </a:extLst>
          </p:cNvPr>
          <p:cNvGraphicFramePr>
            <a:graphicFrameLocks noGrp="1"/>
          </p:cNvGraphicFramePr>
          <p:nvPr>
            <p:extLst>
              <p:ext uri="{D42A27DB-BD31-4B8C-83A1-F6EECF244321}">
                <p14:modId xmlns:p14="http://schemas.microsoft.com/office/powerpoint/2010/main" val="606228586"/>
              </p:ext>
            </p:extLst>
          </p:nvPr>
        </p:nvGraphicFramePr>
        <p:xfrm>
          <a:off x="600074" y="2573064"/>
          <a:ext cx="11301414" cy="4031890"/>
        </p:xfrm>
        <a:graphic>
          <a:graphicData uri="http://schemas.openxmlformats.org/drawingml/2006/table">
            <a:tbl>
              <a:tblPr firstRow="1" bandRow="1">
                <a:tableStyleId>{00A15C55-8517-42AA-B614-E9B94910E393}</a:tableStyleId>
              </a:tblPr>
              <a:tblGrid>
                <a:gridCol w="5650707">
                  <a:extLst>
                    <a:ext uri="{9D8B030D-6E8A-4147-A177-3AD203B41FA5}">
                      <a16:colId xmlns:a16="http://schemas.microsoft.com/office/drawing/2014/main" val="1484454048"/>
                    </a:ext>
                  </a:extLst>
                </a:gridCol>
                <a:gridCol w="5650707">
                  <a:extLst>
                    <a:ext uri="{9D8B030D-6E8A-4147-A177-3AD203B41FA5}">
                      <a16:colId xmlns:a16="http://schemas.microsoft.com/office/drawing/2014/main" val="2095605661"/>
                    </a:ext>
                  </a:extLst>
                </a:gridCol>
              </a:tblGrid>
              <a:tr h="662569">
                <a:tc>
                  <a:txBody>
                    <a:bodyPr/>
                    <a:lstStyle/>
                    <a:p>
                      <a:pPr algn="ctr"/>
                      <a:r>
                        <a:rPr lang="en-GB" dirty="0">
                          <a:solidFill>
                            <a:schemeClr val="tx1"/>
                          </a:solidFill>
                        </a:rPr>
                        <a:t>Meat</a:t>
                      </a:r>
                    </a:p>
                  </a:txBody>
                  <a:tcPr/>
                </a:tc>
                <a:tc>
                  <a:txBody>
                    <a:bodyPr/>
                    <a:lstStyle/>
                    <a:p>
                      <a:pPr algn="ctr"/>
                      <a:r>
                        <a:rPr lang="en-GB" dirty="0">
                          <a:solidFill>
                            <a:schemeClr val="tx1"/>
                          </a:solidFill>
                        </a:rPr>
                        <a:t>Plants, nuts and berries</a:t>
                      </a:r>
                    </a:p>
                  </a:txBody>
                  <a:tcPr/>
                </a:tc>
                <a:extLst>
                  <a:ext uri="{0D108BD9-81ED-4DB2-BD59-A6C34878D82A}">
                    <a16:rowId xmlns:a16="http://schemas.microsoft.com/office/drawing/2014/main" val="282038735"/>
                  </a:ext>
                </a:extLst>
              </a:tr>
              <a:tr h="3369321">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155829891"/>
                  </a:ext>
                </a:extLst>
              </a:tr>
            </a:tbl>
          </a:graphicData>
        </a:graphic>
      </p:graphicFrame>
    </p:spTree>
    <p:extLst>
      <p:ext uri="{BB962C8B-B14F-4D97-AF65-F5344CB8AC3E}">
        <p14:creationId xmlns:p14="http://schemas.microsoft.com/office/powerpoint/2010/main" val="3079649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F9AC-D1D0-F649-A6B0-B0694476CFFD}"/>
              </a:ext>
            </a:extLst>
          </p:cNvPr>
          <p:cNvSpPr>
            <a:spLocks noGrp="1"/>
          </p:cNvSpPr>
          <p:nvPr>
            <p:ph type="title"/>
          </p:nvPr>
        </p:nvSpPr>
        <p:spPr>
          <a:xfrm>
            <a:off x="761999" y="-316570"/>
            <a:ext cx="10515600" cy="1325563"/>
          </a:xfrm>
        </p:spPr>
        <p:txBody>
          <a:bodyPr>
            <a:normAutofit/>
          </a:bodyPr>
          <a:lstStyle/>
          <a:p>
            <a:r>
              <a:rPr lang="en-GB" sz="4000" dirty="0"/>
              <a:t>Task 3: Read the text and answer the questions</a:t>
            </a:r>
          </a:p>
        </p:txBody>
      </p:sp>
      <p:pic>
        <p:nvPicPr>
          <p:cNvPr id="5" name="Picture 4">
            <a:extLst>
              <a:ext uri="{FF2B5EF4-FFF2-40B4-BE49-F238E27FC236}">
                <a16:creationId xmlns:a16="http://schemas.microsoft.com/office/drawing/2014/main" id="{956A4808-253F-1147-9AC5-C2FA71C38C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4712"/>
          <a:stretch/>
        </p:blipFill>
        <p:spPr>
          <a:xfrm>
            <a:off x="0" y="804041"/>
            <a:ext cx="12039599" cy="6053959"/>
          </a:xfrm>
          <a:prstGeom prst="rect">
            <a:avLst/>
          </a:prstGeom>
        </p:spPr>
      </p:pic>
    </p:spTree>
    <p:extLst>
      <p:ext uri="{BB962C8B-B14F-4D97-AF65-F5344CB8AC3E}">
        <p14:creationId xmlns:p14="http://schemas.microsoft.com/office/powerpoint/2010/main" val="3232061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6128E-4B97-AD43-B173-552FD75D7E5C}"/>
              </a:ext>
            </a:extLst>
          </p:cNvPr>
          <p:cNvSpPr>
            <a:spLocks noGrp="1"/>
          </p:cNvSpPr>
          <p:nvPr>
            <p:ph type="title"/>
          </p:nvPr>
        </p:nvSpPr>
        <p:spPr>
          <a:xfrm>
            <a:off x="1358463" y="-155137"/>
            <a:ext cx="10515600" cy="1325563"/>
          </a:xfrm>
        </p:spPr>
        <p:txBody>
          <a:bodyPr/>
          <a:lstStyle/>
          <a:p>
            <a:r>
              <a:rPr lang="en-GB" dirty="0"/>
              <a:t>We are starting a new </a:t>
            </a:r>
            <a:r>
              <a:rPr lang="en-GB" b="1" dirty="0">
                <a:solidFill>
                  <a:srgbClr val="7030A0"/>
                </a:solidFill>
              </a:rPr>
              <a:t>History Topic</a:t>
            </a:r>
          </a:p>
        </p:txBody>
      </p:sp>
      <p:sp>
        <p:nvSpPr>
          <p:cNvPr id="3" name="Content Placeholder 2">
            <a:extLst>
              <a:ext uri="{FF2B5EF4-FFF2-40B4-BE49-F238E27FC236}">
                <a16:creationId xmlns:a16="http://schemas.microsoft.com/office/drawing/2014/main" id="{42CD05F1-0C46-504C-B62C-2B365E5C4F6B}"/>
              </a:ext>
            </a:extLst>
          </p:cNvPr>
          <p:cNvSpPr>
            <a:spLocks noGrp="1"/>
          </p:cNvSpPr>
          <p:nvPr>
            <p:ph idx="1"/>
          </p:nvPr>
        </p:nvSpPr>
        <p:spPr>
          <a:xfrm>
            <a:off x="1358463" y="786704"/>
            <a:ext cx="10515600" cy="860425"/>
          </a:xfrm>
        </p:spPr>
        <p:txBody>
          <a:bodyPr/>
          <a:lstStyle/>
          <a:p>
            <a:pPr marL="0" indent="0">
              <a:buNone/>
            </a:pPr>
            <a:r>
              <a:rPr lang="en-GB" dirty="0"/>
              <a:t>We are going to be learning about the </a:t>
            </a:r>
            <a:r>
              <a:rPr lang="en-GB" sz="4400" b="1" dirty="0">
                <a:solidFill>
                  <a:srgbClr val="7030A0"/>
                </a:solidFill>
              </a:rPr>
              <a:t>Stone Age</a:t>
            </a:r>
          </a:p>
        </p:txBody>
      </p:sp>
      <p:pic>
        <p:nvPicPr>
          <p:cNvPr id="4" name="Picture 3">
            <a:extLst>
              <a:ext uri="{FF2B5EF4-FFF2-40B4-BE49-F238E27FC236}">
                <a16:creationId xmlns:a16="http://schemas.microsoft.com/office/drawing/2014/main" id="{C5EA5A41-3E8C-184C-AA99-23A974E4BA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0166" y="1844566"/>
            <a:ext cx="10736318" cy="4004441"/>
          </a:xfrm>
          <a:prstGeom prst="rect">
            <a:avLst/>
          </a:prstGeom>
        </p:spPr>
      </p:pic>
      <p:pic>
        <p:nvPicPr>
          <p:cNvPr id="1026" name="Picture 2" descr="Stone Age Boy Cartoon Character With A Rock Painting. Vector Illustration.  Stock Vector - Illustration of design, rock: 134028399">
            <a:extLst>
              <a:ext uri="{FF2B5EF4-FFF2-40B4-BE49-F238E27FC236}">
                <a16:creationId xmlns:a16="http://schemas.microsoft.com/office/drawing/2014/main" id="{7D944875-13CF-DC40-A970-634D47452A8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45022" y="4004441"/>
            <a:ext cx="1798253" cy="17248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17D2038-1B00-284A-ACA3-C7495BC1080D}"/>
              </a:ext>
            </a:extLst>
          </p:cNvPr>
          <p:cNvSpPr txBox="1"/>
          <p:nvPr/>
        </p:nvSpPr>
        <p:spPr>
          <a:xfrm>
            <a:off x="1358463" y="5879647"/>
            <a:ext cx="2500312" cy="646331"/>
          </a:xfrm>
          <a:prstGeom prst="rect">
            <a:avLst/>
          </a:prstGeom>
          <a:noFill/>
        </p:spPr>
        <p:txBody>
          <a:bodyPr wrap="square" rtlCol="0">
            <a:spAutoFit/>
          </a:bodyPr>
          <a:lstStyle/>
          <a:p>
            <a:r>
              <a:rPr lang="en-GB" dirty="0"/>
              <a:t>3. What people ate in Stone Age Britain</a:t>
            </a:r>
          </a:p>
        </p:txBody>
      </p:sp>
    </p:spTree>
    <p:extLst>
      <p:ext uri="{BB962C8B-B14F-4D97-AF65-F5344CB8AC3E}">
        <p14:creationId xmlns:p14="http://schemas.microsoft.com/office/powerpoint/2010/main" val="256112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6C028-7F60-C14C-A5F1-4A65EBCC3917}"/>
              </a:ext>
            </a:extLst>
          </p:cNvPr>
          <p:cNvSpPr>
            <a:spLocks noGrp="1"/>
          </p:cNvSpPr>
          <p:nvPr>
            <p:ph type="title"/>
          </p:nvPr>
        </p:nvSpPr>
        <p:spPr/>
        <p:txBody>
          <a:bodyPr/>
          <a:lstStyle/>
          <a:p>
            <a:r>
              <a:rPr lang="en-GB" b="1" dirty="0"/>
              <a:t>Why is it called the </a:t>
            </a:r>
            <a:r>
              <a:rPr lang="en-GB" b="1" u="sng" dirty="0"/>
              <a:t>Stone Age</a:t>
            </a:r>
            <a:r>
              <a:rPr lang="en-GB" b="1" dirty="0"/>
              <a:t>?</a:t>
            </a:r>
          </a:p>
        </p:txBody>
      </p:sp>
      <p:sp>
        <p:nvSpPr>
          <p:cNvPr id="3" name="Content Placeholder 2">
            <a:extLst>
              <a:ext uri="{FF2B5EF4-FFF2-40B4-BE49-F238E27FC236}">
                <a16:creationId xmlns:a16="http://schemas.microsoft.com/office/drawing/2014/main" id="{69DAC1EB-856D-054E-B28A-ABC7F7D77558}"/>
              </a:ext>
            </a:extLst>
          </p:cNvPr>
          <p:cNvSpPr>
            <a:spLocks noGrp="1"/>
          </p:cNvSpPr>
          <p:nvPr>
            <p:ph idx="1"/>
          </p:nvPr>
        </p:nvSpPr>
        <p:spPr>
          <a:xfrm>
            <a:off x="838200" y="1825625"/>
            <a:ext cx="10515600" cy="1169823"/>
          </a:xfrm>
        </p:spPr>
        <p:txBody>
          <a:bodyPr/>
          <a:lstStyle/>
          <a:p>
            <a:pPr marL="0" indent="0">
              <a:buNone/>
            </a:pPr>
            <a:r>
              <a:rPr lang="en-GB" dirty="0"/>
              <a:t>Because people used tools made out of </a:t>
            </a:r>
            <a:r>
              <a:rPr lang="en-GB" u="sng" dirty="0"/>
              <a:t>Stone!</a:t>
            </a:r>
          </a:p>
          <a:p>
            <a:pPr marL="0" indent="0">
              <a:buNone/>
            </a:pPr>
            <a:r>
              <a:rPr lang="en-GB" dirty="0"/>
              <a:t>Metal had not been invented yet!</a:t>
            </a:r>
          </a:p>
        </p:txBody>
      </p:sp>
      <p:pic>
        <p:nvPicPr>
          <p:cNvPr id="3074" name="Picture 2" descr="Stone Age tools show how division of labour started | Deccan Herald">
            <a:extLst>
              <a:ext uri="{FF2B5EF4-FFF2-40B4-BE49-F238E27FC236}">
                <a16:creationId xmlns:a16="http://schemas.microsoft.com/office/drawing/2014/main" id="{DCAC2332-97E2-524E-83BE-A1EC95CA593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62369" y="3121709"/>
            <a:ext cx="4730980" cy="35576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280 Stone Age Tools Photos - Free &amp; Royalty-Free Stock Photos from  Dreamstime">
            <a:extLst>
              <a:ext uri="{FF2B5EF4-FFF2-40B4-BE49-F238E27FC236}">
                <a16:creationId xmlns:a16="http://schemas.microsoft.com/office/drawing/2014/main" id="{4C2E0529-81AC-F54C-AEC1-DA321239D8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9821" y="3308241"/>
            <a:ext cx="4246179" cy="3184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464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5E06-15E6-874C-942B-D07046CB5ACD}"/>
              </a:ext>
            </a:extLst>
          </p:cNvPr>
          <p:cNvSpPr>
            <a:spLocks noGrp="1"/>
          </p:cNvSpPr>
          <p:nvPr>
            <p:ph type="title"/>
          </p:nvPr>
        </p:nvSpPr>
        <p:spPr/>
        <p:txBody>
          <a:bodyPr/>
          <a:lstStyle/>
          <a:p>
            <a:r>
              <a:rPr lang="en-GB" dirty="0"/>
              <a:t>Watch this video – click on the link.</a:t>
            </a:r>
          </a:p>
        </p:txBody>
      </p:sp>
      <p:sp>
        <p:nvSpPr>
          <p:cNvPr id="3" name="Content Placeholder 2">
            <a:extLst>
              <a:ext uri="{FF2B5EF4-FFF2-40B4-BE49-F238E27FC236}">
                <a16:creationId xmlns:a16="http://schemas.microsoft.com/office/drawing/2014/main" id="{16EE9FEF-D085-F74F-AECD-129535095D46}"/>
              </a:ext>
            </a:extLst>
          </p:cNvPr>
          <p:cNvSpPr>
            <a:spLocks noGrp="1"/>
          </p:cNvSpPr>
          <p:nvPr>
            <p:ph idx="1"/>
          </p:nvPr>
        </p:nvSpPr>
        <p:spPr>
          <a:xfrm>
            <a:off x="838200" y="2103437"/>
            <a:ext cx="10515600" cy="1325563"/>
          </a:xfrm>
        </p:spPr>
        <p:txBody>
          <a:bodyPr/>
          <a:lstStyle/>
          <a:p>
            <a:r>
              <a:rPr lang="en-GB" dirty="0">
                <a:hlinkClick r:id="rId2"/>
              </a:rPr>
              <a:t>https://</a:t>
            </a:r>
            <a:r>
              <a:rPr lang="en-GB" dirty="0" err="1">
                <a:hlinkClick r:id="rId2"/>
              </a:rPr>
              <a:t>www.bbc.co.uk</a:t>
            </a:r>
            <a:r>
              <a:rPr lang="en-GB" dirty="0">
                <a:hlinkClick r:id="rId2"/>
              </a:rPr>
              <a:t>/teach/class-clips-video/history-ks2-discovering-stone-age-tools-made-of-flint/</a:t>
            </a:r>
            <a:r>
              <a:rPr lang="en-GB" dirty="0" err="1">
                <a:hlinkClick r:id="rId2"/>
              </a:rPr>
              <a:t>zjtjmfr</a:t>
            </a:r>
            <a:endParaRPr lang="en-GB" dirty="0"/>
          </a:p>
        </p:txBody>
      </p:sp>
      <p:sp>
        <p:nvSpPr>
          <p:cNvPr id="4" name="TextBox 3">
            <a:extLst>
              <a:ext uri="{FF2B5EF4-FFF2-40B4-BE49-F238E27FC236}">
                <a16:creationId xmlns:a16="http://schemas.microsoft.com/office/drawing/2014/main" id="{7F5E8009-88AB-3744-8F54-09E55CAA152A}"/>
              </a:ext>
            </a:extLst>
          </p:cNvPr>
          <p:cNvSpPr txBox="1"/>
          <p:nvPr/>
        </p:nvSpPr>
        <p:spPr>
          <a:xfrm>
            <a:off x="3114675" y="4243388"/>
            <a:ext cx="5043175" cy="369332"/>
          </a:xfrm>
          <a:prstGeom prst="rect">
            <a:avLst/>
          </a:prstGeom>
          <a:noFill/>
        </p:spPr>
        <p:txBody>
          <a:bodyPr wrap="none" rtlCol="0">
            <a:spAutoFit/>
          </a:bodyPr>
          <a:lstStyle/>
          <a:p>
            <a:r>
              <a:rPr lang="en-GB" dirty="0"/>
              <a:t>This is a BBC educational video about the Stone Age</a:t>
            </a:r>
          </a:p>
        </p:txBody>
      </p:sp>
    </p:spTree>
    <p:extLst>
      <p:ext uri="{BB962C8B-B14F-4D97-AF65-F5344CB8AC3E}">
        <p14:creationId xmlns:p14="http://schemas.microsoft.com/office/powerpoint/2010/main" val="538541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234B1-DBC4-434C-95C7-4FE62F83064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0CB796B-87B2-0B4B-B8E6-429D2D37D003}"/>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27F26C72-A313-8D47-9545-118B0F3AF3AD}"/>
              </a:ext>
            </a:extLst>
          </p:cNvPr>
          <p:cNvPicPr>
            <a:picLocks noChangeAspect="1"/>
          </p:cNvPicPr>
          <p:nvPr/>
        </p:nvPicPr>
        <p:blipFill>
          <a:blip r:embed="rId2"/>
          <a:stretch>
            <a:fillRect/>
          </a:stretch>
        </p:blipFill>
        <p:spPr>
          <a:xfrm>
            <a:off x="428625" y="-7"/>
            <a:ext cx="11287125" cy="6858007"/>
          </a:xfrm>
          <a:prstGeom prst="rect">
            <a:avLst/>
          </a:prstGeom>
        </p:spPr>
      </p:pic>
    </p:spTree>
    <p:extLst>
      <p:ext uri="{BB962C8B-B14F-4D97-AF65-F5344CB8AC3E}">
        <p14:creationId xmlns:p14="http://schemas.microsoft.com/office/powerpoint/2010/main" val="178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CE65-43D6-E947-ABA0-830331527AD7}"/>
              </a:ext>
            </a:extLst>
          </p:cNvPr>
          <p:cNvSpPr>
            <a:spLocks noGrp="1"/>
          </p:cNvSpPr>
          <p:nvPr>
            <p:ph type="title"/>
          </p:nvPr>
        </p:nvSpPr>
        <p:spPr>
          <a:xfrm>
            <a:off x="185521" y="38735"/>
            <a:ext cx="10515600" cy="1837772"/>
          </a:xfrm>
        </p:spPr>
        <p:txBody>
          <a:bodyPr>
            <a:normAutofit/>
          </a:bodyPr>
          <a:lstStyle/>
          <a:p>
            <a:r>
              <a:rPr lang="en-GB" dirty="0"/>
              <a:t>How has Britain changed over time?</a:t>
            </a:r>
            <a:br>
              <a:rPr lang="en-GB" dirty="0"/>
            </a:br>
            <a:r>
              <a:rPr lang="en-GB" sz="2200" dirty="0"/>
              <a:t>1. What do you notice about these maps?</a:t>
            </a:r>
            <a:br>
              <a:rPr lang="en-GB" sz="2200" dirty="0"/>
            </a:br>
            <a:r>
              <a:rPr lang="en-GB" sz="2200" dirty="0"/>
              <a:t>2. Look at how Britain used to be connected to the rest of Europe when the sea was lower. 3. Look at how much of Britain was covered by an ice sheet.</a:t>
            </a:r>
          </a:p>
        </p:txBody>
      </p:sp>
      <p:sp>
        <p:nvSpPr>
          <p:cNvPr id="3" name="Content Placeholder 2">
            <a:extLst>
              <a:ext uri="{FF2B5EF4-FFF2-40B4-BE49-F238E27FC236}">
                <a16:creationId xmlns:a16="http://schemas.microsoft.com/office/drawing/2014/main" id="{07671AB2-D547-084E-B389-275A75FBBD02}"/>
              </a:ext>
            </a:extLst>
          </p:cNvPr>
          <p:cNvSpPr>
            <a:spLocks noGrp="1"/>
          </p:cNvSpPr>
          <p:nvPr>
            <p:ph idx="1"/>
          </p:nvPr>
        </p:nvSpPr>
        <p:spPr>
          <a:xfrm>
            <a:off x="185521" y="2077563"/>
            <a:ext cx="2329080" cy="625476"/>
          </a:xfrm>
        </p:spPr>
        <p:txBody>
          <a:bodyPr>
            <a:normAutofit/>
          </a:bodyPr>
          <a:lstStyle/>
          <a:p>
            <a:pPr marL="0" indent="0">
              <a:buNone/>
            </a:pPr>
            <a:r>
              <a:rPr lang="en-GB" sz="2400" dirty="0"/>
              <a:t>60,000 years ago</a:t>
            </a:r>
          </a:p>
        </p:txBody>
      </p:sp>
      <p:pic>
        <p:nvPicPr>
          <p:cNvPr id="4" name="Picture 3">
            <a:extLst>
              <a:ext uri="{FF2B5EF4-FFF2-40B4-BE49-F238E27FC236}">
                <a16:creationId xmlns:a16="http://schemas.microsoft.com/office/drawing/2014/main" id="{19101DC0-13B7-1A40-89A0-EBA8EE3FE8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6993" y="2586038"/>
            <a:ext cx="2962640" cy="3663830"/>
          </a:xfrm>
          <a:prstGeom prst="rect">
            <a:avLst/>
          </a:prstGeom>
        </p:spPr>
      </p:pic>
      <p:pic>
        <p:nvPicPr>
          <p:cNvPr id="5" name="Picture 4">
            <a:extLst>
              <a:ext uri="{FF2B5EF4-FFF2-40B4-BE49-F238E27FC236}">
                <a16:creationId xmlns:a16="http://schemas.microsoft.com/office/drawing/2014/main" id="{720F4838-747A-7D43-BEA2-20E7D4027F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6088" y="2586038"/>
            <a:ext cx="2887128" cy="3570445"/>
          </a:xfrm>
          <a:prstGeom prst="rect">
            <a:avLst/>
          </a:prstGeom>
        </p:spPr>
      </p:pic>
      <p:sp>
        <p:nvSpPr>
          <p:cNvPr id="6" name="TextBox 5">
            <a:extLst>
              <a:ext uri="{FF2B5EF4-FFF2-40B4-BE49-F238E27FC236}">
                <a16:creationId xmlns:a16="http://schemas.microsoft.com/office/drawing/2014/main" id="{B702C3CE-88A0-3541-AC8A-2C3F3C89CFC5}"/>
              </a:ext>
            </a:extLst>
          </p:cNvPr>
          <p:cNvSpPr txBox="1"/>
          <p:nvPr/>
        </p:nvSpPr>
        <p:spPr>
          <a:xfrm>
            <a:off x="4300022" y="2586038"/>
            <a:ext cx="1233030" cy="369332"/>
          </a:xfrm>
          <a:prstGeom prst="rect">
            <a:avLst/>
          </a:prstGeom>
          <a:noFill/>
        </p:spPr>
        <p:txBody>
          <a:bodyPr wrap="none" rtlCol="0">
            <a:spAutoFit/>
          </a:bodyPr>
          <a:lstStyle/>
          <a:p>
            <a:r>
              <a:rPr lang="en-GB" dirty="0">
                <a:latin typeface="Comic Sans MS" panose="030F0902030302020204" pitchFamily="66" charset="0"/>
              </a:rPr>
              <a:t>Ice sheet</a:t>
            </a:r>
          </a:p>
        </p:txBody>
      </p:sp>
      <p:cxnSp>
        <p:nvCxnSpPr>
          <p:cNvPr id="8" name="Straight Arrow Connector 7">
            <a:extLst>
              <a:ext uri="{FF2B5EF4-FFF2-40B4-BE49-F238E27FC236}">
                <a16:creationId xmlns:a16="http://schemas.microsoft.com/office/drawing/2014/main" id="{81C57800-71B6-D045-B1E6-30ABD2933AEA}"/>
              </a:ext>
            </a:extLst>
          </p:cNvPr>
          <p:cNvCxnSpPr>
            <a:cxnSpLocks/>
          </p:cNvCxnSpPr>
          <p:nvPr/>
        </p:nvCxnSpPr>
        <p:spPr>
          <a:xfrm flipH="1">
            <a:off x="4602408" y="2955370"/>
            <a:ext cx="126755" cy="473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4617E3B-C2F5-9A49-BDCE-7416FD8D63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23410" y="2586038"/>
            <a:ext cx="3023663" cy="3663830"/>
          </a:xfrm>
          <a:prstGeom prst="rect">
            <a:avLst/>
          </a:prstGeom>
        </p:spPr>
      </p:pic>
      <p:pic>
        <p:nvPicPr>
          <p:cNvPr id="9" name="Picture 8">
            <a:extLst>
              <a:ext uri="{FF2B5EF4-FFF2-40B4-BE49-F238E27FC236}">
                <a16:creationId xmlns:a16="http://schemas.microsoft.com/office/drawing/2014/main" id="{ECEFEEE8-4133-C946-A117-3DE17ABD629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743" y="2479676"/>
            <a:ext cx="2961631" cy="3570445"/>
          </a:xfrm>
          <a:prstGeom prst="rect">
            <a:avLst/>
          </a:prstGeom>
        </p:spPr>
      </p:pic>
      <p:sp>
        <p:nvSpPr>
          <p:cNvPr id="14" name="Content Placeholder 2">
            <a:extLst>
              <a:ext uri="{FF2B5EF4-FFF2-40B4-BE49-F238E27FC236}">
                <a16:creationId xmlns:a16="http://schemas.microsoft.com/office/drawing/2014/main" id="{D52B2A18-3C7B-7D4F-9E13-CFB690934AF1}"/>
              </a:ext>
            </a:extLst>
          </p:cNvPr>
          <p:cNvSpPr txBox="1">
            <a:spLocks/>
          </p:cNvSpPr>
          <p:nvPr/>
        </p:nvSpPr>
        <p:spPr>
          <a:xfrm>
            <a:off x="3053374" y="2128838"/>
            <a:ext cx="2329080" cy="625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26,000 years ago</a:t>
            </a:r>
          </a:p>
        </p:txBody>
      </p:sp>
      <p:sp>
        <p:nvSpPr>
          <p:cNvPr id="15" name="Content Placeholder 2">
            <a:extLst>
              <a:ext uri="{FF2B5EF4-FFF2-40B4-BE49-F238E27FC236}">
                <a16:creationId xmlns:a16="http://schemas.microsoft.com/office/drawing/2014/main" id="{C59000B2-3464-D14A-9CC5-788CA0019430}"/>
              </a:ext>
            </a:extLst>
          </p:cNvPr>
          <p:cNvSpPr txBox="1">
            <a:spLocks/>
          </p:cNvSpPr>
          <p:nvPr/>
        </p:nvSpPr>
        <p:spPr>
          <a:xfrm>
            <a:off x="6039667" y="2166938"/>
            <a:ext cx="2329080" cy="625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10,000 years ago</a:t>
            </a:r>
          </a:p>
        </p:txBody>
      </p:sp>
      <p:sp>
        <p:nvSpPr>
          <p:cNvPr id="16" name="Content Placeholder 2">
            <a:extLst>
              <a:ext uri="{FF2B5EF4-FFF2-40B4-BE49-F238E27FC236}">
                <a16:creationId xmlns:a16="http://schemas.microsoft.com/office/drawing/2014/main" id="{4C765AE2-EAB4-0E4F-BE8C-72E2F0870EBD}"/>
              </a:ext>
            </a:extLst>
          </p:cNvPr>
          <p:cNvSpPr txBox="1">
            <a:spLocks/>
          </p:cNvSpPr>
          <p:nvPr/>
        </p:nvSpPr>
        <p:spPr>
          <a:xfrm>
            <a:off x="9297404" y="2176463"/>
            <a:ext cx="2329080" cy="625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Today</a:t>
            </a:r>
          </a:p>
        </p:txBody>
      </p:sp>
    </p:spTree>
    <p:extLst>
      <p:ext uri="{BB962C8B-B14F-4D97-AF65-F5344CB8AC3E}">
        <p14:creationId xmlns:p14="http://schemas.microsoft.com/office/powerpoint/2010/main" val="2780778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C6749-3F4A-3B41-88BE-5A78BB187108}"/>
              </a:ext>
            </a:extLst>
          </p:cNvPr>
          <p:cNvSpPr>
            <a:spLocks noGrp="1"/>
          </p:cNvSpPr>
          <p:nvPr>
            <p:ph type="title"/>
          </p:nvPr>
        </p:nvSpPr>
        <p:spPr>
          <a:xfrm>
            <a:off x="671513" y="-200025"/>
            <a:ext cx="11139487" cy="1325563"/>
          </a:xfrm>
        </p:spPr>
        <p:txBody>
          <a:bodyPr>
            <a:normAutofit/>
          </a:bodyPr>
          <a:lstStyle/>
          <a:p>
            <a:r>
              <a:rPr lang="en-GB" sz="4000" dirty="0"/>
              <a:t>Task 1 – Read this text and answer these questions.</a:t>
            </a:r>
          </a:p>
        </p:txBody>
      </p:sp>
      <p:pic>
        <p:nvPicPr>
          <p:cNvPr id="5" name="Content Placeholder 4">
            <a:extLst>
              <a:ext uri="{FF2B5EF4-FFF2-40B4-BE49-F238E27FC236}">
                <a16:creationId xmlns:a16="http://schemas.microsoft.com/office/drawing/2014/main" id="{1F3BDDF8-A0CB-0D41-BF7B-E63899BCF1D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2103"/>
          <a:stretch/>
        </p:blipFill>
        <p:spPr>
          <a:xfrm>
            <a:off x="-128587" y="685800"/>
            <a:ext cx="12101512" cy="6172200"/>
          </a:xfrm>
        </p:spPr>
      </p:pic>
    </p:spTree>
    <p:extLst>
      <p:ext uri="{BB962C8B-B14F-4D97-AF65-F5344CB8AC3E}">
        <p14:creationId xmlns:p14="http://schemas.microsoft.com/office/powerpoint/2010/main" val="4063841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E7979-9E7E-8A4A-A95E-4B822F33B77E}"/>
              </a:ext>
            </a:extLst>
          </p:cNvPr>
          <p:cNvSpPr>
            <a:spLocks noGrp="1"/>
          </p:cNvSpPr>
          <p:nvPr>
            <p:ph type="title"/>
          </p:nvPr>
        </p:nvSpPr>
        <p:spPr>
          <a:xfrm>
            <a:off x="838200" y="153192"/>
            <a:ext cx="10515600" cy="1325563"/>
          </a:xfrm>
        </p:spPr>
        <p:txBody>
          <a:bodyPr/>
          <a:lstStyle/>
          <a:p>
            <a:pPr algn="ctr"/>
            <a:r>
              <a:rPr lang="en-GB" dirty="0"/>
              <a:t>How do we know when the first humans arrived in Britain?</a:t>
            </a:r>
          </a:p>
        </p:txBody>
      </p:sp>
      <p:pic>
        <p:nvPicPr>
          <p:cNvPr id="4" name="Content Placeholder 3">
            <a:extLst>
              <a:ext uri="{FF2B5EF4-FFF2-40B4-BE49-F238E27FC236}">
                <a16:creationId xmlns:a16="http://schemas.microsoft.com/office/drawing/2014/main" id="{45ABB81A-EA0F-7645-9A27-F07E5119A40D}"/>
              </a:ext>
            </a:extLst>
          </p:cNvPr>
          <p:cNvPicPr>
            <a:picLocks noGrp="1" noChangeAspect="1"/>
          </p:cNvPicPr>
          <p:nvPr>
            <p:ph idx="1"/>
          </p:nvPr>
        </p:nvPicPr>
        <p:blipFill>
          <a:blip r:embed="rId2"/>
          <a:stretch>
            <a:fillRect/>
          </a:stretch>
        </p:blipFill>
        <p:spPr>
          <a:xfrm>
            <a:off x="838200" y="1690688"/>
            <a:ext cx="6553115" cy="4351338"/>
          </a:xfrm>
          <a:prstGeom prst="rect">
            <a:avLst/>
          </a:prstGeom>
        </p:spPr>
      </p:pic>
      <p:sp>
        <p:nvSpPr>
          <p:cNvPr id="5" name="Rectangle 4">
            <a:extLst>
              <a:ext uri="{FF2B5EF4-FFF2-40B4-BE49-F238E27FC236}">
                <a16:creationId xmlns:a16="http://schemas.microsoft.com/office/drawing/2014/main" id="{3D410569-A5BF-6341-943A-E894C94FA8C2}"/>
              </a:ext>
            </a:extLst>
          </p:cNvPr>
          <p:cNvSpPr/>
          <p:nvPr/>
        </p:nvSpPr>
        <p:spPr>
          <a:xfrm>
            <a:off x="219075" y="6162675"/>
            <a:ext cx="9939338" cy="369332"/>
          </a:xfrm>
          <a:prstGeom prst="rect">
            <a:avLst/>
          </a:prstGeom>
        </p:spPr>
        <p:txBody>
          <a:bodyPr wrap="square">
            <a:spAutoFit/>
          </a:bodyPr>
          <a:lstStyle/>
          <a:p>
            <a:r>
              <a:rPr lang="en-GB" b="0" i="0" u="none" strike="noStrike" dirty="0">
                <a:solidFill>
                  <a:srgbClr val="565656"/>
                </a:solidFill>
                <a:effectLst/>
                <a:latin typeface="Elysio-Regular"/>
              </a:rPr>
              <a:t>Excavations at </a:t>
            </a:r>
            <a:r>
              <a:rPr lang="en-GB" b="0" i="0" u="none" strike="noStrike" dirty="0" err="1">
                <a:solidFill>
                  <a:srgbClr val="565656"/>
                </a:solidFill>
                <a:effectLst/>
                <a:latin typeface="Elysio-Regular"/>
              </a:rPr>
              <a:t>Happisburgh</a:t>
            </a:r>
            <a:r>
              <a:rPr lang="en-GB" b="0" i="0" u="none" strike="noStrike" dirty="0">
                <a:solidFill>
                  <a:srgbClr val="565656"/>
                </a:solidFill>
                <a:effectLst/>
                <a:latin typeface="Elysio-Regular"/>
              </a:rPr>
              <a:t> in Norfolk, site of the oldest evidence for humans in Britain.</a:t>
            </a:r>
            <a:endParaRPr lang="en-GB" dirty="0"/>
          </a:p>
        </p:txBody>
      </p:sp>
      <p:sp>
        <p:nvSpPr>
          <p:cNvPr id="6" name="Rectangle 5">
            <a:extLst>
              <a:ext uri="{FF2B5EF4-FFF2-40B4-BE49-F238E27FC236}">
                <a16:creationId xmlns:a16="http://schemas.microsoft.com/office/drawing/2014/main" id="{7D2DB815-ECAB-644E-81DB-463F259A1181}"/>
              </a:ext>
            </a:extLst>
          </p:cNvPr>
          <p:cNvSpPr/>
          <p:nvPr/>
        </p:nvSpPr>
        <p:spPr>
          <a:xfrm>
            <a:off x="8103394" y="1690688"/>
            <a:ext cx="4110038" cy="3970318"/>
          </a:xfrm>
          <a:prstGeom prst="rect">
            <a:avLst/>
          </a:prstGeom>
        </p:spPr>
        <p:txBody>
          <a:bodyPr wrap="square">
            <a:spAutoFit/>
          </a:bodyPr>
          <a:lstStyle/>
          <a:p>
            <a:r>
              <a:rPr lang="en-GB" sz="2800" dirty="0">
                <a:solidFill>
                  <a:srgbClr val="565656"/>
                </a:solidFill>
                <a:latin typeface="Arial" panose="020B0604020202020204" pitchFamily="34" charset="0"/>
              </a:rPr>
              <a:t>E</a:t>
            </a:r>
            <a:r>
              <a:rPr lang="en-GB" sz="2800" b="0" i="0" u="none" strike="noStrike" dirty="0">
                <a:solidFill>
                  <a:srgbClr val="565656"/>
                </a:solidFill>
                <a:effectLst/>
                <a:latin typeface="Arial" panose="020B0604020202020204" pitchFamily="34" charset="0"/>
              </a:rPr>
              <a:t>vidence from animal and plant fossils, tools and other artefacts, have been found. This means we are able to build quite a detailed picture of the lives of the early Britons and the conditions they faced.</a:t>
            </a:r>
            <a:endParaRPr lang="en-GB" sz="2800" dirty="0"/>
          </a:p>
        </p:txBody>
      </p:sp>
    </p:spTree>
    <p:extLst>
      <p:ext uri="{BB962C8B-B14F-4D97-AF65-F5344CB8AC3E}">
        <p14:creationId xmlns:p14="http://schemas.microsoft.com/office/powerpoint/2010/main" val="38970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519B7-2DFD-7344-895D-2577949BACC1}"/>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7D656767-1096-6244-8EF9-83EBB43887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38090" y="0"/>
            <a:ext cx="6806260" cy="6858000"/>
          </a:xfrm>
          <a:prstGeom prst="rect">
            <a:avLst/>
          </a:prstGeom>
        </p:spPr>
      </p:pic>
      <p:pic>
        <p:nvPicPr>
          <p:cNvPr id="6" name="Picture 5">
            <a:extLst>
              <a:ext uri="{FF2B5EF4-FFF2-40B4-BE49-F238E27FC236}">
                <a16:creationId xmlns:a16="http://schemas.microsoft.com/office/drawing/2014/main" id="{08EFE89D-F8B1-AB48-9D29-66AD226CD6BD}"/>
              </a:ext>
            </a:extLst>
          </p:cNvPr>
          <p:cNvPicPr>
            <a:picLocks noChangeAspect="1"/>
          </p:cNvPicPr>
          <p:nvPr/>
        </p:nvPicPr>
        <p:blipFill>
          <a:blip r:embed="rId3"/>
          <a:stretch>
            <a:fillRect/>
          </a:stretch>
        </p:blipFill>
        <p:spPr>
          <a:xfrm>
            <a:off x="0" y="61119"/>
            <a:ext cx="5191028" cy="3940175"/>
          </a:xfrm>
          <a:prstGeom prst="rect">
            <a:avLst/>
          </a:prstGeom>
        </p:spPr>
      </p:pic>
      <p:pic>
        <p:nvPicPr>
          <p:cNvPr id="1026" name="Picture 2" descr="Oldest footprints in Europe found on beach in Norfolk | Daily Mail Online">
            <a:extLst>
              <a:ext uri="{FF2B5EF4-FFF2-40B4-BE49-F238E27FC236}">
                <a16:creationId xmlns:a16="http://schemas.microsoft.com/office/drawing/2014/main" id="{E3F8904B-174B-1549-9535-C282678E2BB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5400000">
            <a:off x="1184153" y="3564758"/>
            <a:ext cx="2374981" cy="366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2810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536</Words>
  <Application>Microsoft Macintosh PowerPoint</Application>
  <PresentationFormat>Widescreen</PresentationFormat>
  <Paragraphs>48</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Chalkboard</vt:lpstr>
      <vt:lpstr>Comic Sans MS</vt:lpstr>
      <vt:lpstr>Elysio-Regular</vt:lpstr>
      <vt:lpstr>Office Theme</vt:lpstr>
      <vt:lpstr>Lesson Objective: To understand what life was like in Stone Age Britain. </vt:lpstr>
      <vt:lpstr>We are starting a new History Topic</vt:lpstr>
      <vt:lpstr>Why is it called the Stone Age?</vt:lpstr>
      <vt:lpstr>Watch this video – click on the link.</vt:lpstr>
      <vt:lpstr>PowerPoint Presentation</vt:lpstr>
      <vt:lpstr>How has Britain changed over time? 1. What do you notice about these maps? 2. Look at how Britain used to be connected to the rest of Europe when the sea was lower. 3. Look at how much of Britain was covered by an ice sheet.</vt:lpstr>
      <vt:lpstr>Task 1 – Read this text and answer these questions.</vt:lpstr>
      <vt:lpstr>How do we know when the first humans arrived in Britain?</vt:lpstr>
      <vt:lpstr>PowerPoint Presentation</vt:lpstr>
      <vt:lpstr>PowerPoint Presentation</vt:lpstr>
      <vt:lpstr>When did Modern Humans first arrive in Britain?</vt:lpstr>
      <vt:lpstr>What did they eat in stone age Britain?</vt:lpstr>
      <vt:lpstr>What are they hunting? How are they hunting?</vt:lpstr>
      <vt:lpstr>PowerPoint Presentation</vt:lpstr>
      <vt:lpstr>What are they hunting? How are they hunting?</vt:lpstr>
      <vt:lpstr>What are they hunting? How are they hunting?</vt:lpstr>
      <vt:lpstr>Task 2:  Research and make a list of what Stone Age people might eat.</vt:lpstr>
      <vt:lpstr>Task 3: Read the text and answer the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 To understand what life was like in Early Britain. </dc:title>
  <dc:creator>Suzanne Drummond</dc:creator>
  <cp:lastModifiedBy>Suzanne Drummond</cp:lastModifiedBy>
  <cp:revision>9</cp:revision>
  <dcterms:created xsi:type="dcterms:W3CDTF">2021-01-05T14:05:33Z</dcterms:created>
  <dcterms:modified xsi:type="dcterms:W3CDTF">2021-01-05T17:04:01Z</dcterms:modified>
</cp:coreProperties>
</file>