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8" r:id="rId7"/>
    <p:sldId id="259" r:id="rId8"/>
    <p:sldId id="260" r:id="rId9"/>
    <p:sldId id="261" r:id="rId10"/>
    <p:sldId id="262" r:id="rId11"/>
    <p:sldId id="263" r:id="rId12"/>
    <p:sldId id="264" r:id="rId13"/>
    <p:sldId id="265" r:id="rId14"/>
    <p:sldId id="270" r:id="rId15"/>
    <p:sldId id="271" r:id="rId16"/>
    <p:sldId id="266"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131D81-57FC-4C06-ABAB-B8583FEAFCA4}"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2978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31D81-57FC-4C06-ABAB-B8583FEAFCA4}"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5522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31D81-57FC-4C06-ABAB-B8583FEAFCA4}"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327225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31D81-57FC-4C06-ABAB-B8583FEAFCA4}"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214102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31D81-57FC-4C06-ABAB-B8583FEAFCA4}"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64957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131D81-57FC-4C06-ABAB-B8583FEAFCA4}"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330354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131D81-57FC-4C06-ABAB-B8583FEAFCA4}"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420618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131D81-57FC-4C06-ABAB-B8583FEAFCA4}"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252880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31D81-57FC-4C06-ABAB-B8583FEAFCA4}"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143811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31D81-57FC-4C06-ABAB-B8583FEAFCA4}"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78597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31D81-57FC-4C06-ABAB-B8583FEAFCA4}"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B78D5A-264B-41F4-AEC2-CC6E65CE5D45}" type="slidenum">
              <a:rPr lang="en-GB" smtClean="0"/>
              <a:t>‹#›</a:t>
            </a:fld>
            <a:endParaRPr lang="en-GB"/>
          </a:p>
        </p:txBody>
      </p:sp>
    </p:spTree>
    <p:extLst>
      <p:ext uri="{BB962C8B-B14F-4D97-AF65-F5344CB8AC3E}">
        <p14:creationId xmlns:p14="http://schemas.microsoft.com/office/powerpoint/2010/main" val="130890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31D81-57FC-4C06-ABAB-B8583FEAFCA4}" type="datetimeFigureOut">
              <a:rPr lang="en-GB" smtClean="0"/>
              <a:t>23/02/2021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78D5A-264B-41F4-AEC2-CC6E65CE5D45}" type="slidenum">
              <a:rPr lang="en-GB" smtClean="0"/>
              <a:t>‹#›</a:t>
            </a:fld>
            <a:endParaRPr lang="en-GB"/>
          </a:p>
        </p:txBody>
      </p:sp>
    </p:spTree>
    <p:extLst>
      <p:ext uri="{BB962C8B-B14F-4D97-AF65-F5344CB8AC3E}">
        <p14:creationId xmlns:p14="http://schemas.microsoft.com/office/powerpoint/2010/main" val="4011987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youtube.com/watch?v=s7GexIvX8H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2o27qpvfUc"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2" name="Title 1"/>
          <p:cNvSpPr>
            <a:spLocks noGrp="1"/>
          </p:cNvSpPr>
          <p:nvPr>
            <p:ph type="ctrTitle"/>
          </p:nvPr>
        </p:nvSpPr>
        <p:spPr/>
        <p:txBody>
          <a:bodyPr>
            <a:normAutofit/>
          </a:bodyPr>
          <a:lstStyle/>
          <a:p>
            <a:r>
              <a:rPr lang="en-GB" sz="8000" b="1" u="sng" dirty="0" smtClean="0">
                <a:solidFill>
                  <a:srgbClr val="92D050"/>
                </a:solidFill>
              </a:rPr>
              <a:t>Lent Liturgy Week one</a:t>
            </a:r>
            <a:endParaRPr lang="en-GB" sz="8000" b="1" u="sng" dirty="0">
              <a:solidFill>
                <a:srgbClr val="92D050"/>
              </a:solidFill>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536712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9034"/>
            <a:ext cx="12192000" cy="6901619"/>
          </a:xfrm>
          <a:prstGeom prst="rect">
            <a:avLst/>
          </a:prstGeom>
        </p:spPr>
      </p:pic>
      <p:sp>
        <p:nvSpPr>
          <p:cNvPr id="3" name="TextBox 2"/>
          <p:cNvSpPr txBox="1"/>
          <p:nvPr/>
        </p:nvSpPr>
        <p:spPr>
          <a:xfrm>
            <a:off x="0" y="-5416"/>
            <a:ext cx="1113977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sp>
        <p:nvSpPr>
          <p:cNvPr id="7" name="TextBox 6"/>
          <p:cNvSpPr txBox="1"/>
          <p:nvPr/>
        </p:nvSpPr>
        <p:spPr>
          <a:xfrm>
            <a:off x="286247" y="230588"/>
            <a:ext cx="10948946" cy="1323439"/>
          </a:xfrm>
          <a:prstGeom prst="rect">
            <a:avLst/>
          </a:prstGeom>
          <a:noFill/>
        </p:spPr>
        <p:txBody>
          <a:bodyPr wrap="square" rtlCol="0">
            <a:spAutoFit/>
          </a:bodyPr>
          <a:lstStyle/>
          <a:p>
            <a:r>
              <a:rPr lang="en-GB" sz="4000" dirty="0" smtClean="0">
                <a:solidFill>
                  <a:srgbClr val="92D050"/>
                </a:solidFill>
              </a:rPr>
              <a:t>We close our Liturgy today by making the sign of the cross.</a:t>
            </a:r>
            <a:endParaRPr lang="en-GB" sz="4000" dirty="0">
              <a:solidFill>
                <a:srgbClr val="92D050"/>
              </a:solidFill>
            </a:endParaRPr>
          </a:p>
        </p:txBody>
      </p:sp>
      <p:pic>
        <p:nvPicPr>
          <p:cNvPr id="8" name="Picture 7"/>
          <p:cNvPicPr>
            <a:picLocks noChangeAspect="1"/>
          </p:cNvPicPr>
          <p:nvPr/>
        </p:nvPicPr>
        <p:blipFill>
          <a:blip r:embed="rId3"/>
          <a:stretch>
            <a:fillRect/>
          </a:stretch>
        </p:blipFill>
        <p:spPr>
          <a:xfrm>
            <a:off x="8541316" y="1222903"/>
            <a:ext cx="2752725" cy="1657350"/>
          </a:xfrm>
          <a:prstGeom prst="rect">
            <a:avLst/>
          </a:prstGeom>
        </p:spPr>
      </p:pic>
      <p:sp>
        <p:nvSpPr>
          <p:cNvPr id="9" name="TextBox 8"/>
          <p:cNvSpPr txBox="1"/>
          <p:nvPr/>
        </p:nvSpPr>
        <p:spPr>
          <a:xfrm>
            <a:off x="373711" y="1828800"/>
            <a:ext cx="7219785" cy="1938992"/>
          </a:xfrm>
          <a:prstGeom prst="rect">
            <a:avLst/>
          </a:prstGeom>
          <a:noFill/>
        </p:spPr>
        <p:txBody>
          <a:bodyPr wrap="square" rtlCol="0">
            <a:spAutoFit/>
          </a:bodyPr>
          <a:lstStyle/>
          <a:p>
            <a:r>
              <a:rPr lang="en-GB" sz="4000" dirty="0" smtClean="0">
                <a:solidFill>
                  <a:srgbClr val="92D050"/>
                </a:solidFill>
              </a:rPr>
              <a:t>Now go forth with today’s message and spread the good news, just as Jesus did. </a:t>
            </a:r>
            <a:endParaRPr lang="en-GB" sz="4000" dirty="0">
              <a:solidFill>
                <a:srgbClr val="92D050"/>
              </a:solidFill>
            </a:endParaRPr>
          </a:p>
        </p:txBody>
      </p:sp>
      <p:sp>
        <p:nvSpPr>
          <p:cNvPr id="10" name="TextBox 9"/>
          <p:cNvSpPr txBox="1"/>
          <p:nvPr/>
        </p:nvSpPr>
        <p:spPr>
          <a:xfrm>
            <a:off x="373711" y="4365266"/>
            <a:ext cx="10861482" cy="1938992"/>
          </a:xfrm>
          <a:prstGeom prst="rect">
            <a:avLst/>
          </a:prstGeom>
          <a:noFill/>
        </p:spPr>
        <p:txBody>
          <a:bodyPr wrap="square" rtlCol="0">
            <a:spAutoFit/>
          </a:bodyPr>
          <a:lstStyle/>
          <a:p>
            <a:r>
              <a:rPr lang="en-GB" sz="4000" dirty="0" smtClean="0">
                <a:solidFill>
                  <a:srgbClr val="92D050"/>
                </a:solidFill>
              </a:rPr>
              <a:t>There are a few additional activities attached to the end of this power point that can be done at home.</a:t>
            </a:r>
          </a:p>
          <a:p>
            <a:r>
              <a:rPr lang="en-GB" sz="4000" dirty="0" smtClean="0">
                <a:solidFill>
                  <a:srgbClr val="92D050"/>
                </a:solidFill>
              </a:rPr>
              <a:t>God Bless.  </a:t>
            </a:r>
            <a:endParaRPr lang="en-GB" sz="4000" dirty="0">
              <a:solidFill>
                <a:srgbClr val="92D050"/>
              </a:solidFill>
            </a:endParaRPr>
          </a:p>
        </p:txBody>
      </p:sp>
      <p:sp>
        <p:nvSpPr>
          <p:cNvPr id="11" name="TextBox 10"/>
          <p:cNvSpPr txBox="1"/>
          <p:nvPr/>
        </p:nvSpPr>
        <p:spPr>
          <a:xfrm>
            <a:off x="492981" y="3767792"/>
            <a:ext cx="8197795" cy="369332"/>
          </a:xfrm>
          <a:prstGeom prst="rect">
            <a:avLst/>
          </a:prstGeom>
          <a:noFill/>
        </p:spPr>
        <p:txBody>
          <a:bodyPr wrap="square" rtlCol="0">
            <a:spAutoFit/>
          </a:bodyPr>
          <a:lstStyle/>
          <a:p>
            <a:r>
              <a:rPr lang="en-GB" dirty="0" smtClean="0">
                <a:hlinkClick r:id="rId4"/>
              </a:rPr>
              <a:t>https://www.youtube.com/watch?v=s7GexIvX8HU</a:t>
            </a:r>
            <a:endParaRPr lang="en-GB" dirty="0"/>
          </a:p>
        </p:txBody>
      </p:sp>
    </p:spTree>
    <p:extLst>
      <p:ext uri="{BB962C8B-B14F-4D97-AF65-F5344CB8AC3E}">
        <p14:creationId xmlns:p14="http://schemas.microsoft.com/office/powerpoint/2010/main" val="428499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0" y="-5416"/>
            <a:ext cx="1113977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396020" y="365261"/>
            <a:ext cx="5173868" cy="6171095"/>
          </a:xfrm>
          <a:prstGeom prst="rect">
            <a:avLst/>
          </a:prstGeom>
        </p:spPr>
      </p:pic>
      <p:pic>
        <p:nvPicPr>
          <p:cNvPr id="5" name="Picture 4"/>
          <p:cNvPicPr>
            <a:picLocks noChangeAspect="1"/>
          </p:cNvPicPr>
          <p:nvPr/>
        </p:nvPicPr>
        <p:blipFill>
          <a:blip r:embed="rId4"/>
          <a:stretch>
            <a:fillRect/>
          </a:stretch>
        </p:blipFill>
        <p:spPr>
          <a:xfrm>
            <a:off x="6096000" y="365261"/>
            <a:ext cx="5325801" cy="6088525"/>
          </a:xfrm>
          <a:prstGeom prst="rect">
            <a:avLst/>
          </a:prstGeom>
        </p:spPr>
      </p:pic>
    </p:spTree>
    <p:extLst>
      <p:ext uri="{BB962C8B-B14F-4D97-AF65-F5344CB8AC3E}">
        <p14:creationId xmlns:p14="http://schemas.microsoft.com/office/powerpoint/2010/main" val="66122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0" y="-5416"/>
            <a:ext cx="1113977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453226" y="230643"/>
            <a:ext cx="5228470" cy="6440332"/>
          </a:xfrm>
          <a:prstGeom prst="rect">
            <a:avLst/>
          </a:prstGeom>
        </p:spPr>
      </p:pic>
      <p:sp>
        <p:nvSpPr>
          <p:cNvPr id="5" name="TextBox 4"/>
          <p:cNvSpPr txBox="1"/>
          <p:nvPr/>
        </p:nvSpPr>
        <p:spPr>
          <a:xfrm>
            <a:off x="6337190" y="246490"/>
            <a:ext cx="4937760" cy="1938992"/>
          </a:xfrm>
          <a:prstGeom prst="rect">
            <a:avLst/>
          </a:prstGeom>
          <a:noFill/>
        </p:spPr>
        <p:txBody>
          <a:bodyPr wrap="square" rtlCol="0">
            <a:spAutoFit/>
          </a:bodyPr>
          <a:lstStyle/>
          <a:p>
            <a:r>
              <a:rPr lang="en-GB" sz="4000" dirty="0" smtClean="0">
                <a:solidFill>
                  <a:srgbClr val="92D050"/>
                </a:solidFill>
              </a:rPr>
              <a:t>We would love to see some of you prayers posted on dojo. </a:t>
            </a:r>
            <a:endParaRPr lang="en-GB" sz="4000" dirty="0">
              <a:solidFill>
                <a:srgbClr val="92D050"/>
              </a:solidFill>
            </a:endParaRPr>
          </a:p>
        </p:txBody>
      </p:sp>
    </p:spTree>
    <p:extLst>
      <p:ext uri="{BB962C8B-B14F-4D97-AF65-F5344CB8AC3E}">
        <p14:creationId xmlns:p14="http://schemas.microsoft.com/office/powerpoint/2010/main" val="340263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0" y="-5416"/>
            <a:ext cx="1113977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464258" y="695049"/>
            <a:ext cx="10902404" cy="5554675"/>
          </a:xfrm>
          <a:prstGeom prst="rect">
            <a:avLst/>
          </a:prstGeom>
        </p:spPr>
      </p:pic>
    </p:spTree>
    <p:extLst>
      <p:ext uri="{BB962C8B-B14F-4D97-AF65-F5344CB8AC3E}">
        <p14:creationId xmlns:p14="http://schemas.microsoft.com/office/powerpoint/2010/main" val="157674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0" y="-5416"/>
            <a:ext cx="1113977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750467" y="795130"/>
            <a:ext cx="10183034" cy="5017420"/>
          </a:xfrm>
          <a:prstGeom prst="rect">
            <a:avLst/>
          </a:prstGeom>
        </p:spPr>
      </p:pic>
    </p:spTree>
    <p:extLst>
      <p:ext uri="{BB962C8B-B14F-4D97-AF65-F5344CB8AC3E}">
        <p14:creationId xmlns:p14="http://schemas.microsoft.com/office/powerpoint/2010/main" val="109206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0" y="-5416"/>
            <a:ext cx="1113977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994160" y="819575"/>
            <a:ext cx="9726601" cy="5262467"/>
          </a:xfrm>
          <a:prstGeom prst="rect">
            <a:avLst/>
          </a:prstGeom>
        </p:spPr>
      </p:pic>
    </p:spTree>
    <p:extLst>
      <p:ext uri="{BB962C8B-B14F-4D97-AF65-F5344CB8AC3E}">
        <p14:creationId xmlns:p14="http://schemas.microsoft.com/office/powerpoint/2010/main" val="1321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0" y="-5416"/>
            <a:ext cx="1113977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168199" y="669100"/>
            <a:ext cx="9855601" cy="5519800"/>
          </a:xfrm>
          <a:prstGeom prst="rect">
            <a:avLst/>
          </a:prstGeom>
        </p:spPr>
      </p:pic>
    </p:spTree>
    <p:extLst>
      <p:ext uri="{BB962C8B-B14F-4D97-AF65-F5344CB8AC3E}">
        <p14:creationId xmlns:p14="http://schemas.microsoft.com/office/powerpoint/2010/main" val="191682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9513"/>
            <a:ext cx="12192000" cy="6901619"/>
          </a:xfrm>
          <a:prstGeom prst="rect">
            <a:avLst/>
          </a:prstGeom>
        </p:spPr>
      </p:pic>
      <p:sp>
        <p:nvSpPr>
          <p:cNvPr id="5" name="TextBox 4"/>
          <p:cNvSpPr txBox="1"/>
          <p:nvPr/>
        </p:nvSpPr>
        <p:spPr>
          <a:xfrm>
            <a:off x="254441" y="230588"/>
            <a:ext cx="11370365" cy="2554545"/>
          </a:xfrm>
          <a:prstGeom prst="rect">
            <a:avLst/>
          </a:prstGeom>
          <a:noFill/>
        </p:spPr>
        <p:txBody>
          <a:bodyPr wrap="square" rtlCol="0">
            <a:spAutoFit/>
          </a:bodyPr>
          <a:lstStyle/>
          <a:p>
            <a:r>
              <a:rPr lang="en-GB" sz="4000" dirty="0" smtClean="0">
                <a:solidFill>
                  <a:srgbClr val="92D050"/>
                </a:solidFill>
              </a:rPr>
              <a:t>Find a quiet place, away from any distractions and spend 10 minutes reflecting on the first week of Lent. You may want to ask an adult to help you read some of the readings and prayers. </a:t>
            </a:r>
            <a:endParaRPr lang="en-GB" sz="4000" dirty="0">
              <a:solidFill>
                <a:srgbClr val="92D050"/>
              </a:solidFill>
            </a:endParaRPr>
          </a:p>
        </p:txBody>
      </p:sp>
    </p:spTree>
    <p:extLst>
      <p:ext uri="{BB962C8B-B14F-4D97-AF65-F5344CB8AC3E}">
        <p14:creationId xmlns:p14="http://schemas.microsoft.com/office/powerpoint/2010/main" val="2994017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5" name="TextBox 4"/>
          <p:cNvSpPr txBox="1"/>
          <p:nvPr/>
        </p:nvSpPr>
        <p:spPr>
          <a:xfrm>
            <a:off x="230588" y="6424653"/>
            <a:ext cx="8770289" cy="369332"/>
          </a:xfrm>
          <a:prstGeom prst="rect">
            <a:avLst/>
          </a:prstGeom>
          <a:noFill/>
        </p:spPr>
        <p:txBody>
          <a:bodyPr wrap="square" rtlCol="0">
            <a:spAutoFit/>
          </a:bodyPr>
          <a:lstStyle/>
          <a:p>
            <a:r>
              <a:rPr lang="en-GB" dirty="0" smtClean="0">
                <a:hlinkClick r:id="rId3"/>
              </a:rPr>
              <a:t>https://www.youtube.com/watch?v=G2o27qpvfUc</a:t>
            </a:r>
            <a:endParaRPr lang="en-GB" dirty="0"/>
          </a:p>
        </p:txBody>
      </p:sp>
      <p:sp>
        <p:nvSpPr>
          <p:cNvPr id="6" name="TextBox 5"/>
          <p:cNvSpPr txBox="1"/>
          <p:nvPr/>
        </p:nvSpPr>
        <p:spPr>
          <a:xfrm>
            <a:off x="-71562" y="3"/>
            <a:ext cx="12119113" cy="6247864"/>
          </a:xfrm>
          <a:prstGeom prst="rect">
            <a:avLst/>
          </a:prstGeom>
          <a:noFill/>
        </p:spPr>
        <p:txBody>
          <a:bodyPr wrap="square" rtlCol="0">
            <a:spAutoFit/>
          </a:bodyPr>
          <a:lstStyle/>
          <a:p>
            <a:r>
              <a:rPr lang="en-GB" sz="4000" u="sng" dirty="0" smtClean="0">
                <a:solidFill>
                  <a:srgbClr val="92D050"/>
                </a:solidFill>
              </a:rPr>
              <a:t>Opening Hymn</a:t>
            </a:r>
          </a:p>
          <a:p>
            <a:endParaRPr lang="en-GB" sz="4000" u="sng" dirty="0">
              <a:solidFill>
                <a:srgbClr val="92D050"/>
              </a:solidFill>
            </a:endParaRPr>
          </a:p>
          <a:p>
            <a:r>
              <a:rPr lang="en-GB" sz="4000" dirty="0" smtClean="0">
                <a:solidFill>
                  <a:srgbClr val="92D050"/>
                </a:solidFill>
              </a:rPr>
              <a:t>Listen to a couple of minutes if the song by clicking on the link below (remember to ask an adult first) </a:t>
            </a:r>
          </a:p>
          <a:p>
            <a:r>
              <a:rPr lang="en-GB" sz="4000" dirty="0" smtClean="0">
                <a:solidFill>
                  <a:srgbClr val="92D050"/>
                </a:solidFill>
              </a:rPr>
              <a:t>As you listen, reflect on what Mrs </a:t>
            </a:r>
            <a:r>
              <a:rPr lang="en-GB" sz="4000" dirty="0" err="1" smtClean="0">
                <a:solidFill>
                  <a:srgbClr val="92D050"/>
                </a:solidFill>
              </a:rPr>
              <a:t>Charnley</a:t>
            </a:r>
            <a:r>
              <a:rPr lang="en-GB" sz="4000" dirty="0" smtClean="0">
                <a:solidFill>
                  <a:srgbClr val="92D050"/>
                </a:solidFill>
              </a:rPr>
              <a:t> said last week. </a:t>
            </a:r>
          </a:p>
          <a:p>
            <a:endParaRPr lang="en-GB" sz="4000" dirty="0">
              <a:solidFill>
                <a:srgbClr val="92D050"/>
              </a:solidFill>
            </a:endParaRPr>
          </a:p>
          <a:p>
            <a:r>
              <a:rPr lang="en-GB" sz="4000" dirty="0" smtClean="0">
                <a:solidFill>
                  <a:srgbClr val="92D050"/>
                </a:solidFill>
              </a:rPr>
              <a:t>Have you been wonderful and kind from the bottom of your heart?</a:t>
            </a:r>
          </a:p>
          <a:p>
            <a:endParaRPr lang="en-GB" sz="4000" dirty="0" smtClean="0">
              <a:solidFill>
                <a:schemeClr val="bg1"/>
              </a:solidFill>
            </a:endParaRPr>
          </a:p>
          <a:p>
            <a:endParaRPr lang="en-GB" sz="4000" dirty="0">
              <a:solidFill>
                <a:schemeClr val="bg1"/>
              </a:solidFill>
            </a:endParaRPr>
          </a:p>
        </p:txBody>
      </p:sp>
      <p:pic>
        <p:nvPicPr>
          <p:cNvPr id="7" name="Picture 6"/>
          <p:cNvPicPr>
            <a:picLocks noChangeAspect="1"/>
          </p:cNvPicPr>
          <p:nvPr/>
        </p:nvPicPr>
        <p:blipFill>
          <a:blip r:embed="rId4"/>
          <a:stretch>
            <a:fillRect/>
          </a:stretch>
        </p:blipFill>
        <p:spPr>
          <a:xfrm>
            <a:off x="7474226" y="4532700"/>
            <a:ext cx="4003688" cy="2205625"/>
          </a:xfrm>
          <a:prstGeom prst="rect">
            <a:avLst/>
          </a:prstGeom>
        </p:spPr>
      </p:pic>
    </p:spTree>
    <p:extLst>
      <p:ext uri="{BB962C8B-B14F-4D97-AF65-F5344CB8AC3E}">
        <p14:creationId xmlns:p14="http://schemas.microsoft.com/office/powerpoint/2010/main" val="2858400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5" name="TextBox 4"/>
          <p:cNvSpPr txBox="1"/>
          <p:nvPr/>
        </p:nvSpPr>
        <p:spPr>
          <a:xfrm>
            <a:off x="262393" y="206734"/>
            <a:ext cx="11728174" cy="6863417"/>
          </a:xfrm>
          <a:prstGeom prst="rect">
            <a:avLst/>
          </a:prstGeom>
          <a:noFill/>
        </p:spPr>
        <p:txBody>
          <a:bodyPr wrap="square" rtlCol="0">
            <a:spAutoFit/>
          </a:bodyPr>
          <a:lstStyle/>
          <a:p>
            <a:r>
              <a:rPr lang="en-GB" sz="4000" u="sng" dirty="0" smtClean="0">
                <a:solidFill>
                  <a:srgbClr val="92D050"/>
                </a:solidFill>
              </a:rPr>
              <a:t>Opening Prayer </a:t>
            </a:r>
          </a:p>
          <a:p>
            <a:endParaRPr lang="en-GB" sz="4000" u="sng" dirty="0">
              <a:solidFill>
                <a:srgbClr val="92D050"/>
              </a:solidFill>
            </a:endParaRPr>
          </a:p>
          <a:p>
            <a:r>
              <a:rPr lang="en-GB" sz="4000" dirty="0" smtClean="0">
                <a:solidFill>
                  <a:srgbClr val="92D050"/>
                </a:solidFill>
              </a:rPr>
              <a:t>Let us pray. God our Father, </a:t>
            </a:r>
          </a:p>
          <a:p>
            <a:r>
              <a:rPr lang="en-GB" sz="4000" dirty="0" smtClean="0">
                <a:solidFill>
                  <a:srgbClr val="92D050"/>
                </a:solidFill>
              </a:rPr>
              <a:t>through our prayers, fasting and acts of kindness this Lent, </a:t>
            </a:r>
          </a:p>
          <a:p>
            <a:r>
              <a:rPr lang="en-GB" sz="4000" dirty="0" smtClean="0">
                <a:solidFill>
                  <a:srgbClr val="92D050"/>
                </a:solidFill>
              </a:rPr>
              <a:t>help us to grow closer to you.</a:t>
            </a:r>
          </a:p>
          <a:p>
            <a:r>
              <a:rPr lang="en-GB" sz="4000" dirty="0" smtClean="0">
                <a:solidFill>
                  <a:srgbClr val="92D050"/>
                </a:solidFill>
              </a:rPr>
              <a:t>Teach us how to bring the good news of your love to everyone, everywhere.</a:t>
            </a:r>
          </a:p>
          <a:p>
            <a:r>
              <a:rPr lang="en-GB" sz="4000" dirty="0" smtClean="0">
                <a:solidFill>
                  <a:srgbClr val="92D050"/>
                </a:solidFill>
              </a:rPr>
              <a:t>We make this prayer through Jesus Christ, our Lord</a:t>
            </a:r>
          </a:p>
          <a:p>
            <a:r>
              <a:rPr lang="en-GB" sz="4000" dirty="0" smtClean="0">
                <a:solidFill>
                  <a:srgbClr val="92D050"/>
                </a:solidFill>
              </a:rPr>
              <a:t>Amen.</a:t>
            </a:r>
          </a:p>
          <a:p>
            <a:endParaRPr lang="en-GB" sz="4000" u="sng" dirty="0">
              <a:solidFill>
                <a:schemeClr val="bg1"/>
              </a:solidFill>
            </a:endParaRPr>
          </a:p>
        </p:txBody>
      </p:sp>
    </p:spTree>
    <p:extLst>
      <p:ext uri="{BB962C8B-B14F-4D97-AF65-F5344CB8AC3E}">
        <p14:creationId xmlns:p14="http://schemas.microsoft.com/office/powerpoint/2010/main" val="118513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5" name="TextBox 4"/>
          <p:cNvSpPr txBox="1"/>
          <p:nvPr/>
        </p:nvSpPr>
        <p:spPr>
          <a:xfrm>
            <a:off x="365760" y="294198"/>
            <a:ext cx="11155680" cy="6247864"/>
          </a:xfrm>
          <a:prstGeom prst="rect">
            <a:avLst/>
          </a:prstGeom>
          <a:noFill/>
        </p:spPr>
        <p:txBody>
          <a:bodyPr wrap="square" rtlCol="0">
            <a:spAutoFit/>
          </a:bodyPr>
          <a:lstStyle/>
          <a:p>
            <a:r>
              <a:rPr lang="en-GB" sz="4000" u="sng" dirty="0" smtClean="0">
                <a:solidFill>
                  <a:srgbClr val="92D050"/>
                </a:solidFill>
              </a:rPr>
              <a:t>Introduction (Reader)</a:t>
            </a:r>
          </a:p>
          <a:p>
            <a:endParaRPr lang="en-GB" sz="3200" u="sng" dirty="0" smtClean="0">
              <a:solidFill>
                <a:srgbClr val="92D050"/>
              </a:solidFill>
            </a:endParaRPr>
          </a:p>
          <a:p>
            <a:r>
              <a:rPr lang="en-GB" sz="3200" dirty="0" smtClean="0">
                <a:solidFill>
                  <a:srgbClr val="92D050"/>
                </a:solidFill>
              </a:rPr>
              <a:t>During Lent we prepare for Easter. Lent begins on Ash Wednesday and it lasts for 40 days. In Lent we remember how Jesus suffered and died for us. When Jesus rose from the tomb on Easter Sunday, he showed us that death is not the end. </a:t>
            </a:r>
          </a:p>
          <a:p>
            <a:r>
              <a:rPr lang="en-GB" sz="3200" dirty="0" smtClean="0">
                <a:solidFill>
                  <a:srgbClr val="92D050"/>
                </a:solidFill>
              </a:rPr>
              <a:t>God, our Father, wants us all to live with him in a new life of peace and joy in heaven.</a:t>
            </a:r>
          </a:p>
          <a:p>
            <a:r>
              <a:rPr lang="en-GB" sz="3200" dirty="0" smtClean="0">
                <a:solidFill>
                  <a:srgbClr val="92D050"/>
                </a:solidFill>
              </a:rPr>
              <a:t>During Lent, we prepare for Easter in three ways: we pray, fast and do acts of kindness. </a:t>
            </a:r>
          </a:p>
          <a:p>
            <a:r>
              <a:rPr lang="en-GB" sz="3200" dirty="0" smtClean="0">
                <a:solidFill>
                  <a:srgbClr val="92D050"/>
                </a:solidFill>
              </a:rPr>
              <a:t>By doing these things we grow in love of God and other people. </a:t>
            </a:r>
            <a:endParaRPr lang="en-GB" sz="3200" dirty="0">
              <a:solidFill>
                <a:srgbClr val="92D050"/>
              </a:solidFill>
            </a:endParaRPr>
          </a:p>
          <a:p>
            <a:endParaRPr lang="en-GB" sz="4000" u="sng" dirty="0">
              <a:solidFill>
                <a:schemeClr val="bg1"/>
              </a:solidFill>
            </a:endParaRPr>
          </a:p>
        </p:txBody>
      </p:sp>
    </p:spTree>
    <p:extLst>
      <p:ext uri="{BB962C8B-B14F-4D97-AF65-F5344CB8AC3E}">
        <p14:creationId xmlns:p14="http://schemas.microsoft.com/office/powerpoint/2010/main" val="133787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159026" y="-5417"/>
            <a:ext cx="10980752" cy="6863417"/>
          </a:xfrm>
          <a:prstGeom prst="rect">
            <a:avLst/>
          </a:prstGeom>
          <a:noFill/>
        </p:spPr>
        <p:txBody>
          <a:bodyPr wrap="square" rtlCol="0">
            <a:spAutoFit/>
          </a:bodyPr>
          <a:lstStyle/>
          <a:p>
            <a:r>
              <a:rPr lang="en-GB" sz="4000" u="sng" dirty="0" smtClean="0">
                <a:solidFill>
                  <a:srgbClr val="92D050"/>
                </a:solidFill>
              </a:rPr>
              <a:t>Bible reading : From the Gospel of Mark (1:12-15) </a:t>
            </a:r>
          </a:p>
          <a:p>
            <a:endParaRPr lang="en-GB" sz="4000" u="sng" dirty="0">
              <a:solidFill>
                <a:srgbClr val="92D050"/>
              </a:solidFill>
            </a:endParaRPr>
          </a:p>
          <a:p>
            <a:r>
              <a:rPr lang="en-GB" sz="4000" dirty="0" smtClean="0">
                <a:solidFill>
                  <a:srgbClr val="92D050"/>
                </a:solidFill>
              </a:rPr>
              <a:t>The Holy Spirit sent Jesus out into the desert. He was there for 40 days and was tempted by the devil. He was with the wild animals, and the angels looked after him. Then Jesus went into Galilee, proclaiming the good news of God. He said, “Repent! The kingdom of God is near. Believe the Good News!”</a:t>
            </a:r>
          </a:p>
          <a:p>
            <a:endParaRPr lang="en-GB" sz="4000" dirty="0">
              <a:solidFill>
                <a:srgbClr val="92D050"/>
              </a:solidFill>
            </a:endParaRPr>
          </a:p>
          <a:p>
            <a:r>
              <a:rPr lang="en-GB" sz="4000" dirty="0" smtClean="0">
                <a:solidFill>
                  <a:srgbClr val="92D050"/>
                </a:solidFill>
              </a:rPr>
              <a:t>The Gospel of the Lord – R/ Praise to you Lord Jesus Christ.  </a:t>
            </a:r>
            <a:endParaRPr lang="en-GB" sz="4000" dirty="0">
              <a:solidFill>
                <a:srgbClr val="92D050"/>
              </a:solidFill>
            </a:endParaRPr>
          </a:p>
        </p:txBody>
      </p:sp>
    </p:spTree>
    <p:extLst>
      <p:ext uri="{BB962C8B-B14F-4D97-AF65-F5344CB8AC3E}">
        <p14:creationId xmlns:p14="http://schemas.microsoft.com/office/powerpoint/2010/main" val="46545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159026" y="-5417"/>
            <a:ext cx="109807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rPr>
              <a:t>Bible</a:t>
            </a:r>
            <a:r>
              <a:rPr kumimoji="0" lang="en-GB" sz="4000" b="0" i="0" u="sng" strike="noStrike" kern="1200" cap="none" spc="0" normalizeH="0" noProof="0" dirty="0" smtClean="0">
                <a:ln>
                  <a:noFill/>
                </a:ln>
                <a:solidFill>
                  <a:srgbClr val="92D050"/>
                </a:solidFill>
                <a:effectLst/>
                <a:uLnTx/>
                <a:uFillTx/>
                <a:latin typeface="Calibri" panose="020F0502020204030204"/>
                <a:ea typeface="+mn-ea"/>
                <a:cs typeface="+mn-cs"/>
              </a:rPr>
              <a:t> reflection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u="sng" baseline="0" dirty="0">
              <a:solidFill>
                <a:srgbClr val="92D05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sp>
        <p:nvSpPr>
          <p:cNvPr id="2" name="TextBox 1"/>
          <p:cNvSpPr txBox="1"/>
          <p:nvPr/>
        </p:nvSpPr>
        <p:spPr>
          <a:xfrm>
            <a:off x="238539" y="1057523"/>
            <a:ext cx="10559332" cy="4524315"/>
          </a:xfrm>
          <a:prstGeom prst="rect">
            <a:avLst/>
          </a:prstGeom>
          <a:noFill/>
        </p:spPr>
        <p:txBody>
          <a:bodyPr wrap="square" rtlCol="0">
            <a:spAutoFit/>
          </a:bodyPr>
          <a:lstStyle/>
          <a:p>
            <a:r>
              <a:rPr lang="en-GB" sz="3200" dirty="0" smtClean="0">
                <a:solidFill>
                  <a:srgbClr val="92D050"/>
                </a:solidFill>
              </a:rPr>
              <a:t>Can you remember how many days Jesus spent in the desert? </a:t>
            </a:r>
          </a:p>
          <a:p>
            <a:endParaRPr lang="en-GB" sz="3200" dirty="0">
              <a:solidFill>
                <a:srgbClr val="92D050"/>
              </a:solidFill>
            </a:endParaRPr>
          </a:p>
          <a:p>
            <a:r>
              <a:rPr lang="en-GB" sz="3200" dirty="0" smtClean="0">
                <a:solidFill>
                  <a:srgbClr val="92D050"/>
                </a:solidFill>
              </a:rPr>
              <a:t>What else have we heard about today that lasts 40 days?</a:t>
            </a:r>
          </a:p>
          <a:p>
            <a:endParaRPr lang="en-GB" sz="3200" dirty="0">
              <a:solidFill>
                <a:srgbClr val="92D050"/>
              </a:solidFill>
            </a:endParaRPr>
          </a:p>
          <a:p>
            <a:r>
              <a:rPr lang="en-GB" sz="3200" dirty="0" smtClean="0">
                <a:solidFill>
                  <a:srgbClr val="92D050"/>
                </a:solidFill>
              </a:rPr>
              <a:t>What was the good news that Jesus was proclaiming?</a:t>
            </a:r>
          </a:p>
          <a:p>
            <a:endParaRPr lang="en-GB" sz="3200" dirty="0">
              <a:solidFill>
                <a:srgbClr val="92D050"/>
              </a:solidFill>
            </a:endParaRPr>
          </a:p>
          <a:p>
            <a:r>
              <a:rPr lang="en-GB" sz="3200" dirty="0" smtClean="0">
                <a:solidFill>
                  <a:srgbClr val="92D050"/>
                </a:solidFill>
              </a:rPr>
              <a:t>What else did Jesus tell the people in Galilee to do?</a:t>
            </a:r>
          </a:p>
          <a:p>
            <a:endParaRPr lang="en-GB" sz="3200" dirty="0">
              <a:solidFill>
                <a:srgbClr val="92D050"/>
              </a:solidFill>
            </a:endParaRPr>
          </a:p>
          <a:p>
            <a:r>
              <a:rPr lang="en-GB" sz="3200" dirty="0" smtClean="0">
                <a:solidFill>
                  <a:srgbClr val="92D050"/>
                </a:solidFill>
              </a:rPr>
              <a:t> </a:t>
            </a:r>
            <a:endParaRPr lang="en-GB" sz="3200" dirty="0">
              <a:solidFill>
                <a:srgbClr val="92D050"/>
              </a:solidFill>
            </a:endParaRPr>
          </a:p>
        </p:txBody>
      </p:sp>
      <p:pic>
        <p:nvPicPr>
          <p:cNvPr id="5" name="Picture 4"/>
          <p:cNvPicPr>
            <a:picLocks noChangeAspect="1"/>
          </p:cNvPicPr>
          <p:nvPr/>
        </p:nvPicPr>
        <p:blipFill>
          <a:blip r:embed="rId3"/>
          <a:stretch>
            <a:fillRect/>
          </a:stretch>
        </p:blipFill>
        <p:spPr>
          <a:xfrm>
            <a:off x="8778999" y="3713259"/>
            <a:ext cx="2944538" cy="2576471"/>
          </a:xfrm>
          <a:prstGeom prst="rect">
            <a:avLst/>
          </a:prstGeom>
        </p:spPr>
      </p:pic>
    </p:spTree>
    <p:extLst>
      <p:ext uri="{BB962C8B-B14F-4D97-AF65-F5344CB8AC3E}">
        <p14:creationId xmlns:p14="http://schemas.microsoft.com/office/powerpoint/2010/main" val="413563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159026" y="-5417"/>
            <a:ext cx="1098075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u="sng" dirty="0" smtClean="0">
                <a:solidFill>
                  <a:srgbClr val="92D050"/>
                </a:solidFill>
                <a:latin typeface="Calibri" panose="020F0502020204030204"/>
              </a:rPr>
              <a:t>Prayers of Intercession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sp>
        <p:nvSpPr>
          <p:cNvPr id="2" name="TextBox 1"/>
          <p:cNvSpPr txBox="1"/>
          <p:nvPr/>
        </p:nvSpPr>
        <p:spPr>
          <a:xfrm>
            <a:off x="238539" y="1057523"/>
            <a:ext cx="10559332"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smtClean="0">
                <a:solidFill>
                  <a:srgbClr val="92D050"/>
                </a:solidFill>
                <a:latin typeface="Calibri" panose="020F0502020204030204"/>
              </a:rPr>
              <a:t>Reader</a:t>
            </a:r>
            <a:r>
              <a:rPr lang="en-GB" sz="2800" dirty="0" smtClean="0">
                <a:solidFill>
                  <a:srgbClr val="92D050"/>
                </a:solidFill>
                <a:latin typeface="Calibri" panose="020F0502020204030204"/>
              </a:rPr>
              <a:t>: The response to our prayer is :Lord, hear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92D05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smtClean="0">
                <a:solidFill>
                  <a:srgbClr val="92D050"/>
                </a:solidFill>
                <a:latin typeface="Calibri" panose="020F0502020204030204"/>
              </a:rPr>
              <a:t>Reader</a:t>
            </a:r>
            <a:r>
              <a:rPr lang="en-GB" sz="2800" dirty="0" smtClean="0">
                <a:solidFill>
                  <a:srgbClr val="92D050"/>
                </a:solidFill>
                <a:latin typeface="Calibri" panose="020F0502020204030204"/>
              </a:rPr>
              <a:t>: Heavenly Father, help us to grow closer to you this Lent. May we do our best to spend more time with you in prayer and follow the example of your Son, Jesus, so that we might share your love with everyone, everywhere. We pray to the Lord. R/ Lord hear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92D05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smtClean="0">
                <a:solidFill>
                  <a:srgbClr val="92D050"/>
                </a:solidFill>
                <a:latin typeface="Calibri" panose="020F0502020204030204"/>
              </a:rPr>
              <a:t>Reader</a:t>
            </a:r>
            <a:r>
              <a:rPr lang="en-GB" sz="2800" dirty="0" smtClean="0">
                <a:solidFill>
                  <a:srgbClr val="92D050"/>
                </a:solidFill>
                <a:latin typeface="Calibri" panose="020F0502020204030204"/>
              </a:rPr>
              <a:t>: Heavenly Father, we ask for forgiveness for the times we have put ourselves before other people. May our prayers and sacrifices this Lent help us to be forgiving like you. We pray to the Lord. R/ Lord hear us. </a:t>
            </a:r>
            <a:endParaRPr kumimoji="0" lang="en-GB" sz="2800" b="0" i="0" u="none" strike="noStrike" kern="1200" cap="none" spc="0" normalizeH="0" baseline="0" noProof="0" dirty="0" smtClean="0">
              <a:ln>
                <a:noFill/>
              </a:ln>
              <a:solidFill>
                <a:srgbClr val="92D050"/>
              </a:solidFill>
              <a:effectLst/>
              <a:uLnTx/>
              <a:uFillTx/>
              <a:latin typeface="Calibri" panose="020F0502020204030204"/>
            </a:endParaRPr>
          </a:p>
        </p:txBody>
      </p:sp>
    </p:spTree>
    <p:extLst>
      <p:ext uri="{BB962C8B-B14F-4D97-AF65-F5344CB8AC3E}">
        <p14:creationId xmlns:p14="http://schemas.microsoft.com/office/powerpoint/2010/main" val="406973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01619"/>
          </a:xfrm>
          <a:prstGeom prst="rect">
            <a:avLst/>
          </a:prstGeom>
        </p:spPr>
      </p:pic>
      <p:sp>
        <p:nvSpPr>
          <p:cNvPr id="3" name="TextBox 2"/>
          <p:cNvSpPr txBox="1"/>
          <p:nvPr/>
        </p:nvSpPr>
        <p:spPr>
          <a:xfrm>
            <a:off x="0" y="-5416"/>
            <a:ext cx="1113977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sng"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sp>
        <p:nvSpPr>
          <p:cNvPr id="2" name="TextBox 1"/>
          <p:cNvSpPr txBox="1"/>
          <p:nvPr/>
        </p:nvSpPr>
        <p:spPr>
          <a:xfrm>
            <a:off x="365760" y="388432"/>
            <a:ext cx="10559332"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smtClean="0">
                <a:ln>
                  <a:noFill/>
                </a:ln>
                <a:solidFill>
                  <a:srgbClr val="92D050"/>
                </a:solidFill>
                <a:effectLst/>
                <a:uLnTx/>
                <a:uFillTx/>
                <a:latin typeface="Calibri" panose="020F0502020204030204"/>
                <a:ea typeface="+mn-ea"/>
                <a:cs typeface="+mn-cs"/>
              </a:rPr>
              <a:t>Reader</a:t>
            </a:r>
            <a:r>
              <a:rPr kumimoji="0" lang="en-GB" sz="2800" b="0" i="0" u="none" strike="noStrike" kern="1200" cap="none" spc="0" normalizeH="0" baseline="0" noProof="0" dirty="0" smtClean="0">
                <a:ln>
                  <a:noFill/>
                </a:ln>
                <a:solidFill>
                  <a:srgbClr val="92D050"/>
                </a:solidFill>
                <a:effectLst/>
                <a:uLnTx/>
                <a:uFillTx/>
                <a:latin typeface="Calibri" panose="020F0502020204030204"/>
                <a:ea typeface="+mn-ea"/>
                <a:cs typeface="+mn-cs"/>
              </a:rPr>
              <a:t>: Heavenly Father, we pray that we may be kind with our time and our gifts</a:t>
            </a:r>
            <a:r>
              <a:rPr kumimoji="0" lang="en-GB" sz="2800" b="0" i="0" u="none" strike="noStrike" kern="1200" cap="none" spc="0" normalizeH="0" noProof="0" dirty="0" smtClean="0">
                <a:ln>
                  <a:noFill/>
                </a:ln>
                <a:solidFill>
                  <a:srgbClr val="92D050"/>
                </a:solidFill>
                <a:effectLst/>
                <a:uLnTx/>
                <a:uFillTx/>
                <a:latin typeface="Calibri" panose="020F0502020204030204"/>
                <a:ea typeface="+mn-ea"/>
                <a:cs typeface="+mn-cs"/>
              </a:rPr>
              <a:t> during Lent, knowing that even small things can make a bid difference.</a:t>
            </a:r>
            <a:r>
              <a:rPr kumimoji="0" lang="en-GB" sz="2800" b="0" i="0" u="none" strike="noStrike" kern="1200" cap="none" spc="0" normalizeH="0" baseline="0" noProof="0" dirty="0" smtClean="0">
                <a:ln>
                  <a:noFill/>
                </a:ln>
                <a:solidFill>
                  <a:srgbClr val="92D050"/>
                </a:solidFill>
                <a:effectLst/>
                <a:uLnTx/>
                <a:uFillTx/>
                <a:latin typeface="Calibri" panose="020F0502020204030204"/>
                <a:ea typeface="+mn-ea"/>
                <a:cs typeface="+mn-cs"/>
              </a:rPr>
              <a:t> We pray to the Lord. R/ Lord hear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92D05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smtClean="0">
                <a:ln>
                  <a:noFill/>
                </a:ln>
                <a:solidFill>
                  <a:srgbClr val="92D050"/>
                </a:solidFill>
                <a:effectLst/>
                <a:uLnTx/>
                <a:uFillTx/>
                <a:latin typeface="Calibri" panose="020F0502020204030204"/>
                <a:ea typeface="+mn-ea"/>
                <a:cs typeface="+mn-cs"/>
              </a:rPr>
              <a:t>Reader</a:t>
            </a:r>
            <a:r>
              <a:rPr kumimoji="0" lang="en-GB" sz="2800" b="0" i="0" u="none" strike="noStrike" kern="1200" cap="none" spc="0" normalizeH="0" baseline="0" noProof="0" dirty="0" smtClean="0">
                <a:ln>
                  <a:noFill/>
                </a:ln>
                <a:solidFill>
                  <a:srgbClr val="92D050"/>
                </a:solidFill>
                <a:effectLst/>
                <a:uLnTx/>
                <a:uFillTx/>
                <a:latin typeface="Calibri" panose="020F0502020204030204"/>
                <a:ea typeface="+mn-ea"/>
                <a:cs typeface="+mn-cs"/>
              </a:rPr>
              <a:t>: Heavenly Father,</a:t>
            </a:r>
            <a:r>
              <a:rPr kumimoji="0" lang="en-GB" sz="2800" b="0" i="0" u="none" strike="noStrike" kern="1200" cap="none" spc="0" normalizeH="0" noProof="0" dirty="0" smtClean="0">
                <a:ln>
                  <a:noFill/>
                </a:ln>
                <a:solidFill>
                  <a:srgbClr val="92D050"/>
                </a:solidFill>
                <a:effectLst/>
                <a:uLnTx/>
                <a:uFillTx/>
                <a:latin typeface="Calibri" panose="020F0502020204030204"/>
                <a:ea typeface="+mn-ea"/>
                <a:cs typeface="+mn-cs"/>
              </a:rPr>
              <a:t> we pray for the children, </a:t>
            </a:r>
            <a:r>
              <a:rPr kumimoji="0" lang="en-GB" sz="2800" b="0" i="0" u="none" strike="noStrike" kern="1200" cap="none" spc="0" normalizeH="0" noProof="0" dirty="0" smtClean="0">
                <a:ln>
                  <a:noFill/>
                </a:ln>
                <a:solidFill>
                  <a:srgbClr val="92D050"/>
                </a:solidFill>
                <a:effectLst/>
                <a:uLnTx/>
                <a:uFillTx/>
                <a:latin typeface="Calibri" panose="020F0502020204030204"/>
                <a:ea typeface="+mn-ea"/>
                <a:cs typeface="+mn-cs"/>
              </a:rPr>
              <a:t>families and </a:t>
            </a:r>
            <a:r>
              <a:rPr kumimoji="0" lang="en-GB" sz="2800" b="0" i="0" u="none" strike="noStrike" kern="1200" cap="none" spc="0" normalizeH="0" noProof="0" dirty="0" smtClean="0">
                <a:ln>
                  <a:noFill/>
                </a:ln>
                <a:solidFill>
                  <a:srgbClr val="92D050"/>
                </a:solidFill>
                <a:effectLst/>
                <a:uLnTx/>
                <a:uFillTx/>
                <a:latin typeface="Calibri" panose="020F0502020204030204"/>
                <a:ea typeface="+mn-ea"/>
                <a:cs typeface="+mn-cs"/>
              </a:rPr>
              <a:t>staff in our school. May we always see in each other the love you have for us. </a:t>
            </a:r>
            <a:endParaRPr lang="en-GB" sz="2800" baseline="0" dirty="0">
              <a:solidFill>
                <a:srgbClr val="92D050"/>
              </a:solidFill>
              <a:latin typeface="Calibri" panose="020F0502020204030204"/>
            </a:endParaRPr>
          </a:p>
          <a:p>
            <a:pPr lvl="0"/>
            <a:endParaRPr kumimoji="0" lang="en-GB" sz="2800" b="0" i="0" u="none" strike="noStrike" kern="1200" cap="none" spc="0" normalizeH="0" noProof="0" dirty="0" smtClean="0">
              <a:ln>
                <a:noFill/>
              </a:ln>
              <a:solidFill>
                <a:srgbClr val="92D050"/>
              </a:solidFill>
              <a:effectLst/>
              <a:uLnTx/>
              <a:uFillTx/>
              <a:latin typeface="Calibri" panose="020F0502020204030204"/>
              <a:ea typeface="+mn-ea"/>
              <a:cs typeface="+mn-cs"/>
            </a:endParaRPr>
          </a:p>
          <a:p>
            <a:pPr lvl="0"/>
            <a:r>
              <a:rPr kumimoji="0" lang="en-GB" sz="2800" b="0" i="0" u="sng" strike="noStrike" kern="1200" cap="none" spc="0" normalizeH="0" noProof="0" dirty="0" smtClean="0">
                <a:ln>
                  <a:noFill/>
                </a:ln>
                <a:solidFill>
                  <a:srgbClr val="92D050"/>
                </a:solidFill>
                <a:effectLst/>
                <a:uLnTx/>
                <a:uFillTx/>
                <a:latin typeface="Calibri" panose="020F0502020204030204"/>
                <a:ea typeface="+mn-ea"/>
                <a:cs typeface="+mn-cs"/>
              </a:rPr>
              <a:t>Reader</a:t>
            </a:r>
            <a:r>
              <a:rPr kumimoji="0" lang="en-GB" sz="2800" b="0" i="0" u="none" strike="noStrike" kern="1200" cap="none" spc="0" normalizeH="0" noProof="0" dirty="0" smtClean="0">
                <a:ln>
                  <a:noFill/>
                </a:ln>
                <a:solidFill>
                  <a:srgbClr val="92D050"/>
                </a:solidFill>
                <a:effectLst/>
                <a:uLnTx/>
                <a:uFillTx/>
                <a:latin typeface="Calibri" panose="020F0502020204030204"/>
                <a:ea typeface="+mn-ea"/>
                <a:cs typeface="+mn-cs"/>
              </a:rPr>
              <a:t>: Heavenly Father, we pray for children overseas whom Mission together helps: those who are scared, sad or lonely and those who are homeless, sick or who are refugees. May they find hope in your love and may we always be ready to </a:t>
            </a:r>
            <a:r>
              <a:rPr kumimoji="0" lang="en-GB" sz="2800" b="0" i="0" u="none" strike="noStrike" kern="1200" cap="none" spc="0" normalizeH="0" noProof="0" smtClean="0">
                <a:ln>
                  <a:noFill/>
                </a:ln>
                <a:solidFill>
                  <a:srgbClr val="92D050"/>
                </a:solidFill>
                <a:effectLst/>
                <a:uLnTx/>
                <a:uFillTx/>
                <a:latin typeface="Calibri" panose="020F0502020204030204"/>
                <a:ea typeface="+mn-ea"/>
                <a:cs typeface="+mn-cs"/>
              </a:rPr>
              <a:t>help </a:t>
            </a:r>
            <a:r>
              <a:rPr kumimoji="0" lang="en-GB" sz="2800" b="0" i="0" u="none" strike="noStrike" kern="1200" cap="none" spc="0" normalizeH="0" noProof="0" smtClean="0">
                <a:ln>
                  <a:noFill/>
                </a:ln>
                <a:solidFill>
                  <a:srgbClr val="92D050"/>
                </a:solidFill>
                <a:effectLst/>
                <a:uLnTx/>
                <a:uFillTx/>
                <a:latin typeface="Calibri" panose="020F0502020204030204"/>
                <a:ea typeface="+mn-ea"/>
                <a:cs typeface="+mn-cs"/>
              </a:rPr>
              <a:t>them. </a:t>
            </a:r>
            <a:r>
              <a:rPr lang="en-GB" sz="2800" dirty="0">
                <a:solidFill>
                  <a:srgbClr val="92D050"/>
                </a:solidFill>
              </a:rPr>
              <a:t>We pray to the Lord. R/ Lord, hear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srgbClr val="92D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981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B057C9BE9C5A41BE769B1C2B60F132" ma:contentTypeVersion="13" ma:contentTypeDescription="Create a new document." ma:contentTypeScope="" ma:versionID="c7abc5df8551666119d6d123df3d5118">
  <xsd:schema xmlns:xsd="http://www.w3.org/2001/XMLSchema" xmlns:xs="http://www.w3.org/2001/XMLSchema" xmlns:p="http://schemas.microsoft.com/office/2006/metadata/properties" xmlns:ns3="a0a8976a-7299-4835-8070-21fdeedc9cc0" xmlns:ns4="1bdd9bf8-020d-4964-b720-1ef7858a6916" targetNamespace="http://schemas.microsoft.com/office/2006/metadata/properties" ma:root="true" ma:fieldsID="a82f84373737e2813afe534a578ad1b0" ns3:_="" ns4:_="">
    <xsd:import namespace="a0a8976a-7299-4835-8070-21fdeedc9cc0"/>
    <xsd:import namespace="1bdd9bf8-020d-4964-b720-1ef7858a69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976a-7299-4835-8070-21fdeedc9c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d9bf8-020d-4964-b720-1ef7858a69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9D8098-E134-4A98-8528-A571855E3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8976a-7299-4835-8070-21fdeedc9cc0"/>
    <ds:schemaRef ds:uri="1bdd9bf8-020d-4964-b720-1ef7858a6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1F7B0F-1622-485E-BB0C-DB9E2258F6DA}">
  <ds:schemaRefs>
    <ds:schemaRef ds:uri="http://schemas.microsoft.com/office/2006/metadata/properties"/>
    <ds:schemaRef ds:uri="http://www.w3.org/XML/1998/namespace"/>
    <ds:schemaRef ds:uri="http://schemas.microsoft.com/office/2006/documentManagement/types"/>
    <ds:schemaRef ds:uri="1bdd9bf8-020d-4964-b720-1ef7858a6916"/>
    <ds:schemaRef ds:uri="http://purl.org/dc/terms/"/>
    <ds:schemaRef ds:uri="http://purl.org/dc/elements/1.1/"/>
    <ds:schemaRef ds:uri="http://purl.org/dc/dcmitype/"/>
    <ds:schemaRef ds:uri="http://schemas.openxmlformats.org/package/2006/metadata/core-properties"/>
    <ds:schemaRef ds:uri="http://schemas.microsoft.com/office/infopath/2007/PartnerControls"/>
    <ds:schemaRef ds:uri="a0a8976a-7299-4835-8070-21fdeedc9cc0"/>
  </ds:schemaRefs>
</ds:datastoreItem>
</file>

<file path=customXml/itemProps3.xml><?xml version="1.0" encoding="utf-8"?>
<ds:datastoreItem xmlns:ds="http://schemas.openxmlformats.org/officeDocument/2006/customXml" ds:itemID="{2E1E9F2F-25C9-4B99-907B-C144B32169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TotalTime>
  <Words>748</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Lent Liturgy Week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 Liturgy Week one</dc:title>
  <dc:creator>Milne, Laura</dc:creator>
  <cp:lastModifiedBy>Milne, Laura</cp:lastModifiedBy>
  <cp:revision>11</cp:revision>
  <dcterms:created xsi:type="dcterms:W3CDTF">2021-02-20T11:57:18Z</dcterms:created>
  <dcterms:modified xsi:type="dcterms:W3CDTF">2021-02-23T10:32:54Z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0x0101007DB057C9BE9C5A41BE769B1C2B60F132</vt:lpwstr>
  </property>
</Properties>
</file>