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72" r:id="rId3"/>
    <p:sldId id="300" r:id="rId4"/>
    <p:sldId id="298" r:id="rId5"/>
    <p:sldId id="299" r:id="rId6"/>
    <p:sldId id="301" r:id="rId7"/>
    <p:sldId id="302" r:id="rId8"/>
    <p:sldId id="303" r:id="rId9"/>
    <p:sldId id="296" r:id="rId10"/>
    <p:sldId id="304" r:id="rId11"/>
    <p:sldId id="288" r:id="rId12"/>
    <p:sldId id="290" r:id="rId13"/>
    <p:sldId id="289" r:id="rId14"/>
    <p:sldId id="291" r:id="rId15"/>
    <p:sldId id="292" r:id="rId16"/>
    <p:sldId id="293" r:id="rId17"/>
    <p:sldId id="295" r:id="rId18"/>
    <p:sldId id="294" r:id="rId19"/>
    <p:sldId id="297" r:id="rId20"/>
    <p:sldId id="287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39B7-7847-124C-86C5-C2530262B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62633A-1FBD-8B49-A3AD-0E86850AD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0C293-72CC-EA42-A5FD-8BED2BA0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6455B8-DFAF-7640-8EA0-F0B6B6C4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776714-E980-E742-AFBD-B4C9910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2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45FF0-5125-8F4D-A78D-4EBE4123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F628F7-B07C-8F4D-84CD-11976EA77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B9B83-E676-B247-876F-300BFD80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551F2-06DB-FF40-87C1-4A5D5B7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BFADD-2208-2644-AA59-0F96A94A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2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88C571-712A-8D40-8B09-F37D5827E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9291CD-3330-E648-BA2B-C2C7F46BB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6CEC4-91CA-8349-ACB4-744F6FB1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EE5C54-30DA-3D4B-BB5D-07D3C586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ED173-16EB-EF4B-BD01-8D30B587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6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B662B-CE20-4E4E-B651-C9F19497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FCDAD8-8BAC-0E41-BB7B-59A9A67E2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6FD1F-DFE2-0345-B52C-A5D18116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73669-B8C2-3045-98FF-D44121B8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93EC1E-6041-C645-A445-C0F369F7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4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1D5CB-69CF-EB46-B39E-2BA31883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78C9D9-2A6E-924A-9F26-483B0686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C668C-1F61-5C44-9E51-2F9E29D2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178B16-0FB0-CF41-A801-5C20E6F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EAE69F-9D0F-1C40-B3EA-ED0EE04E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36943-7D7A-234E-AA2E-B6B2D8B2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4EEA0-A082-8145-AC00-C07708D29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6233FE-18D5-9647-9927-3217E7942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8CC2A4-5DC0-9342-A42D-19E79C2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4C073B-2736-2D40-BAC5-E8EF46F2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7BEAC5-AACA-534F-8B9A-CDCDC30A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8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CAE06-EFB1-3E45-A223-9B84EA48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79D337-62B6-154B-A35A-99251EFE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9280D8-B9FD-3141-AC9A-907455288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326E08-47D5-D548-AA50-496319E79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ADEC83-FEAD-CE41-B439-BEEE32659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E2A97A-F964-804B-935A-51C45483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EC61E5-FC50-5D41-BF2F-58A8A70D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1DDD74-FA21-8444-94DA-8834194B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1368E-A607-3A4F-93FB-22C1C97A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28512F-BEBE-A446-A9E4-D79D9EEC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911BFA-B5F5-EE41-8386-0887CFD4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11ABD0-2EC6-E943-AB02-BCAD3602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1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6FD0F1-70E9-C44B-9320-A7B72293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81C57C-B596-944E-A351-01E497F5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71CBD1-CF43-E048-9454-BDDEF4D0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3CBA3-65FB-CE47-89AD-0B191F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A379B-AB6C-AA47-B932-B8144782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37654F-B1A2-8844-AEA3-7B331D1EF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C1A4D-D59B-0A46-9F24-3DC11763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BEC591-7A3F-644F-9619-58C7C3B4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367FA4-57B6-D54D-A9C1-90E2916C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0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91F5F-30B1-534C-99B3-AF9542CF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94DA25-4853-0743-A20E-6408FC953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F3010B-909F-F44B-96D7-33AD8801E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557C91-6FA9-F54E-92DA-825CF78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816ACC-9489-6D4A-9CD1-94CFD9E8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9C83FE-1D13-1741-B9BC-3A46554B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434DD4-B845-FA4D-8BB6-38398B59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A96A73-ACBB-6B4B-B15F-B0F0DC16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953BB-5ADB-2749-A626-553106352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42E5-3D3C-144B-81B0-3476AF1E5FD3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58142-EB67-CC4F-8037-73CF268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F9B2E-06BA-5549-B262-F234B67BB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A236-D5BD-6344-8CA3-541211E8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18D1A2-778A-B244-9BAE-7E21E9A52309}"/>
              </a:ext>
            </a:extLst>
          </p:cNvPr>
          <p:cNvSpPr txBox="1">
            <a:spLocks/>
          </p:cNvSpPr>
          <p:nvPr/>
        </p:nvSpPr>
        <p:spPr>
          <a:xfrm>
            <a:off x="-2324100" y="-163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/>
              <a:t>Wednesday 14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October</a:t>
            </a:r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55F01-2B00-9245-B626-496BA98C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894505"/>
            <a:ext cx="6324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8E0FE-E1B3-F64D-AA4F-6D12058E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5097" y="254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The 3 Wishes Story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F6219-D2BF-AB4C-A4E5-7E2C1AD1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6" y="1770117"/>
            <a:ext cx="6981497" cy="4567621"/>
          </a:xfrm>
        </p:spPr>
        <p:txBody>
          <a:bodyPr>
            <a:normAutofit fontScale="77500" lnSpcReduction="20000"/>
          </a:bodyPr>
          <a:lstStyle/>
          <a:p>
            <a:r>
              <a:rPr lang="en-GB" sz="3600" i="1" dirty="0"/>
              <a:t>Someone gets three wishes </a:t>
            </a:r>
          </a:p>
          <a:p>
            <a:r>
              <a:rPr lang="en-GB" sz="3600" i="1" dirty="0"/>
              <a:t>The first wish is used to satisfy a desire without much real thought. </a:t>
            </a:r>
          </a:p>
          <a:p>
            <a:r>
              <a:rPr lang="en-GB" sz="3600" i="1" dirty="0"/>
              <a:t>The wish is granted but the wisher realizes that the result is not what he or she really wants.</a:t>
            </a:r>
          </a:p>
          <a:p>
            <a:r>
              <a:rPr lang="en-GB" sz="3600" i="1" dirty="0"/>
              <a:t>The wisher uses the second wish to change that result but, when it is granted, the wisher is unhappy with this result.</a:t>
            </a:r>
          </a:p>
          <a:p>
            <a:r>
              <a:rPr lang="en-GB" sz="3600" i="1" dirty="0"/>
              <a:t>The wisher uses the third wish to go back to normal.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CDCCC3-94B7-4442-B219-AD0EEE81A028}"/>
              </a:ext>
            </a:extLst>
          </p:cNvPr>
          <p:cNvSpPr txBox="1"/>
          <p:nvPr/>
        </p:nvSpPr>
        <p:spPr>
          <a:xfrm>
            <a:off x="7945820" y="2081047"/>
            <a:ext cx="3673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C00000"/>
                </a:solidFill>
              </a:rPr>
              <a:t>Today</a:t>
            </a:r>
            <a:r>
              <a:rPr lang="en-GB" sz="3200" b="1" dirty="0">
                <a:solidFill>
                  <a:srgbClr val="C00000"/>
                </a:solidFill>
              </a:rPr>
              <a:t> you are going to plan your own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3 wishes story based on the same plot.</a:t>
            </a:r>
          </a:p>
        </p:txBody>
      </p:sp>
    </p:spTree>
    <p:extLst>
      <p:ext uri="{BB962C8B-B14F-4D97-AF65-F5344CB8AC3E}">
        <p14:creationId xmlns:p14="http://schemas.microsoft.com/office/powerpoint/2010/main" val="5613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18D1A2-778A-B244-9BAE-7E21E9A52309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8"/>
          <a:stretch/>
        </p:blipFill>
        <p:spPr>
          <a:xfrm>
            <a:off x="0" y="1809220"/>
            <a:ext cx="12191999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</a:t>
            </a:r>
            <a:endParaRPr lang="en-GB" sz="3600" dirty="0">
              <a:latin typeface="Lucida Handwriting" panose="03010101010101010101" pitchFamily="66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C33BAA1-4EF2-6D43-8B15-AC228352E630}"/>
              </a:ext>
            </a:extLst>
          </p:cNvPr>
          <p:cNvSpPr/>
          <p:nvPr/>
        </p:nvSpPr>
        <p:spPr>
          <a:xfrm>
            <a:off x="8786813" y="2186297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E14721-49D2-2E4E-81F6-FBC908A2AAC1}"/>
              </a:ext>
            </a:extLst>
          </p:cNvPr>
          <p:cNvSpPr txBox="1"/>
          <p:nvPr/>
        </p:nvSpPr>
        <p:spPr>
          <a:xfrm>
            <a:off x="8958262" y="2557530"/>
            <a:ext cx="281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Copy </a:t>
            </a:r>
            <a:r>
              <a:rPr lang="en-GB" sz="2400" b="1" dirty="0">
                <a:solidFill>
                  <a:srgbClr val="FFC000"/>
                </a:solidFill>
              </a:rPr>
              <a:t>this into your book. </a:t>
            </a:r>
          </a:p>
        </p:txBody>
      </p:sp>
    </p:spTree>
    <p:extLst>
      <p:ext uri="{BB962C8B-B14F-4D97-AF65-F5344CB8AC3E}">
        <p14:creationId xmlns:p14="http://schemas.microsoft.com/office/powerpoint/2010/main" val="32837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7"/>
          <a:stretch/>
        </p:blipFill>
        <p:spPr>
          <a:xfrm>
            <a:off x="6897" y="1809220"/>
            <a:ext cx="12178205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517593" y="241248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195F338-A13F-5B47-B9BB-7CD1DEC8CFCE}"/>
              </a:ext>
            </a:extLst>
          </p:cNvPr>
          <p:cNvSpPr/>
          <p:nvPr/>
        </p:nvSpPr>
        <p:spPr>
          <a:xfrm>
            <a:off x="8956949" y="2202818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0457CA-EF5C-C040-BEF4-48AA246B9DBA}"/>
              </a:ext>
            </a:extLst>
          </p:cNvPr>
          <p:cNvSpPr txBox="1"/>
          <p:nvPr/>
        </p:nvSpPr>
        <p:spPr>
          <a:xfrm>
            <a:off x="9106967" y="2412481"/>
            <a:ext cx="281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C000"/>
                </a:solidFill>
              </a:rPr>
              <a:t>Copy </a:t>
            </a:r>
            <a:r>
              <a:rPr lang="en-GB" sz="2000" b="1" dirty="0">
                <a:solidFill>
                  <a:srgbClr val="FFC000"/>
                </a:solidFill>
              </a:rPr>
              <a:t>this into your book. 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Your story is going to be about a fisherman.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A20D60F-BAD7-9448-ACAE-9550CCD03531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</p:spTree>
    <p:extLst>
      <p:ext uri="{BB962C8B-B14F-4D97-AF65-F5344CB8AC3E}">
        <p14:creationId xmlns:p14="http://schemas.microsoft.com/office/powerpoint/2010/main" val="1527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0"/>
          <a:stretch/>
        </p:blipFill>
        <p:spPr>
          <a:xfrm>
            <a:off x="0" y="1748639"/>
            <a:ext cx="12192000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E5A70-E9F6-A54E-9ED5-B0E71748CC5D}"/>
              </a:ext>
            </a:extLst>
          </p:cNvPr>
          <p:cNvSpPr txBox="1"/>
          <p:nvPr/>
        </p:nvSpPr>
        <p:spPr>
          <a:xfrm>
            <a:off x="1103380" y="3065952"/>
            <a:ext cx="3391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 Main settings:</a:t>
            </a:r>
            <a:endParaRPr lang="en-GB" sz="3600" dirty="0">
              <a:latin typeface="Lucida Handwriting" panose="03010101010101010101" pitchFamily="66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1F01BD1-BAA9-7B48-8D84-F7BE59C69F6B}"/>
              </a:ext>
            </a:extLst>
          </p:cNvPr>
          <p:cNvSpPr/>
          <p:nvPr/>
        </p:nvSpPr>
        <p:spPr>
          <a:xfrm>
            <a:off x="8786813" y="2186297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FF6332-1193-7046-BEE7-8E3232CDA189}"/>
              </a:ext>
            </a:extLst>
          </p:cNvPr>
          <p:cNvSpPr txBox="1"/>
          <p:nvPr/>
        </p:nvSpPr>
        <p:spPr>
          <a:xfrm>
            <a:off x="8958262" y="2557530"/>
            <a:ext cx="281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Copy </a:t>
            </a:r>
            <a:r>
              <a:rPr lang="en-GB" sz="2400" b="1" dirty="0">
                <a:solidFill>
                  <a:srgbClr val="FFC000"/>
                </a:solidFill>
              </a:rPr>
              <a:t>this into your book.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CF34A9-D78B-E84B-A267-CABA802E9D72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</p:spTree>
    <p:extLst>
      <p:ext uri="{BB962C8B-B14F-4D97-AF65-F5344CB8AC3E}">
        <p14:creationId xmlns:p14="http://schemas.microsoft.com/office/powerpoint/2010/main" val="23362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7" y="543628"/>
            <a:ext cx="6523968" cy="1325563"/>
          </a:xfrm>
        </p:spPr>
        <p:txBody>
          <a:bodyPr>
            <a:normAutofit/>
          </a:bodyPr>
          <a:lstStyle/>
          <a:p>
            <a:r>
              <a:rPr lang="en-GB" sz="2800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8"/>
          <a:stretch/>
        </p:blipFill>
        <p:spPr>
          <a:xfrm>
            <a:off x="-1" y="1748639"/>
            <a:ext cx="12192001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E5A70-E9F6-A54E-9ED5-B0E71748CC5D}"/>
              </a:ext>
            </a:extLst>
          </p:cNvPr>
          <p:cNvSpPr txBox="1"/>
          <p:nvPr/>
        </p:nvSpPr>
        <p:spPr>
          <a:xfrm>
            <a:off x="1103380" y="3065952"/>
            <a:ext cx="9402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 Main settings: </a:t>
            </a:r>
            <a:r>
              <a:rPr lang="en-GB" sz="3600" dirty="0">
                <a:latin typeface="Lucida Handwriting" panose="03010101010101010101" pitchFamily="66" charset="77"/>
              </a:rPr>
              <a:t>his cottage and a lake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0524EEE-B9ED-9E42-A655-0458E40A649D}"/>
              </a:ext>
            </a:extLst>
          </p:cNvPr>
          <p:cNvSpPr/>
          <p:nvPr/>
        </p:nvSpPr>
        <p:spPr>
          <a:xfrm>
            <a:off x="8801017" y="12943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31EF61-45FC-8247-877D-8920602DE0C7}"/>
              </a:ext>
            </a:extLst>
          </p:cNvPr>
          <p:cNvSpPr txBox="1"/>
          <p:nvPr/>
        </p:nvSpPr>
        <p:spPr>
          <a:xfrm>
            <a:off x="8898649" y="239138"/>
            <a:ext cx="296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C000"/>
                </a:solidFill>
              </a:rPr>
              <a:t>Copy </a:t>
            </a:r>
            <a:r>
              <a:rPr lang="en-GB" sz="2000" b="1" dirty="0">
                <a:solidFill>
                  <a:srgbClr val="FFC000"/>
                </a:solidFill>
              </a:rPr>
              <a:t>this into your book. 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Your story is going to be set in a cottage by a lake.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EFAC216-959D-394E-88B6-6EFFD04AA00B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</p:spTree>
    <p:extLst>
      <p:ext uri="{BB962C8B-B14F-4D97-AF65-F5344CB8AC3E}">
        <p14:creationId xmlns:p14="http://schemas.microsoft.com/office/powerpoint/2010/main" val="19428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212" y="607382"/>
            <a:ext cx="767715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6"/>
          <a:stretch/>
        </p:blipFill>
        <p:spPr>
          <a:xfrm>
            <a:off x="0" y="1748639"/>
            <a:ext cx="12013324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E5A70-E9F6-A54E-9ED5-B0E71748CC5D}"/>
              </a:ext>
            </a:extLst>
          </p:cNvPr>
          <p:cNvSpPr txBox="1"/>
          <p:nvPr/>
        </p:nvSpPr>
        <p:spPr>
          <a:xfrm>
            <a:off x="1103380" y="3065952"/>
            <a:ext cx="9402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 Main settings: </a:t>
            </a:r>
            <a:r>
              <a:rPr lang="en-GB" sz="3600" dirty="0">
                <a:latin typeface="Lucida Handwriting" panose="03010101010101010101" pitchFamily="66" charset="77"/>
              </a:rPr>
              <a:t>his cottage and a lake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E78EE3-BC20-E44C-8E70-C890BC16207B}"/>
              </a:ext>
            </a:extLst>
          </p:cNvPr>
          <p:cNvSpPr txBox="1"/>
          <p:nvPr/>
        </p:nvSpPr>
        <p:spPr>
          <a:xfrm>
            <a:off x="1103380" y="3717570"/>
            <a:ext cx="425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3.  Opening sentence:</a:t>
            </a:r>
            <a:endParaRPr lang="en-GB" sz="3600" dirty="0">
              <a:latin typeface="Lucida Handwriting" panose="03010101010101010101" pitchFamily="66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D83E8EE-8962-4A4A-AB0A-CCDDA3C26FEE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0E9BD6D-3D42-CA4E-85DC-84ABE857A524}"/>
              </a:ext>
            </a:extLst>
          </p:cNvPr>
          <p:cNvSpPr/>
          <p:nvPr/>
        </p:nvSpPr>
        <p:spPr>
          <a:xfrm>
            <a:off x="8898649" y="12943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AC0B20-39ED-B84F-BF34-EA89C3CA3CF2}"/>
              </a:ext>
            </a:extLst>
          </p:cNvPr>
          <p:cNvSpPr txBox="1"/>
          <p:nvPr/>
        </p:nvSpPr>
        <p:spPr>
          <a:xfrm>
            <a:off x="9070098" y="384176"/>
            <a:ext cx="281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Copy </a:t>
            </a:r>
            <a:r>
              <a:rPr lang="en-GB" sz="2400" b="1" dirty="0">
                <a:solidFill>
                  <a:srgbClr val="FFC000"/>
                </a:solidFill>
              </a:rPr>
              <a:t>this into your book. </a:t>
            </a:r>
          </a:p>
        </p:txBody>
      </p:sp>
    </p:spTree>
    <p:extLst>
      <p:ext uri="{BB962C8B-B14F-4D97-AF65-F5344CB8AC3E}">
        <p14:creationId xmlns:p14="http://schemas.microsoft.com/office/powerpoint/2010/main" val="439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225" y="709876"/>
            <a:ext cx="7862888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3"/>
          <a:stretch/>
        </p:blipFill>
        <p:spPr>
          <a:xfrm>
            <a:off x="0" y="1748639"/>
            <a:ext cx="12192000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E5A70-E9F6-A54E-9ED5-B0E71748CC5D}"/>
              </a:ext>
            </a:extLst>
          </p:cNvPr>
          <p:cNvSpPr txBox="1"/>
          <p:nvPr/>
        </p:nvSpPr>
        <p:spPr>
          <a:xfrm>
            <a:off x="1103380" y="3065952"/>
            <a:ext cx="955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 Main settings: </a:t>
            </a:r>
            <a:r>
              <a:rPr lang="en-GB" sz="3600" dirty="0">
                <a:latin typeface="Lucida Handwriting" panose="03010101010101010101" pitchFamily="66" charset="77"/>
              </a:rPr>
              <a:t>his cottage and a lake.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E78EE3-BC20-E44C-8E70-C890BC16207B}"/>
              </a:ext>
            </a:extLst>
          </p:cNvPr>
          <p:cNvSpPr txBox="1"/>
          <p:nvPr/>
        </p:nvSpPr>
        <p:spPr>
          <a:xfrm>
            <a:off x="1113890" y="3824182"/>
            <a:ext cx="1174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3.  Opening sentence: </a:t>
            </a:r>
            <a:r>
              <a:rPr lang="en-GB" sz="3600" dirty="0">
                <a:latin typeface="Lucida Handwriting" panose="03010101010101010101" pitchFamily="66" charset="77"/>
              </a:rPr>
              <a:t>Once there lived a poor  	fisherman who lived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BB927A-1FD8-A843-9F30-8FC977CAD685}"/>
              </a:ext>
            </a:extLst>
          </p:cNvPr>
          <p:cNvSpPr txBox="1"/>
          <p:nvPr/>
        </p:nvSpPr>
        <p:spPr>
          <a:xfrm>
            <a:off x="1113890" y="5681214"/>
            <a:ext cx="4909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4.  Who gives the wishes:</a:t>
            </a:r>
            <a:endParaRPr lang="en-GB" sz="3600" dirty="0">
              <a:latin typeface="Lucida Handwriting" panose="03010101010101010101" pitchFamily="66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B6FD9B-559C-FC4B-90E6-08DBEB228CB5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13F8AB6-15E6-2C46-9D87-54B64D3BF6E6}"/>
              </a:ext>
            </a:extLst>
          </p:cNvPr>
          <p:cNvSpPr/>
          <p:nvPr/>
        </p:nvSpPr>
        <p:spPr>
          <a:xfrm>
            <a:off x="8607892" y="-16490"/>
            <a:ext cx="3114675" cy="174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8E7862-4665-1D47-B052-7D21C15B87BF}"/>
              </a:ext>
            </a:extLst>
          </p:cNvPr>
          <p:cNvSpPr txBox="1"/>
          <p:nvPr/>
        </p:nvSpPr>
        <p:spPr>
          <a:xfrm>
            <a:off x="8793629" y="63284"/>
            <a:ext cx="281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Copy </a:t>
            </a:r>
            <a:r>
              <a:rPr lang="en-GB" sz="2400" b="1" dirty="0">
                <a:solidFill>
                  <a:srgbClr val="FFC000"/>
                </a:solidFill>
              </a:rPr>
              <a:t>this into your book. Finish off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8337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258E-95C0-524B-97E5-AAFC97D5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26"/>
            <a:ext cx="7534275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/>
              <a:t>Can I plan my own Three Wishes folk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19CC1-7CC0-0148-B92A-E81113C3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3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8DE6B-DE62-944A-847C-079633CC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3"/>
          <a:stretch/>
        </p:blipFill>
        <p:spPr>
          <a:xfrm>
            <a:off x="0" y="1748639"/>
            <a:ext cx="12192000" cy="510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6428CD-A658-544C-A069-016860379200}"/>
              </a:ext>
            </a:extLst>
          </p:cNvPr>
          <p:cNvSpPr txBox="1"/>
          <p:nvPr/>
        </p:nvSpPr>
        <p:spPr>
          <a:xfrm>
            <a:off x="1103380" y="2427871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 Main character: </a:t>
            </a:r>
            <a:r>
              <a:rPr lang="en-GB" sz="3600" dirty="0">
                <a:latin typeface="Lucida Handwriting" panose="03010101010101010101" pitchFamily="66" charset="77"/>
              </a:rPr>
              <a:t>Fisherman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E5A70-E9F6-A54E-9ED5-B0E71748CC5D}"/>
              </a:ext>
            </a:extLst>
          </p:cNvPr>
          <p:cNvSpPr txBox="1"/>
          <p:nvPr/>
        </p:nvSpPr>
        <p:spPr>
          <a:xfrm>
            <a:off x="1103380" y="3065952"/>
            <a:ext cx="851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 Main settings: </a:t>
            </a:r>
            <a:r>
              <a:rPr lang="en-GB" sz="3600" dirty="0">
                <a:latin typeface="Lucida Handwriting" panose="03010101010101010101" pitchFamily="66" charset="77"/>
              </a:rPr>
              <a:t>his hut and a lake.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E78EE3-BC20-E44C-8E70-C890BC16207B}"/>
              </a:ext>
            </a:extLst>
          </p:cNvPr>
          <p:cNvSpPr txBox="1"/>
          <p:nvPr/>
        </p:nvSpPr>
        <p:spPr>
          <a:xfrm>
            <a:off x="1103380" y="3807880"/>
            <a:ext cx="1174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3.  Opening sentence: </a:t>
            </a:r>
            <a:r>
              <a:rPr lang="en-GB" sz="3600" dirty="0">
                <a:latin typeface="Lucida Handwriting" panose="03010101010101010101" pitchFamily="66" charset="77"/>
              </a:rPr>
              <a:t>Once there lived a poor  	fisherman who lived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BB927A-1FD8-A843-9F30-8FC977CAD685}"/>
              </a:ext>
            </a:extLst>
          </p:cNvPr>
          <p:cNvSpPr txBox="1"/>
          <p:nvPr/>
        </p:nvSpPr>
        <p:spPr>
          <a:xfrm>
            <a:off x="1127603" y="5008765"/>
            <a:ext cx="1022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4.  Who gives the wishes: </a:t>
            </a:r>
            <a:r>
              <a:rPr lang="en-GB" sz="3600" dirty="0">
                <a:latin typeface="Lucida Handwriting" panose="03010101010101010101" pitchFamily="66" charset="77"/>
              </a:rPr>
              <a:t>A huge snapper fish.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6BAC38-2954-8948-8AA2-D0E6ECFB96A8}"/>
              </a:ext>
            </a:extLst>
          </p:cNvPr>
          <p:cNvSpPr txBox="1">
            <a:spLocks/>
          </p:cNvSpPr>
          <p:nvPr/>
        </p:nvSpPr>
        <p:spPr>
          <a:xfrm>
            <a:off x="-368643" y="-214615"/>
            <a:ext cx="6036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Monday 12</a:t>
            </a:r>
            <a:r>
              <a:rPr lang="en-GB" u="sng" baseline="30000" dirty="0"/>
              <a:t>th</a:t>
            </a:r>
            <a:r>
              <a:rPr lang="en-GB" u="sng" dirty="0"/>
              <a:t> October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DA622A7-5805-E84A-9440-5CF979F09494}"/>
              </a:ext>
            </a:extLst>
          </p:cNvPr>
          <p:cNvSpPr/>
          <p:nvPr/>
        </p:nvSpPr>
        <p:spPr>
          <a:xfrm>
            <a:off x="117014" y="5968145"/>
            <a:ext cx="2611900" cy="86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AE0889-7F0E-B642-A438-0ACFE6015AD1}"/>
              </a:ext>
            </a:extLst>
          </p:cNvPr>
          <p:cNvSpPr txBox="1"/>
          <p:nvPr/>
        </p:nvSpPr>
        <p:spPr>
          <a:xfrm>
            <a:off x="117013" y="6199789"/>
            <a:ext cx="281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Describe </a:t>
            </a:r>
            <a:r>
              <a:rPr lang="en-GB" sz="2400" b="1" dirty="0">
                <a:solidFill>
                  <a:srgbClr val="FFC000"/>
                </a:solidFill>
              </a:rPr>
              <a:t>the fish.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344ECAD-EA55-E749-AC72-C9A1A682E6AE}"/>
              </a:ext>
            </a:extLst>
          </p:cNvPr>
          <p:cNvCxnSpPr/>
          <p:nvPr/>
        </p:nvCxnSpPr>
        <p:spPr>
          <a:xfrm flipV="1">
            <a:off x="2845928" y="5984771"/>
            <a:ext cx="764385" cy="2251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4D14A-4B95-D642-992D-219281DF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A6C6DD-5824-DB45-A619-F45EDE24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/>
          <a:stretch/>
        </p:blipFill>
        <p:spPr>
          <a:xfrm>
            <a:off x="0" y="0"/>
            <a:ext cx="12192000" cy="6800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E5310-DF6A-5B4A-A831-9FA24BDA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-169395"/>
            <a:ext cx="10515600" cy="1325563"/>
          </a:xfrm>
        </p:spPr>
        <p:txBody>
          <a:bodyPr/>
          <a:lstStyle/>
          <a:p>
            <a:r>
              <a:rPr lang="en-GB" dirty="0"/>
              <a:t>5.  The first wish: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920E30-6EB2-614B-9DE3-F95CD1F2638A}"/>
              </a:ext>
            </a:extLst>
          </p:cNvPr>
          <p:cNvSpPr txBox="1">
            <a:spLocks/>
          </p:cNvSpPr>
          <p:nvPr/>
        </p:nvSpPr>
        <p:spPr>
          <a:xfrm>
            <a:off x="696311" y="14974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6.  The second wish: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9AD25E-9601-754B-8BF1-6A0F217903FE}"/>
              </a:ext>
            </a:extLst>
          </p:cNvPr>
          <p:cNvSpPr txBox="1">
            <a:spLocks/>
          </p:cNvSpPr>
          <p:nvPr/>
        </p:nvSpPr>
        <p:spPr>
          <a:xfrm>
            <a:off x="696311" y="3274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7. The third wish: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55D0336-D5B4-0044-8902-AB23C239DCFE}"/>
              </a:ext>
            </a:extLst>
          </p:cNvPr>
          <p:cNvSpPr txBox="1">
            <a:spLocks/>
          </p:cNvSpPr>
          <p:nvPr/>
        </p:nvSpPr>
        <p:spPr>
          <a:xfrm>
            <a:off x="696311" y="4976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8. How the story ends: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14DFEAD0-AF79-BD4C-91A8-BCCC6DCED8A2}"/>
              </a:ext>
            </a:extLst>
          </p:cNvPr>
          <p:cNvSpPr/>
          <p:nvPr/>
        </p:nvSpPr>
        <p:spPr>
          <a:xfrm>
            <a:off x="9202955" y="1748289"/>
            <a:ext cx="2364828" cy="1292773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3F75FB-A669-6048-BAD6-D54A294EEBBD}"/>
              </a:ext>
            </a:extLst>
          </p:cNvPr>
          <p:cNvSpPr txBox="1"/>
          <p:nvPr/>
        </p:nvSpPr>
        <p:spPr>
          <a:xfrm>
            <a:off x="9309699" y="1920429"/>
            <a:ext cx="2315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Accidental Wish!</a:t>
            </a:r>
            <a:endParaRPr lang="en-GB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30D2F584-6C65-824A-AF21-C4AF397B2A09}"/>
              </a:ext>
            </a:extLst>
          </p:cNvPr>
          <p:cNvSpPr/>
          <p:nvPr/>
        </p:nvSpPr>
        <p:spPr>
          <a:xfrm>
            <a:off x="8982402" y="3408925"/>
            <a:ext cx="2790497" cy="1292773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AE3567-3086-3F42-84F4-20D0BC16BBF2}"/>
              </a:ext>
            </a:extLst>
          </p:cNvPr>
          <p:cNvSpPr txBox="1"/>
          <p:nvPr/>
        </p:nvSpPr>
        <p:spPr>
          <a:xfrm>
            <a:off x="8990120" y="3520300"/>
            <a:ext cx="2790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Wish that put things right again</a:t>
            </a:r>
            <a:endParaRPr lang="en-GB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7EF44DE9-D7B0-3C46-936C-C16F665A8717}"/>
              </a:ext>
            </a:extLst>
          </p:cNvPr>
          <p:cNvSpPr/>
          <p:nvPr/>
        </p:nvSpPr>
        <p:spPr>
          <a:xfrm>
            <a:off x="8982402" y="5130206"/>
            <a:ext cx="2790497" cy="1292773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C6B1A7-B642-764C-99A3-94A236DE2E8F}"/>
              </a:ext>
            </a:extLst>
          </p:cNvPr>
          <p:cNvSpPr txBox="1"/>
          <p:nvPr/>
        </p:nvSpPr>
        <p:spPr>
          <a:xfrm>
            <a:off x="8982402" y="5120171"/>
            <a:ext cx="2790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does the main character learn?</a:t>
            </a:r>
            <a:endParaRPr lang="en-GB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6EEF016C-01FE-3A44-A01F-AE60F71C989E}"/>
              </a:ext>
            </a:extLst>
          </p:cNvPr>
          <p:cNvSpPr/>
          <p:nvPr/>
        </p:nvSpPr>
        <p:spPr>
          <a:xfrm>
            <a:off x="9187190" y="32790"/>
            <a:ext cx="2364828" cy="1292773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71F258-4EA7-9D4B-8808-65E1FB585DEB}"/>
              </a:ext>
            </a:extLst>
          </p:cNvPr>
          <p:cNvSpPr txBox="1"/>
          <p:nvPr/>
        </p:nvSpPr>
        <p:spPr>
          <a:xfrm>
            <a:off x="9314462" y="415970"/>
            <a:ext cx="223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Greedy Wish</a:t>
            </a:r>
            <a:endParaRPr lang="en-GB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E068B68-EB8E-1846-96F1-A2F9BA870305}"/>
              </a:ext>
            </a:extLst>
          </p:cNvPr>
          <p:cNvSpPr/>
          <p:nvPr/>
        </p:nvSpPr>
        <p:spPr>
          <a:xfrm>
            <a:off x="19376" y="6195373"/>
            <a:ext cx="8873107" cy="65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F28A00-3F4C-2F47-9749-834AE5C79D6C}"/>
              </a:ext>
            </a:extLst>
          </p:cNvPr>
          <p:cNvSpPr txBox="1"/>
          <p:nvPr/>
        </p:nvSpPr>
        <p:spPr>
          <a:xfrm>
            <a:off x="19376" y="6199789"/>
            <a:ext cx="887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C000"/>
                </a:solidFill>
              </a:rPr>
              <a:t>Decide </a:t>
            </a:r>
            <a:r>
              <a:rPr lang="en-GB" sz="2000" b="1" dirty="0">
                <a:solidFill>
                  <a:srgbClr val="FFC000"/>
                </a:solidFill>
              </a:rPr>
              <a:t>what the characters might wish for. Write down your ideas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18304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1image10128192">
            <a:extLst>
              <a:ext uri="{FF2B5EF4-FFF2-40B4-BE49-F238E27FC236}">
                <a16:creationId xmlns:a16="http://schemas.microsoft.com/office/drawing/2014/main" xmlns="" id="{3251D7AE-615F-9744-94C5-54F580C1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9" y="328973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10128384">
            <a:extLst>
              <a:ext uri="{FF2B5EF4-FFF2-40B4-BE49-F238E27FC236}">
                <a16:creationId xmlns:a16="http://schemas.microsoft.com/office/drawing/2014/main" xmlns="" id="{7E231B6F-A2D7-FF45-8C71-43A681BE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9" y="328973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7916176">
            <a:extLst>
              <a:ext uri="{FF2B5EF4-FFF2-40B4-BE49-F238E27FC236}">
                <a16:creationId xmlns:a16="http://schemas.microsoft.com/office/drawing/2014/main" xmlns="" id="{D11BA5BA-AE4C-6346-88EB-7C19893D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" y="278524"/>
            <a:ext cx="5251363" cy="18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image7916384">
            <a:extLst>
              <a:ext uri="{FF2B5EF4-FFF2-40B4-BE49-F238E27FC236}">
                <a16:creationId xmlns:a16="http://schemas.microsoft.com/office/drawing/2014/main" xmlns="" id="{66EC14B0-0CCD-6542-99A8-A7877B5A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2" y="2117835"/>
            <a:ext cx="5251362" cy="18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7916592">
            <a:extLst>
              <a:ext uri="{FF2B5EF4-FFF2-40B4-BE49-F238E27FC236}">
                <a16:creationId xmlns:a16="http://schemas.microsoft.com/office/drawing/2014/main" xmlns="" id="{891F3CA3-4143-574C-A04C-4CD111A65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414280" y="3957145"/>
            <a:ext cx="5251363" cy="16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F4911E-DF5C-D943-A38E-5F499CA3B6C5}"/>
              </a:ext>
            </a:extLst>
          </p:cNvPr>
          <p:cNvSpPr txBox="1"/>
          <p:nvPr/>
        </p:nvSpPr>
        <p:spPr>
          <a:xfrm>
            <a:off x="559977" y="278523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2C31EE-D9C1-464F-9E36-938E52191C44}"/>
              </a:ext>
            </a:extLst>
          </p:cNvPr>
          <p:cNvSpPr txBox="1"/>
          <p:nvPr/>
        </p:nvSpPr>
        <p:spPr>
          <a:xfrm>
            <a:off x="18886" y="2480153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</a:t>
            </a:r>
          </a:p>
        </p:txBody>
      </p:sp>
      <p:pic>
        <p:nvPicPr>
          <p:cNvPr id="1032" name="Picture 8" descr="page1image7916800">
            <a:extLst>
              <a:ext uri="{FF2B5EF4-FFF2-40B4-BE49-F238E27FC236}">
                <a16:creationId xmlns:a16="http://schemas.microsoft.com/office/drawing/2014/main" xmlns="" id="{232B8269-46CE-3A47-BDC4-AA958EF2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01" y="47305"/>
            <a:ext cx="3669551" cy="12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F88BB5-AC15-3242-8A0A-37BE7FF6764C}"/>
              </a:ext>
            </a:extLst>
          </p:cNvPr>
          <p:cNvSpPr txBox="1"/>
          <p:nvPr/>
        </p:nvSpPr>
        <p:spPr>
          <a:xfrm>
            <a:off x="6211786" y="-35817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3.</a:t>
            </a:r>
          </a:p>
        </p:txBody>
      </p:sp>
      <p:pic>
        <p:nvPicPr>
          <p:cNvPr id="1033" name="Picture 9" descr="page1image7917008">
            <a:extLst>
              <a:ext uri="{FF2B5EF4-FFF2-40B4-BE49-F238E27FC236}">
                <a16:creationId xmlns:a16="http://schemas.microsoft.com/office/drawing/2014/main" xmlns="" id="{99F422DA-BDEA-6049-ADA2-E57201ED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20" y="1415701"/>
            <a:ext cx="979748" cy="11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image7917216">
            <a:extLst>
              <a:ext uri="{FF2B5EF4-FFF2-40B4-BE49-F238E27FC236}">
                <a16:creationId xmlns:a16="http://schemas.microsoft.com/office/drawing/2014/main" xmlns="" id="{D724309E-0DFB-FC44-ABB8-B2AAAAF9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90" y="1149412"/>
            <a:ext cx="1215349" cy="11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639464-5DE4-E94A-8912-19C254929DAD}"/>
              </a:ext>
            </a:extLst>
          </p:cNvPr>
          <p:cNvSpPr txBox="1"/>
          <p:nvPr/>
        </p:nvSpPr>
        <p:spPr>
          <a:xfrm>
            <a:off x="6058753" y="1192874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4.</a:t>
            </a:r>
          </a:p>
        </p:txBody>
      </p:sp>
      <p:pic>
        <p:nvPicPr>
          <p:cNvPr id="1035" name="Picture 11" descr="page1image7917424">
            <a:extLst>
              <a:ext uri="{FF2B5EF4-FFF2-40B4-BE49-F238E27FC236}">
                <a16:creationId xmlns:a16="http://schemas.microsoft.com/office/drawing/2014/main" xmlns="" id="{11ECCE6D-4609-7B42-9DDA-AE86E183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11" y="2394853"/>
            <a:ext cx="3213185" cy="12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7917632">
            <a:extLst>
              <a:ext uri="{FF2B5EF4-FFF2-40B4-BE49-F238E27FC236}">
                <a16:creationId xmlns:a16="http://schemas.microsoft.com/office/drawing/2014/main" xmlns="" id="{D669764F-383A-6346-8F4F-2DF2C81C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80127"/>
            <a:ext cx="3499498" cy="13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image7917840">
            <a:extLst>
              <a:ext uri="{FF2B5EF4-FFF2-40B4-BE49-F238E27FC236}">
                <a16:creationId xmlns:a16="http://schemas.microsoft.com/office/drawing/2014/main" xmlns="" id="{0FDFBF5B-309D-9943-9DDE-A8EDE168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59833"/>
            <a:ext cx="3499498" cy="13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D5DEF5-4291-CD40-8E78-4F2EA877A00C}"/>
              </a:ext>
            </a:extLst>
          </p:cNvPr>
          <p:cNvSpPr txBox="1"/>
          <p:nvPr/>
        </p:nvSpPr>
        <p:spPr>
          <a:xfrm>
            <a:off x="6027629" y="2316432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99602C-4B32-6147-AFF0-E3CF457ED9ED}"/>
              </a:ext>
            </a:extLst>
          </p:cNvPr>
          <p:cNvSpPr txBox="1"/>
          <p:nvPr/>
        </p:nvSpPr>
        <p:spPr>
          <a:xfrm>
            <a:off x="5912601" y="4248601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6.</a:t>
            </a:r>
          </a:p>
        </p:txBody>
      </p:sp>
      <p:pic>
        <p:nvPicPr>
          <p:cNvPr id="1038" name="Picture 14" descr="page1image7918048">
            <a:extLst>
              <a:ext uri="{FF2B5EF4-FFF2-40B4-BE49-F238E27FC236}">
                <a16:creationId xmlns:a16="http://schemas.microsoft.com/office/drawing/2014/main" xmlns="" id="{3C1A9F09-BDCC-EB4A-80E3-CAC60AA5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98" y="4825740"/>
            <a:ext cx="2095539" cy="18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7C0BF49-55CD-0D4C-83C4-3567681EB895}"/>
              </a:ext>
            </a:extLst>
          </p:cNvPr>
          <p:cNvSpPr txBox="1"/>
          <p:nvPr/>
        </p:nvSpPr>
        <p:spPr>
          <a:xfrm>
            <a:off x="10292246" y="4087638"/>
            <a:ext cx="62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EDA6090-2FFD-1A4A-9790-657F97D557C2}"/>
              </a:ext>
            </a:extLst>
          </p:cNvPr>
          <p:cNvCxnSpPr>
            <a:cxnSpLocks/>
          </p:cNvCxnSpPr>
          <p:nvPr/>
        </p:nvCxnSpPr>
        <p:spPr>
          <a:xfrm>
            <a:off x="7488621" y="6365200"/>
            <a:ext cx="2106877" cy="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2B74F-D376-9E4E-929D-84A36FF977C4}"/>
              </a:ext>
            </a:extLst>
          </p:cNvPr>
          <p:cNvSpPr txBox="1"/>
          <p:nvPr/>
        </p:nvSpPr>
        <p:spPr>
          <a:xfrm>
            <a:off x="35299" y="6015038"/>
            <a:ext cx="566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Story Plan - The fish and the Three Wishes!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0AEFBA-3887-9448-AA54-2A9BC4955777}"/>
              </a:ext>
            </a:extLst>
          </p:cNvPr>
          <p:cNvSpPr txBox="1"/>
          <p:nvPr/>
        </p:nvSpPr>
        <p:spPr>
          <a:xfrm>
            <a:off x="10292246" y="386244"/>
            <a:ext cx="89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wish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A7142B-8C1A-D94B-ACCD-19121C2C0419}"/>
              </a:ext>
            </a:extLst>
          </p:cNvPr>
          <p:cNvSpPr txBox="1"/>
          <p:nvPr/>
        </p:nvSpPr>
        <p:spPr>
          <a:xfrm>
            <a:off x="10201275" y="161448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wish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15FA3A-7346-B848-A6E2-078F50925851}"/>
              </a:ext>
            </a:extLst>
          </p:cNvPr>
          <p:cNvSpPr txBox="1"/>
          <p:nvPr/>
        </p:nvSpPr>
        <p:spPr>
          <a:xfrm>
            <a:off x="10201275" y="2933106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wish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A79B1AC-268B-A643-AB75-98915E69179A}"/>
              </a:ext>
            </a:extLst>
          </p:cNvPr>
          <p:cNvSpPr/>
          <p:nvPr/>
        </p:nvSpPr>
        <p:spPr>
          <a:xfrm>
            <a:off x="2876058" y="4248601"/>
            <a:ext cx="738680" cy="811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84555D-59B5-3641-A40C-C5E5DF6F77AC}"/>
              </a:ext>
            </a:extLst>
          </p:cNvPr>
          <p:cNvSpPr txBox="1"/>
          <p:nvPr/>
        </p:nvSpPr>
        <p:spPr>
          <a:xfrm>
            <a:off x="2811764" y="4319464"/>
            <a:ext cx="86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 Wishes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F4140213-6A96-F340-B657-6401CE41F334}"/>
              </a:ext>
            </a:extLst>
          </p:cNvPr>
          <p:cNvSpPr/>
          <p:nvPr/>
        </p:nvSpPr>
        <p:spPr>
          <a:xfrm>
            <a:off x="2852113" y="5181717"/>
            <a:ext cx="978908" cy="614737"/>
          </a:xfrm>
          <a:prstGeom prst="wedgeRoundRectCallout">
            <a:avLst>
              <a:gd name="adj1" fmla="val -68941"/>
              <a:gd name="adj2" fmla="val -596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4B22F1-3B2F-0746-948E-A70C2CC7D2CD}"/>
              </a:ext>
            </a:extLst>
          </p:cNvPr>
          <p:cNvSpPr txBox="1"/>
          <p:nvPr/>
        </p:nvSpPr>
        <p:spPr>
          <a:xfrm>
            <a:off x="2794441" y="5218701"/>
            <a:ext cx="109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…if you let me go!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141BDD-70B8-9846-9A34-325F494582F2}"/>
              </a:ext>
            </a:extLst>
          </p:cNvPr>
          <p:cNvSpPr txBox="1"/>
          <p:nvPr/>
        </p:nvSpPr>
        <p:spPr>
          <a:xfrm>
            <a:off x="8607360" y="2180859"/>
            <a:ext cx="109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castle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072FA4B-8FFC-0A42-8A4F-6A00B6DF0EDF}"/>
              </a:ext>
            </a:extLst>
          </p:cNvPr>
          <p:cNvSpPr txBox="1"/>
          <p:nvPr/>
        </p:nvSpPr>
        <p:spPr>
          <a:xfrm>
            <a:off x="18886" y="6517117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 help sheet</a:t>
            </a:r>
          </a:p>
        </p:txBody>
      </p:sp>
    </p:spTree>
    <p:extLst>
      <p:ext uri="{BB962C8B-B14F-4D97-AF65-F5344CB8AC3E}">
        <p14:creationId xmlns:p14="http://schemas.microsoft.com/office/powerpoint/2010/main" val="1633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7B9BC9-FBA6-BC45-AA7B-6C4DB5F3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47" y="848053"/>
            <a:ext cx="4146332" cy="41463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DE409C9-1D80-4444-8949-E472820B23AA}"/>
              </a:ext>
            </a:extLst>
          </p:cNvPr>
          <p:cNvSpPr txBox="1">
            <a:spLocks/>
          </p:cNvSpPr>
          <p:nvPr/>
        </p:nvSpPr>
        <p:spPr>
          <a:xfrm>
            <a:off x="5565230" y="2346380"/>
            <a:ext cx="3084786" cy="1374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Green Pen Time!</a:t>
            </a:r>
          </a:p>
        </p:txBody>
      </p:sp>
    </p:spTree>
    <p:extLst>
      <p:ext uri="{BB962C8B-B14F-4D97-AF65-F5344CB8AC3E}">
        <p14:creationId xmlns:p14="http://schemas.microsoft.com/office/powerpoint/2010/main" val="437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8E0FE-E1B3-F64D-AA4F-6D12058E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86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The 3 Wishes Story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F6219-D2BF-AB4C-A4E5-7E2C1AD1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343817"/>
            <a:ext cx="11824138" cy="54959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600" i="1" dirty="0"/>
              <a:t>Someone gets three wishes </a:t>
            </a:r>
          </a:p>
          <a:p>
            <a:pPr>
              <a:lnSpc>
                <a:spcPct val="150000"/>
              </a:lnSpc>
            </a:pPr>
            <a:r>
              <a:rPr lang="en-GB" sz="4600" i="1" dirty="0"/>
              <a:t>The first wish is used to satisfy a desire without much real thought. </a:t>
            </a:r>
          </a:p>
          <a:p>
            <a:pPr>
              <a:lnSpc>
                <a:spcPct val="150000"/>
              </a:lnSpc>
            </a:pPr>
            <a:r>
              <a:rPr lang="en-GB" sz="4600" i="1" dirty="0"/>
              <a:t>The wish is granted but the wisher realizes that the result is not what he or she really wants.</a:t>
            </a:r>
          </a:p>
          <a:p>
            <a:pPr>
              <a:lnSpc>
                <a:spcPct val="150000"/>
              </a:lnSpc>
            </a:pPr>
            <a:r>
              <a:rPr lang="en-GB" sz="4600" i="1" dirty="0"/>
              <a:t>The wisher uses the second wish to change that result but, when it is granted, the wisher is unhappy with this result.</a:t>
            </a:r>
          </a:p>
          <a:p>
            <a:pPr>
              <a:lnSpc>
                <a:spcPct val="150000"/>
              </a:lnSpc>
            </a:pPr>
            <a:r>
              <a:rPr lang="en-GB" sz="4600" i="1" dirty="0"/>
              <a:t>The wisher uses the third wish to go back to normal.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7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69CD4-7695-2346-AE21-70CE4A5C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F64D8F-A9A5-4C49-8BBB-2C7FDDC5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02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Let’s share our ideas.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87D0AF-DEC0-8F44-BD98-7DFAE094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98" y="2847975"/>
            <a:ext cx="6324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485297" y="2361969"/>
            <a:ext cx="367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A wood nymph appeared.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5175431" y="2376329"/>
            <a:ext cx="674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The woodcutter started to chop down his tree.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4516859"/>
            <a:ext cx="5670266" cy="14716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Join these sentences with a conjunction.</a:t>
            </a:r>
          </a:p>
          <a:p>
            <a:pPr marL="0" indent="0">
              <a:buNone/>
            </a:pPr>
            <a:r>
              <a:rPr lang="en-GB" dirty="0"/>
              <a:t>Choose one from the conjunction cloud.</a:t>
            </a:r>
          </a:p>
          <a:p>
            <a:pPr marL="0" indent="0">
              <a:buNone/>
            </a:pPr>
            <a:r>
              <a:rPr lang="en-GB" dirty="0"/>
              <a:t>Which one is best?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4677852" y="2787312"/>
            <a:ext cx="0" cy="1503925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332172" y="2325648"/>
            <a:ext cx="616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The woodcutter was granted three wishes.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6935732" y="2325648"/>
            <a:ext cx="411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He didn’t cut down the tree.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4516859"/>
            <a:ext cx="5670266" cy="14716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Join these sentences with a conjunction.</a:t>
            </a:r>
          </a:p>
          <a:p>
            <a:pPr marL="0" indent="0">
              <a:buNone/>
            </a:pPr>
            <a:r>
              <a:rPr lang="en-GB" dirty="0"/>
              <a:t>Choose one from the conjunction cloud.</a:t>
            </a:r>
          </a:p>
          <a:p>
            <a:pPr marL="0" indent="0">
              <a:buNone/>
            </a:pPr>
            <a:r>
              <a:rPr lang="en-GB" dirty="0"/>
              <a:t>Which one is best?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4677852" y="2787313"/>
            <a:ext cx="1818572" cy="1503924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332172" y="2325648"/>
            <a:ext cx="474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Sausages appeared on the plate.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5349200" y="2325647"/>
            <a:ext cx="651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The woodcutter wished for them accidentally.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4516859"/>
            <a:ext cx="5670266" cy="14716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Join these sentences with a conjunction.</a:t>
            </a:r>
          </a:p>
          <a:p>
            <a:pPr marL="0" indent="0">
              <a:buNone/>
            </a:pPr>
            <a:r>
              <a:rPr lang="en-GB" dirty="0"/>
              <a:t>Choose one from the conjunction cloud.</a:t>
            </a:r>
          </a:p>
          <a:p>
            <a:pPr marL="0" indent="0">
              <a:buNone/>
            </a:pPr>
            <a:r>
              <a:rPr lang="en-GB" dirty="0"/>
              <a:t>Which one is best?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4677852" y="2833403"/>
            <a:ext cx="556300" cy="1457834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28769" y="2299663"/>
            <a:ext cx="591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The king pulled and tugged at his beard.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6230496" y="2267198"/>
            <a:ext cx="589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He wished that he had never grown one.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1" y="4291237"/>
            <a:ext cx="7219511" cy="243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Join these sentences with a conjunction.</a:t>
            </a:r>
          </a:p>
          <a:p>
            <a:pPr marL="0" indent="0">
              <a:buNone/>
            </a:pPr>
            <a:r>
              <a:rPr lang="en-GB" dirty="0"/>
              <a:t>Choose one from the conjunction cloud.</a:t>
            </a:r>
          </a:p>
          <a:p>
            <a:pPr marL="0" indent="0">
              <a:buNone/>
            </a:pPr>
            <a:r>
              <a:rPr lang="en-GB" dirty="0"/>
              <a:t>Which one is best?</a:t>
            </a:r>
          </a:p>
          <a:p>
            <a:pPr marL="0" indent="0">
              <a:buNone/>
            </a:pPr>
            <a:r>
              <a:rPr lang="en-GB" dirty="0"/>
              <a:t>You may need to change some of the words so that the sentence makes sense.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4918841" y="2761329"/>
            <a:ext cx="1025458" cy="1335344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2733920" y="2271149"/>
            <a:ext cx="493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You can go down to the dungeons.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7666296" y="2244522"/>
            <a:ext cx="316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You can make a wish.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6" y="3829856"/>
            <a:ext cx="7776559" cy="2212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Join these sentences with a conjunction. </a:t>
            </a:r>
          </a:p>
          <a:p>
            <a:pPr marL="0" indent="0">
              <a:buNone/>
            </a:pPr>
            <a:r>
              <a:rPr lang="en-GB" sz="2400" dirty="0"/>
              <a:t>Put it at the</a:t>
            </a:r>
            <a:r>
              <a:rPr lang="en-GB" sz="2400" b="1" u="sng" dirty="0"/>
              <a:t> start </a:t>
            </a:r>
            <a:r>
              <a:rPr lang="en-GB" sz="2400" dirty="0"/>
              <a:t>of the sentence.</a:t>
            </a:r>
          </a:p>
          <a:p>
            <a:pPr marL="0" indent="0">
              <a:buNone/>
            </a:pPr>
            <a:r>
              <a:rPr lang="en-GB" sz="2400" dirty="0"/>
              <a:t>Choose one from the conjunction cloud.</a:t>
            </a:r>
          </a:p>
          <a:p>
            <a:pPr marL="0" indent="0">
              <a:buNone/>
            </a:pPr>
            <a:r>
              <a:rPr lang="en-GB" sz="2400" dirty="0"/>
              <a:t>Which one is best?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may need to change some of the words in the sentence so that it makes sense! Add a comma too!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1647497" y="2641681"/>
            <a:ext cx="890751" cy="1166309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D835-B362-6F4F-A1D4-BA1741D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73" y="266511"/>
            <a:ext cx="85054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Warm Up Activity </a:t>
            </a:r>
            <a:r>
              <a:rPr lang="en-GB" dirty="0"/>
              <a:t>– Conjunctions</a:t>
            </a:r>
            <a:br>
              <a:rPr lang="en-GB" dirty="0"/>
            </a:br>
            <a:r>
              <a:rPr lang="en-GB" sz="2400" dirty="0"/>
              <a:t>(On your wipe-boards.)</a:t>
            </a:r>
          </a:p>
        </p:txBody>
      </p:sp>
      <p:pic>
        <p:nvPicPr>
          <p:cNvPr id="102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101C37AB-CCC7-7545-BC3E-2A37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 Clipart, Download Free Transparent PNG Format Clipart Images on Pngtree">
            <a:extLst>
              <a:ext uri="{FF2B5EF4-FFF2-40B4-BE49-F238E27FC236}">
                <a16:creationId xmlns:a16="http://schemas.microsoft.com/office/drawing/2014/main" xmlns="" id="{A2964DC5-5620-B148-BB44-C91B9E8B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03" y="128643"/>
            <a:ext cx="1647497" cy="16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3DBEB-3F52-E048-8924-25DD8BDFA0B9}"/>
              </a:ext>
            </a:extLst>
          </p:cNvPr>
          <p:cNvSpPr txBox="1"/>
          <p:nvPr/>
        </p:nvSpPr>
        <p:spPr>
          <a:xfrm>
            <a:off x="1917202" y="2180016"/>
            <a:ext cx="521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The traveller entered the dungeons.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68841-FB17-1848-8CB0-687FAEABFCD8}"/>
              </a:ext>
            </a:extLst>
          </p:cNvPr>
          <p:cNvSpPr txBox="1"/>
          <p:nvPr/>
        </p:nvSpPr>
        <p:spPr>
          <a:xfrm>
            <a:off x="7383830" y="2171311"/>
            <a:ext cx="281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halkboard" panose="03050602040202020205" pitchFamily="66" charset="77"/>
              </a:rPr>
              <a:t>He shouted, “Gold!”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AE080FBC-95C3-164D-8708-271990255672}"/>
              </a:ext>
            </a:extLst>
          </p:cNvPr>
          <p:cNvSpPr/>
          <p:nvPr/>
        </p:nvSpPr>
        <p:spPr>
          <a:xfrm>
            <a:off x="7951076" y="3429001"/>
            <a:ext cx="4240924" cy="415421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75EF1-08D0-7C45-9B3E-2E2008B95275}"/>
              </a:ext>
            </a:extLst>
          </p:cNvPr>
          <p:cNvSpPr txBox="1"/>
          <p:nvPr/>
        </p:nvSpPr>
        <p:spPr>
          <a:xfrm>
            <a:off x="7951076" y="3913833"/>
            <a:ext cx="42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…while…</a:t>
            </a:r>
          </a:p>
          <a:p>
            <a:pPr algn="ctr"/>
            <a:r>
              <a:rPr lang="en-GB" sz="2800" dirty="0"/>
              <a:t>…after…</a:t>
            </a:r>
          </a:p>
          <a:p>
            <a:pPr algn="ctr"/>
            <a:r>
              <a:rPr lang="en-GB" sz="2800" dirty="0"/>
              <a:t>…because…</a:t>
            </a:r>
          </a:p>
          <a:p>
            <a:pPr algn="ctr"/>
            <a:r>
              <a:rPr lang="en-GB" sz="2800" dirty="0"/>
              <a:t>…when…</a:t>
            </a:r>
          </a:p>
          <a:p>
            <a:pPr algn="ctr"/>
            <a:r>
              <a:rPr lang="en-GB" sz="2800" dirty="0"/>
              <a:t>…if…</a:t>
            </a:r>
          </a:p>
          <a:p>
            <a:pPr algn="ctr"/>
            <a:r>
              <a:rPr lang="en-GB" sz="2800" dirty="0"/>
              <a:t>…although…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D1B09A5-EA4D-8E4C-A10A-38FAF840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6" y="3829856"/>
            <a:ext cx="7776559" cy="2212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Join these sentences with a conjunction. </a:t>
            </a:r>
          </a:p>
          <a:p>
            <a:pPr marL="0" indent="0">
              <a:buNone/>
            </a:pPr>
            <a:r>
              <a:rPr lang="en-GB" sz="2400" dirty="0"/>
              <a:t>Put it at the</a:t>
            </a:r>
            <a:r>
              <a:rPr lang="en-GB" sz="2400" b="1" u="sng" dirty="0"/>
              <a:t> start </a:t>
            </a:r>
            <a:r>
              <a:rPr lang="en-GB" sz="2400" dirty="0"/>
              <a:t>of the sentence.</a:t>
            </a:r>
          </a:p>
          <a:p>
            <a:pPr marL="0" indent="0">
              <a:buNone/>
            </a:pPr>
            <a:r>
              <a:rPr lang="en-GB" sz="2400" dirty="0"/>
              <a:t>Choose one from the conjunction cloud.</a:t>
            </a:r>
          </a:p>
          <a:p>
            <a:pPr marL="0" indent="0">
              <a:buNone/>
            </a:pPr>
            <a:r>
              <a:rPr lang="en-GB" sz="2400" dirty="0"/>
              <a:t>Which one is best?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may need to change some of the words in the sentence so that it makes sense! Add a comma too!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405CA3B-2626-A94D-8DAA-B6CE14B7F39B}"/>
              </a:ext>
            </a:extLst>
          </p:cNvPr>
          <p:cNvCxnSpPr>
            <a:cxnSpLocks/>
          </p:cNvCxnSpPr>
          <p:nvPr/>
        </p:nvCxnSpPr>
        <p:spPr>
          <a:xfrm flipV="1">
            <a:off x="1647497" y="2475354"/>
            <a:ext cx="134006" cy="1332637"/>
          </a:xfrm>
          <a:prstGeom prst="straightConnector1">
            <a:avLst/>
          </a:prstGeom>
          <a:ln w="1174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8E0FE-E1B3-F64D-AA4F-6D12058E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/>
              <a:t>The 3 Wishes Story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F6219-D2BF-AB4C-A4E5-7E2C1AD1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i="1" dirty="0"/>
              <a:t>Someone gets three wishes </a:t>
            </a:r>
          </a:p>
          <a:p>
            <a:r>
              <a:rPr lang="en-GB" sz="3600" i="1" dirty="0"/>
              <a:t>The first wish is used to satisfy a desire without much real thought. </a:t>
            </a:r>
          </a:p>
          <a:p>
            <a:r>
              <a:rPr lang="en-GB" sz="3600" i="1" dirty="0"/>
              <a:t>The wish is granted but the wisher realizes that the result is not what he or she really wants.</a:t>
            </a:r>
          </a:p>
          <a:p>
            <a:r>
              <a:rPr lang="en-GB" sz="3600" i="1" dirty="0"/>
              <a:t>The wisher uses the second wish to change that result but, when it is granted, the wisher is unhappy with this result.</a:t>
            </a:r>
          </a:p>
          <a:p>
            <a:r>
              <a:rPr lang="en-GB" sz="3600" i="1" dirty="0"/>
              <a:t>The wisher uses the third wish to go back to normal.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7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1092</Words>
  <Application>Microsoft Office PowerPoint</Application>
  <PresentationFormat>Custom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Can I plan my own Three Wishes folk story?</vt:lpstr>
      <vt:lpstr>PowerPoint Presentation</vt:lpstr>
      <vt:lpstr>Warm Up Activity – Conjunctions (On your wipe-boards.)</vt:lpstr>
      <vt:lpstr>Warm Up Activity – Conjunctions (On your wipe-boards.)</vt:lpstr>
      <vt:lpstr>Warm Up Activity – Conjunctions (On your wipe-boards.)</vt:lpstr>
      <vt:lpstr>Warm Up Activity – Conjunctions (On your wipe-boards.)</vt:lpstr>
      <vt:lpstr>Warm Up Activity – Conjunctions (On your wipe-boards.)</vt:lpstr>
      <vt:lpstr>Warm Up Activity – Conjunctions (On your wipe-boards.)</vt:lpstr>
      <vt:lpstr>The 3 Wishes Story Plot</vt:lpstr>
      <vt:lpstr>The 3 Wishes Story Plot</vt:lpstr>
      <vt:lpstr>Can I plan my own Three Wishes folk story?</vt:lpstr>
      <vt:lpstr>Can I plan my own Three Wishes folk story?</vt:lpstr>
      <vt:lpstr>Can I plan my own Three Wishes folk story?</vt:lpstr>
      <vt:lpstr>Can I plan my own Three Wishes folk story?</vt:lpstr>
      <vt:lpstr>Can I plan my own Three Wishes folk story?</vt:lpstr>
      <vt:lpstr>Can I plan my own Three Wishes folk story?</vt:lpstr>
      <vt:lpstr>Can I plan my own Three Wishes folk story?</vt:lpstr>
      <vt:lpstr>5.  The first wish:</vt:lpstr>
      <vt:lpstr>PowerPoint Presentation</vt:lpstr>
      <vt:lpstr>The 3 Wishes Story Plot</vt:lpstr>
      <vt:lpstr>Plenary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wishes</dc:title>
  <dc:creator>Suzanne Drummond</dc:creator>
  <cp:lastModifiedBy>S Drummond</cp:lastModifiedBy>
  <cp:revision>33</cp:revision>
  <dcterms:created xsi:type="dcterms:W3CDTF">2019-09-17T12:00:04Z</dcterms:created>
  <dcterms:modified xsi:type="dcterms:W3CDTF">2020-10-15T06:57:54Z</dcterms:modified>
</cp:coreProperties>
</file>