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93" r:id="rId2"/>
    <p:sldId id="272" r:id="rId3"/>
    <p:sldId id="260" r:id="rId4"/>
    <p:sldId id="315" r:id="rId5"/>
    <p:sldId id="317" r:id="rId6"/>
    <p:sldId id="281" r:id="rId7"/>
    <p:sldId id="316" r:id="rId8"/>
    <p:sldId id="273" r:id="rId9"/>
    <p:sldId id="274" r:id="rId10"/>
    <p:sldId id="257" r:id="rId11"/>
    <p:sldId id="261" r:id="rId12"/>
    <p:sldId id="298" r:id="rId13"/>
    <p:sldId id="296" r:id="rId14"/>
    <p:sldId id="294" r:id="rId15"/>
    <p:sldId id="299" r:id="rId16"/>
    <p:sldId id="318" r:id="rId17"/>
    <p:sldId id="320" r:id="rId18"/>
    <p:sldId id="319" r:id="rId19"/>
    <p:sldId id="259" r:id="rId20"/>
    <p:sldId id="262" r:id="rId21"/>
    <p:sldId id="263" r:id="rId22"/>
    <p:sldId id="264" r:id="rId23"/>
    <p:sldId id="265" r:id="rId24"/>
    <p:sldId id="266" r:id="rId25"/>
    <p:sldId id="295" r:id="rId26"/>
    <p:sldId id="300" r:id="rId27"/>
    <p:sldId id="297" r:id="rId28"/>
    <p:sldId id="301" r:id="rId29"/>
    <p:sldId id="321" r:id="rId30"/>
    <p:sldId id="322" r:id="rId31"/>
    <p:sldId id="323" r:id="rId32"/>
    <p:sldId id="324" r:id="rId33"/>
    <p:sldId id="325" r:id="rId34"/>
    <p:sldId id="326" r:id="rId35"/>
    <p:sldId id="258" r:id="rId36"/>
    <p:sldId id="275" r:id="rId37"/>
    <p:sldId id="276" r:id="rId38"/>
    <p:sldId id="277" r:id="rId39"/>
    <p:sldId id="278" r:id="rId40"/>
    <p:sldId id="310" r:id="rId41"/>
    <p:sldId id="304" r:id="rId42"/>
    <p:sldId id="302" r:id="rId43"/>
    <p:sldId id="303" r:id="rId44"/>
    <p:sldId id="283" r:id="rId45"/>
    <p:sldId id="280" r:id="rId46"/>
    <p:sldId id="267" r:id="rId47"/>
    <p:sldId id="268" r:id="rId48"/>
    <p:sldId id="311" r:id="rId49"/>
    <p:sldId id="305" r:id="rId50"/>
    <p:sldId id="306" r:id="rId51"/>
    <p:sldId id="307" r:id="rId52"/>
    <p:sldId id="308" r:id="rId53"/>
    <p:sldId id="327" r:id="rId54"/>
    <p:sldId id="286" r:id="rId55"/>
    <p:sldId id="284" r:id="rId56"/>
    <p:sldId id="288" r:id="rId57"/>
    <p:sldId id="285" r:id="rId58"/>
    <p:sldId id="269" r:id="rId59"/>
    <p:sldId id="270" r:id="rId60"/>
    <p:sldId id="312" r:id="rId61"/>
    <p:sldId id="309" r:id="rId62"/>
    <p:sldId id="313" r:id="rId63"/>
    <p:sldId id="314" r:id="rId64"/>
    <p:sldId id="289" r:id="rId65"/>
    <p:sldId id="290" r:id="rId66"/>
    <p:sldId id="291" r:id="rId67"/>
    <p:sldId id="292"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3FD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p:restoredTop sz="94655"/>
  </p:normalViewPr>
  <p:slideViewPr>
    <p:cSldViewPr snapToGrid="0" snapToObjects="1">
      <p:cViewPr varScale="1">
        <p:scale>
          <a:sx n="89" d="100"/>
          <a:sy n="89" d="100"/>
        </p:scale>
        <p:origin x="1088" y="1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F3DE5-9161-534E-9461-D768A7DEE1A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51A63C2B-515D-D54E-89BA-422B4F1D0D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E6B9C81B-3441-1E4A-95F7-7DFA11845F39}"/>
              </a:ext>
            </a:extLst>
          </p:cNvPr>
          <p:cNvSpPr>
            <a:spLocks noGrp="1"/>
          </p:cNvSpPr>
          <p:nvPr>
            <p:ph type="dt" sz="half" idx="10"/>
          </p:nvPr>
        </p:nvSpPr>
        <p:spPr/>
        <p:txBody>
          <a:bodyPr/>
          <a:lstStyle/>
          <a:p>
            <a:fld id="{1A9552DF-0ABD-CF4E-AED4-9E978428862F}" type="datetimeFigureOut">
              <a:rPr lang="en-GB" smtClean="0"/>
              <a:t>12/10/2020</a:t>
            </a:fld>
            <a:endParaRPr lang="en-GB"/>
          </a:p>
        </p:txBody>
      </p:sp>
      <p:sp>
        <p:nvSpPr>
          <p:cNvPr id="5" name="Footer Placeholder 4">
            <a:extLst>
              <a:ext uri="{FF2B5EF4-FFF2-40B4-BE49-F238E27FC236}">
                <a16:creationId xmlns:a16="http://schemas.microsoft.com/office/drawing/2014/main" id="{2C32F00B-7391-B345-9417-B66E109651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A09F8F-8B51-5A43-8952-ABA916F7354F}"/>
              </a:ext>
            </a:extLst>
          </p:cNvPr>
          <p:cNvSpPr>
            <a:spLocks noGrp="1"/>
          </p:cNvSpPr>
          <p:nvPr>
            <p:ph type="sldNum" sz="quarter" idx="12"/>
          </p:nvPr>
        </p:nvSpPr>
        <p:spPr/>
        <p:txBody>
          <a:bodyPr/>
          <a:lstStyle/>
          <a:p>
            <a:fld id="{2E33340E-F35F-A449-AC8B-C0BEE2CA57AB}" type="slidenum">
              <a:rPr lang="en-GB" smtClean="0"/>
              <a:t>‹#›</a:t>
            </a:fld>
            <a:endParaRPr lang="en-GB"/>
          </a:p>
        </p:txBody>
      </p:sp>
    </p:spTree>
    <p:extLst>
      <p:ext uri="{BB962C8B-B14F-4D97-AF65-F5344CB8AC3E}">
        <p14:creationId xmlns:p14="http://schemas.microsoft.com/office/powerpoint/2010/main" val="137979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59D19-89B1-834C-BEC1-C272CFAC99F7}"/>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84BB8D29-C93D-9243-802F-E54072F88CE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1E223A4-55AB-0F4B-80B2-0FE9F24A2982}"/>
              </a:ext>
            </a:extLst>
          </p:cNvPr>
          <p:cNvSpPr>
            <a:spLocks noGrp="1"/>
          </p:cNvSpPr>
          <p:nvPr>
            <p:ph type="dt" sz="half" idx="10"/>
          </p:nvPr>
        </p:nvSpPr>
        <p:spPr/>
        <p:txBody>
          <a:bodyPr/>
          <a:lstStyle/>
          <a:p>
            <a:fld id="{1A9552DF-0ABD-CF4E-AED4-9E978428862F}" type="datetimeFigureOut">
              <a:rPr lang="en-GB" smtClean="0"/>
              <a:t>12/10/2020</a:t>
            </a:fld>
            <a:endParaRPr lang="en-GB"/>
          </a:p>
        </p:txBody>
      </p:sp>
      <p:sp>
        <p:nvSpPr>
          <p:cNvPr id="5" name="Footer Placeholder 4">
            <a:extLst>
              <a:ext uri="{FF2B5EF4-FFF2-40B4-BE49-F238E27FC236}">
                <a16:creationId xmlns:a16="http://schemas.microsoft.com/office/drawing/2014/main" id="{D185AFB1-1CF6-2340-B508-055A252A3A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12BE83-74CB-1B40-AEB1-B131EF2185AA}"/>
              </a:ext>
            </a:extLst>
          </p:cNvPr>
          <p:cNvSpPr>
            <a:spLocks noGrp="1"/>
          </p:cNvSpPr>
          <p:nvPr>
            <p:ph type="sldNum" sz="quarter" idx="12"/>
          </p:nvPr>
        </p:nvSpPr>
        <p:spPr/>
        <p:txBody>
          <a:bodyPr/>
          <a:lstStyle/>
          <a:p>
            <a:fld id="{2E33340E-F35F-A449-AC8B-C0BEE2CA57AB}" type="slidenum">
              <a:rPr lang="en-GB" smtClean="0"/>
              <a:t>‹#›</a:t>
            </a:fld>
            <a:endParaRPr lang="en-GB"/>
          </a:p>
        </p:txBody>
      </p:sp>
    </p:spTree>
    <p:extLst>
      <p:ext uri="{BB962C8B-B14F-4D97-AF65-F5344CB8AC3E}">
        <p14:creationId xmlns:p14="http://schemas.microsoft.com/office/powerpoint/2010/main" val="1794397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87F3A5-9D3B-2D41-9E52-0EF2D0046639}"/>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EE290F05-C22D-F144-8202-8EEAFF2DEFC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4DE7FB5-57C3-1145-9201-E0A94475456C}"/>
              </a:ext>
            </a:extLst>
          </p:cNvPr>
          <p:cNvSpPr>
            <a:spLocks noGrp="1"/>
          </p:cNvSpPr>
          <p:nvPr>
            <p:ph type="dt" sz="half" idx="10"/>
          </p:nvPr>
        </p:nvSpPr>
        <p:spPr/>
        <p:txBody>
          <a:bodyPr/>
          <a:lstStyle/>
          <a:p>
            <a:fld id="{1A9552DF-0ABD-CF4E-AED4-9E978428862F}" type="datetimeFigureOut">
              <a:rPr lang="en-GB" smtClean="0"/>
              <a:t>12/10/2020</a:t>
            </a:fld>
            <a:endParaRPr lang="en-GB"/>
          </a:p>
        </p:txBody>
      </p:sp>
      <p:sp>
        <p:nvSpPr>
          <p:cNvPr id="5" name="Footer Placeholder 4">
            <a:extLst>
              <a:ext uri="{FF2B5EF4-FFF2-40B4-BE49-F238E27FC236}">
                <a16:creationId xmlns:a16="http://schemas.microsoft.com/office/drawing/2014/main" id="{AA2FF38F-73F1-8047-B216-F7835B293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06B9FC-5700-6C45-86EE-94F636AB1279}"/>
              </a:ext>
            </a:extLst>
          </p:cNvPr>
          <p:cNvSpPr>
            <a:spLocks noGrp="1"/>
          </p:cNvSpPr>
          <p:nvPr>
            <p:ph type="sldNum" sz="quarter" idx="12"/>
          </p:nvPr>
        </p:nvSpPr>
        <p:spPr/>
        <p:txBody>
          <a:bodyPr/>
          <a:lstStyle/>
          <a:p>
            <a:fld id="{2E33340E-F35F-A449-AC8B-C0BEE2CA57AB}" type="slidenum">
              <a:rPr lang="en-GB" smtClean="0"/>
              <a:t>‹#›</a:t>
            </a:fld>
            <a:endParaRPr lang="en-GB"/>
          </a:p>
        </p:txBody>
      </p:sp>
    </p:spTree>
    <p:extLst>
      <p:ext uri="{BB962C8B-B14F-4D97-AF65-F5344CB8AC3E}">
        <p14:creationId xmlns:p14="http://schemas.microsoft.com/office/powerpoint/2010/main" val="3297155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C341E-AA47-B44C-9957-EC28617CA97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C4D5385-0473-AF40-AB86-A0B7A530BEE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C137537-F78A-2842-B888-C6B16227C132}"/>
              </a:ext>
            </a:extLst>
          </p:cNvPr>
          <p:cNvSpPr>
            <a:spLocks noGrp="1"/>
          </p:cNvSpPr>
          <p:nvPr>
            <p:ph type="dt" sz="half" idx="10"/>
          </p:nvPr>
        </p:nvSpPr>
        <p:spPr/>
        <p:txBody>
          <a:bodyPr/>
          <a:lstStyle/>
          <a:p>
            <a:fld id="{1A9552DF-0ABD-CF4E-AED4-9E978428862F}" type="datetimeFigureOut">
              <a:rPr lang="en-GB" smtClean="0"/>
              <a:t>12/10/2020</a:t>
            </a:fld>
            <a:endParaRPr lang="en-GB"/>
          </a:p>
        </p:txBody>
      </p:sp>
      <p:sp>
        <p:nvSpPr>
          <p:cNvPr id="5" name="Footer Placeholder 4">
            <a:extLst>
              <a:ext uri="{FF2B5EF4-FFF2-40B4-BE49-F238E27FC236}">
                <a16:creationId xmlns:a16="http://schemas.microsoft.com/office/drawing/2014/main" id="{C098A6E5-9B36-1249-B9D4-34061E26AB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A37A3A-859E-CD41-AD9B-C66F415CB671}"/>
              </a:ext>
            </a:extLst>
          </p:cNvPr>
          <p:cNvSpPr>
            <a:spLocks noGrp="1"/>
          </p:cNvSpPr>
          <p:nvPr>
            <p:ph type="sldNum" sz="quarter" idx="12"/>
          </p:nvPr>
        </p:nvSpPr>
        <p:spPr/>
        <p:txBody>
          <a:bodyPr/>
          <a:lstStyle/>
          <a:p>
            <a:fld id="{2E33340E-F35F-A449-AC8B-C0BEE2CA57AB}" type="slidenum">
              <a:rPr lang="en-GB" smtClean="0"/>
              <a:t>‹#›</a:t>
            </a:fld>
            <a:endParaRPr lang="en-GB"/>
          </a:p>
        </p:txBody>
      </p:sp>
    </p:spTree>
    <p:extLst>
      <p:ext uri="{BB962C8B-B14F-4D97-AF65-F5344CB8AC3E}">
        <p14:creationId xmlns:p14="http://schemas.microsoft.com/office/powerpoint/2010/main" val="3061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D24F7-0116-7146-BFC7-36C08EF8DB4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79131D7A-2744-904A-886A-65D57C818C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C18B22-F2B8-014F-9D7B-5237C581244E}"/>
              </a:ext>
            </a:extLst>
          </p:cNvPr>
          <p:cNvSpPr>
            <a:spLocks noGrp="1"/>
          </p:cNvSpPr>
          <p:nvPr>
            <p:ph type="dt" sz="half" idx="10"/>
          </p:nvPr>
        </p:nvSpPr>
        <p:spPr/>
        <p:txBody>
          <a:bodyPr/>
          <a:lstStyle/>
          <a:p>
            <a:fld id="{1A9552DF-0ABD-CF4E-AED4-9E978428862F}" type="datetimeFigureOut">
              <a:rPr lang="en-GB" smtClean="0"/>
              <a:t>12/10/2020</a:t>
            </a:fld>
            <a:endParaRPr lang="en-GB"/>
          </a:p>
        </p:txBody>
      </p:sp>
      <p:sp>
        <p:nvSpPr>
          <p:cNvPr id="5" name="Footer Placeholder 4">
            <a:extLst>
              <a:ext uri="{FF2B5EF4-FFF2-40B4-BE49-F238E27FC236}">
                <a16:creationId xmlns:a16="http://schemas.microsoft.com/office/drawing/2014/main" id="{1DA49DB9-F281-D64C-B1F6-41D11B48F9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3F433C-0A20-C945-8487-8FAC05D53AA9}"/>
              </a:ext>
            </a:extLst>
          </p:cNvPr>
          <p:cNvSpPr>
            <a:spLocks noGrp="1"/>
          </p:cNvSpPr>
          <p:nvPr>
            <p:ph type="sldNum" sz="quarter" idx="12"/>
          </p:nvPr>
        </p:nvSpPr>
        <p:spPr/>
        <p:txBody>
          <a:bodyPr/>
          <a:lstStyle/>
          <a:p>
            <a:fld id="{2E33340E-F35F-A449-AC8B-C0BEE2CA57AB}" type="slidenum">
              <a:rPr lang="en-GB" smtClean="0"/>
              <a:t>‹#›</a:t>
            </a:fld>
            <a:endParaRPr lang="en-GB"/>
          </a:p>
        </p:txBody>
      </p:sp>
    </p:spTree>
    <p:extLst>
      <p:ext uri="{BB962C8B-B14F-4D97-AF65-F5344CB8AC3E}">
        <p14:creationId xmlns:p14="http://schemas.microsoft.com/office/powerpoint/2010/main" val="416119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426A0-261D-734B-9A98-DE524ADCAF3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9AE3497-CE5E-8C44-A3AB-13A7DA70684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53EE4CFA-C387-D64C-A703-90513A8DFEC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D37AE1F1-46DE-334A-B2FC-D61A2A5B1134}"/>
              </a:ext>
            </a:extLst>
          </p:cNvPr>
          <p:cNvSpPr>
            <a:spLocks noGrp="1"/>
          </p:cNvSpPr>
          <p:nvPr>
            <p:ph type="dt" sz="half" idx="10"/>
          </p:nvPr>
        </p:nvSpPr>
        <p:spPr/>
        <p:txBody>
          <a:bodyPr/>
          <a:lstStyle/>
          <a:p>
            <a:fld id="{1A9552DF-0ABD-CF4E-AED4-9E978428862F}" type="datetimeFigureOut">
              <a:rPr lang="en-GB" smtClean="0"/>
              <a:t>12/10/2020</a:t>
            </a:fld>
            <a:endParaRPr lang="en-GB"/>
          </a:p>
        </p:txBody>
      </p:sp>
      <p:sp>
        <p:nvSpPr>
          <p:cNvPr id="6" name="Footer Placeholder 5">
            <a:extLst>
              <a:ext uri="{FF2B5EF4-FFF2-40B4-BE49-F238E27FC236}">
                <a16:creationId xmlns:a16="http://schemas.microsoft.com/office/drawing/2014/main" id="{99214E5A-05F3-9642-944F-CB9BB9CA2C6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6FECBED-4A55-7D4C-B9DE-47D70A296D7C}"/>
              </a:ext>
            </a:extLst>
          </p:cNvPr>
          <p:cNvSpPr>
            <a:spLocks noGrp="1"/>
          </p:cNvSpPr>
          <p:nvPr>
            <p:ph type="sldNum" sz="quarter" idx="12"/>
          </p:nvPr>
        </p:nvSpPr>
        <p:spPr/>
        <p:txBody>
          <a:bodyPr/>
          <a:lstStyle/>
          <a:p>
            <a:fld id="{2E33340E-F35F-A449-AC8B-C0BEE2CA57AB}" type="slidenum">
              <a:rPr lang="en-GB" smtClean="0"/>
              <a:t>‹#›</a:t>
            </a:fld>
            <a:endParaRPr lang="en-GB"/>
          </a:p>
        </p:txBody>
      </p:sp>
    </p:spTree>
    <p:extLst>
      <p:ext uri="{BB962C8B-B14F-4D97-AF65-F5344CB8AC3E}">
        <p14:creationId xmlns:p14="http://schemas.microsoft.com/office/powerpoint/2010/main" val="487548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08A59-1177-3240-A1FC-3650DC8D4876}"/>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85D93706-29AE-374F-89BA-9B09A8982E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2E1B1D2-6914-B94A-A74D-B809EC53BC0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4AFF4B5-722D-0A44-BE50-68E10A863B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498E3ED-749B-A145-B11C-35C652AF2FA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E1A636C2-9775-1743-8F46-0DC42449D0D8}"/>
              </a:ext>
            </a:extLst>
          </p:cNvPr>
          <p:cNvSpPr>
            <a:spLocks noGrp="1"/>
          </p:cNvSpPr>
          <p:nvPr>
            <p:ph type="dt" sz="half" idx="10"/>
          </p:nvPr>
        </p:nvSpPr>
        <p:spPr/>
        <p:txBody>
          <a:bodyPr/>
          <a:lstStyle/>
          <a:p>
            <a:fld id="{1A9552DF-0ABD-CF4E-AED4-9E978428862F}" type="datetimeFigureOut">
              <a:rPr lang="en-GB" smtClean="0"/>
              <a:t>12/10/2020</a:t>
            </a:fld>
            <a:endParaRPr lang="en-GB"/>
          </a:p>
        </p:txBody>
      </p:sp>
      <p:sp>
        <p:nvSpPr>
          <p:cNvPr id="8" name="Footer Placeholder 7">
            <a:extLst>
              <a:ext uri="{FF2B5EF4-FFF2-40B4-BE49-F238E27FC236}">
                <a16:creationId xmlns:a16="http://schemas.microsoft.com/office/drawing/2014/main" id="{BB72BF83-A135-0E41-9074-2C567FC7204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9F5BB1B-BE1C-144B-95CD-BADD794F2316}"/>
              </a:ext>
            </a:extLst>
          </p:cNvPr>
          <p:cNvSpPr>
            <a:spLocks noGrp="1"/>
          </p:cNvSpPr>
          <p:nvPr>
            <p:ph type="sldNum" sz="quarter" idx="12"/>
          </p:nvPr>
        </p:nvSpPr>
        <p:spPr/>
        <p:txBody>
          <a:bodyPr/>
          <a:lstStyle/>
          <a:p>
            <a:fld id="{2E33340E-F35F-A449-AC8B-C0BEE2CA57AB}" type="slidenum">
              <a:rPr lang="en-GB" smtClean="0"/>
              <a:t>‹#›</a:t>
            </a:fld>
            <a:endParaRPr lang="en-GB"/>
          </a:p>
        </p:txBody>
      </p:sp>
    </p:spTree>
    <p:extLst>
      <p:ext uri="{BB962C8B-B14F-4D97-AF65-F5344CB8AC3E}">
        <p14:creationId xmlns:p14="http://schemas.microsoft.com/office/powerpoint/2010/main" val="2187939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F247C-5F59-3247-9D6B-D1EAFEEB985E}"/>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60D31F70-A9E4-244D-8D0B-4790A797B1FE}"/>
              </a:ext>
            </a:extLst>
          </p:cNvPr>
          <p:cNvSpPr>
            <a:spLocks noGrp="1"/>
          </p:cNvSpPr>
          <p:nvPr>
            <p:ph type="dt" sz="half" idx="10"/>
          </p:nvPr>
        </p:nvSpPr>
        <p:spPr/>
        <p:txBody>
          <a:bodyPr/>
          <a:lstStyle/>
          <a:p>
            <a:fld id="{1A9552DF-0ABD-CF4E-AED4-9E978428862F}" type="datetimeFigureOut">
              <a:rPr lang="en-GB" smtClean="0"/>
              <a:t>12/10/2020</a:t>
            </a:fld>
            <a:endParaRPr lang="en-GB"/>
          </a:p>
        </p:txBody>
      </p:sp>
      <p:sp>
        <p:nvSpPr>
          <p:cNvPr id="4" name="Footer Placeholder 3">
            <a:extLst>
              <a:ext uri="{FF2B5EF4-FFF2-40B4-BE49-F238E27FC236}">
                <a16:creationId xmlns:a16="http://schemas.microsoft.com/office/drawing/2014/main" id="{2EB0ED22-488A-104F-ABE0-A5C8DE2ED95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12DFC9B-099D-B84C-AED0-46C79006FB2E}"/>
              </a:ext>
            </a:extLst>
          </p:cNvPr>
          <p:cNvSpPr>
            <a:spLocks noGrp="1"/>
          </p:cNvSpPr>
          <p:nvPr>
            <p:ph type="sldNum" sz="quarter" idx="12"/>
          </p:nvPr>
        </p:nvSpPr>
        <p:spPr/>
        <p:txBody>
          <a:bodyPr/>
          <a:lstStyle/>
          <a:p>
            <a:fld id="{2E33340E-F35F-A449-AC8B-C0BEE2CA57AB}" type="slidenum">
              <a:rPr lang="en-GB" smtClean="0"/>
              <a:t>‹#›</a:t>
            </a:fld>
            <a:endParaRPr lang="en-GB"/>
          </a:p>
        </p:txBody>
      </p:sp>
    </p:spTree>
    <p:extLst>
      <p:ext uri="{BB962C8B-B14F-4D97-AF65-F5344CB8AC3E}">
        <p14:creationId xmlns:p14="http://schemas.microsoft.com/office/powerpoint/2010/main" val="815208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1F40BD-A6BC-2D46-AFC3-915D5E1B3D3B}"/>
              </a:ext>
            </a:extLst>
          </p:cNvPr>
          <p:cNvSpPr>
            <a:spLocks noGrp="1"/>
          </p:cNvSpPr>
          <p:nvPr>
            <p:ph type="dt" sz="half" idx="10"/>
          </p:nvPr>
        </p:nvSpPr>
        <p:spPr/>
        <p:txBody>
          <a:bodyPr/>
          <a:lstStyle/>
          <a:p>
            <a:fld id="{1A9552DF-0ABD-CF4E-AED4-9E978428862F}" type="datetimeFigureOut">
              <a:rPr lang="en-GB" smtClean="0"/>
              <a:t>12/10/2020</a:t>
            </a:fld>
            <a:endParaRPr lang="en-GB"/>
          </a:p>
        </p:txBody>
      </p:sp>
      <p:sp>
        <p:nvSpPr>
          <p:cNvPr id="3" name="Footer Placeholder 2">
            <a:extLst>
              <a:ext uri="{FF2B5EF4-FFF2-40B4-BE49-F238E27FC236}">
                <a16:creationId xmlns:a16="http://schemas.microsoft.com/office/drawing/2014/main" id="{BA55C6AD-B7D9-F84C-B7F1-860FDDADCE4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AEC8D88-0CE3-8942-8804-37CB68D7DBA8}"/>
              </a:ext>
            </a:extLst>
          </p:cNvPr>
          <p:cNvSpPr>
            <a:spLocks noGrp="1"/>
          </p:cNvSpPr>
          <p:nvPr>
            <p:ph type="sldNum" sz="quarter" idx="12"/>
          </p:nvPr>
        </p:nvSpPr>
        <p:spPr/>
        <p:txBody>
          <a:bodyPr/>
          <a:lstStyle/>
          <a:p>
            <a:fld id="{2E33340E-F35F-A449-AC8B-C0BEE2CA57AB}" type="slidenum">
              <a:rPr lang="en-GB" smtClean="0"/>
              <a:t>‹#›</a:t>
            </a:fld>
            <a:endParaRPr lang="en-GB"/>
          </a:p>
        </p:txBody>
      </p:sp>
    </p:spTree>
    <p:extLst>
      <p:ext uri="{BB962C8B-B14F-4D97-AF65-F5344CB8AC3E}">
        <p14:creationId xmlns:p14="http://schemas.microsoft.com/office/powerpoint/2010/main" val="3770329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AF2D7-5CFD-9243-B84A-66078F22969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2C3A2237-3258-664B-88B7-A2F7D4560C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80780B39-A368-244F-ABB0-0B94B507F9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56C7D45-00B0-2945-8BE6-5A47B9883B75}"/>
              </a:ext>
            </a:extLst>
          </p:cNvPr>
          <p:cNvSpPr>
            <a:spLocks noGrp="1"/>
          </p:cNvSpPr>
          <p:nvPr>
            <p:ph type="dt" sz="half" idx="10"/>
          </p:nvPr>
        </p:nvSpPr>
        <p:spPr/>
        <p:txBody>
          <a:bodyPr/>
          <a:lstStyle/>
          <a:p>
            <a:fld id="{1A9552DF-0ABD-CF4E-AED4-9E978428862F}" type="datetimeFigureOut">
              <a:rPr lang="en-GB" smtClean="0"/>
              <a:t>12/10/2020</a:t>
            </a:fld>
            <a:endParaRPr lang="en-GB"/>
          </a:p>
        </p:txBody>
      </p:sp>
      <p:sp>
        <p:nvSpPr>
          <p:cNvPr id="6" name="Footer Placeholder 5">
            <a:extLst>
              <a:ext uri="{FF2B5EF4-FFF2-40B4-BE49-F238E27FC236}">
                <a16:creationId xmlns:a16="http://schemas.microsoft.com/office/drawing/2014/main" id="{DC7A75D7-FFB0-AE48-B10C-B36782017CA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638E88C-6ECD-A942-965E-26B578D38916}"/>
              </a:ext>
            </a:extLst>
          </p:cNvPr>
          <p:cNvSpPr>
            <a:spLocks noGrp="1"/>
          </p:cNvSpPr>
          <p:nvPr>
            <p:ph type="sldNum" sz="quarter" idx="12"/>
          </p:nvPr>
        </p:nvSpPr>
        <p:spPr/>
        <p:txBody>
          <a:bodyPr/>
          <a:lstStyle/>
          <a:p>
            <a:fld id="{2E33340E-F35F-A449-AC8B-C0BEE2CA57AB}" type="slidenum">
              <a:rPr lang="en-GB" smtClean="0"/>
              <a:t>‹#›</a:t>
            </a:fld>
            <a:endParaRPr lang="en-GB"/>
          </a:p>
        </p:txBody>
      </p:sp>
    </p:spTree>
    <p:extLst>
      <p:ext uri="{BB962C8B-B14F-4D97-AF65-F5344CB8AC3E}">
        <p14:creationId xmlns:p14="http://schemas.microsoft.com/office/powerpoint/2010/main" val="3106932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A0775-D717-4548-A7F4-824CAFE9C07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28687CE6-380D-DC4E-AE69-0F7BCA1FB9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59AE617-FDDE-A54F-B823-C8782E1C27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5F0D18F-03B0-5047-A280-56DDFA73738C}"/>
              </a:ext>
            </a:extLst>
          </p:cNvPr>
          <p:cNvSpPr>
            <a:spLocks noGrp="1"/>
          </p:cNvSpPr>
          <p:nvPr>
            <p:ph type="dt" sz="half" idx="10"/>
          </p:nvPr>
        </p:nvSpPr>
        <p:spPr/>
        <p:txBody>
          <a:bodyPr/>
          <a:lstStyle/>
          <a:p>
            <a:fld id="{1A9552DF-0ABD-CF4E-AED4-9E978428862F}" type="datetimeFigureOut">
              <a:rPr lang="en-GB" smtClean="0"/>
              <a:t>12/10/2020</a:t>
            </a:fld>
            <a:endParaRPr lang="en-GB"/>
          </a:p>
        </p:txBody>
      </p:sp>
      <p:sp>
        <p:nvSpPr>
          <p:cNvPr id="6" name="Footer Placeholder 5">
            <a:extLst>
              <a:ext uri="{FF2B5EF4-FFF2-40B4-BE49-F238E27FC236}">
                <a16:creationId xmlns:a16="http://schemas.microsoft.com/office/drawing/2014/main" id="{0DBA8301-911B-6249-AB7D-11EFB755E40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15DB988-4D23-2446-BBD0-516E56DF9F86}"/>
              </a:ext>
            </a:extLst>
          </p:cNvPr>
          <p:cNvSpPr>
            <a:spLocks noGrp="1"/>
          </p:cNvSpPr>
          <p:nvPr>
            <p:ph type="sldNum" sz="quarter" idx="12"/>
          </p:nvPr>
        </p:nvSpPr>
        <p:spPr/>
        <p:txBody>
          <a:bodyPr/>
          <a:lstStyle/>
          <a:p>
            <a:fld id="{2E33340E-F35F-A449-AC8B-C0BEE2CA57AB}" type="slidenum">
              <a:rPr lang="en-GB" smtClean="0"/>
              <a:t>‹#›</a:t>
            </a:fld>
            <a:endParaRPr lang="en-GB"/>
          </a:p>
        </p:txBody>
      </p:sp>
    </p:spTree>
    <p:extLst>
      <p:ext uri="{BB962C8B-B14F-4D97-AF65-F5344CB8AC3E}">
        <p14:creationId xmlns:p14="http://schemas.microsoft.com/office/powerpoint/2010/main" val="1005782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6A0FBA-609F-114F-AB4E-05DB4D7F8F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153A96C8-5E51-A942-A8F9-A8C5F8AB79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450C52E-7AD0-FB49-98D2-D0A332BD20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9552DF-0ABD-CF4E-AED4-9E978428862F}" type="datetimeFigureOut">
              <a:rPr lang="en-GB" smtClean="0"/>
              <a:t>12/10/2020</a:t>
            </a:fld>
            <a:endParaRPr lang="en-GB"/>
          </a:p>
        </p:txBody>
      </p:sp>
      <p:sp>
        <p:nvSpPr>
          <p:cNvPr id="5" name="Footer Placeholder 4">
            <a:extLst>
              <a:ext uri="{FF2B5EF4-FFF2-40B4-BE49-F238E27FC236}">
                <a16:creationId xmlns:a16="http://schemas.microsoft.com/office/drawing/2014/main" id="{EED1D6C7-A2C4-464C-AC5B-DC0FD5694F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90617B5-BB3C-754A-9192-69A41A7AD3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33340E-F35F-A449-AC8B-C0BEE2CA57AB}" type="slidenum">
              <a:rPr lang="en-GB" smtClean="0"/>
              <a:t>‹#›</a:t>
            </a:fld>
            <a:endParaRPr lang="en-GB"/>
          </a:p>
        </p:txBody>
      </p:sp>
    </p:spTree>
    <p:extLst>
      <p:ext uri="{BB962C8B-B14F-4D97-AF65-F5344CB8AC3E}">
        <p14:creationId xmlns:p14="http://schemas.microsoft.com/office/powerpoint/2010/main" val="34348610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67.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96193-746C-6C49-B05A-02ACD6090C58}"/>
              </a:ext>
            </a:extLst>
          </p:cNvPr>
          <p:cNvSpPr>
            <a:spLocks noGrp="1"/>
          </p:cNvSpPr>
          <p:nvPr>
            <p:ph type="title"/>
          </p:nvPr>
        </p:nvSpPr>
        <p:spPr/>
        <p:txBody>
          <a:bodyPr/>
          <a:lstStyle/>
          <a:p>
            <a:r>
              <a:rPr lang="en-GB" u="sng" dirty="0"/>
              <a:t>Thursday 15</a:t>
            </a:r>
            <a:r>
              <a:rPr lang="en-GB" u="sng" baseline="30000" dirty="0"/>
              <a:t>th</a:t>
            </a:r>
            <a:r>
              <a:rPr lang="en-GB" u="sng" dirty="0"/>
              <a:t> October</a:t>
            </a:r>
          </a:p>
        </p:txBody>
      </p:sp>
      <p:sp>
        <p:nvSpPr>
          <p:cNvPr id="3" name="Content Placeholder 2">
            <a:extLst>
              <a:ext uri="{FF2B5EF4-FFF2-40B4-BE49-F238E27FC236}">
                <a16:creationId xmlns:a16="http://schemas.microsoft.com/office/drawing/2014/main" id="{0AACEB6D-32BD-884B-93AB-6E8118DE9F14}"/>
              </a:ext>
            </a:extLst>
          </p:cNvPr>
          <p:cNvSpPr>
            <a:spLocks noGrp="1"/>
          </p:cNvSpPr>
          <p:nvPr>
            <p:ph idx="1"/>
          </p:nvPr>
        </p:nvSpPr>
        <p:spPr/>
        <p:txBody>
          <a:bodyPr>
            <a:normAutofit/>
          </a:bodyPr>
          <a:lstStyle/>
          <a:p>
            <a:pPr marL="0" indent="0" algn="ctr">
              <a:buNone/>
            </a:pPr>
            <a:r>
              <a:rPr lang="en-GB" sz="5400" u="sng" dirty="0">
                <a:latin typeface="Chalkboard" panose="03050602040202020205" pitchFamily="66" charset="77"/>
              </a:rPr>
              <a:t>Can I write a story opening?</a:t>
            </a:r>
          </a:p>
        </p:txBody>
      </p:sp>
    </p:spTree>
    <p:extLst>
      <p:ext uri="{BB962C8B-B14F-4D97-AF65-F5344CB8AC3E}">
        <p14:creationId xmlns:p14="http://schemas.microsoft.com/office/powerpoint/2010/main" val="1354459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D65451-9092-334F-9305-22A5FCE03F73}"/>
              </a:ext>
            </a:extLst>
          </p:cNvPr>
          <p:cNvSpPr/>
          <p:nvPr/>
        </p:nvSpPr>
        <p:spPr>
          <a:xfrm>
            <a:off x="314325" y="1086654"/>
            <a:ext cx="11658600" cy="4595745"/>
          </a:xfrm>
          <a:prstGeom prst="rect">
            <a:avLst/>
          </a:prstGeom>
        </p:spPr>
        <p:txBody>
          <a:bodyPr wrap="square">
            <a:spAutoFit/>
          </a:bodyPr>
          <a:lstStyle/>
          <a:p>
            <a:pPr algn="ctr">
              <a:spcAft>
                <a:spcPts val="0"/>
              </a:spcAft>
            </a:pPr>
            <a:r>
              <a:rPr lang="en-GB" sz="3600" dirty="0">
                <a:effectLst/>
                <a:latin typeface="ArialMT"/>
                <a:ea typeface="Times New Roman" panose="02020603050405020304" pitchFamily="18" charset="0"/>
                <a:cs typeface="Times New Roman" panose="02020603050405020304" pitchFamily="18" charset="0"/>
              </a:rPr>
              <a:t>The Fisherman’s Three Wishes</a:t>
            </a:r>
            <a:endParaRPr lang="en-GB" sz="3600" dirty="0">
              <a:latin typeface="ArialMT"/>
              <a:ea typeface="Calibri" panose="020F0502020204030204" pitchFamily="34" charset="0"/>
              <a:cs typeface="Times New Roman" panose="02020603050405020304" pitchFamily="18" charset="0"/>
            </a:endParaRPr>
          </a:p>
          <a:p>
            <a:pPr algn="ctr">
              <a:spcAft>
                <a:spcPts val="0"/>
              </a:spcAft>
            </a:pP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2700" dirty="0">
                <a:latin typeface="ArialMT"/>
                <a:ea typeface="Times New Roman" panose="02020603050405020304" pitchFamily="18" charset="0"/>
                <a:cs typeface="Times New Roman" panose="02020603050405020304" pitchFamily="18" charset="0"/>
              </a:rPr>
              <a:t>Long, long ago, there was a kind, old fisherman called Jack. He had a long straggly beard, scruffy grey hair and very kind eyes. He lived in a poor tumbledown hut by the sea with his wrinkly, old and very grumpy wife. </a:t>
            </a:r>
            <a:endParaRPr lang="en-GB" sz="27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2700" dirty="0">
                <a:latin typeface="ArialMT"/>
                <a:ea typeface="Times New Roman" panose="02020603050405020304" pitchFamily="18" charset="0"/>
                <a:cs typeface="Times New Roman" panose="02020603050405020304" pitchFamily="18" charset="0"/>
              </a:rPr>
              <a:t>“Just look at this house”, she used to say, “The windows are cracked, the walls rattle and the roof is broken. You’re useless.”</a:t>
            </a:r>
            <a:br>
              <a:rPr lang="en-GB" sz="2700" dirty="0">
                <a:latin typeface="ArialMT"/>
                <a:ea typeface="Times New Roman" panose="02020603050405020304" pitchFamily="18" charset="0"/>
                <a:cs typeface="Times New Roman" panose="02020603050405020304" pitchFamily="18" charset="0"/>
              </a:rPr>
            </a:br>
            <a:r>
              <a:rPr lang="en-GB" sz="2700" dirty="0">
                <a:latin typeface="ArialMT"/>
                <a:ea typeface="Times New Roman" panose="02020603050405020304" pitchFamily="18" charset="0"/>
                <a:cs typeface="Times New Roman" panose="02020603050405020304" pitchFamily="18" charset="0"/>
              </a:rPr>
              <a:t>“Sorry dear”, Jack would reply. </a:t>
            </a:r>
            <a:endParaRPr lang="en-GB" sz="27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7D1B7B8E-D160-E741-BAE9-CF13CD89EF57}"/>
              </a:ext>
            </a:extLst>
          </p:cNvPr>
          <p:cNvSpPr txBox="1"/>
          <p:nvPr/>
        </p:nvSpPr>
        <p:spPr>
          <a:xfrm>
            <a:off x="314325" y="357188"/>
            <a:ext cx="3377463" cy="369332"/>
          </a:xfrm>
          <a:prstGeom prst="rect">
            <a:avLst/>
          </a:prstGeom>
          <a:noFill/>
        </p:spPr>
        <p:txBody>
          <a:bodyPr wrap="none" rtlCol="0">
            <a:spAutoFit/>
          </a:bodyPr>
          <a:lstStyle/>
          <a:p>
            <a:r>
              <a:rPr lang="en-GB" dirty="0"/>
              <a:t>Story Opening – Teacher example.</a:t>
            </a:r>
          </a:p>
        </p:txBody>
      </p:sp>
      <p:sp>
        <p:nvSpPr>
          <p:cNvPr id="3" name="TextBox 2">
            <a:extLst>
              <a:ext uri="{FF2B5EF4-FFF2-40B4-BE49-F238E27FC236}">
                <a16:creationId xmlns:a16="http://schemas.microsoft.com/office/drawing/2014/main" id="{CA6978EF-D66E-3445-B697-A5306A6888B9}"/>
              </a:ext>
            </a:extLst>
          </p:cNvPr>
          <p:cNvSpPr txBox="1"/>
          <p:nvPr/>
        </p:nvSpPr>
        <p:spPr>
          <a:xfrm>
            <a:off x="4960145" y="5682399"/>
            <a:ext cx="7231855" cy="1077218"/>
          </a:xfrm>
          <a:prstGeom prst="rect">
            <a:avLst/>
          </a:prstGeom>
          <a:noFill/>
        </p:spPr>
        <p:txBody>
          <a:bodyPr wrap="square" rtlCol="0">
            <a:spAutoFit/>
          </a:bodyPr>
          <a:lstStyle/>
          <a:p>
            <a:pPr algn="ctr"/>
            <a:r>
              <a:rPr lang="en-GB" sz="3200" dirty="0">
                <a:solidFill>
                  <a:srgbClr val="C00000"/>
                </a:solidFill>
                <a:latin typeface="Chalkboard" panose="03050602040202020205" pitchFamily="66" charset="77"/>
              </a:rPr>
              <a:t>Can you see any of the things on my checklist? Can I tick anything off?</a:t>
            </a:r>
          </a:p>
        </p:txBody>
      </p:sp>
    </p:spTree>
    <p:extLst>
      <p:ext uri="{BB962C8B-B14F-4D97-AF65-F5344CB8AC3E}">
        <p14:creationId xmlns:p14="http://schemas.microsoft.com/office/powerpoint/2010/main" val="1834466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D65451-9092-334F-9305-22A5FCE03F73}"/>
              </a:ext>
            </a:extLst>
          </p:cNvPr>
          <p:cNvSpPr/>
          <p:nvPr/>
        </p:nvSpPr>
        <p:spPr>
          <a:xfrm>
            <a:off x="2336751" y="165813"/>
            <a:ext cx="9322019" cy="5909310"/>
          </a:xfrm>
          <a:prstGeom prst="rect">
            <a:avLst/>
          </a:prstGeom>
        </p:spPr>
        <p:txBody>
          <a:bodyPr wrap="square">
            <a:spAutoFit/>
          </a:bodyPr>
          <a:lstStyle/>
          <a:p>
            <a:pPr algn="ctr">
              <a:spcAft>
                <a:spcPts val="0"/>
              </a:spcAft>
            </a:pPr>
            <a:r>
              <a:rPr lang="en-GB" sz="3600" dirty="0">
                <a:effectLst/>
                <a:latin typeface="ArialMT"/>
                <a:ea typeface="Times New Roman" panose="02020603050405020304" pitchFamily="18" charset="0"/>
                <a:cs typeface="Times New Roman" panose="02020603050405020304" pitchFamily="18" charset="0"/>
              </a:rPr>
              <a:t>The Fisherman’s Three Wishes</a:t>
            </a:r>
          </a:p>
          <a:p>
            <a:pPr algn="ctr">
              <a:spcAft>
                <a:spcPts val="0"/>
              </a:spcAft>
            </a:pPr>
            <a:endParaRPr lang="en-GB" sz="3600" dirty="0">
              <a:effectLst/>
              <a:latin typeface="ArialMT"/>
              <a:ea typeface="Times New Roman" panose="02020603050405020304" pitchFamily="18" charset="0"/>
              <a:cs typeface="Times New Roman" panose="02020603050405020304" pitchFamily="18" charset="0"/>
            </a:endParaRPr>
          </a:p>
          <a:p>
            <a:pPr algn="ctr">
              <a:spcAft>
                <a:spcPts val="0"/>
              </a:spcAft>
            </a:pPr>
            <a:endParaRPr lang="en-GB" sz="3600" dirty="0">
              <a:effectLst/>
              <a:latin typeface="ArialMT"/>
              <a:ea typeface="Times New Roman" panose="02020603050405020304" pitchFamily="18" charset="0"/>
              <a:cs typeface="Times New Roman" panose="02020603050405020304" pitchFamily="18" charset="0"/>
            </a:endParaRPr>
          </a:p>
          <a:p>
            <a:pPr algn="ctr">
              <a:spcAft>
                <a:spcPts val="0"/>
              </a:spcAft>
            </a:pPr>
            <a:endParaRPr lang="en-GB" sz="3600" dirty="0">
              <a:latin typeface="ArialMT"/>
              <a:ea typeface="Calibri" panose="020F0502020204030204" pitchFamily="34" charset="0"/>
              <a:cs typeface="Times New Roman" panose="02020603050405020304" pitchFamily="18" charset="0"/>
            </a:endParaRPr>
          </a:p>
          <a:p>
            <a:pPr algn="ctr">
              <a:spcAft>
                <a:spcPts val="0"/>
              </a:spcAft>
            </a:pP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700" dirty="0">
                <a:latin typeface="ArialMT"/>
                <a:ea typeface="Times New Roman" panose="02020603050405020304" pitchFamily="18" charset="0"/>
                <a:cs typeface="Times New Roman" panose="02020603050405020304" pitchFamily="18" charset="0"/>
              </a:rPr>
              <a:t>Long, long ago, there was a kind, old fisherman called Jack. He had a long straggly beard but very kind eyes. He lived in a poor tumbledown hut by the stormy sea with his old and grumpy wife. </a:t>
            </a:r>
            <a:endParaRPr lang="en-GB" sz="27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700" dirty="0">
                <a:latin typeface="ArialMT"/>
                <a:ea typeface="Times New Roman" panose="02020603050405020304" pitchFamily="18" charset="0"/>
                <a:cs typeface="Times New Roman" panose="02020603050405020304" pitchFamily="18" charset="0"/>
              </a:rPr>
              <a:t>“Just look at this house,” she used to say, “The windows are cracked, the walls rattle and the roof is broken. You’re useless”.</a:t>
            </a:r>
            <a:br>
              <a:rPr lang="en-GB" sz="2700" dirty="0">
                <a:latin typeface="ArialMT"/>
                <a:ea typeface="Times New Roman" panose="02020603050405020304" pitchFamily="18" charset="0"/>
                <a:cs typeface="Times New Roman" panose="02020603050405020304" pitchFamily="18" charset="0"/>
              </a:rPr>
            </a:br>
            <a:r>
              <a:rPr lang="en-GB" sz="2700" dirty="0">
                <a:latin typeface="ArialMT"/>
                <a:ea typeface="Times New Roman" panose="02020603050405020304" pitchFamily="18" charset="0"/>
                <a:cs typeface="Times New Roman" panose="02020603050405020304" pitchFamily="18" charset="0"/>
              </a:rPr>
              <a:t>“Sorry dear,” Jack would reply. </a:t>
            </a:r>
            <a:endParaRPr lang="en-GB" sz="27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C2D971FF-FAC1-6D4A-B2D0-808D421F2049}"/>
              </a:ext>
            </a:extLst>
          </p:cNvPr>
          <p:cNvSpPr txBox="1"/>
          <p:nvPr/>
        </p:nvSpPr>
        <p:spPr>
          <a:xfrm>
            <a:off x="834914" y="1523407"/>
            <a:ext cx="1255665" cy="369332"/>
          </a:xfrm>
          <a:prstGeom prst="rect">
            <a:avLst/>
          </a:prstGeom>
          <a:noFill/>
        </p:spPr>
        <p:txBody>
          <a:bodyPr wrap="none" rtlCol="0">
            <a:spAutoFit/>
          </a:bodyPr>
          <a:lstStyle/>
          <a:p>
            <a:r>
              <a:rPr lang="en-GB" dirty="0">
                <a:solidFill>
                  <a:srgbClr val="FF0000"/>
                </a:solidFill>
              </a:rPr>
              <a:t>Preposition</a:t>
            </a:r>
          </a:p>
        </p:txBody>
      </p:sp>
      <p:sp>
        <p:nvSpPr>
          <p:cNvPr id="6" name="TextBox 5">
            <a:extLst>
              <a:ext uri="{FF2B5EF4-FFF2-40B4-BE49-F238E27FC236}">
                <a16:creationId xmlns:a16="http://schemas.microsoft.com/office/drawing/2014/main" id="{3F728A34-F2C4-BC4B-B2E0-B57068252E6D}"/>
              </a:ext>
            </a:extLst>
          </p:cNvPr>
          <p:cNvSpPr txBox="1"/>
          <p:nvPr/>
        </p:nvSpPr>
        <p:spPr>
          <a:xfrm>
            <a:off x="5958629" y="1523407"/>
            <a:ext cx="2573910" cy="369332"/>
          </a:xfrm>
          <a:prstGeom prst="rect">
            <a:avLst/>
          </a:prstGeom>
          <a:noFill/>
        </p:spPr>
        <p:txBody>
          <a:bodyPr wrap="none" rtlCol="0">
            <a:spAutoFit/>
          </a:bodyPr>
          <a:lstStyle/>
          <a:p>
            <a:r>
              <a:rPr lang="en-GB" dirty="0">
                <a:solidFill>
                  <a:srgbClr val="FF0000"/>
                </a:solidFill>
              </a:rPr>
              <a:t>Main character described</a:t>
            </a:r>
          </a:p>
        </p:txBody>
      </p:sp>
      <p:sp>
        <p:nvSpPr>
          <p:cNvPr id="7" name="TextBox 6">
            <a:extLst>
              <a:ext uri="{FF2B5EF4-FFF2-40B4-BE49-F238E27FC236}">
                <a16:creationId xmlns:a16="http://schemas.microsoft.com/office/drawing/2014/main" id="{13E91840-0474-9E4F-B503-CB9B5876D669}"/>
              </a:ext>
            </a:extLst>
          </p:cNvPr>
          <p:cNvSpPr txBox="1"/>
          <p:nvPr/>
        </p:nvSpPr>
        <p:spPr>
          <a:xfrm>
            <a:off x="8237931" y="5394250"/>
            <a:ext cx="2328201" cy="369332"/>
          </a:xfrm>
          <a:prstGeom prst="rect">
            <a:avLst/>
          </a:prstGeom>
          <a:noFill/>
        </p:spPr>
        <p:txBody>
          <a:bodyPr wrap="none" rtlCol="0">
            <a:spAutoFit/>
          </a:bodyPr>
          <a:lstStyle/>
          <a:p>
            <a:r>
              <a:rPr lang="en-GB" dirty="0">
                <a:solidFill>
                  <a:srgbClr val="FF0000"/>
                </a:solidFill>
              </a:rPr>
              <a:t>Main setting described</a:t>
            </a:r>
          </a:p>
        </p:txBody>
      </p:sp>
      <p:cxnSp>
        <p:nvCxnSpPr>
          <p:cNvPr id="9" name="Straight Arrow Connector 8">
            <a:extLst>
              <a:ext uri="{FF2B5EF4-FFF2-40B4-BE49-F238E27FC236}">
                <a16:creationId xmlns:a16="http://schemas.microsoft.com/office/drawing/2014/main" id="{4621251A-2ABC-114C-9403-C679602498C8}"/>
              </a:ext>
            </a:extLst>
          </p:cNvPr>
          <p:cNvCxnSpPr/>
          <p:nvPr/>
        </p:nvCxnSpPr>
        <p:spPr>
          <a:xfrm>
            <a:off x="1747679" y="1892739"/>
            <a:ext cx="685800" cy="8329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7A2315F-90C2-174E-8E6B-27AA324C711E}"/>
              </a:ext>
            </a:extLst>
          </p:cNvPr>
          <p:cNvCxnSpPr/>
          <p:nvPr/>
        </p:nvCxnSpPr>
        <p:spPr>
          <a:xfrm>
            <a:off x="6997761" y="1909534"/>
            <a:ext cx="38102" cy="8647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039CBF0-C5BB-954D-89B4-15FCB5B0C9A1}"/>
              </a:ext>
            </a:extLst>
          </p:cNvPr>
          <p:cNvCxnSpPr/>
          <p:nvPr/>
        </p:nvCxnSpPr>
        <p:spPr>
          <a:xfrm>
            <a:off x="7245584" y="1907027"/>
            <a:ext cx="496041" cy="8504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C964C84-CF11-D449-8BC7-664C4BB40982}"/>
              </a:ext>
            </a:extLst>
          </p:cNvPr>
          <p:cNvCxnSpPr>
            <a:cxnSpLocks/>
          </p:cNvCxnSpPr>
          <p:nvPr/>
        </p:nvCxnSpPr>
        <p:spPr>
          <a:xfrm flipH="1" flipV="1">
            <a:off x="5200650" y="3914775"/>
            <a:ext cx="3438286" cy="14801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C162369-DC9C-5A4D-83E2-9FB4C0632831}"/>
              </a:ext>
            </a:extLst>
          </p:cNvPr>
          <p:cNvCxnSpPr>
            <a:cxnSpLocks/>
          </p:cNvCxnSpPr>
          <p:nvPr/>
        </p:nvCxnSpPr>
        <p:spPr>
          <a:xfrm flipH="1" flipV="1">
            <a:off x="7426967" y="3905870"/>
            <a:ext cx="2085974" cy="14883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BFD8F43-6D89-F94F-BA77-375651BAECC0}"/>
              </a:ext>
            </a:extLst>
          </p:cNvPr>
          <p:cNvSpPr txBox="1"/>
          <p:nvPr/>
        </p:nvSpPr>
        <p:spPr>
          <a:xfrm>
            <a:off x="197213" y="4085681"/>
            <a:ext cx="1489917" cy="1200329"/>
          </a:xfrm>
          <a:prstGeom prst="rect">
            <a:avLst/>
          </a:prstGeom>
          <a:noFill/>
        </p:spPr>
        <p:txBody>
          <a:bodyPr wrap="square" rtlCol="0">
            <a:spAutoFit/>
          </a:bodyPr>
          <a:lstStyle/>
          <a:p>
            <a:r>
              <a:rPr lang="en-GB" dirty="0">
                <a:solidFill>
                  <a:srgbClr val="FF0000"/>
                </a:solidFill>
              </a:rPr>
              <a:t>Start a new line when a new person speaks.</a:t>
            </a:r>
          </a:p>
        </p:txBody>
      </p:sp>
      <p:sp>
        <p:nvSpPr>
          <p:cNvPr id="8" name="TextBox 7">
            <a:extLst>
              <a:ext uri="{FF2B5EF4-FFF2-40B4-BE49-F238E27FC236}">
                <a16:creationId xmlns:a16="http://schemas.microsoft.com/office/drawing/2014/main" id="{926287DF-E760-6D4D-A818-6502DF6BDEFB}"/>
              </a:ext>
            </a:extLst>
          </p:cNvPr>
          <p:cNvSpPr txBox="1"/>
          <p:nvPr/>
        </p:nvSpPr>
        <p:spPr>
          <a:xfrm>
            <a:off x="72642" y="5834747"/>
            <a:ext cx="2062004" cy="646331"/>
          </a:xfrm>
          <a:prstGeom prst="rect">
            <a:avLst/>
          </a:prstGeom>
          <a:noFill/>
        </p:spPr>
        <p:txBody>
          <a:bodyPr wrap="square" rtlCol="0">
            <a:spAutoFit/>
          </a:bodyPr>
          <a:lstStyle/>
          <a:p>
            <a:r>
              <a:rPr lang="en-GB" dirty="0">
                <a:solidFill>
                  <a:srgbClr val="FF0000"/>
                </a:solidFill>
              </a:rPr>
              <a:t>Start speech with a capital letter</a:t>
            </a:r>
          </a:p>
        </p:txBody>
      </p:sp>
      <p:sp>
        <p:nvSpPr>
          <p:cNvPr id="10" name="TextBox 9">
            <a:extLst>
              <a:ext uri="{FF2B5EF4-FFF2-40B4-BE49-F238E27FC236}">
                <a16:creationId xmlns:a16="http://schemas.microsoft.com/office/drawing/2014/main" id="{DAEFD881-5FF1-5B4B-B700-35FD15BADDE0}"/>
              </a:ext>
            </a:extLst>
          </p:cNvPr>
          <p:cNvSpPr txBox="1"/>
          <p:nvPr/>
        </p:nvSpPr>
        <p:spPr>
          <a:xfrm>
            <a:off x="5849987" y="6112192"/>
            <a:ext cx="2062004" cy="646331"/>
          </a:xfrm>
          <a:prstGeom prst="rect">
            <a:avLst/>
          </a:prstGeom>
          <a:noFill/>
        </p:spPr>
        <p:txBody>
          <a:bodyPr wrap="square" rtlCol="0">
            <a:spAutoFit/>
          </a:bodyPr>
          <a:lstStyle/>
          <a:p>
            <a:r>
              <a:rPr lang="en-GB" dirty="0">
                <a:solidFill>
                  <a:srgbClr val="FF0000"/>
                </a:solidFill>
              </a:rPr>
              <a:t>Inverted commas around speech</a:t>
            </a:r>
          </a:p>
        </p:txBody>
      </p:sp>
      <p:sp>
        <p:nvSpPr>
          <p:cNvPr id="16" name="TextBox 15">
            <a:extLst>
              <a:ext uri="{FF2B5EF4-FFF2-40B4-BE49-F238E27FC236}">
                <a16:creationId xmlns:a16="http://schemas.microsoft.com/office/drawing/2014/main" id="{55E90390-8E7E-C448-9E46-17E2FFDA1928}"/>
              </a:ext>
            </a:extLst>
          </p:cNvPr>
          <p:cNvSpPr txBox="1"/>
          <p:nvPr/>
        </p:nvSpPr>
        <p:spPr>
          <a:xfrm>
            <a:off x="2165110" y="5973692"/>
            <a:ext cx="1838484" cy="923330"/>
          </a:xfrm>
          <a:prstGeom prst="rect">
            <a:avLst/>
          </a:prstGeom>
          <a:noFill/>
        </p:spPr>
        <p:txBody>
          <a:bodyPr wrap="square" rtlCol="0">
            <a:spAutoFit/>
          </a:bodyPr>
          <a:lstStyle/>
          <a:p>
            <a:r>
              <a:rPr lang="en-GB" dirty="0">
                <a:solidFill>
                  <a:srgbClr val="FF0000"/>
                </a:solidFill>
              </a:rPr>
              <a:t>Comma before the last inverted comma</a:t>
            </a:r>
          </a:p>
        </p:txBody>
      </p:sp>
      <p:cxnSp>
        <p:nvCxnSpPr>
          <p:cNvPr id="20" name="Straight Arrow Connector 19">
            <a:extLst>
              <a:ext uri="{FF2B5EF4-FFF2-40B4-BE49-F238E27FC236}">
                <a16:creationId xmlns:a16="http://schemas.microsoft.com/office/drawing/2014/main" id="{ADFED1CA-AF3A-0847-B406-6772FCEB2D5F}"/>
              </a:ext>
            </a:extLst>
          </p:cNvPr>
          <p:cNvCxnSpPr>
            <a:cxnSpLocks/>
          </p:cNvCxnSpPr>
          <p:nvPr/>
        </p:nvCxnSpPr>
        <p:spPr>
          <a:xfrm flipH="1" flipV="1">
            <a:off x="4331193" y="5763582"/>
            <a:ext cx="1351666" cy="6914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0E03A38-88EA-0B4A-9BAC-4B1B4B57A28A}"/>
              </a:ext>
            </a:extLst>
          </p:cNvPr>
          <p:cNvCxnSpPr>
            <a:cxnSpLocks/>
          </p:cNvCxnSpPr>
          <p:nvPr/>
        </p:nvCxnSpPr>
        <p:spPr>
          <a:xfrm flipV="1">
            <a:off x="3680141" y="5973692"/>
            <a:ext cx="361723" cy="2277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B97DDE3-5F15-B54A-8965-E8D9362EB13E}"/>
              </a:ext>
            </a:extLst>
          </p:cNvPr>
          <p:cNvCxnSpPr>
            <a:cxnSpLocks/>
          </p:cNvCxnSpPr>
          <p:nvPr/>
        </p:nvCxnSpPr>
        <p:spPr>
          <a:xfrm flipV="1">
            <a:off x="1184965" y="5796165"/>
            <a:ext cx="1104629" cy="722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6A8610C-C038-9545-969A-356628D5A447}"/>
              </a:ext>
            </a:extLst>
          </p:cNvPr>
          <p:cNvCxnSpPr>
            <a:cxnSpLocks/>
          </p:cNvCxnSpPr>
          <p:nvPr/>
        </p:nvCxnSpPr>
        <p:spPr>
          <a:xfrm flipV="1">
            <a:off x="1462746" y="4554224"/>
            <a:ext cx="826848" cy="392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B107B0A-2189-2444-B584-ED709770E2E2}"/>
              </a:ext>
            </a:extLst>
          </p:cNvPr>
          <p:cNvCxnSpPr/>
          <p:nvPr/>
        </p:nvCxnSpPr>
        <p:spPr>
          <a:xfrm>
            <a:off x="1352642" y="5001787"/>
            <a:ext cx="936952" cy="2456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2612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BAB3F-7441-694C-8038-92575419E0D8}"/>
              </a:ext>
            </a:extLst>
          </p:cNvPr>
          <p:cNvSpPr>
            <a:spLocks noGrp="1"/>
          </p:cNvSpPr>
          <p:nvPr>
            <p:ph type="title"/>
          </p:nvPr>
        </p:nvSpPr>
        <p:spPr/>
        <p:txBody>
          <a:bodyPr/>
          <a:lstStyle/>
          <a:p>
            <a:r>
              <a:rPr lang="en-GB" dirty="0"/>
              <a:t>Independent work</a:t>
            </a:r>
          </a:p>
        </p:txBody>
      </p:sp>
      <p:sp>
        <p:nvSpPr>
          <p:cNvPr id="3" name="Content Placeholder 2">
            <a:extLst>
              <a:ext uri="{FF2B5EF4-FFF2-40B4-BE49-F238E27FC236}">
                <a16:creationId xmlns:a16="http://schemas.microsoft.com/office/drawing/2014/main" id="{76636862-B0C3-D24B-96D0-23B001C70951}"/>
              </a:ext>
            </a:extLst>
          </p:cNvPr>
          <p:cNvSpPr>
            <a:spLocks noGrp="1"/>
          </p:cNvSpPr>
          <p:nvPr>
            <p:ph idx="1"/>
          </p:nvPr>
        </p:nvSpPr>
        <p:spPr>
          <a:xfrm>
            <a:off x="838200" y="1825625"/>
            <a:ext cx="10515600" cy="1325563"/>
          </a:xfrm>
        </p:spPr>
        <p:txBody>
          <a:bodyPr>
            <a:normAutofit/>
          </a:bodyPr>
          <a:lstStyle/>
          <a:p>
            <a:pPr marL="0" indent="0">
              <a:buNone/>
            </a:pPr>
            <a:r>
              <a:rPr lang="en-GB" sz="3600" dirty="0">
                <a:solidFill>
                  <a:srgbClr val="C00000"/>
                </a:solidFill>
              </a:rPr>
              <a:t>Now you are going to write your own story opening.</a:t>
            </a:r>
          </a:p>
        </p:txBody>
      </p:sp>
      <p:sp>
        <p:nvSpPr>
          <p:cNvPr id="4" name="TextBox 3">
            <a:extLst>
              <a:ext uri="{FF2B5EF4-FFF2-40B4-BE49-F238E27FC236}">
                <a16:creationId xmlns:a16="http://schemas.microsoft.com/office/drawing/2014/main" id="{A11F96CB-6126-E64A-860D-75857DF3802B}"/>
              </a:ext>
            </a:extLst>
          </p:cNvPr>
          <p:cNvSpPr txBox="1"/>
          <p:nvPr/>
        </p:nvSpPr>
        <p:spPr>
          <a:xfrm>
            <a:off x="628650" y="3445203"/>
            <a:ext cx="3574953" cy="523220"/>
          </a:xfrm>
          <a:prstGeom prst="rect">
            <a:avLst/>
          </a:prstGeom>
          <a:noFill/>
        </p:spPr>
        <p:txBody>
          <a:bodyPr wrap="none" rtlCol="0">
            <a:spAutoFit/>
          </a:bodyPr>
          <a:lstStyle/>
          <a:p>
            <a:r>
              <a:rPr lang="en-GB" sz="2800" dirty="0"/>
              <a:t>Don’t forget to include:</a:t>
            </a:r>
          </a:p>
        </p:txBody>
      </p:sp>
      <p:sp>
        <p:nvSpPr>
          <p:cNvPr id="5" name="TextBox 4">
            <a:extLst>
              <a:ext uri="{FF2B5EF4-FFF2-40B4-BE49-F238E27FC236}">
                <a16:creationId xmlns:a16="http://schemas.microsoft.com/office/drawing/2014/main" id="{DCC31136-B0A3-5046-B42D-4D16B59187C2}"/>
              </a:ext>
            </a:extLst>
          </p:cNvPr>
          <p:cNvSpPr txBox="1"/>
          <p:nvPr/>
        </p:nvSpPr>
        <p:spPr>
          <a:xfrm>
            <a:off x="4529139" y="3400425"/>
            <a:ext cx="4503412" cy="2585323"/>
          </a:xfrm>
          <a:prstGeom prst="rect">
            <a:avLst/>
          </a:prstGeom>
          <a:noFill/>
        </p:spPr>
        <p:txBody>
          <a:bodyPr wrap="none" rtlCol="0">
            <a:spAutoFit/>
          </a:bodyPr>
          <a:lstStyle/>
          <a:p>
            <a:pPr marL="285750" indent="-285750">
              <a:buFont typeface="Arial" panose="020B0604020202020204" pitchFamily="34" charset="0"/>
              <a:buChar char="•"/>
            </a:pPr>
            <a:r>
              <a:rPr lang="en-GB" sz="3600" dirty="0">
                <a:solidFill>
                  <a:srgbClr val="FF0000"/>
                </a:solidFill>
              </a:rPr>
              <a:t>Prepositions for time</a:t>
            </a:r>
          </a:p>
          <a:p>
            <a:pPr marL="285750" indent="-285750">
              <a:buFont typeface="Arial" panose="020B0604020202020204" pitchFamily="34" charset="0"/>
              <a:buChar char="•"/>
            </a:pPr>
            <a:r>
              <a:rPr lang="en-GB" sz="3600" dirty="0">
                <a:solidFill>
                  <a:srgbClr val="00B050"/>
                </a:solidFill>
              </a:rPr>
              <a:t>Character description</a:t>
            </a:r>
          </a:p>
          <a:p>
            <a:pPr marL="285750" indent="-285750">
              <a:buFont typeface="Arial" panose="020B0604020202020204" pitchFamily="34" charset="0"/>
              <a:buChar char="•"/>
            </a:pPr>
            <a:r>
              <a:rPr lang="en-GB" sz="3600" dirty="0">
                <a:solidFill>
                  <a:schemeClr val="accent5">
                    <a:lumMod val="75000"/>
                  </a:schemeClr>
                </a:solidFill>
              </a:rPr>
              <a:t>Setting description</a:t>
            </a:r>
          </a:p>
          <a:p>
            <a:pPr marL="285750" indent="-285750">
              <a:buFont typeface="Arial" panose="020B0604020202020204" pitchFamily="34" charset="0"/>
              <a:buChar char="•"/>
            </a:pPr>
            <a:r>
              <a:rPr lang="en-GB" sz="3600" dirty="0">
                <a:solidFill>
                  <a:srgbClr val="7030A0"/>
                </a:solidFill>
              </a:rPr>
              <a:t>Speech punctuation</a:t>
            </a:r>
          </a:p>
          <a:p>
            <a:endParaRPr lang="en-GB" dirty="0"/>
          </a:p>
        </p:txBody>
      </p:sp>
    </p:spTree>
    <p:extLst>
      <p:ext uri="{BB962C8B-B14F-4D97-AF65-F5344CB8AC3E}">
        <p14:creationId xmlns:p14="http://schemas.microsoft.com/office/powerpoint/2010/main" val="2338239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9D1AF-E767-A24C-8799-4F253BABAC2B}"/>
              </a:ext>
            </a:extLst>
          </p:cNvPr>
          <p:cNvSpPr>
            <a:spLocks noGrp="1"/>
          </p:cNvSpPr>
          <p:nvPr>
            <p:ph type="title"/>
          </p:nvPr>
        </p:nvSpPr>
        <p:spPr/>
        <p:txBody>
          <a:bodyPr/>
          <a:lstStyle/>
          <a:p>
            <a:r>
              <a:rPr lang="en-GB"/>
              <a:t>Plenary</a:t>
            </a:r>
            <a:endParaRPr lang="en-GB" dirty="0"/>
          </a:p>
        </p:txBody>
      </p:sp>
      <p:sp>
        <p:nvSpPr>
          <p:cNvPr id="3" name="Content Placeholder 2">
            <a:extLst>
              <a:ext uri="{FF2B5EF4-FFF2-40B4-BE49-F238E27FC236}">
                <a16:creationId xmlns:a16="http://schemas.microsoft.com/office/drawing/2014/main" id="{FAAAC542-FC56-714E-9522-94C0FE9CE4AA}"/>
              </a:ext>
            </a:extLst>
          </p:cNvPr>
          <p:cNvSpPr>
            <a:spLocks noGrp="1"/>
          </p:cNvSpPr>
          <p:nvPr>
            <p:ph idx="1"/>
          </p:nvPr>
        </p:nvSpPr>
        <p:spPr/>
        <p:txBody>
          <a:bodyPr/>
          <a:lstStyle/>
          <a:p>
            <a:pPr marL="0" indent="0">
              <a:buNone/>
            </a:pPr>
            <a:r>
              <a:rPr lang="en-GB"/>
              <a:t>Let’s share what we have written.</a:t>
            </a:r>
            <a:endParaRPr lang="en-GB" dirty="0"/>
          </a:p>
        </p:txBody>
      </p:sp>
      <p:pic>
        <p:nvPicPr>
          <p:cNvPr id="4" name="Picture 3">
            <a:extLst>
              <a:ext uri="{FF2B5EF4-FFF2-40B4-BE49-F238E27FC236}">
                <a16:creationId xmlns:a16="http://schemas.microsoft.com/office/drawing/2014/main" id="{DDFA7F7C-1D8A-7342-B263-8BC1A24D50EF}"/>
              </a:ext>
            </a:extLst>
          </p:cNvPr>
          <p:cNvPicPr>
            <a:picLocks noChangeAspect="1"/>
          </p:cNvPicPr>
          <p:nvPr/>
        </p:nvPicPr>
        <p:blipFill rotWithShape="1">
          <a:blip r:embed="rId2"/>
          <a:srcRect l="24662" r="19717" b="-2"/>
          <a:stretch/>
        </p:blipFill>
        <p:spPr>
          <a:xfrm>
            <a:off x="6975621" y="841676"/>
            <a:ext cx="3861262" cy="4633859"/>
          </a:xfrm>
          <a:prstGeom prst="rect">
            <a:avLst/>
          </a:prstGeom>
          <a:effectLst/>
        </p:spPr>
      </p:pic>
    </p:spTree>
    <p:extLst>
      <p:ext uri="{BB962C8B-B14F-4D97-AF65-F5344CB8AC3E}">
        <p14:creationId xmlns:p14="http://schemas.microsoft.com/office/powerpoint/2010/main" val="34108076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C668-6126-954A-AD98-9EF29A71C982}"/>
              </a:ext>
            </a:extLst>
          </p:cNvPr>
          <p:cNvSpPr>
            <a:spLocks noGrp="1"/>
          </p:cNvSpPr>
          <p:nvPr>
            <p:ph type="title"/>
          </p:nvPr>
        </p:nvSpPr>
        <p:spPr/>
        <p:txBody>
          <a:bodyPr/>
          <a:lstStyle/>
          <a:p>
            <a:r>
              <a:rPr lang="en-GB" u="sng" dirty="0"/>
              <a:t>Friday 16</a:t>
            </a:r>
            <a:r>
              <a:rPr lang="en-GB" u="sng" baseline="30000" dirty="0"/>
              <a:t>th</a:t>
            </a:r>
            <a:r>
              <a:rPr lang="en-GB" u="sng" dirty="0"/>
              <a:t> October</a:t>
            </a:r>
          </a:p>
        </p:txBody>
      </p:sp>
      <p:sp>
        <p:nvSpPr>
          <p:cNvPr id="3" name="Content Placeholder 2">
            <a:extLst>
              <a:ext uri="{FF2B5EF4-FFF2-40B4-BE49-F238E27FC236}">
                <a16:creationId xmlns:a16="http://schemas.microsoft.com/office/drawing/2014/main" id="{661AEA56-4DF4-2642-8ACF-8FF81CD82846}"/>
              </a:ext>
            </a:extLst>
          </p:cNvPr>
          <p:cNvSpPr>
            <a:spLocks noGrp="1"/>
          </p:cNvSpPr>
          <p:nvPr>
            <p:ph idx="1"/>
          </p:nvPr>
        </p:nvSpPr>
        <p:spPr/>
        <p:txBody>
          <a:bodyPr>
            <a:normAutofit/>
          </a:bodyPr>
          <a:lstStyle/>
          <a:p>
            <a:pPr marL="0" indent="0" algn="ctr">
              <a:buNone/>
            </a:pPr>
            <a:r>
              <a:rPr lang="en-GB" sz="4400" u="sng" dirty="0">
                <a:latin typeface="Chalkboard" panose="03050602040202020205" pitchFamily="66" charset="77"/>
              </a:rPr>
              <a:t>Can I write a story build up?</a:t>
            </a:r>
          </a:p>
        </p:txBody>
      </p:sp>
    </p:spTree>
    <p:extLst>
      <p:ext uri="{BB962C8B-B14F-4D97-AF65-F5344CB8AC3E}">
        <p14:creationId xmlns:p14="http://schemas.microsoft.com/office/powerpoint/2010/main" val="3012486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97B9BC9-FBA6-BC45-AA7B-6C4DB5F37B26}"/>
              </a:ext>
            </a:extLst>
          </p:cNvPr>
          <p:cNvPicPr>
            <a:picLocks noChangeAspect="1"/>
          </p:cNvPicPr>
          <p:nvPr/>
        </p:nvPicPr>
        <p:blipFill>
          <a:blip r:embed="rId2"/>
          <a:stretch>
            <a:fillRect/>
          </a:stretch>
        </p:blipFill>
        <p:spPr>
          <a:xfrm>
            <a:off x="938047" y="848053"/>
            <a:ext cx="4146332" cy="4146332"/>
          </a:xfrm>
          <a:prstGeom prst="rect">
            <a:avLst/>
          </a:prstGeom>
        </p:spPr>
      </p:pic>
      <p:sp>
        <p:nvSpPr>
          <p:cNvPr id="11" name="Content Placeholder 2">
            <a:extLst>
              <a:ext uri="{FF2B5EF4-FFF2-40B4-BE49-F238E27FC236}">
                <a16:creationId xmlns:a16="http://schemas.microsoft.com/office/drawing/2014/main" id="{3DE409C9-1D80-4444-8949-E472820B23AA}"/>
              </a:ext>
            </a:extLst>
          </p:cNvPr>
          <p:cNvSpPr txBox="1">
            <a:spLocks/>
          </p:cNvSpPr>
          <p:nvPr/>
        </p:nvSpPr>
        <p:spPr>
          <a:xfrm>
            <a:off x="5565230" y="2346380"/>
            <a:ext cx="3084786" cy="13747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800" b="1" dirty="0">
                <a:solidFill>
                  <a:schemeClr val="accent6">
                    <a:lumMod val="50000"/>
                  </a:schemeClr>
                </a:solidFill>
              </a:rPr>
              <a:t>Green Pen Time!</a:t>
            </a:r>
          </a:p>
        </p:txBody>
      </p:sp>
    </p:spTree>
    <p:extLst>
      <p:ext uri="{BB962C8B-B14F-4D97-AF65-F5344CB8AC3E}">
        <p14:creationId xmlns:p14="http://schemas.microsoft.com/office/powerpoint/2010/main" val="2869329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5EB6A-686F-A64B-B84C-6EBDF52DEF71}"/>
              </a:ext>
            </a:extLst>
          </p:cNvPr>
          <p:cNvSpPr>
            <a:spLocks noGrp="1"/>
          </p:cNvSpPr>
          <p:nvPr>
            <p:ph type="title"/>
          </p:nvPr>
        </p:nvSpPr>
        <p:spPr>
          <a:xfrm>
            <a:off x="3824781" y="-134029"/>
            <a:ext cx="5719763" cy="1325563"/>
          </a:xfrm>
        </p:spPr>
        <p:txBody>
          <a:bodyPr/>
          <a:lstStyle/>
          <a:p>
            <a:r>
              <a:rPr lang="en-GB" b="1" dirty="0">
                <a:solidFill>
                  <a:srgbClr val="FF0000"/>
                </a:solidFill>
              </a:rPr>
              <a:t>Warm Up Activity</a:t>
            </a:r>
          </a:p>
        </p:txBody>
      </p:sp>
      <p:sp>
        <p:nvSpPr>
          <p:cNvPr id="3" name="Content Placeholder 2">
            <a:extLst>
              <a:ext uri="{FF2B5EF4-FFF2-40B4-BE49-F238E27FC236}">
                <a16:creationId xmlns:a16="http://schemas.microsoft.com/office/drawing/2014/main" id="{671170ED-AC6E-594C-8D01-18FFFDEA41DE}"/>
              </a:ext>
            </a:extLst>
          </p:cNvPr>
          <p:cNvSpPr>
            <a:spLocks noGrp="1"/>
          </p:cNvSpPr>
          <p:nvPr>
            <p:ph idx="1"/>
          </p:nvPr>
        </p:nvSpPr>
        <p:spPr>
          <a:xfrm>
            <a:off x="838200" y="1191534"/>
            <a:ext cx="10515600" cy="4351338"/>
          </a:xfrm>
        </p:spPr>
        <p:txBody>
          <a:bodyPr/>
          <a:lstStyle/>
          <a:p>
            <a:pPr marL="0" indent="0" algn="ctr">
              <a:buNone/>
            </a:pPr>
            <a:r>
              <a:rPr lang="en-GB" dirty="0"/>
              <a:t>How many adjectives and adjective phrases can you think of to describe this fishing boat?</a:t>
            </a:r>
          </a:p>
        </p:txBody>
      </p:sp>
      <p:pic>
        <p:nvPicPr>
          <p:cNvPr id="4" name="Picture 3">
            <a:extLst>
              <a:ext uri="{FF2B5EF4-FFF2-40B4-BE49-F238E27FC236}">
                <a16:creationId xmlns:a16="http://schemas.microsoft.com/office/drawing/2014/main" id="{50F80B9B-8FEA-774B-ACCF-3B206E1974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455" y="68295"/>
            <a:ext cx="1324760" cy="1246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a:extLst>
              <a:ext uri="{FF2B5EF4-FFF2-40B4-BE49-F238E27FC236}">
                <a16:creationId xmlns:a16="http://schemas.microsoft.com/office/drawing/2014/main" id="{A1CFE72E-2278-7E44-AA46-325E9EEA1A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7847" y="94456"/>
            <a:ext cx="1212697" cy="1141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descr="Pin by Mary Altgilbers on Books Worth Reading | Old boats, Boat painting, Row  boats">
            <a:extLst>
              <a:ext uri="{FF2B5EF4-FFF2-40B4-BE49-F238E27FC236}">
                <a16:creationId xmlns:a16="http://schemas.microsoft.com/office/drawing/2014/main" id="{465BA58E-D330-8342-912E-4EC5FD554F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0174" y="2288612"/>
            <a:ext cx="6511652" cy="4341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590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5EB6A-686F-A64B-B84C-6EBDF52DEF71}"/>
              </a:ext>
            </a:extLst>
          </p:cNvPr>
          <p:cNvSpPr>
            <a:spLocks noGrp="1"/>
          </p:cNvSpPr>
          <p:nvPr>
            <p:ph type="title"/>
          </p:nvPr>
        </p:nvSpPr>
        <p:spPr>
          <a:xfrm>
            <a:off x="3667125" y="193675"/>
            <a:ext cx="5719763" cy="1325563"/>
          </a:xfrm>
        </p:spPr>
        <p:txBody>
          <a:bodyPr/>
          <a:lstStyle/>
          <a:p>
            <a:r>
              <a:rPr lang="en-GB" b="1" dirty="0">
                <a:solidFill>
                  <a:srgbClr val="FF0000"/>
                </a:solidFill>
              </a:rPr>
              <a:t>Warm Up Activity</a:t>
            </a:r>
          </a:p>
        </p:txBody>
      </p:sp>
      <p:sp>
        <p:nvSpPr>
          <p:cNvPr id="3" name="Content Placeholder 2">
            <a:extLst>
              <a:ext uri="{FF2B5EF4-FFF2-40B4-BE49-F238E27FC236}">
                <a16:creationId xmlns:a16="http://schemas.microsoft.com/office/drawing/2014/main" id="{671170ED-AC6E-594C-8D01-18FFFDEA41DE}"/>
              </a:ext>
            </a:extLst>
          </p:cNvPr>
          <p:cNvSpPr>
            <a:spLocks noGrp="1"/>
          </p:cNvSpPr>
          <p:nvPr>
            <p:ph idx="1"/>
          </p:nvPr>
        </p:nvSpPr>
        <p:spPr/>
        <p:txBody>
          <a:bodyPr/>
          <a:lstStyle/>
          <a:p>
            <a:pPr marL="0" indent="0" algn="ctr">
              <a:buNone/>
            </a:pPr>
            <a:r>
              <a:rPr lang="en-GB" dirty="0"/>
              <a:t>How many adjectives and adjective phrases can you think of to describe what is happening in the picture?</a:t>
            </a:r>
          </a:p>
        </p:txBody>
      </p:sp>
      <p:pic>
        <p:nvPicPr>
          <p:cNvPr id="4" name="Picture 3">
            <a:extLst>
              <a:ext uri="{FF2B5EF4-FFF2-40B4-BE49-F238E27FC236}">
                <a16:creationId xmlns:a16="http://schemas.microsoft.com/office/drawing/2014/main" id="{50F80B9B-8FEA-774B-ACCF-3B206E1974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455" y="68295"/>
            <a:ext cx="161925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a:extLst>
              <a:ext uri="{FF2B5EF4-FFF2-40B4-BE49-F238E27FC236}">
                <a16:creationId xmlns:a16="http://schemas.microsoft.com/office/drawing/2014/main" id="{A1CFE72E-2278-7E44-AA46-325E9EEA1A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1295" y="94456"/>
            <a:ext cx="161925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descr="DoryMan: Rowing">
            <a:extLst>
              <a:ext uri="{FF2B5EF4-FFF2-40B4-BE49-F238E27FC236}">
                <a16:creationId xmlns:a16="http://schemas.microsoft.com/office/drawing/2014/main" id="{810B2F80-01E1-F343-A64C-F771D9841F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9006" y="2797372"/>
            <a:ext cx="5573987" cy="3866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838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5EB6A-686F-A64B-B84C-6EBDF52DEF71}"/>
              </a:ext>
            </a:extLst>
          </p:cNvPr>
          <p:cNvSpPr>
            <a:spLocks noGrp="1"/>
          </p:cNvSpPr>
          <p:nvPr>
            <p:ph type="title"/>
          </p:nvPr>
        </p:nvSpPr>
        <p:spPr>
          <a:xfrm>
            <a:off x="3667125" y="193675"/>
            <a:ext cx="5719763" cy="1325563"/>
          </a:xfrm>
        </p:spPr>
        <p:txBody>
          <a:bodyPr/>
          <a:lstStyle/>
          <a:p>
            <a:r>
              <a:rPr lang="en-GB" b="1" dirty="0">
                <a:solidFill>
                  <a:srgbClr val="FF0000"/>
                </a:solidFill>
              </a:rPr>
              <a:t>Warm Up Activity</a:t>
            </a:r>
          </a:p>
        </p:txBody>
      </p:sp>
      <p:sp>
        <p:nvSpPr>
          <p:cNvPr id="3" name="Content Placeholder 2">
            <a:extLst>
              <a:ext uri="{FF2B5EF4-FFF2-40B4-BE49-F238E27FC236}">
                <a16:creationId xmlns:a16="http://schemas.microsoft.com/office/drawing/2014/main" id="{671170ED-AC6E-594C-8D01-18FFFDEA41DE}"/>
              </a:ext>
            </a:extLst>
          </p:cNvPr>
          <p:cNvSpPr>
            <a:spLocks noGrp="1"/>
          </p:cNvSpPr>
          <p:nvPr>
            <p:ph idx="1"/>
          </p:nvPr>
        </p:nvSpPr>
        <p:spPr/>
        <p:txBody>
          <a:bodyPr/>
          <a:lstStyle/>
          <a:p>
            <a:pPr marL="0" indent="0" algn="ctr">
              <a:buNone/>
            </a:pPr>
            <a:r>
              <a:rPr lang="en-GB" dirty="0"/>
              <a:t>How many adjectives and adjective phrases can you think of to describe this fish?</a:t>
            </a:r>
          </a:p>
        </p:txBody>
      </p:sp>
      <p:pic>
        <p:nvPicPr>
          <p:cNvPr id="4" name="Picture 3">
            <a:extLst>
              <a:ext uri="{FF2B5EF4-FFF2-40B4-BE49-F238E27FC236}">
                <a16:creationId xmlns:a16="http://schemas.microsoft.com/office/drawing/2014/main" id="{50F80B9B-8FEA-774B-ACCF-3B206E1974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455" y="68295"/>
            <a:ext cx="161925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a:extLst>
              <a:ext uri="{FF2B5EF4-FFF2-40B4-BE49-F238E27FC236}">
                <a16:creationId xmlns:a16="http://schemas.microsoft.com/office/drawing/2014/main" id="{A1CFE72E-2278-7E44-AA46-325E9EEA1A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1295" y="94456"/>
            <a:ext cx="161925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The Rainbow Fish - a novel study | Teaching Resources">
            <a:extLst>
              <a:ext uri="{FF2B5EF4-FFF2-40B4-BE49-F238E27FC236}">
                <a16:creationId xmlns:a16="http://schemas.microsoft.com/office/drawing/2014/main" id="{8C0C469F-FEDB-5644-AAE5-103C7C298B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976563"/>
            <a:ext cx="42672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8280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B461EE-2140-3244-A6AE-422018DB6F18}"/>
              </a:ext>
            </a:extLst>
          </p:cNvPr>
          <p:cNvSpPr/>
          <p:nvPr/>
        </p:nvSpPr>
        <p:spPr>
          <a:xfrm>
            <a:off x="573881" y="1377940"/>
            <a:ext cx="11044237" cy="4401205"/>
          </a:xfrm>
          <a:prstGeom prst="rect">
            <a:avLst/>
          </a:prstGeom>
        </p:spPr>
        <p:txBody>
          <a:bodyPr wrap="square">
            <a:spAutoFit/>
          </a:bodyPr>
          <a:lstStyle/>
          <a:p>
            <a:pPr>
              <a:spcAft>
                <a:spcPts val="0"/>
              </a:spcAft>
            </a:pPr>
            <a:r>
              <a:rPr lang="en-GB" sz="2800" dirty="0">
                <a:latin typeface="ArialMT"/>
                <a:ea typeface="Times New Roman" panose="02020603050405020304" pitchFamily="18" charset="0"/>
                <a:cs typeface="Times New Roman" panose="02020603050405020304" pitchFamily="18" charset="0"/>
              </a:rPr>
              <a:t>One day, while he was out fishing in his old, rusty boat, Jack caught the most beautiful fish he had ever seen. It’s fins were blue, green and pink. And its glittery scales shone in the sunlight. Suddenly, the fish did something that most fish don’t usually do. The fish spoke!</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800" dirty="0">
                <a:latin typeface="ArialMT"/>
                <a:ea typeface="Times New Roman" panose="02020603050405020304" pitchFamily="18" charset="0"/>
                <a:cs typeface="Times New Roman" panose="02020603050405020304" pitchFamily="18" charset="0"/>
              </a:rPr>
              <a:t>“You’ll have to throw me back”, said the fish. “You see I am the king of the sea and without me all the fish in the sea will die. If you throw me back, I’ll give you three wishes as a reward. But only three, remember. Bad things happen if you ask for more,” he warned him. Now this sounded like a good deal so Jack threw the fish back and into the water it went. </a:t>
            </a:r>
            <a:endParaRPr lang="en-GB"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A820747-62B3-BB4C-9B2E-3299C3EA41F7}"/>
              </a:ext>
            </a:extLst>
          </p:cNvPr>
          <p:cNvSpPr txBox="1"/>
          <p:nvPr/>
        </p:nvSpPr>
        <p:spPr>
          <a:xfrm>
            <a:off x="742950" y="678745"/>
            <a:ext cx="6638164" cy="400110"/>
          </a:xfrm>
          <a:prstGeom prst="rect">
            <a:avLst/>
          </a:prstGeom>
          <a:noFill/>
        </p:spPr>
        <p:txBody>
          <a:bodyPr wrap="none" rtlCol="0">
            <a:spAutoFit/>
          </a:bodyPr>
          <a:lstStyle/>
          <a:p>
            <a:r>
              <a:rPr lang="en-GB" sz="2000" dirty="0">
                <a:solidFill>
                  <a:srgbClr val="FF0000"/>
                </a:solidFill>
              </a:rPr>
              <a:t>In this part of the story – the main character is given 3 wishes.</a:t>
            </a:r>
          </a:p>
        </p:txBody>
      </p:sp>
      <p:sp>
        <p:nvSpPr>
          <p:cNvPr id="2" name="TextBox 1">
            <a:extLst>
              <a:ext uri="{FF2B5EF4-FFF2-40B4-BE49-F238E27FC236}">
                <a16:creationId xmlns:a16="http://schemas.microsoft.com/office/drawing/2014/main" id="{C5728CE2-DA45-3342-A95B-8B94076F3E56}"/>
              </a:ext>
            </a:extLst>
          </p:cNvPr>
          <p:cNvSpPr txBox="1"/>
          <p:nvPr/>
        </p:nvSpPr>
        <p:spPr>
          <a:xfrm>
            <a:off x="500063" y="328613"/>
            <a:ext cx="2780633" cy="369332"/>
          </a:xfrm>
          <a:prstGeom prst="rect">
            <a:avLst/>
          </a:prstGeom>
          <a:noFill/>
        </p:spPr>
        <p:txBody>
          <a:bodyPr wrap="none" rtlCol="0">
            <a:spAutoFit/>
          </a:bodyPr>
          <a:lstStyle/>
          <a:p>
            <a:r>
              <a:rPr lang="en-GB" dirty="0"/>
              <a:t>Teacher example – Build Up</a:t>
            </a:r>
          </a:p>
        </p:txBody>
      </p:sp>
    </p:spTree>
    <p:extLst>
      <p:ext uri="{BB962C8B-B14F-4D97-AF65-F5344CB8AC3E}">
        <p14:creationId xmlns:p14="http://schemas.microsoft.com/office/powerpoint/2010/main" val="1043420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97B9BC9-FBA6-BC45-AA7B-6C4DB5F37B26}"/>
              </a:ext>
            </a:extLst>
          </p:cNvPr>
          <p:cNvPicPr>
            <a:picLocks noChangeAspect="1"/>
          </p:cNvPicPr>
          <p:nvPr/>
        </p:nvPicPr>
        <p:blipFill>
          <a:blip r:embed="rId2"/>
          <a:stretch>
            <a:fillRect/>
          </a:stretch>
        </p:blipFill>
        <p:spPr>
          <a:xfrm>
            <a:off x="938047" y="848053"/>
            <a:ext cx="4146332" cy="4146332"/>
          </a:xfrm>
          <a:prstGeom prst="rect">
            <a:avLst/>
          </a:prstGeom>
        </p:spPr>
      </p:pic>
      <p:sp>
        <p:nvSpPr>
          <p:cNvPr id="11" name="Content Placeholder 2">
            <a:extLst>
              <a:ext uri="{FF2B5EF4-FFF2-40B4-BE49-F238E27FC236}">
                <a16:creationId xmlns:a16="http://schemas.microsoft.com/office/drawing/2014/main" id="{3DE409C9-1D80-4444-8949-E472820B23AA}"/>
              </a:ext>
            </a:extLst>
          </p:cNvPr>
          <p:cNvSpPr txBox="1">
            <a:spLocks/>
          </p:cNvSpPr>
          <p:nvPr/>
        </p:nvSpPr>
        <p:spPr>
          <a:xfrm>
            <a:off x="5565230" y="2346380"/>
            <a:ext cx="3084786" cy="13747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800" b="1" dirty="0">
                <a:solidFill>
                  <a:schemeClr val="accent6">
                    <a:lumMod val="50000"/>
                  </a:schemeClr>
                </a:solidFill>
              </a:rPr>
              <a:t>Green Pen Time!</a:t>
            </a:r>
          </a:p>
        </p:txBody>
      </p:sp>
    </p:spTree>
    <p:extLst>
      <p:ext uri="{BB962C8B-B14F-4D97-AF65-F5344CB8AC3E}">
        <p14:creationId xmlns:p14="http://schemas.microsoft.com/office/powerpoint/2010/main" val="41257648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B461EE-2140-3244-A6AE-422018DB6F18}"/>
              </a:ext>
            </a:extLst>
          </p:cNvPr>
          <p:cNvSpPr/>
          <p:nvPr/>
        </p:nvSpPr>
        <p:spPr>
          <a:xfrm>
            <a:off x="916781" y="792153"/>
            <a:ext cx="11044237" cy="4832092"/>
          </a:xfrm>
          <a:prstGeom prst="rect">
            <a:avLst/>
          </a:prstGeom>
        </p:spPr>
        <p:txBody>
          <a:bodyPr wrap="square">
            <a:spAutoFit/>
          </a:bodyPr>
          <a:lstStyle/>
          <a:p>
            <a:pPr>
              <a:spcAft>
                <a:spcPts val="0"/>
              </a:spcAft>
            </a:pPr>
            <a:r>
              <a:rPr lang="en-GB" sz="2800" dirty="0">
                <a:latin typeface="ArialMT"/>
                <a:ea typeface="Times New Roman" panose="02020603050405020304" pitchFamily="18" charset="0"/>
                <a:cs typeface="Times New Roman" panose="02020603050405020304" pitchFamily="18" charset="0"/>
              </a:rPr>
              <a:t>One day, while he was out fishing an the still waters of the lake, Jack caught the most beautiful fish he had ever seen. It was blue, green and pink and its scales shone in the sunlight. Then the fish did something that most fish don’t usually do. The fish spoke!</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800" dirty="0">
                <a:latin typeface="ArialMT"/>
                <a:ea typeface="Times New Roman" panose="02020603050405020304" pitchFamily="18" charset="0"/>
                <a:cs typeface="Times New Roman" panose="02020603050405020304" pitchFamily="18" charset="0"/>
              </a:rPr>
              <a:t>“You’ll have to throw me back”, said the fish. “You see I am the king of the sea and without me all the fish in the sea will die. If you throw me back, I’ll give you three wishes as a reward. But only three, remember. Bad things happen if you ask for more,” he warned him. Now this sounded like a good deal to Jack.</a:t>
            </a:r>
          </a:p>
          <a:p>
            <a:pPr>
              <a:spcAft>
                <a:spcPts val="0"/>
              </a:spcAft>
            </a:pPr>
            <a:r>
              <a:rPr lang="en-GB" sz="2800" dirty="0">
                <a:latin typeface="ArialMT"/>
                <a:ea typeface="Times New Roman" panose="02020603050405020304" pitchFamily="18" charset="0"/>
                <a:cs typeface="Times New Roman" panose="02020603050405020304" pitchFamily="18" charset="0"/>
              </a:rPr>
              <a:t>“How wonderful!” he cried. Straight away, he threw the fish back and into the water it went. </a:t>
            </a:r>
            <a:endParaRPr lang="en-GB"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A820747-62B3-BB4C-9B2E-3299C3EA41F7}"/>
              </a:ext>
            </a:extLst>
          </p:cNvPr>
          <p:cNvSpPr txBox="1"/>
          <p:nvPr/>
        </p:nvSpPr>
        <p:spPr>
          <a:xfrm>
            <a:off x="714375" y="392043"/>
            <a:ext cx="6638164" cy="400110"/>
          </a:xfrm>
          <a:prstGeom prst="rect">
            <a:avLst/>
          </a:prstGeom>
          <a:noFill/>
        </p:spPr>
        <p:txBody>
          <a:bodyPr wrap="none" rtlCol="0">
            <a:spAutoFit/>
          </a:bodyPr>
          <a:lstStyle/>
          <a:p>
            <a:r>
              <a:rPr lang="en-GB" sz="2000" dirty="0">
                <a:solidFill>
                  <a:srgbClr val="FF0000"/>
                </a:solidFill>
              </a:rPr>
              <a:t>In this part of the story – the main character is given 3 wishes.</a:t>
            </a:r>
          </a:p>
        </p:txBody>
      </p:sp>
      <p:sp>
        <p:nvSpPr>
          <p:cNvPr id="2" name="TextBox 1">
            <a:extLst>
              <a:ext uri="{FF2B5EF4-FFF2-40B4-BE49-F238E27FC236}">
                <a16:creationId xmlns:a16="http://schemas.microsoft.com/office/drawing/2014/main" id="{A61C882D-2AE5-C643-9E80-5840CCBEDA5F}"/>
              </a:ext>
            </a:extLst>
          </p:cNvPr>
          <p:cNvSpPr txBox="1"/>
          <p:nvPr/>
        </p:nvSpPr>
        <p:spPr>
          <a:xfrm>
            <a:off x="7772401" y="5604182"/>
            <a:ext cx="3958648" cy="1477328"/>
          </a:xfrm>
          <a:prstGeom prst="rect">
            <a:avLst/>
          </a:prstGeom>
          <a:noFill/>
        </p:spPr>
        <p:txBody>
          <a:bodyPr wrap="none" rtlCol="0">
            <a:spAutoFit/>
          </a:bodyPr>
          <a:lstStyle/>
          <a:p>
            <a:pPr marL="285750" indent="-285750">
              <a:buFont typeface="Arial" panose="020B0604020202020204" pitchFamily="34" charset="0"/>
              <a:buChar char="•"/>
            </a:pPr>
            <a:r>
              <a:rPr lang="en-GB" dirty="0">
                <a:solidFill>
                  <a:srgbClr val="FF0000"/>
                </a:solidFill>
              </a:rPr>
              <a:t>Where are the prepositions for time?</a:t>
            </a:r>
          </a:p>
          <a:p>
            <a:pPr marL="285750" indent="-285750">
              <a:buFont typeface="Arial" panose="020B0604020202020204" pitchFamily="34" charset="0"/>
              <a:buChar char="•"/>
            </a:pPr>
            <a:r>
              <a:rPr lang="en-GB" dirty="0">
                <a:solidFill>
                  <a:srgbClr val="FF0000"/>
                </a:solidFill>
              </a:rPr>
              <a:t>Where is the character description?</a:t>
            </a:r>
          </a:p>
          <a:p>
            <a:pPr marL="285750" indent="-285750">
              <a:buFont typeface="Arial" panose="020B0604020202020204" pitchFamily="34" charset="0"/>
              <a:buChar char="•"/>
            </a:pPr>
            <a:r>
              <a:rPr lang="en-GB" dirty="0">
                <a:solidFill>
                  <a:srgbClr val="FF0000"/>
                </a:solidFill>
              </a:rPr>
              <a:t>Where is the setting description?</a:t>
            </a:r>
          </a:p>
          <a:p>
            <a:pPr marL="285750" indent="-285750">
              <a:buFont typeface="Arial" panose="020B0604020202020204" pitchFamily="34" charset="0"/>
              <a:buChar char="•"/>
            </a:pPr>
            <a:r>
              <a:rPr lang="en-GB" dirty="0">
                <a:solidFill>
                  <a:srgbClr val="FF0000"/>
                </a:solidFill>
              </a:rPr>
              <a:t>Where is the speech punctuation?</a:t>
            </a:r>
          </a:p>
          <a:p>
            <a:endParaRPr lang="en-GB" dirty="0"/>
          </a:p>
        </p:txBody>
      </p:sp>
      <p:sp>
        <p:nvSpPr>
          <p:cNvPr id="6" name="TextBox 5">
            <a:extLst>
              <a:ext uri="{FF2B5EF4-FFF2-40B4-BE49-F238E27FC236}">
                <a16:creationId xmlns:a16="http://schemas.microsoft.com/office/drawing/2014/main" id="{11E3EA46-6212-5348-922B-F546492C5E68}"/>
              </a:ext>
            </a:extLst>
          </p:cNvPr>
          <p:cNvSpPr txBox="1"/>
          <p:nvPr/>
        </p:nvSpPr>
        <p:spPr>
          <a:xfrm>
            <a:off x="285750" y="87303"/>
            <a:ext cx="2780633" cy="369332"/>
          </a:xfrm>
          <a:prstGeom prst="rect">
            <a:avLst/>
          </a:prstGeom>
          <a:noFill/>
        </p:spPr>
        <p:txBody>
          <a:bodyPr wrap="none" rtlCol="0">
            <a:spAutoFit/>
          </a:bodyPr>
          <a:lstStyle/>
          <a:p>
            <a:r>
              <a:rPr lang="en-GB" dirty="0"/>
              <a:t>Teacher example – Build Up</a:t>
            </a:r>
          </a:p>
        </p:txBody>
      </p:sp>
    </p:spTree>
    <p:extLst>
      <p:ext uri="{BB962C8B-B14F-4D97-AF65-F5344CB8AC3E}">
        <p14:creationId xmlns:p14="http://schemas.microsoft.com/office/powerpoint/2010/main" val="30477395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B461EE-2140-3244-A6AE-422018DB6F18}"/>
              </a:ext>
            </a:extLst>
          </p:cNvPr>
          <p:cNvSpPr/>
          <p:nvPr/>
        </p:nvSpPr>
        <p:spPr>
          <a:xfrm>
            <a:off x="916781" y="792153"/>
            <a:ext cx="11044237" cy="4832092"/>
          </a:xfrm>
          <a:prstGeom prst="rect">
            <a:avLst/>
          </a:prstGeom>
        </p:spPr>
        <p:txBody>
          <a:bodyPr wrap="square">
            <a:spAutoFit/>
          </a:bodyPr>
          <a:lstStyle/>
          <a:p>
            <a:pPr>
              <a:spcAft>
                <a:spcPts val="0"/>
              </a:spcAft>
            </a:pPr>
            <a:r>
              <a:rPr lang="en-GB" sz="2800" dirty="0">
                <a:latin typeface="ArialMT"/>
                <a:ea typeface="Times New Roman" panose="02020603050405020304" pitchFamily="18" charset="0"/>
                <a:cs typeface="Times New Roman" panose="02020603050405020304" pitchFamily="18" charset="0"/>
              </a:rPr>
              <a:t>One day, while he was out fishing an the still waters of the lake, Jack caught the most beautiful fish he had ever seen. It was blue, green and pink and its scales shone in the sunlight. Then the fish did something that most fish don’t usually do. The fish spoke!</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800" dirty="0">
                <a:latin typeface="ArialMT"/>
                <a:ea typeface="Times New Roman" panose="02020603050405020304" pitchFamily="18" charset="0"/>
                <a:cs typeface="Times New Roman" panose="02020603050405020304" pitchFamily="18" charset="0"/>
              </a:rPr>
              <a:t>“You’ll have to throw me back”, said the fish. “You see I am the king of the sea and without me all the fish in the sea will die. If you throw me back, I’ll give you three wishes as a reward. But only three, remember. Bad things happen if you ask for more,” he warned him. Now this sounded like a good deal to Jack.</a:t>
            </a:r>
          </a:p>
          <a:p>
            <a:pPr>
              <a:spcAft>
                <a:spcPts val="0"/>
              </a:spcAft>
            </a:pPr>
            <a:r>
              <a:rPr lang="en-GB" sz="2800" dirty="0">
                <a:latin typeface="ArialMT"/>
                <a:ea typeface="Times New Roman" panose="02020603050405020304" pitchFamily="18" charset="0"/>
                <a:cs typeface="Times New Roman" panose="02020603050405020304" pitchFamily="18" charset="0"/>
              </a:rPr>
              <a:t>“How wonderful!” he cried. Straight away, he threw the fish back and into the water it went. </a:t>
            </a:r>
            <a:endParaRPr lang="en-GB"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A820747-62B3-BB4C-9B2E-3299C3EA41F7}"/>
              </a:ext>
            </a:extLst>
          </p:cNvPr>
          <p:cNvSpPr txBox="1"/>
          <p:nvPr/>
        </p:nvSpPr>
        <p:spPr>
          <a:xfrm>
            <a:off x="916781" y="262357"/>
            <a:ext cx="6638164" cy="400110"/>
          </a:xfrm>
          <a:prstGeom prst="rect">
            <a:avLst/>
          </a:prstGeom>
          <a:noFill/>
        </p:spPr>
        <p:txBody>
          <a:bodyPr wrap="none" rtlCol="0">
            <a:spAutoFit/>
          </a:bodyPr>
          <a:lstStyle/>
          <a:p>
            <a:r>
              <a:rPr lang="en-GB" sz="2000" dirty="0">
                <a:solidFill>
                  <a:srgbClr val="FF0000"/>
                </a:solidFill>
              </a:rPr>
              <a:t>In this part of the story – the main character is given 3 wishes.</a:t>
            </a:r>
          </a:p>
        </p:txBody>
      </p:sp>
      <p:sp>
        <p:nvSpPr>
          <p:cNvPr id="2" name="TextBox 1">
            <a:extLst>
              <a:ext uri="{FF2B5EF4-FFF2-40B4-BE49-F238E27FC236}">
                <a16:creationId xmlns:a16="http://schemas.microsoft.com/office/drawing/2014/main" id="{A61C882D-2AE5-C643-9E80-5840CCBEDA5F}"/>
              </a:ext>
            </a:extLst>
          </p:cNvPr>
          <p:cNvSpPr txBox="1"/>
          <p:nvPr/>
        </p:nvSpPr>
        <p:spPr>
          <a:xfrm>
            <a:off x="7772401" y="5604182"/>
            <a:ext cx="3958648" cy="1477328"/>
          </a:xfrm>
          <a:prstGeom prst="rect">
            <a:avLst/>
          </a:prstGeom>
          <a:noFill/>
        </p:spPr>
        <p:txBody>
          <a:bodyPr wrap="none" rtlCol="0">
            <a:spAutoFit/>
          </a:bodyPr>
          <a:lstStyle/>
          <a:p>
            <a:pPr marL="285750" indent="-285750">
              <a:buFont typeface="Arial" panose="020B0604020202020204" pitchFamily="34" charset="0"/>
              <a:buChar char="•"/>
            </a:pPr>
            <a:r>
              <a:rPr lang="en-GB" dirty="0">
                <a:solidFill>
                  <a:srgbClr val="FF0000"/>
                </a:solidFill>
              </a:rPr>
              <a:t>Where are the prepositions for time?</a:t>
            </a:r>
          </a:p>
          <a:p>
            <a:pPr marL="285750" indent="-285750">
              <a:buFont typeface="Arial" panose="020B0604020202020204" pitchFamily="34" charset="0"/>
              <a:buChar char="•"/>
            </a:pPr>
            <a:r>
              <a:rPr lang="en-GB" dirty="0">
                <a:solidFill>
                  <a:srgbClr val="FF0000"/>
                </a:solidFill>
              </a:rPr>
              <a:t>Where is the character description?</a:t>
            </a:r>
          </a:p>
          <a:p>
            <a:pPr marL="285750" indent="-285750">
              <a:buFont typeface="Arial" panose="020B0604020202020204" pitchFamily="34" charset="0"/>
              <a:buChar char="•"/>
            </a:pPr>
            <a:r>
              <a:rPr lang="en-GB" dirty="0">
                <a:solidFill>
                  <a:srgbClr val="FF0000"/>
                </a:solidFill>
              </a:rPr>
              <a:t>Where is the setting description?</a:t>
            </a:r>
          </a:p>
          <a:p>
            <a:pPr marL="285750" indent="-285750">
              <a:buFont typeface="Arial" panose="020B0604020202020204" pitchFamily="34" charset="0"/>
              <a:buChar char="•"/>
            </a:pPr>
            <a:r>
              <a:rPr lang="en-GB" dirty="0">
                <a:solidFill>
                  <a:srgbClr val="FF0000"/>
                </a:solidFill>
              </a:rPr>
              <a:t>Where is the speech punctuation?</a:t>
            </a:r>
          </a:p>
          <a:p>
            <a:endParaRPr lang="en-GB" dirty="0"/>
          </a:p>
        </p:txBody>
      </p:sp>
      <p:sp>
        <p:nvSpPr>
          <p:cNvPr id="3" name="Oval 2">
            <a:extLst>
              <a:ext uri="{FF2B5EF4-FFF2-40B4-BE49-F238E27FC236}">
                <a16:creationId xmlns:a16="http://schemas.microsoft.com/office/drawing/2014/main" id="{31F3ADFB-F8E3-5D40-981A-2E865518FCD5}"/>
              </a:ext>
            </a:extLst>
          </p:cNvPr>
          <p:cNvSpPr/>
          <p:nvPr/>
        </p:nvSpPr>
        <p:spPr>
          <a:xfrm>
            <a:off x="714375" y="788109"/>
            <a:ext cx="1775591" cy="583492"/>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B9859D95-3AB6-5F40-AB96-5248D6029B91}"/>
              </a:ext>
            </a:extLst>
          </p:cNvPr>
          <p:cNvSpPr/>
          <p:nvPr/>
        </p:nvSpPr>
        <p:spPr>
          <a:xfrm>
            <a:off x="7882760" y="1665722"/>
            <a:ext cx="1324302" cy="478388"/>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B4AA3BE5-6CDD-2443-BCE1-15229DF8B0D6}"/>
              </a:ext>
            </a:extLst>
          </p:cNvPr>
          <p:cNvSpPr/>
          <p:nvPr/>
        </p:nvSpPr>
        <p:spPr>
          <a:xfrm>
            <a:off x="714374" y="4109378"/>
            <a:ext cx="1398205" cy="583492"/>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51F630B9-DC90-9348-AD14-59B6CADE9849}"/>
              </a:ext>
            </a:extLst>
          </p:cNvPr>
          <p:cNvSpPr/>
          <p:nvPr/>
        </p:nvSpPr>
        <p:spPr>
          <a:xfrm>
            <a:off x="4981575" y="4582343"/>
            <a:ext cx="2617404" cy="583492"/>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2BF77152-864C-CD4B-AD9B-7A51C3A03943}"/>
              </a:ext>
            </a:extLst>
          </p:cNvPr>
          <p:cNvSpPr txBox="1"/>
          <p:nvPr/>
        </p:nvSpPr>
        <p:spPr>
          <a:xfrm>
            <a:off x="211853" y="0"/>
            <a:ext cx="2780633" cy="369332"/>
          </a:xfrm>
          <a:prstGeom prst="rect">
            <a:avLst/>
          </a:prstGeom>
          <a:noFill/>
        </p:spPr>
        <p:txBody>
          <a:bodyPr wrap="none" rtlCol="0">
            <a:spAutoFit/>
          </a:bodyPr>
          <a:lstStyle/>
          <a:p>
            <a:r>
              <a:rPr lang="en-GB" dirty="0"/>
              <a:t>Teacher example – Build Up</a:t>
            </a:r>
          </a:p>
        </p:txBody>
      </p:sp>
    </p:spTree>
    <p:extLst>
      <p:ext uri="{BB962C8B-B14F-4D97-AF65-F5344CB8AC3E}">
        <p14:creationId xmlns:p14="http://schemas.microsoft.com/office/powerpoint/2010/main" val="35666815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B461EE-2140-3244-A6AE-422018DB6F18}"/>
              </a:ext>
            </a:extLst>
          </p:cNvPr>
          <p:cNvSpPr/>
          <p:nvPr/>
        </p:nvSpPr>
        <p:spPr>
          <a:xfrm>
            <a:off x="916781" y="792153"/>
            <a:ext cx="11044237" cy="4832092"/>
          </a:xfrm>
          <a:prstGeom prst="rect">
            <a:avLst/>
          </a:prstGeom>
        </p:spPr>
        <p:txBody>
          <a:bodyPr wrap="square">
            <a:spAutoFit/>
          </a:bodyPr>
          <a:lstStyle/>
          <a:p>
            <a:pPr>
              <a:spcAft>
                <a:spcPts val="0"/>
              </a:spcAft>
            </a:pPr>
            <a:r>
              <a:rPr lang="en-GB" sz="2800" dirty="0">
                <a:latin typeface="ArialMT"/>
                <a:ea typeface="Times New Roman" panose="02020603050405020304" pitchFamily="18" charset="0"/>
                <a:cs typeface="Times New Roman" panose="02020603050405020304" pitchFamily="18" charset="0"/>
              </a:rPr>
              <a:t>One day, while he was out fishing an the still waters of the lake, Jack caught the most beautiful fish he had ever seen. It was blue, green and pink and its scales shone in the sunlight. Then the fish did something that most fish don’t usually do. The fish spoke!</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800" dirty="0">
                <a:latin typeface="ArialMT"/>
                <a:ea typeface="Times New Roman" panose="02020603050405020304" pitchFamily="18" charset="0"/>
                <a:cs typeface="Times New Roman" panose="02020603050405020304" pitchFamily="18" charset="0"/>
              </a:rPr>
              <a:t>“You’ll have to throw me back”, said the fish. “You see I am the king of the sea and without me all the fish in the sea will die. If you throw me back, I’ll give you three wishes as a reward. But only three, remember. Bad things happen if you ask for more,” he warned him. Now this sounded like a good deal to Jack.</a:t>
            </a:r>
          </a:p>
          <a:p>
            <a:pPr>
              <a:spcAft>
                <a:spcPts val="0"/>
              </a:spcAft>
            </a:pPr>
            <a:r>
              <a:rPr lang="en-GB" sz="2800" dirty="0">
                <a:latin typeface="ArialMT"/>
                <a:ea typeface="Times New Roman" panose="02020603050405020304" pitchFamily="18" charset="0"/>
                <a:cs typeface="Times New Roman" panose="02020603050405020304" pitchFamily="18" charset="0"/>
              </a:rPr>
              <a:t>“How wonderful!” he cried. Straight away, he threw the fish back and into the water it went. </a:t>
            </a:r>
            <a:endParaRPr lang="en-GB"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A820747-62B3-BB4C-9B2E-3299C3EA41F7}"/>
              </a:ext>
            </a:extLst>
          </p:cNvPr>
          <p:cNvSpPr txBox="1"/>
          <p:nvPr/>
        </p:nvSpPr>
        <p:spPr>
          <a:xfrm>
            <a:off x="746890" y="385977"/>
            <a:ext cx="6638164" cy="400110"/>
          </a:xfrm>
          <a:prstGeom prst="rect">
            <a:avLst/>
          </a:prstGeom>
          <a:noFill/>
        </p:spPr>
        <p:txBody>
          <a:bodyPr wrap="none" rtlCol="0">
            <a:spAutoFit/>
          </a:bodyPr>
          <a:lstStyle/>
          <a:p>
            <a:r>
              <a:rPr lang="en-GB" sz="2000" dirty="0">
                <a:solidFill>
                  <a:srgbClr val="FF0000"/>
                </a:solidFill>
              </a:rPr>
              <a:t>In this part of the story – the main character is given 3 wishes.</a:t>
            </a:r>
          </a:p>
        </p:txBody>
      </p:sp>
      <p:sp>
        <p:nvSpPr>
          <p:cNvPr id="2" name="TextBox 1">
            <a:extLst>
              <a:ext uri="{FF2B5EF4-FFF2-40B4-BE49-F238E27FC236}">
                <a16:creationId xmlns:a16="http://schemas.microsoft.com/office/drawing/2014/main" id="{A61C882D-2AE5-C643-9E80-5840CCBEDA5F}"/>
              </a:ext>
            </a:extLst>
          </p:cNvPr>
          <p:cNvSpPr txBox="1"/>
          <p:nvPr/>
        </p:nvSpPr>
        <p:spPr>
          <a:xfrm>
            <a:off x="7772401" y="5604182"/>
            <a:ext cx="3958648" cy="1477328"/>
          </a:xfrm>
          <a:prstGeom prst="rect">
            <a:avLst/>
          </a:prstGeom>
          <a:noFill/>
        </p:spPr>
        <p:txBody>
          <a:bodyPr wrap="none" rtlCol="0">
            <a:spAutoFit/>
          </a:bodyPr>
          <a:lstStyle/>
          <a:p>
            <a:pPr marL="285750" indent="-285750">
              <a:buFont typeface="Arial" panose="020B0604020202020204" pitchFamily="34" charset="0"/>
              <a:buChar char="•"/>
            </a:pPr>
            <a:r>
              <a:rPr lang="en-GB" dirty="0">
                <a:solidFill>
                  <a:srgbClr val="FF0000"/>
                </a:solidFill>
              </a:rPr>
              <a:t>Where are the prepositions for time?</a:t>
            </a:r>
          </a:p>
          <a:p>
            <a:pPr marL="285750" indent="-285750">
              <a:buFont typeface="Arial" panose="020B0604020202020204" pitchFamily="34" charset="0"/>
              <a:buChar char="•"/>
            </a:pPr>
            <a:r>
              <a:rPr lang="en-GB" dirty="0">
                <a:solidFill>
                  <a:srgbClr val="00B050"/>
                </a:solidFill>
              </a:rPr>
              <a:t>Where is the character description?</a:t>
            </a:r>
          </a:p>
          <a:p>
            <a:pPr marL="285750" indent="-285750">
              <a:buFont typeface="Arial" panose="020B0604020202020204" pitchFamily="34" charset="0"/>
              <a:buChar char="•"/>
            </a:pPr>
            <a:r>
              <a:rPr lang="en-GB" dirty="0">
                <a:solidFill>
                  <a:srgbClr val="FF0000"/>
                </a:solidFill>
              </a:rPr>
              <a:t>Where is the setting description?</a:t>
            </a:r>
          </a:p>
          <a:p>
            <a:pPr marL="285750" indent="-285750">
              <a:buFont typeface="Arial" panose="020B0604020202020204" pitchFamily="34" charset="0"/>
              <a:buChar char="•"/>
            </a:pPr>
            <a:r>
              <a:rPr lang="en-GB" dirty="0">
                <a:solidFill>
                  <a:srgbClr val="FF0000"/>
                </a:solidFill>
              </a:rPr>
              <a:t>Where is the speech punctuation?</a:t>
            </a:r>
          </a:p>
          <a:p>
            <a:endParaRPr lang="en-GB" dirty="0"/>
          </a:p>
        </p:txBody>
      </p:sp>
      <p:sp>
        <p:nvSpPr>
          <p:cNvPr id="3" name="Oval 2">
            <a:extLst>
              <a:ext uri="{FF2B5EF4-FFF2-40B4-BE49-F238E27FC236}">
                <a16:creationId xmlns:a16="http://schemas.microsoft.com/office/drawing/2014/main" id="{31F3ADFB-F8E3-5D40-981A-2E865518FCD5}"/>
              </a:ext>
            </a:extLst>
          </p:cNvPr>
          <p:cNvSpPr/>
          <p:nvPr/>
        </p:nvSpPr>
        <p:spPr>
          <a:xfrm>
            <a:off x="714375" y="788109"/>
            <a:ext cx="1775591" cy="583492"/>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B9859D95-3AB6-5F40-AB96-5248D6029B91}"/>
              </a:ext>
            </a:extLst>
          </p:cNvPr>
          <p:cNvSpPr/>
          <p:nvPr/>
        </p:nvSpPr>
        <p:spPr>
          <a:xfrm>
            <a:off x="7882760" y="1665722"/>
            <a:ext cx="1324302" cy="478388"/>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B4AA3BE5-6CDD-2443-BCE1-15229DF8B0D6}"/>
              </a:ext>
            </a:extLst>
          </p:cNvPr>
          <p:cNvSpPr/>
          <p:nvPr/>
        </p:nvSpPr>
        <p:spPr>
          <a:xfrm>
            <a:off x="714374" y="4109378"/>
            <a:ext cx="1398205" cy="583492"/>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51F630B9-DC90-9348-AD14-59B6CADE9849}"/>
              </a:ext>
            </a:extLst>
          </p:cNvPr>
          <p:cNvSpPr/>
          <p:nvPr/>
        </p:nvSpPr>
        <p:spPr>
          <a:xfrm>
            <a:off x="4981575" y="4582343"/>
            <a:ext cx="2617404" cy="583492"/>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72542EE2-EA5E-2E47-AC1E-947EA93C4B90}"/>
              </a:ext>
            </a:extLst>
          </p:cNvPr>
          <p:cNvSpPr/>
          <p:nvPr/>
        </p:nvSpPr>
        <p:spPr>
          <a:xfrm>
            <a:off x="9499628" y="1233755"/>
            <a:ext cx="2231421" cy="583492"/>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F25000E1-B89D-734A-A048-08C8C9737D79}"/>
              </a:ext>
            </a:extLst>
          </p:cNvPr>
          <p:cNvSpPr/>
          <p:nvPr/>
        </p:nvSpPr>
        <p:spPr>
          <a:xfrm>
            <a:off x="1602170" y="1648914"/>
            <a:ext cx="6580133" cy="583492"/>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BEBBF901-BAD6-B541-BA13-913BD519894A}"/>
              </a:ext>
            </a:extLst>
          </p:cNvPr>
          <p:cNvSpPr txBox="1"/>
          <p:nvPr/>
        </p:nvSpPr>
        <p:spPr>
          <a:xfrm>
            <a:off x="211853" y="84331"/>
            <a:ext cx="2780633" cy="369332"/>
          </a:xfrm>
          <a:prstGeom prst="rect">
            <a:avLst/>
          </a:prstGeom>
          <a:noFill/>
        </p:spPr>
        <p:txBody>
          <a:bodyPr wrap="none" rtlCol="0">
            <a:spAutoFit/>
          </a:bodyPr>
          <a:lstStyle/>
          <a:p>
            <a:r>
              <a:rPr lang="en-GB" dirty="0"/>
              <a:t>Teacher example – Build Up</a:t>
            </a:r>
          </a:p>
        </p:txBody>
      </p:sp>
    </p:spTree>
    <p:extLst>
      <p:ext uri="{BB962C8B-B14F-4D97-AF65-F5344CB8AC3E}">
        <p14:creationId xmlns:p14="http://schemas.microsoft.com/office/powerpoint/2010/main" val="23300641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B461EE-2140-3244-A6AE-422018DB6F18}"/>
              </a:ext>
            </a:extLst>
          </p:cNvPr>
          <p:cNvSpPr/>
          <p:nvPr/>
        </p:nvSpPr>
        <p:spPr>
          <a:xfrm>
            <a:off x="916781" y="792153"/>
            <a:ext cx="11044237" cy="4832092"/>
          </a:xfrm>
          <a:prstGeom prst="rect">
            <a:avLst/>
          </a:prstGeom>
        </p:spPr>
        <p:txBody>
          <a:bodyPr wrap="square">
            <a:spAutoFit/>
          </a:bodyPr>
          <a:lstStyle/>
          <a:p>
            <a:pPr>
              <a:spcAft>
                <a:spcPts val="0"/>
              </a:spcAft>
            </a:pPr>
            <a:r>
              <a:rPr lang="en-GB" sz="2800" dirty="0">
                <a:latin typeface="ArialMT"/>
                <a:ea typeface="Times New Roman" panose="02020603050405020304" pitchFamily="18" charset="0"/>
                <a:cs typeface="Times New Roman" panose="02020603050405020304" pitchFamily="18" charset="0"/>
              </a:rPr>
              <a:t>One day, while he was out fishing an the still waters of the lake, Jack caught the most beautiful fish he had ever seen. It was blue, green and pink and its scales shone in the sunlight. Then the fish did something that most fish don’t usually do. The fish spoke!</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800" dirty="0">
                <a:latin typeface="ArialMT"/>
                <a:ea typeface="Times New Roman" panose="02020603050405020304" pitchFamily="18" charset="0"/>
                <a:cs typeface="Times New Roman" panose="02020603050405020304" pitchFamily="18" charset="0"/>
              </a:rPr>
              <a:t>“You’ll have to throw me back”, said the fish. “You see I am the king of the sea and without me all the fish in the sea will die. If you throw me back, I’ll give you three wishes as a reward. But only three, remember. Bad things happen if you ask for more,” he warned him. Now this sounded like a good deal to Jack.</a:t>
            </a:r>
          </a:p>
          <a:p>
            <a:pPr>
              <a:spcAft>
                <a:spcPts val="0"/>
              </a:spcAft>
            </a:pPr>
            <a:r>
              <a:rPr lang="en-GB" sz="2800" dirty="0">
                <a:latin typeface="ArialMT"/>
                <a:ea typeface="Times New Roman" panose="02020603050405020304" pitchFamily="18" charset="0"/>
                <a:cs typeface="Times New Roman" panose="02020603050405020304" pitchFamily="18" charset="0"/>
              </a:rPr>
              <a:t>“How wonderful!” he cried. Straight away, he threw the fish back and into the water it went. </a:t>
            </a:r>
            <a:endParaRPr lang="en-GB"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A820747-62B3-BB4C-9B2E-3299C3EA41F7}"/>
              </a:ext>
            </a:extLst>
          </p:cNvPr>
          <p:cNvSpPr txBox="1"/>
          <p:nvPr/>
        </p:nvSpPr>
        <p:spPr>
          <a:xfrm>
            <a:off x="714375" y="157163"/>
            <a:ext cx="6638164" cy="400110"/>
          </a:xfrm>
          <a:prstGeom prst="rect">
            <a:avLst/>
          </a:prstGeom>
          <a:noFill/>
        </p:spPr>
        <p:txBody>
          <a:bodyPr wrap="none" rtlCol="0">
            <a:spAutoFit/>
          </a:bodyPr>
          <a:lstStyle/>
          <a:p>
            <a:r>
              <a:rPr lang="en-GB" sz="2000" dirty="0">
                <a:solidFill>
                  <a:srgbClr val="FF0000"/>
                </a:solidFill>
              </a:rPr>
              <a:t>In this part of the story – the main character is given 3 wishes.</a:t>
            </a:r>
          </a:p>
        </p:txBody>
      </p:sp>
      <p:sp>
        <p:nvSpPr>
          <p:cNvPr id="2" name="TextBox 1">
            <a:extLst>
              <a:ext uri="{FF2B5EF4-FFF2-40B4-BE49-F238E27FC236}">
                <a16:creationId xmlns:a16="http://schemas.microsoft.com/office/drawing/2014/main" id="{A61C882D-2AE5-C643-9E80-5840CCBEDA5F}"/>
              </a:ext>
            </a:extLst>
          </p:cNvPr>
          <p:cNvSpPr txBox="1"/>
          <p:nvPr/>
        </p:nvSpPr>
        <p:spPr>
          <a:xfrm>
            <a:off x="7772401" y="5604182"/>
            <a:ext cx="3958648" cy="1477328"/>
          </a:xfrm>
          <a:prstGeom prst="rect">
            <a:avLst/>
          </a:prstGeom>
          <a:noFill/>
        </p:spPr>
        <p:txBody>
          <a:bodyPr wrap="none" rtlCol="0">
            <a:spAutoFit/>
          </a:bodyPr>
          <a:lstStyle/>
          <a:p>
            <a:pPr marL="285750" indent="-285750">
              <a:buFont typeface="Arial" panose="020B0604020202020204" pitchFamily="34" charset="0"/>
              <a:buChar char="•"/>
            </a:pPr>
            <a:r>
              <a:rPr lang="en-GB" dirty="0">
                <a:solidFill>
                  <a:srgbClr val="FF0000"/>
                </a:solidFill>
              </a:rPr>
              <a:t>Where are the prepositions for time?</a:t>
            </a:r>
          </a:p>
          <a:p>
            <a:pPr marL="285750" indent="-285750">
              <a:buFont typeface="Arial" panose="020B0604020202020204" pitchFamily="34" charset="0"/>
              <a:buChar char="•"/>
            </a:pPr>
            <a:r>
              <a:rPr lang="en-GB" dirty="0">
                <a:solidFill>
                  <a:srgbClr val="00B050"/>
                </a:solidFill>
              </a:rPr>
              <a:t>Where is the character description?</a:t>
            </a:r>
          </a:p>
          <a:p>
            <a:pPr marL="285750" indent="-285750">
              <a:buFont typeface="Arial" panose="020B0604020202020204" pitchFamily="34" charset="0"/>
              <a:buChar char="•"/>
            </a:pPr>
            <a:r>
              <a:rPr lang="en-GB" dirty="0">
                <a:solidFill>
                  <a:schemeClr val="accent5">
                    <a:lumMod val="75000"/>
                  </a:schemeClr>
                </a:solidFill>
              </a:rPr>
              <a:t>Where is the setting description?</a:t>
            </a:r>
          </a:p>
          <a:p>
            <a:pPr marL="285750" indent="-285750">
              <a:buFont typeface="Arial" panose="020B0604020202020204" pitchFamily="34" charset="0"/>
              <a:buChar char="•"/>
            </a:pPr>
            <a:r>
              <a:rPr lang="en-GB" dirty="0">
                <a:solidFill>
                  <a:srgbClr val="FF0000"/>
                </a:solidFill>
              </a:rPr>
              <a:t>Where is the speech punctuation?</a:t>
            </a:r>
          </a:p>
          <a:p>
            <a:endParaRPr lang="en-GB" dirty="0"/>
          </a:p>
        </p:txBody>
      </p:sp>
      <p:sp>
        <p:nvSpPr>
          <p:cNvPr id="3" name="Oval 2">
            <a:extLst>
              <a:ext uri="{FF2B5EF4-FFF2-40B4-BE49-F238E27FC236}">
                <a16:creationId xmlns:a16="http://schemas.microsoft.com/office/drawing/2014/main" id="{31F3ADFB-F8E3-5D40-981A-2E865518FCD5}"/>
              </a:ext>
            </a:extLst>
          </p:cNvPr>
          <p:cNvSpPr/>
          <p:nvPr/>
        </p:nvSpPr>
        <p:spPr>
          <a:xfrm>
            <a:off x="714375" y="788109"/>
            <a:ext cx="1775591" cy="583492"/>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B9859D95-3AB6-5F40-AB96-5248D6029B91}"/>
              </a:ext>
            </a:extLst>
          </p:cNvPr>
          <p:cNvSpPr/>
          <p:nvPr/>
        </p:nvSpPr>
        <p:spPr>
          <a:xfrm>
            <a:off x="7882760" y="1665722"/>
            <a:ext cx="1324302" cy="478388"/>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B4AA3BE5-6CDD-2443-BCE1-15229DF8B0D6}"/>
              </a:ext>
            </a:extLst>
          </p:cNvPr>
          <p:cNvSpPr/>
          <p:nvPr/>
        </p:nvSpPr>
        <p:spPr>
          <a:xfrm>
            <a:off x="714374" y="4109378"/>
            <a:ext cx="1398205" cy="583492"/>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51F630B9-DC90-9348-AD14-59B6CADE9849}"/>
              </a:ext>
            </a:extLst>
          </p:cNvPr>
          <p:cNvSpPr/>
          <p:nvPr/>
        </p:nvSpPr>
        <p:spPr>
          <a:xfrm>
            <a:off x="4981575" y="4582343"/>
            <a:ext cx="2617404" cy="583492"/>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72542EE2-EA5E-2E47-AC1E-947EA93C4B90}"/>
              </a:ext>
            </a:extLst>
          </p:cNvPr>
          <p:cNvSpPr/>
          <p:nvPr/>
        </p:nvSpPr>
        <p:spPr>
          <a:xfrm>
            <a:off x="9499628" y="1233755"/>
            <a:ext cx="2231421" cy="583492"/>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F25000E1-B89D-734A-A048-08C8C9737D79}"/>
              </a:ext>
            </a:extLst>
          </p:cNvPr>
          <p:cNvSpPr/>
          <p:nvPr/>
        </p:nvSpPr>
        <p:spPr>
          <a:xfrm>
            <a:off x="1602170" y="1648914"/>
            <a:ext cx="6580133" cy="583492"/>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79708A11-2AF7-3D41-B596-C9D30AD229A6}"/>
              </a:ext>
            </a:extLst>
          </p:cNvPr>
          <p:cNvSpPr/>
          <p:nvPr/>
        </p:nvSpPr>
        <p:spPr>
          <a:xfrm>
            <a:off x="7268207" y="782080"/>
            <a:ext cx="3804606" cy="583492"/>
          </a:xfrm>
          <a:prstGeom prst="ellipse">
            <a:avLst/>
          </a:prstGeom>
          <a:no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44962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B461EE-2140-3244-A6AE-422018DB6F18}"/>
              </a:ext>
            </a:extLst>
          </p:cNvPr>
          <p:cNvSpPr/>
          <p:nvPr/>
        </p:nvSpPr>
        <p:spPr>
          <a:xfrm>
            <a:off x="916781" y="792153"/>
            <a:ext cx="11044237" cy="4832092"/>
          </a:xfrm>
          <a:prstGeom prst="rect">
            <a:avLst/>
          </a:prstGeom>
        </p:spPr>
        <p:txBody>
          <a:bodyPr wrap="square">
            <a:spAutoFit/>
          </a:bodyPr>
          <a:lstStyle/>
          <a:p>
            <a:pPr>
              <a:spcAft>
                <a:spcPts val="0"/>
              </a:spcAft>
            </a:pPr>
            <a:r>
              <a:rPr lang="en-GB" sz="2800" dirty="0">
                <a:latin typeface="ArialMT"/>
                <a:ea typeface="Times New Roman" panose="02020603050405020304" pitchFamily="18" charset="0"/>
                <a:cs typeface="Times New Roman" panose="02020603050405020304" pitchFamily="18" charset="0"/>
              </a:rPr>
              <a:t>One day, while he was out fishing an the still waters of the lake, Jack caught the most beautiful fish he had ever seen. It was blue, green and pink and its scales shone in the sunlight. Then the fish did something that most fish don’t usually do. The fish spoke!</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800" dirty="0">
                <a:latin typeface="ArialMT"/>
                <a:ea typeface="Times New Roman" panose="02020603050405020304" pitchFamily="18" charset="0"/>
                <a:cs typeface="Times New Roman" panose="02020603050405020304" pitchFamily="18" charset="0"/>
              </a:rPr>
              <a:t>“You’ll have to throw me back,” said the fish. “You see I am the king of the sea and without me all the fish in the sea will die. If you throw me back, I’ll give you three wishes as a reward. But only three, remember. Bad things happen if you ask for more,” he warned him. Now this sounded like a good deal to Jack.</a:t>
            </a:r>
          </a:p>
          <a:p>
            <a:pPr>
              <a:spcAft>
                <a:spcPts val="0"/>
              </a:spcAft>
            </a:pPr>
            <a:r>
              <a:rPr lang="en-GB" sz="2800" dirty="0">
                <a:latin typeface="ArialMT"/>
                <a:ea typeface="Times New Roman" panose="02020603050405020304" pitchFamily="18" charset="0"/>
                <a:cs typeface="Times New Roman" panose="02020603050405020304" pitchFamily="18" charset="0"/>
              </a:rPr>
              <a:t>“How wonderful!” he cried. Straight away, he threw the fish back and into the water it went. </a:t>
            </a:r>
            <a:endParaRPr lang="en-GB"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A820747-62B3-BB4C-9B2E-3299C3EA41F7}"/>
              </a:ext>
            </a:extLst>
          </p:cNvPr>
          <p:cNvSpPr txBox="1"/>
          <p:nvPr/>
        </p:nvSpPr>
        <p:spPr>
          <a:xfrm>
            <a:off x="714374" y="371410"/>
            <a:ext cx="6638164" cy="400110"/>
          </a:xfrm>
          <a:prstGeom prst="rect">
            <a:avLst/>
          </a:prstGeom>
          <a:noFill/>
        </p:spPr>
        <p:txBody>
          <a:bodyPr wrap="none" rtlCol="0">
            <a:spAutoFit/>
          </a:bodyPr>
          <a:lstStyle/>
          <a:p>
            <a:r>
              <a:rPr lang="en-GB" sz="2000" dirty="0">
                <a:solidFill>
                  <a:srgbClr val="FF0000"/>
                </a:solidFill>
              </a:rPr>
              <a:t>In this part of the story – the main character is given 3 wishes.</a:t>
            </a:r>
          </a:p>
        </p:txBody>
      </p:sp>
      <p:sp>
        <p:nvSpPr>
          <p:cNvPr id="2" name="TextBox 1">
            <a:extLst>
              <a:ext uri="{FF2B5EF4-FFF2-40B4-BE49-F238E27FC236}">
                <a16:creationId xmlns:a16="http://schemas.microsoft.com/office/drawing/2014/main" id="{A61C882D-2AE5-C643-9E80-5840CCBEDA5F}"/>
              </a:ext>
            </a:extLst>
          </p:cNvPr>
          <p:cNvSpPr txBox="1"/>
          <p:nvPr/>
        </p:nvSpPr>
        <p:spPr>
          <a:xfrm>
            <a:off x="7772401" y="5604182"/>
            <a:ext cx="3958648" cy="1477328"/>
          </a:xfrm>
          <a:prstGeom prst="rect">
            <a:avLst/>
          </a:prstGeom>
          <a:noFill/>
        </p:spPr>
        <p:txBody>
          <a:bodyPr wrap="none" rtlCol="0">
            <a:spAutoFit/>
          </a:bodyPr>
          <a:lstStyle/>
          <a:p>
            <a:pPr marL="285750" indent="-285750">
              <a:buFont typeface="Arial" panose="020B0604020202020204" pitchFamily="34" charset="0"/>
              <a:buChar char="•"/>
            </a:pPr>
            <a:r>
              <a:rPr lang="en-GB" dirty="0">
                <a:solidFill>
                  <a:srgbClr val="FF0000"/>
                </a:solidFill>
              </a:rPr>
              <a:t>Where are the prepositions for time?</a:t>
            </a:r>
          </a:p>
          <a:p>
            <a:pPr marL="285750" indent="-285750">
              <a:buFont typeface="Arial" panose="020B0604020202020204" pitchFamily="34" charset="0"/>
              <a:buChar char="•"/>
            </a:pPr>
            <a:r>
              <a:rPr lang="en-GB" dirty="0">
                <a:solidFill>
                  <a:srgbClr val="00B050"/>
                </a:solidFill>
              </a:rPr>
              <a:t>Where is the character description?</a:t>
            </a:r>
          </a:p>
          <a:p>
            <a:pPr marL="285750" indent="-285750">
              <a:buFont typeface="Arial" panose="020B0604020202020204" pitchFamily="34" charset="0"/>
              <a:buChar char="•"/>
            </a:pPr>
            <a:r>
              <a:rPr lang="en-GB" dirty="0">
                <a:solidFill>
                  <a:schemeClr val="accent5">
                    <a:lumMod val="75000"/>
                  </a:schemeClr>
                </a:solidFill>
              </a:rPr>
              <a:t>Where is the setting description?</a:t>
            </a:r>
          </a:p>
          <a:p>
            <a:pPr marL="285750" indent="-285750">
              <a:buFont typeface="Arial" panose="020B0604020202020204" pitchFamily="34" charset="0"/>
              <a:buChar char="•"/>
            </a:pPr>
            <a:r>
              <a:rPr lang="en-GB" dirty="0">
                <a:solidFill>
                  <a:srgbClr val="7030A0"/>
                </a:solidFill>
              </a:rPr>
              <a:t>Where is the speech punctuation?</a:t>
            </a:r>
          </a:p>
          <a:p>
            <a:endParaRPr lang="en-GB" dirty="0"/>
          </a:p>
        </p:txBody>
      </p:sp>
      <p:sp>
        <p:nvSpPr>
          <p:cNvPr id="3" name="Oval 2">
            <a:extLst>
              <a:ext uri="{FF2B5EF4-FFF2-40B4-BE49-F238E27FC236}">
                <a16:creationId xmlns:a16="http://schemas.microsoft.com/office/drawing/2014/main" id="{31F3ADFB-F8E3-5D40-981A-2E865518FCD5}"/>
              </a:ext>
            </a:extLst>
          </p:cNvPr>
          <p:cNvSpPr/>
          <p:nvPr/>
        </p:nvSpPr>
        <p:spPr>
          <a:xfrm>
            <a:off x="714375" y="788109"/>
            <a:ext cx="1775591" cy="583492"/>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B9859D95-3AB6-5F40-AB96-5248D6029B91}"/>
              </a:ext>
            </a:extLst>
          </p:cNvPr>
          <p:cNvSpPr/>
          <p:nvPr/>
        </p:nvSpPr>
        <p:spPr>
          <a:xfrm>
            <a:off x="7882760" y="1665722"/>
            <a:ext cx="1324302" cy="478388"/>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B4AA3BE5-6CDD-2443-BCE1-15229DF8B0D6}"/>
              </a:ext>
            </a:extLst>
          </p:cNvPr>
          <p:cNvSpPr/>
          <p:nvPr/>
        </p:nvSpPr>
        <p:spPr>
          <a:xfrm>
            <a:off x="714374" y="4109378"/>
            <a:ext cx="1398205" cy="583492"/>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51F630B9-DC90-9348-AD14-59B6CADE9849}"/>
              </a:ext>
            </a:extLst>
          </p:cNvPr>
          <p:cNvSpPr/>
          <p:nvPr/>
        </p:nvSpPr>
        <p:spPr>
          <a:xfrm>
            <a:off x="4981575" y="4582343"/>
            <a:ext cx="2617404" cy="583492"/>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72542EE2-EA5E-2E47-AC1E-947EA93C4B90}"/>
              </a:ext>
            </a:extLst>
          </p:cNvPr>
          <p:cNvSpPr/>
          <p:nvPr/>
        </p:nvSpPr>
        <p:spPr>
          <a:xfrm>
            <a:off x="9499628" y="1233755"/>
            <a:ext cx="2231421" cy="583492"/>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F25000E1-B89D-734A-A048-08C8C9737D79}"/>
              </a:ext>
            </a:extLst>
          </p:cNvPr>
          <p:cNvSpPr/>
          <p:nvPr/>
        </p:nvSpPr>
        <p:spPr>
          <a:xfrm>
            <a:off x="1602170" y="1648914"/>
            <a:ext cx="6580133" cy="583492"/>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79708A11-2AF7-3D41-B596-C9D30AD229A6}"/>
              </a:ext>
            </a:extLst>
          </p:cNvPr>
          <p:cNvSpPr/>
          <p:nvPr/>
        </p:nvSpPr>
        <p:spPr>
          <a:xfrm>
            <a:off x="7268207" y="782080"/>
            <a:ext cx="3804606" cy="583492"/>
          </a:xfrm>
          <a:prstGeom prst="ellipse">
            <a:avLst/>
          </a:prstGeom>
          <a:no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18A01B67-3039-9A43-9B48-CDA54C4BFA87}"/>
              </a:ext>
            </a:extLst>
          </p:cNvPr>
          <p:cNvSpPr/>
          <p:nvPr/>
        </p:nvSpPr>
        <p:spPr>
          <a:xfrm>
            <a:off x="811336" y="2360367"/>
            <a:ext cx="602140" cy="583492"/>
          </a:xfrm>
          <a:prstGeom prst="ellipse">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2CC0A278-08E4-804D-B190-0EC85C4FD0A4}"/>
              </a:ext>
            </a:extLst>
          </p:cNvPr>
          <p:cNvSpPr/>
          <p:nvPr/>
        </p:nvSpPr>
        <p:spPr>
          <a:xfrm>
            <a:off x="5378081" y="2410004"/>
            <a:ext cx="602140" cy="583492"/>
          </a:xfrm>
          <a:prstGeom prst="ellipse">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192D45C3-0C74-1D46-B5C7-D8781A018C6E}"/>
              </a:ext>
            </a:extLst>
          </p:cNvPr>
          <p:cNvSpPr/>
          <p:nvPr/>
        </p:nvSpPr>
        <p:spPr>
          <a:xfrm>
            <a:off x="714374" y="4460414"/>
            <a:ext cx="602140" cy="583492"/>
          </a:xfrm>
          <a:prstGeom prst="ellipse">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69E18837-4459-8046-9C16-9E4083C110E3}"/>
              </a:ext>
            </a:extLst>
          </p:cNvPr>
          <p:cNvSpPr/>
          <p:nvPr/>
        </p:nvSpPr>
        <p:spPr>
          <a:xfrm>
            <a:off x="3342969" y="4488173"/>
            <a:ext cx="602140" cy="583492"/>
          </a:xfrm>
          <a:prstGeom prst="ellipse">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B29C6950-073A-6F45-AA01-EE3BF88BBAA2}"/>
              </a:ext>
            </a:extLst>
          </p:cNvPr>
          <p:cNvSpPr/>
          <p:nvPr/>
        </p:nvSpPr>
        <p:spPr>
          <a:xfrm>
            <a:off x="7860049" y="2388126"/>
            <a:ext cx="602140" cy="583492"/>
          </a:xfrm>
          <a:prstGeom prst="ellipse">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7A02BCF3-93EE-7D44-A9EB-6E768596271F}"/>
              </a:ext>
            </a:extLst>
          </p:cNvPr>
          <p:cNvSpPr/>
          <p:nvPr/>
        </p:nvSpPr>
        <p:spPr>
          <a:xfrm>
            <a:off x="8613742" y="3654307"/>
            <a:ext cx="602140" cy="583492"/>
          </a:xfrm>
          <a:prstGeom prst="ellipse">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5E1D19FB-D692-2E4D-AF35-9BFEF60D6E93}"/>
              </a:ext>
            </a:extLst>
          </p:cNvPr>
          <p:cNvSpPr txBox="1"/>
          <p:nvPr/>
        </p:nvSpPr>
        <p:spPr>
          <a:xfrm>
            <a:off x="23159" y="45073"/>
            <a:ext cx="2780633" cy="369332"/>
          </a:xfrm>
          <a:prstGeom prst="rect">
            <a:avLst/>
          </a:prstGeom>
          <a:noFill/>
        </p:spPr>
        <p:txBody>
          <a:bodyPr wrap="none" rtlCol="0">
            <a:spAutoFit/>
          </a:bodyPr>
          <a:lstStyle/>
          <a:p>
            <a:r>
              <a:rPr lang="en-GB" dirty="0"/>
              <a:t>Teacher example – Build Up</a:t>
            </a:r>
          </a:p>
        </p:txBody>
      </p:sp>
    </p:spTree>
    <p:extLst>
      <p:ext uri="{BB962C8B-B14F-4D97-AF65-F5344CB8AC3E}">
        <p14:creationId xmlns:p14="http://schemas.microsoft.com/office/powerpoint/2010/main" val="31316352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B49A6-BD0F-8A44-9D6E-B6D6612C7531}"/>
              </a:ext>
            </a:extLst>
          </p:cNvPr>
          <p:cNvSpPr>
            <a:spLocks noGrp="1"/>
          </p:cNvSpPr>
          <p:nvPr>
            <p:ph type="title"/>
          </p:nvPr>
        </p:nvSpPr>
        <p:spPr/>
        <p:txBody>
          <a:bodyPr/>
          <a:lstStyle/>
          <a:p>
            <a:r>
              <a:rPr lang="en-GB" dirty="0"/>
              <a:t>Independent work</a:t>
            </a:r>
          </a:p>
        </p:txBody>
      </p:sp>
      <p:sp>
        <p:nvSpPr>
          <p:cNvPr id="3" name="Content Placeholder 2">
            <a:extLst>
              <a:ext uri="{FF2B5EF4-FFF2-40B4-BE49-F238E27FC236}">
                <a16:creationId xmlns:a16="http://schemas.microsoft.com/office/drawing/2014/main" id="{B79A91EC-1FE3-D544-9C37-D6ED968D11AC}"/>
              </a:ext>
            </a:extLst>
          </p:cNvPr>
          <p:cNvSpPr>
            <a:spLocks noGrp="1"/>
          </p:cNvSpPr>
          <p:nvPr>
            <p:ph idx="1"/>
          </p:nvPr>
        </p:nvSpPr>
        <p:spPr/>
        <p:txBody>
          <a:bodyPr/>
          <a:lstStyle/>
          <a:p>
            <a:pPr marL="0" indent="0">
              <a:buNone/>
            </a:pPr>
            <a:r>
              <a:rPr lang="en-GB" dirty="0"/>
              <a:t>Now you are going to write your own build up. </a:t>
            </a:r>
          </a:p>
          <a:p>
            <a:pPr marL="0" indent="0">
              <a:buNone/>
            </a:pPr>
            <a:r>
              <a:rPr lang="en-GB" dirty="0"/>
              <a:t>Remember:</a:t>
            </a:r>
          </a:p>
        </p:txBody>
      </p:sp>
      <p:sp>
        <p:nvSpPr>
          <p:cNvPr id="4" name="TextBox 3">
            <a:extLst>
              <a:ext uri="{FF2B5EF4-FFF2-40B4-BE49-F238E27FC236}">
                <a16:creationId xmlns:a16="http://schemas.microsoft.com/office/drawing/2014/main" id="{AA815012-F45F-F841-9E61-53C68C7A1EBA}"/>
              </a:ext>
            </a:extLst>
          </p:cNvPr>
          <p:cNvSpPr txBox="1"/>
          <p:nvPr/>
        </p:nvSpPr>
        <p:spPr>
          <a:xfrm>
            <a:off x="3829051" y="2975282"/>
            <a:ext cx="4503412" cy="2585323"/>
          </a:xfrm>
          <a:prstGeom prst="rect">
            <a:avLst/>
          </a:prstGeom>
          <a:noFill/>
        </p:spPr>
        <p:txBody>
          <a:bodyPr wrap="none" rtlCol="0">
            <a:spAutoFit/>
          </a:bodyPr>
          <a:lstStyle/>
          <a:p>
            <a:pPr marL="285750" indent="-285750">
              <a:buFont typeface="Arial" panose="020B0604020202020204" pitchFamily="34" charset="0"/>
              <a:buChar char="•"/>
            </a:pPr>
            <a:r>
              <a:rPr lang="en-GB" sz="3600" dirty="0">
                <a:solidFill>
                  <a:srgbClr val="FF0000"/>
                </a:solidFill>
              </a:rPr>
              <a:t>Prepositions for time</a:t>
            </a:r>
          </a:p>
          <a:p>
            <a:pPr marL="285750" indent="-285750">
              <a:buFont typeface="Arial" panose="020B0604020202020204" pitchFamily="34" charset="0"/>
              <a:buChar char="•"/>
            </a:pPr>
            <a:r>
              <a:rPr lang="en-GB" sz="3600" dirty="0">
                <a:solidFill>
                  <a:srgbClr val="00B050"/>
                </a:solidFill>
              </a:rPr>
              <a:t>Character description</a:t>
            </a:r>
          </a:p>
          <a:p>
            <a:pPr marL="285750" indent="-285750">
              <a:buFont typeface="Arial" panose="020B0604020202020204" pitchFamily="34" charset="0"/>
              <a:buChar char="•"/>
            </a:pPr>
            <a:r>
              <a:rPr lang="en-GB" sz="3600" dirty="0">
                <a:solidFill>
                  <a:schemeClr val="accent5">
                    <a:lumMod val="75000"/>
                  </a:schemeClr>
                </a:solidFill>
              </a:rPr>
              <a:t>Setting description</a:t>
            </a:r>
          </a:p>
          <a:p>
            <a:pPr marL="285750" indent="-285750">
              <a:buFont typeface="Arial" panose="020B0604020202020204" pitchFamily="34" charset="0"/>
              <a:buChar char="•"/>
            </a:pPr>
            <a:r>
              <a:rPr lang="en-GB" sz="3600" dirty="0">
                <a:solidFill>
                  <a:srgbClr val="7030A0"/>
                </a:solidFill>
              </a:rPr>
              <a:t>Speech punctuation</a:t>
            </a:r>
          </a:p>
          <a:p>
            <a:endParaRPr lang="en-GB" dirty="0"/>
          </a:p>
        </p:txBody>
      </p:sp>
    </p:spTree>
    <p:extLst>
      <p:ext uri="{BB962C8B-B14F-4D97-AF65-F5344CB8AC3E}">
        <p14:creationId xmlns:p14="http://schemas.microsoft.com/office/powerpoint/2010/main" val="14158480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9D1AF-E767-A24C-8799-4F253BABAC2B}"/>
              </a:ext>
            </a:extLst>
          </p:cNvPr>
          <p:cNvSpPr>
            <a:spLocks noGrp="1"/>
          </p:cNvSpPr>
          <p:nvPr>
            <p:ph type="title"/>
          </p:nvPr>
        </p:nvSpPr>
        <p:spPr/>
        <p:txBody>
          <a:bodyPr/>
          <a:lstStyle/>
          <a:p>
            <a:r>
              <a:rPr lang="en-GB"/>
              <a:t>Plenary</a:t>
            </a:r>
            <a:endParaRPr lang="en-GB" dirty="0"/>
          </a:p>
        </p:txBody>
      </p:sp>
      <p:sp>
        <p:nvSpPr>
          <p:cNvPr id="3" name="Content Placeholder 2">
            <a:extLst>
              <a:ext uri="{FF2B5EF4-FFF2-40B4-BE49-F238E27FC236}">
                <a16:creationId xmlns:a16="http://schemas.microsoft.com/office/drawing/2014/main" id="{FAAAC542-FC56-714E-9522-94C0FE9CE4AA}"/>
              </a:ext>
            </a:extLst>
          </p:cNvPr>
          <p:cNvSpPr>
            <a:spLocks noGrp="1"/>
          </p:cNvSpPr>
          <p:nvPr>
            <p:ph idx="1"/>
          </p:nvPr>
        </p:nvSpPr>
        <p:spPr/>
        <p:txBody>
          <a:bodyPr/>
          <a:lstStyle/>
          <a:p>
            <a:pPr marL="0" indent="0">
              <a:buNone/>
            </a:pPr>
            <a:r>
              <a:rPr lang="en-GB"/>
              <a:t>Let’s share what we have written.</a:t>
            </a:r>
            <a:endParaRPr lang="en-GB" dirty="0"/>
          </a:p>
        </p:txBody>
      </p:sp>
      <p:pic>
        <p:nvPicPr>
          <p:cNvPr id="4" name="Picture 3">
            <a:extLst>
              <a:ext uri="{FF2B5EF4-FFF2-40B4-BE49-F238E27FC236}">
                <a16:creationId xmlns:a16="http://schemas.microsoft.com/office/drawing/2014/main" id="{DDFA7F7C-1D8A-7342-B263-8BC1A24D50EF}"/>
              </a:ext>
            </a:extLst>
          </p:cNvPr>
          <p:cNvPicPr>
            <a:picLocks noChangeAspect="1"/>
          </p:cNvPicPr>
          <p:nvPr/>
        </p:nvPicPr>
        <p:blipFill rotWithShape="1">
          <a:blip r:embed="rId2"/>
          <a:srcRect l="24662" r="19717" b="-2"/>
          <a:stretch/>
        </p:blipFill>
        <p:spPr>
          <a:xfrm>
            <a:off x="6975621" y="841676"/>
            <a:ext cx="3861262" cy="4633859"/>
          </a:xfrm>
          <a:prstGeom prst="rect">
            <a:avLst/>
          </a:prstGeom>
          <a:effectLst/>
        </p:spPr>
      </p:pic>
    </p:spTree>
    <p:extLst>
      <p:ext uri="{BB962C8B-B14F-4D97-AF65-F5344CB8AC3E}">
        <p14:creationId xmlns:p14="http://schemas.microsoft.com/office/powerpoint/2010/main" val="17616855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C668-6126-954A-AD98-9EF29A71C982}"/>
              </a:ext>
            </a:extLst>
          </p:cNvPr>
          <p:cNvSpPr>
            <a:spLocks noGrp="1"/>
          </p:cNvSpPr>
          <p:nvPr>
            <p:ph type="title"/>
          </p:nvPr>
        </p:nvSpPr>
        <p:spPr/>
        <p:txBody>
          <a:bodyPr/>
          <a:lstStyle/>
          <a:p>
            <a:r>
              <a:rPr lang="en-GB" u="sng" dirty="0"/>
              <a:t>Monday 19</a:t>
            </a:r>
            <a:r>
              <a:rPr lang="en-GB" u="sng" baseline="30000" dirty="0"/>
              <a:t>th</a:t>
            </a:r>
            <a:r>
              <a:rPr lang="en-GB" u="sng" dirty="0"/>
              <a:t> October</a:t>
            </a:r>
          </a:p>
        </p:txBody>
      </p:sp>
      <p:sp>
        <p:nvSpPr>
          <p:cNvPr id="3" name="Content Placeholder 2">
            <a:extLst>
              <a:ext uri="{FF2B5EF4-FFF2-40B4-BE49-F238E27FC236}">
                <a16:creationId xmlns:a16="http://schemas.microsoft.com/office/drawing/2014/main" id="{661AEA56-4DF4-2642-8ACF-8FF81CD82846}"/>
              </a:ext>
            </a:extLst>
          </p:cNvPr>
          <p:cNvSpPr>
            <a:spLocks noGrp="1"/>
          </p:cNvSpPr>
          <p:nvPr>
            <p:ph idx="1"/>
          </p:nvPr>
        </p:nvSpPr>
        <p:spPr/>
        <p:txBody>
          <a:bodyPr>
            <a:normAutofit/>
          </a:bodyPr>
          <a:lstStyle/>
          <a:p>
            <a:pPr marL="0" indent="0" algn="ctr">
              <a:buNone/>
            </a:pPr>
            <a:r>
              <a:rPr lang="en-GB" sz="4400" u="sng" dirty="0">
                <a:latin typeface="Chalkboard" panose="03050602040202020205" pitchFamily="66" charset="77"/>
              </a:rPr>
              <a:t>Can I write a story climax?</a:t>
            </a:r>
          </a:p>
        </p:txBody>
      </p:sp>
    </p:spTree>
    <p:extLst>
      <p:ext uri="{BB962C8B-B14F-4D97-AF65-F5344CB8AC3E}">
        <p14:creationId xmlns:p14="http://schemas.microsoft.com/office/powerpoint/2010/main" val="27218238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97B9BC9-FBA6-BC45-AA7B-6C4DB5F37B26}"/>
              </a:ext>
            </a:extLst>
          </p:cNvPr>
          <p:cNvPicPr>
            <a:picLocks noChangeAspect="1"/>
          </p:cNvPicPr>
          <p:nvPr/>
        </p:nvPicPr>
        <p:blipFill>
          <a:blip r:embed="rId2"/>
          <a:stretch>
            <a:fillRect/>
          </a:stretch>
        </p:blipFill>
        <p:spPr>
          <a:xfrm>
            <a:off x="938047" y="848053"/>
            <a:ext cx="4146332" cy="4146332"/>
          </a:xfrm>
          <a:prstGeom prst="rect">
            <a:avLst/>
          </a:prstGeom>
        </p:spPr>
      </p:pic>
      <p:sp>
        <p:nvSpPr>
          <p:cNvPr id="11" name="Content Placeholder 2">
            <a:extLst>
              <a:ext uri="{FF2B5EF4-FFF2-40B4-BE49-F238E27FC236}">
                <a16:creationId xmlns:a16="http://schemas.microsoft.com/office/drawing/2014/main" id="{3DE409C9-1D80-4444-8949-E472820B23AA}"/>
              </a:ext>
            </a:extLst>
          </p:cNvPr>
          <p:cNvSpPr txBox="1">
            <a:spLocks/>
          </p:cNvSpPr>
          <p:nvPr/>
        </p:nvSpPr>
        <p:spPr>
          <a:xfrm>
            <a:off x="5565230" y="2346380"/>
            <a:ext cx="3084786" cy="13747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800" b="1" dirty="0">
                <a:solidFill>
                  <a:schemeClr val="accent6">
                    <a:lumMod val="50000"/>
                  </a:schemeClr>
                </a:solidFill>
              </a:rPr>
              <a:t>Green Pen Time!</a:t>
            </a:r>
          </a:p>
        </p:txBody>
      </p:sp>
    </p:spTree>
    <p:extLst>
      <p:ext uri="{BB962C8B-B14F-4D97-AF65-F5344CB8AC3E}">
        <p14:creationId xmlns:p14="http://schemas.microsoft.com/office/powerpoint/2010/main" val="11959302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5EB6A-686F-A64B-B84C-6EBDF52DEF71}"/>
              </a:ext>
            </a:extLst>
          </p:cNvPr>
          <p:cNvSpPr>
            <a:spLocks noGrp="1"/>
          </p:cNvSpPr>
          <p:nvPr>
            <p:ph type="title"/>
          </p:nvPr>
        </p:nvSpPr>
        <p:spPr>
          <a:xfrm>
            <a:off x="3824781" y="-134029"/>
            <a:ext cx="5719763" cy="1325563"/>
          </a:xfrm>
        </p:spPr>
        <p:txBody>
          <a:bodyPr/>
          <a:lstStyle/>
          <a:p>
            <a:r>
              <a:rPr lang="en-GB" b="1" dirty="0">
                <a:solidFill>
                  <a:srgbClr val="FF0000"/>
                </a:solidFill>
              </a:rPr>
              <a:t>Warm Up Activity</a:t>
            </a:r>
          </a:p>
        </p:txBody>
      </p:sp>
      <p:sp>
        <p:nvSpPr>
          <p:cNvPr id="3" name="Content Placeholder 2">
            <a:extLst>
              <a:ext uri="{FF2B5EF4-FFF2-40B4-BE49-F238E27FC236}">
                <a16:creationId xmlns:a16="http://schemas.microsoft.com/office/drawing/2014/main" id="{671170ED-AC6E-594C-8D01-18FFFDEA41DE}"/>
              </a:ext>
            </a:extLst>
          </p:cNvPr>
          <p:cNvSpPr>
            <a:spLocks noGrp="1"/>
          </p:cNvSpPr>
          <p:nvPr>
            <p:ph idx="1"/>
          </p:nvPr>
        </p:nvSpPr>
        <p:spPr>
          <a:xfrm>
            <a:off x="838200" y="1191534"/>
            <a:ext cx="10515600" cy="894441"/>
          </a:xfrm>
        </p:spPr>
        <p:txBody>
          <a:bodyPr>
            <a:normAutofit fontScale="92500" lnSpcReduction="10000"/>
          </a:bodyPr>
          <a:lstStyle/>
          <a:p>
            <a:pPr marL="0" indent="0" algn="ctr">
              <a:buNone/>
            </a:pPr>
            <a:r>
              <a:rPr lang="en-GB" dirty="0"/>
              <a:t>Correct the punctuation in this sentence:</a:t>
            </a:r>
          </a:p>
          <a:p>
            <a:pPr marL="0" indent="0" algn="ctr">
              <a:buNone/>
            </a:pPr>
            <a:r>
              <a:rPr lang="en-GB" dirty="0"/>
              <a:t>(Where should the speech marks go?)</a:t>
            </a:r>
          </a:p>
        </p:txBody>
      </p:sp>
      <p:pic>
        <p:nvPicPr>
          <p:cNvPr id="4" name="Picture 3">
            <a:extLst>
              <a:ext uri="{FF2B5EF4-FFF2-40B4-BE49-F238E27FC236}">
                <a16:creationId xmlns:a16="http://schemas.microsoft.com/office/drawing/2014/main" id="{50F80B9B-8FEA-774B-ACCF-3B206E1974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455" y="68295"/>
            <a:ext cx="1324760" cy="1246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a:extLst>
              <a:ext uri="{FF2B5EF4-FFF2-40B4-BE49-F238E27FC236}">
                <a16:creationId xmlns:a16="http://schemas.microsoft.com/office/drawing/2014/main" id="{A1CFE72E-2278-7E44-AA46-325E9EEA1A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7847" y="94456"/>
            <a:ext cx="1212697" cy="1141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29B6A83B-C35B-3D41-B501-25889B20AFA7}"/>
              </a:ext>
            </a:extLst>
          </p:cNvPr>
          <p:cNvSpPr txBox="1"/>
          <p:nvPr/>
        </p:nvSpPr>
        <p:spPr>
          <a:xfrm>
            <a:off x="1407280" y="3391777"/>
            <a:ext cx="9377439" cy="769441"/>
          </a:xfrm>
          <a:prstGeom prst="rect">
            <a:avLst/>
          </a:prstGeom>
          <a:noFill/>
        </p:spPr>
        <p:txBody>
          <a:bodyPr wrap="none" rtlCol="0">
            <a:spAutoFit/>
          </a:bodyPr>
          <a:lstStyle/>
          <a:p>
            <a:r>
              <a:rPr lang="en-GB" sz="4400" dirty="0">
                <a:solidFill>
                  <a:srgbClr val="7030A0"/>
                </a:solidFill>
              </a:rPr>
              <a:t>Please let me go cried the beautiful fish.</a:t>
            </a:r>
          </a:p>
        </p:txBody>
      </p:sp>
    </p:spTree>
    <p:extLst>
      <p:ext uri="{BB962C8B-B14F-4D97-AF65-F5344CB8AC3E}">
        <p14:creationId xmlns:p14="http://schemas.microsoft.com/office/powerpoint/2010/main" val="2836319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EE0B20D-8F75-6740-9940-764246AE62C2}"/>
              </a:ext>
            </a:extLst>
          </p:cNvPr>
          <p:cNvGraphicFramePr>
            <a:graphicFrameLocks noGrp="1"/>
          </p:cNvGraphicFramePr>
          <p:nvPr>
            <p:ph idx="1"/>
            <p:extLst>
              <p:ext uri="{D42A27DB-BD31-4B8C-83A1-F6EECF244321}">
                <p14:modId xmlns:p14="http://schemas.microsoft.com/office/powerpoint/2010/main" val="1041916387"/>
              </p:ext>
            </p:extLst>
          </p:nvPr>
        </p:nvGraphicFramePr>
        <p:xfrm>
          <a:off x="325821" y="144621"/>
          <a:ext cx="8040413" cy="6568758"/>
        </p:xfrm>
        <a:graphic>
          <a:graphicData uri="http://schemas.openxmlformats.org/drawingml/2006/table">
            <a:tbl>
              <a:tblPr firstRow="1" firstCol="1" bandRow="1">
                <a:tableStyleId>{5C22544A-7EE6-4342-B048-85BDC9FD1C3A}</a:tableStyleId>
              </a:tblPr>
              <a:tblGrid>
                <a:gridCol w="4246192">
                  <a:extLst>
                    <a:ext uri="{9D8B030D-6E8A-4147-A177-3AD203B41FA5}">
                      <a16:colId xmlns:a16="http://schemas.microsoft.com/office/drawing/2014/main" val="503003613"/>
                    </a:ext>
                  </a:extLst>
                </a:gridCol>
                <a:gridCol w="1823152">
                  <a:extLst>
                    <a:ext uri="{9D8B030D-6E8A-4147-A177-3AD203B41FA5}">
                      <a16:colId xmlns:a16="http://schemas.microsoft.com/office/drawing/2014/main" val="3178268386"/>
                    </a:ext>
                  </a:extLst>
                </a:gridCol>
                <a:gridCol w="1971069">
                  <a:extLst>
                    <a:ext uri="{9D8B030D-6E8A-4147-A177-3AD203B41FA5}">
                      <a16:colId xmlns:a16="http://schemas.microsoft.com/office/drawing/2014/main" val="1783815299"/>
                    </a:ext>
                  </a:extLst>
                </a:gridCol>
              </a:tblGrid>
              <a:tr h="777088">
                <a:tc gridSpan="3">
                  <a:txBody>
                    <a:bodyPr/>
                    <a:lstStyle/>
                    <a:p>
                      <a:pPr algn="ctr">
                        <a:spcAft>
                          <a:spcPts val="0"/>
                        </a:spcAft>
                      </a:pPr>
                      <a:r>
                        <a:rPr lang="en-GB" sz="1200" dirty="0">
                          <a:solidFill>
                            <a:schemeClr val="tx1"/>
                          </a:solidFill>
                          <a:effectLst/>
                        </a:rPr>
                        <a:t> </a:t>
                      </a:r>
                    </a:p>
                    <a:p>
                      <a:pPr algn="ctr">
                        <a:spcAft>
                          <a:spcPts val="0"/>
                        </a:spcAft>
                      </a:pPr>
                      <a:r>
                        <a:rPr lang="en-GB" sz="2800" dirty="0">
                          <a:solidFill>
                            <a:schemeClr val="tx1"/>
                          </a:solidFill>
                          <a:effectLst/>
                        </a:rPr>
                        <a:t>Folk Stories Checklist</a:t>
                      </a:r>
                    </a:p>
                    <a:p>
                      <a:pPr algn="ctr">
                        <a:spcAft>
                          <a:spcPts val="0"/>
                        </a:spcAft>
                      </a:pPr>
                      <a:r>
                        <a:rPr lang="en-GB" sz="1200" dirty="0">
                          <a:solidFill>
                            <a:schemeClr val="tx1"/>
                          </a:solidFill>
                          <a:effectLst/>
                        </a:rPr>
                        <a:t> </a:t>
                      </a:r>
                      <a:endParaRPr lang="en-GB"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152" marR="66152" marT="0" marB="0">
                    <a:solidFill>
                      <a:schemeClr val="bg2"/>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293341229"/>
                  </a:ext>
                </a:extLst>
              </a:tr>
              <a:tr h="710536">
                <a:tc>
                  <a:txBody>
                    <a:bodyPr/>
                    <a:lstStyle/>
                    <a:p>
                      <a:pPr algn="l">
                        <a:spcAft>
                          <a:spcPts val="0"/>
                        </a:spcAft>
                      </a:pPr>
                      <a:r>
                        <a:rPr lang="en-GB" sz="1200" u="none" strike="noStrike">
                          <a:solidFill>
                            <a:schemeClr val="tx1"/>
                          </a:solidFill>
                          <a:effectLst/>
                        </a:rPr>
                        <a:t> </a:t>
                      </a:r>
                      <a:endParaRPr lang="en-GB"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152" marR="66152" marT="0" marB="0">
                    <a:solidFill>
                      <a:schemeClr val="bg2"/>
                    </a:solidFill>
                  </a:tcPr>
                </a:tc>
                <a:tc>
                  <a:txBody>
                    <a:bodyPr/>
                    <a:lstStyle/>
                    <a:p>
                      <a:pPr algn="ctr">
                        <a:spcAft>
                          <a:spcPts val="0"/>
                        </a:spcAft>
                      </a:pPr>
                      <a:r>
                        <a:rPr lang="en-GB" sz="2800">
                          <a:solidFill>
                            <a:schemeClr val="tx1"/>
                          </a:solidFill>
                          <a:effectLst/>
                        </a:rPr>
                        <a:t>Pupil </a:t>
                      </a:r>
                    </a:p>
                    <a:p>
                      <a:pPr algn="ctr">
                        <a:spcAft>
                          <a:spcPts val="0"/>
                        </a:spcAft>
                      </a:pPr>
                      <a:r>
                        <a:rPr lang="en-GB" sz="2800">
                          <a:solidFill>
                            <a:schemeClr val="tx1"/>
                          </a:solidFill>
                          <a:effectLst/>
                        </a:rPr>
                        <a:t>Tick</a:t>
                      </a:r>
                      <a:endParaRPr lang="en-GB" sz="2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152" marR="66152" marT="0" marB="0">
                    <a:solidFill>
                      <a:schemeClr val="bg2"/>
                    </a:solidFill>
                  </a:tcPr>
                </a:tc>
                <a:tc>
                  <a:txBody>
                    <a:bodyPr/>
                    <a:lstStyle/>
                    <a:p>
                      <a:pPr algn="ctr">
                        <a:spcAft>
                          <a:spcPts val="0"/>
                        </a:spcAft>
                      </a:pPr>
                      <a:r>
                        <a:rPr lang="en-GB" sz="2800" dirty="0">
                          <a:solidFill>
                            <a:schemeClr val="tx1"/>
                          </a:solidFill>
                          <a:effectLst/>
                        </a:rPr>
                        <a:t>Teacher </a:t>
                      </a:r>
                    </a:p>
                    <a:p>
                      <a:pPr algn="ctr">
                        <a:spcAft>
                          <a:spcPts val="0"/>
                        </a:spcAft>
                      </a:pPr>
                      <a:r>
                        <a:rPr lang="en-GB" sz="2800" dirty="0">
                          <a:solidFill>
                            <a:schemeClr val="tx1"/>
                          </a:solidFill>
                          <a:effectLst/>
                        </a:rPr>
                        <a:t>Tick</a:t>
                      </a:r>
                      <a:endParaRPr lang="en-GB"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152" marR="66152" marT="0" marB="0">
                    <a:solidFill>
                      <a:schemeClr val="bg2"/>
                    </a:solidFill>
                  </a:tcPr>
                </a:tc>
                <a:extLst>
                  <a:ext uri="{0D108BD9-81ED-4DB2-BD59-A6C34878D82A}">
                    <a16:rowId xmlns:a16="http://schemas.microsoft.com/office/drawing/2014/main" val="1261879320"/>
                  </a:ext>
                </a:extLst>
              </a:tr>
              <a:tr h="710536">
                <a:tc>
                  <a:txBody>
                    <a:bodyPr/>
                    <a:lstStyle/>
                    <a:p>
                      <a:pPr algn="l">
                        <a:spcAft>
                          <a:spcPts val="0"/>
                        </a:spcAft>
                      </a:pPr>
                      <a:r>
                        <a:rPr lang="en-GB" sz="2000">
                          <a:solidFill>
                            <a:schemeClr val="tx1"/>
                          </a:solidFill>
                          <a:effectLst/>
                        </a:rPr>
                        <a:t>Countryside or forest setting described.</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152" marR="66152" marT="0" marB="0">
                    <a:solidFill>
                      <a:schemeClr val="bg2"/>
                    </a:solidFill>
                  </a:tcPr>
                </a:tc>
                <a:tc>
                  <a:txBody>
                    <a:bodyPr/>
                    <a:lstStyle/>
                    <a:p>
                      <a:pPr algn="l">
                        <a:spcAft>
                          <a:spcPts val="0"/>
                        </a:spcAft>
                      </a:pPr>
                      <a:r>
                        <a:rPr lang="en-GB" sz="1200">
                          <a:solidFill>
                            <a:schemeClr val="tx1"/>
                          </a:solidFill>
                          <a:effectLst/>
                        </a:rPr>
                        <a:t> </a:t>
                      </a:r>
                      <a:endParaRPr lang="en-GB"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152" marR="66152" marT="0" marB="0">
                    <a:solidFill>
                      <a:schemeClr val="bg2"/>
                    </a:solidFill>
                  </a:tcPr>
                </a:tc>
                <a:tc>
                  <a:txBody>
                    <a:bodyPr/>
                    <a:lstStyle/>
                    <a:p>
                      <a:pPr algn="l">
                        <a:spcAft>
                          <a:spcPts val="0"/>
                        </a:spcAft>
                      </a:pPr>
                      <a:r>
                        <a:rPr lang="en-GB" sz="1200">
                          <a:solidFill>
                            <a:schemeClr val="tx1"/>
                          </a:solidFill>
                          <a:effectLst/>
                        </a:rPr>
                        <a:t> </a:t>
                      </a:r>
                      <a:endParaRPr lang="en-GB"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152" marR="66152" marT="0" marB="0">
                    <a:solidFill>
                      <a:schemeClr val="bg2"/>
                    </a:solidFill>
                  </a:tcPr>
                </a:tc>
                <a:extLst>
                  <a:ext uri="{0D108BD9-81ED-4DB2-BD59-A6C34878D82A}">
                    <a16:rowId xmlns:a16="http://schemas.microsoft.com/office/drawing/2014/main" val="785196687"/>
                  </a:ext>
                </a:extLst>
              </a:tr>
              <a:tr h="710536">
                <a:tc>
                  <a:txBody>
                    <a:bodyPr/>
                    <a:lstStyle/>
                    <a:p>
                      <a:pPr algn="l">
                        <a:spcAft>
                          <a:spcPts val="0"/>
                        </a:spcAft>
                      </a:pPr>
                      <a:r>
                        <a:rPr lang="en-GB" sz="2000">
                          <a:solidFill>
                            <a:schemeClr val="tx1"/>
                          </a:solidFill>
                          <a:effectLst/>
                        </a:rPr>
                        <a:t>Main character described.</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152" marR="66152" marT="0" marB="0">
                    <a:solidFill>
                      <a:schemeClr val="bg2"/>
                    </a:solidFill>
                  </a:tcPr>
                </a:tc>
                <a:tc>
                  <a:txBody>
                    <a:bodyPr/>
                    <a:lstStyle/>
                    <a:p>
                      <a:pPr algn="l">
                        <a:spcAft>
                          <a:spcPts val="0"/>
                        </a:spcAft>
                      </a:pPr>
                      <a:r>
                        <a:rPr lang="en-GB" sz="1200">
                          <a:solidFill>
                            <a:schemeClr val="tx1"/>
                          </a:solidFill>
                          <a:effectLst/>
                        </a:rPr>
                        <a:t> </a:t>
                      </a:r>
                      <a:endParaRPr lang="en-GB"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152" marR="66152" marT="0" marB="0">
                    <a:solidFill>
                      <a:schemeClr val="bg2"/>
                    </a:solidFill>
                  </a:tcPr>
                </a:tc>
                <a:tc>
                  <a:txBody>
                    <a:bodyPr/>
                    <a:lstStyle/>
                    <a:p>
                      <a:pPr algn="l">
                        <a:spcAft>
                          <a:spcPts val="0"/>
                        </a:spcAft>
                      </a:pPr>
                      <a:r>
                        <a:rPr lang="en-GB" sz="1200">
                          <a:solidFill>
                            <a:schemeClr val="tx1"/>
                          </a:solidFill>
                          <a:effectLst/>
                        </a:rPr>
                        <a:t> </a:t>
                      </a:r>
                      <a:endParaRPr lang="en-GB"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152" marR="66152" marT="0" marB="0">
                    <a:solidFill>
                      <a:schemeClr val="bg2"/>
                    </a:solidFill>
                  </a:tcPr>
                </a:tc>
                <a:extLst>
                  <a:ext uri="{0D108BD9-81ED-4DB2-BD59-A6C34878D82A}">
                    <a16:rowId xmlns:a16="http://schemas.microsoft.com/office/drawing/2014/main" val="1069973275"/>
                  </a:ext>
                </a:extLst>
              </a:tr>
              <a:tr h="710536">
                <a:tc>
                  <a:txBody>
                    <a:bodyPr/>
                    <a:lstStyle/>
                    <a:p>
                      <a:pPr algn="l">
                        <a:spcAft>
                          <a:spcPts val="0"/>
                        </a:spcAft>
                      </a:pPr>
                      <a:r>
                        <a:rPr lang="en-GB" sz="2000">
                          <a:solidFill>
                            <a:schemeClr val="tx1"/>
                          </a:solidFill>
                          <a:effectLst/>
                        </a:rPr>
                        <a:t>3 wishes given by a magical character.</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152" marR="66152" marT="0" marB="0">
                    <a:solidFill>
                      <a:schemeClr val="bg2"/>
                    </a:solidFill>
                  </a:tcPr>
                </a:tc>
                <a:tc>
                  <a:txBody>
                    <a:bodyPr/>
                    <a:lstStyle/>
                    <a:p>
                      <a:pPr algn="l">
                        <a:spcAft>
                          <a:spcPts val="0"/>
                        </a:spcAft>
                      </a:pPr>
                      <a:r>
                        <a:rPr lang="en-GB" sz="1200">
                          <a:solidFill>
                            <a:schemeClr val="tx1"/>
                          </a:solidFill>
                          <a:effectLst/>
                        </a:rPr>
                        <a:t> </a:t>
                      </a:r>
                      <a:endParaRPr lang="en-GB"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152" marR="66152" marT="0" marB="0">
                    <a:solidFill>
                      <a:schemeClr val="bg2"/>
                    </a:solidFill>
                  </a:tcPr>
                </a:tc>
                <a:tc>
                  <a:txBody>
                    <a:bodyPr/>
                    <a:lstStyle/>
                    <a:p>
                      <a:pPr algn="l">
                        <a:spcAft>
                          <a:spcPts val="0"/>
                        </a:spcAft>
                      </a:pPr>
                      <a:r>
                        <a:rPr lang="en-GB" sz="1200">
                          <a:solidFill>
                            <a:schemeClr val="tx1"/>
                          </a:solidFill>
                          <a:effectLst/>
                        </a:rPr>
                        <a:t> </a:t>
                      </a:r>
                      <a:endParaRPr lang="en-GB"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152" marR="66152" marT="0" marB="0">
                    <a:solidFill>
                      <a:schemeClr val="bg2"/>
                    </a:solidFill>
                  </a:tcPr>
                </a:tc>
                <a:extLst>
                  <a:ext uri="{0D108BD9-81ED-4DB2-BD59-A6C34878D82A}">
                    <a16:rowId xmlns:a16="http://schemas.microsoft.com/office/drawing/2014/main" val="3058945658"/>
                  </a:ext>
                </a:extLst>
              </a:tr>
              <a:tr h="750445">
                <a:tc>
                  <a:txBody>
                    <a:bodyPr/>
                    <a:lstStyle/>
                    <a:p>
                      <a:pPr algn="l">
                        <a:spcAft>
                          <a:spcPts val="0"/>
                        </a:spcAft>
                      </a:pPr>
                      <a:r>
                        <a:rPr lang="en-GB" sz="2000">
                          <a:solidFill>
                            <a:schemeClr val="tx1"/>
                          </a:solidFill>
                          <a:effectLst/>
                        </a:rPr>
                        <a:t>Speech punctuation</a:t>
                      </a:r>
                    </a:p>
                    <a:p>
                      <a:pPr algn="l">
                        <a:spcAft>
                          <a:spcPts val="0"/>
                        </a:spcAft>
                      </a:pPr>
                      <a:r>
                        <a:rPr lang="en-GB" sz="2000">
                          <a:solidFill>
                            <a:schemeClr val="tx1"/>
                          </a:solidFill>
                          <a:effectLst/>
                        </a:rPr>
                        <a:t>E.g. “Please help me!”</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152" marR="66152" marT="0" marB="0">
                    <a:solidFill>
                      <a:schemeClr val="bg2"/>
                    </a:solidFill>
                  </a:tcPr>
                </a:tc>
                <a:tc>
                  <a:txBody>
                    <a:bodyPr/>
                    <a:lstStyle/>
                    <a:p>
                      <a:pPr algn="l">
                        <a:spcAft>
                          <a:spcPts val="0"/>
                        </a:spcAft>
                      </a:pPr>
                      <a:r>
                        <a:rPr lang="en-GB" sz="1200">
                          <a:solidFill>
                            <a:schemeClr val="tx1"/>
                          </a:solidFill>
                          <a:effectLst/>
                        </a:rPr>
                        <a:t> </a:t>
                      </a:r>
                      <a:endParaRPr lang="en-GB"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152" marR="66152" marT="0" marB="0">
                    <a:solidFill>
                      <a:schemeClr val="bg2"/>
                    </a:solidFill>
                  </a:tcPr>
                </a:tc>
                <a:tc>
                  <a:txBody>
                    <a:bodyPr/>
                    <a:lstStyle/>
                    <a:p>
                      <a:pPr algn="l">
                        <a:spcAft>
                          <a:spcPts val="0"/>
                        </a:spcAft>
                      </a:pPr>
                      <a:r>
                        <a:rPr lang="en-GB" sz="1200">
                          <a:solidFill>
                            <a:schemeClr val="tx1"/>
                          </a:solidFill>
                          <a:effectLst/>
                        </a:rPr>
                        <a:t> </a:t>
                      </a:r>
                      <a:endParaRPr lang="en-GB"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152" marR="66152" marT="0" marB="0">
                    <a:solidFill>
                      <a:schemeClr val="bg2"/>
                    </a:solidFill>
                  </a:tcPr>
                </a:tc>
                <a:extLst>
                  <a:ext uri="{0D108BD9-81ED-4DB2-BD59-A6C34878D82A}">
                    <a16:rowId xmlns:a16="http://schemas.microsoft.com/office/drawing/2014/main" val="2886749224"/>
                  </a:ext>
                </a:extLst>
              </a:tr>
              <a:tr h="1036117">
                <a:tc>
                  <a:txBody>
                    <a:bodyPr/>
                    <a:lstStyle/>
                    <a:p>
                      <a:pPr algn="l">
                        <a:spcAft>
                          <a:spcPts val="0"/>
                        </a:spcAft>
                      </a:pPr>
                      <a:r>
                        <a:rPr lang="en-GB" sz="2000">
                          <a:solidFill>
                            <a:schemeClr val="tx1"/>
                          </a:solidFill>
                          <a:effectLst/>
                        </a:rPr>
                        <a:t>Prepositions used to tell </a:t>
                      </a:r>
                      <a:r>
                        <a:rPr lang="en-GB" sz="2000" u="sng">
                          <a:solidFill>
                            <a:schemeClr val="tx1"/>
                          </a:solidFill>
                          <a:effectLst/>
                        </a:rPr>
                        <a:t>when</a:t>
                      </a:r>
                      <a:r>
                        <a:rPr lang="en-GB" sz="2000">
                          <a:solidFill>
                            <a:schemeClr val="tx1"/>
                          </a:solidFill>
                          <a:effectLst/>
                        </a:rPr>
                        <a:t> things happen.</a:t>
                      </a:r>
                    </a:p>
                    <a:p>
                      <a:pPr algn="l">
                        <a:spcAft>
                          <a:spcPts val="0"/>
                        </a:spcAft>
                      </a:pPr>
                      <a:r>
                        <a:rPr lang="en-GB" sz="2000">
                          <a:solidFill>
                            <a:schemeClr val="tx1"/>
                          </a:solidFill>
                          <a:effectLst/>
                        </a:rPr>
                        <a:t>E.g. Soon, The next day, After that, Then, Later, </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152" marR="66152" marT="0" marB="0">
                    <a:solidFill>
                      <a:schemeClr val="bg2"/>
                    </a:solidFill>
                  </a:tcPr>
                </a:tc>
                <a:tc>
                  <a:txBody>
                    <a:bodyPr/>
                    <a:lstStyle/>
                    <a:p>
                      <a:pPr algn="l">
                        <a:spcAft>
                          <a:spcPts val="0"/>
                        </a:spcAft>
                      </a:pPr>
                      <a:r>
                        <a:rPr lang="en-GB" sz="1200">
                          <a:solidFill>
                            <a:schemeClr val="tx1"/>
                          </a:solidFill>
                          <a:effectLst/>
                        </a:rPr>
                        <a:t> </a:t>
                      </a:r>
                      <a:endParaRPr lang="en-GB"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152" marR="66152" marT="0" marB="0">
                    <a:solidFill>
                      <a:schemeClr val="bg2"/>
                    </a:solidFill>
                  </a:tcPr>
                </a:tc>
                <a:tc>
                  <a:txBody>
                    <a:bodyPr/>
                    <a:lstStyle/>
                    <a:p>
                      <a:pPr algn="l">
                        <a:spcAft>
                          <a:spcPts val="0"/>
                        </a:spcAft>
                      </a:pPr>
                      <a:r>
                        <a:rPr lang="en-GB" sz="1200">
                          <a:solidFill>
                            <a:schemeClr val="tx1"/>
                          </a:solidFill>
                          <a:effectLst/>
                        </a:rPr>
                        <a:t> </a:t>
                      </a:r>
                      <a:endParaRPr lang="en-GB"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152" marR="66152" marT="0" marB="0">
                    <a:solidFill>
                      <a:schemeClr val="bg2"/>
                    </a:solidFill>
                  </a:tcPr>
                </a:tc>
                <a:extLst>
                  <a:ext uri="{0D108BD9-81ED-4DB2-BD59-A6C34878D82A}">
                    <a16:rowId xmlns:a16="http://schemas.microsoft.com/office/drawing/2014/main" val="4085157147"/>
                  </a:ext>
                </a:extLst>
              </a:tr>
              <a:tr h="821585">
                <a:tc>
                  <a:txBody>
                    <a:bodyPr/>
                    <a:lstStyle/>
                    <a:p>
                      <a:pPr algn="l">
                        <a:spcAft>
                          <a:spcPts val="0"/>
                        </a:spcAft>
                      </a:pPr>
                      <a:r>
                        <a:rPr lang="en-GB" sz="2000" dirty="0">
                          <a:solidFill>
                            <a:schemeClr val="tx1"/>
                          </a:solidFill>
                          <a:effectLst/>
                        </a:rPr>
                        <a:t>Happy ending or lesson learnt by the end of the story.</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152" marR="66152" marT="0" marB="0">
                    <a:solidFill>
                      <a:schemeClr val="bg2"/>
                    </a:solidFill>
                  </a:tcPr>
                </a:tc>
                <a:tc>
                  <a:txBody>
                    <a:bodyPr/>
                    <a:lstStyle/>
                    <a:p>
                      <a:pPr algn="l">
                        <a:spcAft>
                          <a:spcPts val="0"/>
                        </a:spcAft>
                      </a:pPr>
                      <a:r>
                        <a:rPr lang="en-GB" sz="1200">
                          <a:solidFill>
                            <a:schemeClr val="tx1"/>
                          </a:solidFill>
                          <a:effectLst/>
                        </a:rPr>
                        <a:t> </a:t>
                      </a:r>
                      <a:endParaRPr lang="en-GB"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152" marR="66152" marT="0" marB="0">
                    <a:solidFill>
                      <a:schemeClr val="bg2"/>
                    </a:solidFill>
                  </a:tcPr>
                </a:tc>
                <a:tc>
                  <a:txBody>
                    <a:bodyPr/>
                    <a:lstStyle/>
                    <a:p>
                      <a:pPr algn="l">
                        <a:spcAft>
                          <a:spcPts val="0"/>
                        </a:spcAft>
                      </a:pPr>
                      <a:r>
                        <a:rPr lang="en-GB" sz="1200" dirty="0">
                          <a:solidFill>
                            <a:schemeClr val="tx1"/>
                          </a:solidFill>
                          <a:effectLst/>
                        </a:rPr>
                        <a:t> </a:t>
                      </a:r>
                      <a:endParaRPr lang="en-GB"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152" marR="66152" marT="0" marB="0">
                    <a:solidFill>
                      <a:schemeClr val="bg2"/>
                    </a:solidFill>
                  </a:tcPr>
                </a:tc>
                <a:extLst>
                  <a:ext uri="{0D108BD9-81ED-4DB2-BD59-A6C34878D82A}">
                    <a16:rowId xmlns:a16="http://schemas.microsoft.com/office/drawing/2014/main" val="4108008588"/>
                  </a:ext>
                </a:extLst>
              </a:tr>
            </a:tbl>
          </a:graphicData>
        </a:graphic>
      </p:graphicFrame>
      <p:sp>
        <p:nvSpPr>
          <p:cNvPr id="5" name="TextBox 4">
            <a:extLst>
              <a:ext uri="{FF2B5EF4-FFF2-40B4-BE49-F238E27FC236}">
                <a16:creationId xmlns:a16="http://schemas.microsoft.com/office/drawing/2014/main" id="{7FC8C71D-5081-0144-9416-6086933A611D}"/>
              </a:ext>
            </a:extLst>
          </p:cNvPr>
          <p:cNvSpPr txBox="1"/>
          <p:nvPr/>
        </p:nvSpPr>
        <p:spPr>
          <a:xfrm>
            <a:off x="8476593" y="3896708"/>
            <a:ext cx="3389586" cy="1569660"/>
          </a:xfrm>
          <a:prstGeom prst="rect">
            <a:avLst/>
          </a:prstGeom>
          <a:noFill/>
        </p:spPr>
        <p:txBody>
          <a:bodyPr wrap="square" rtlCol="0">
            <a:spAutoFit/>
          </a:bodyPr>
          <a:lstStyle/>
          <a:p>
            <a:pPr algn="ctr"/>
            <a:r>
              <a:rPr lang="en-GB" sz="3200" dirty="0"/>
              <a:t>What Other </a:t>
            </a:r>
          </a:p>
          <a:p>
            <a:pPr algn="ctr"/>
            <a:r>
              <a:rPr lang="en-GB" sz="3200" b="1" dirty="0"/>
              <a:t>Time Prepositions </a:t>
            </a:r>
          </a:p>
          <a:p>
            <a:pPr algn="ctr"/>
            <a:r>
              <a:rPr lang="en-GB" sz="3200" dirty="0"/>
              <a:t>can you think of?</a:t>
            </a:r>
          </a:p>
        </p:txBody>
      </p:sp>
      <p:cxnSp>
        <p:nvCxnSpPr>
          <p:cNvPr id="3" name="Straight Arrow Connector 2">
            <a:extLst>
              <a:ext uri="{FF2B5EF4-FFF2-40B4-BE49-F238E27FC236}">
                <a16:creationId xmlns:a16="http://schemas.microsoft.com/office/drawing/2014/main" id="{4BEA0040-1695-7545-9605-A35C0BBA2897}"/>
              </a:ext>
            </a:extLst>
          </p:cNvPr>
          <p:cNvCxnSpPr/>
          <p:nvPr/>
        </p:nvCxnSpPr>
        <p:spPr>
          <a:xfrm flipH="1">
            <a:off x="4757738" y="5329238"/>
            <a:ext cx="3943350"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E077239-6F4B-CC42-B748-5A2F745ED4C7}"/>
              </a:ext>
            </a:extLst>
          </p:cNvPr>
          <p:cNvSpPr txBox="1"/>
          <p:nvPr/>
        </p:nvSpPr>
        <p:spPr>
          <a:xfrm>
            <a:off x="9115425" y="1295221"/>
            <a:ext cx="2600325" cy="1200329"/>
          </a:xfrm>
          <a:prstGeom prst="rect">
            <a:avLst/>
          </a:prstGeom>
          <a:noFill/>
        </p:spPr>
        <p:txBody>
          <a:bodyPr wrap="square" rtlCol="0">
            <a:spAutoFit/>
          </a:bodyPr>
          <a:lstStyle/>
          <a:p>
            <a:pPr algn="ctr"/>
            <a:r>
              <a:rPr lang="en-GB" sz="2400" b="1" dirty="0">
                <a:solidFill>
                  <a:srgbClr val="C00000"/>
                </a:solidFill>
              </a:rPr>
              <a:t>Stick your Check Lists into your books</a:t>
            </a:r>
          </a:p>
        </p:txBody>
      </p:sp>
      <p:cxnSp>
        <p:nvCxnSpPr>
          <p:cNvPr id="7" name="Straight Connector 6">
            <a:extLst>
              <a:ext uri="{FF2B5EF4-FFF2-40B4-BE49-F238E27FC236}">
                <a16:creationId xmlns:a16="http://schemas.microsoft.com/office/drawing/2014/main" id="{156F7CC7-EEF5-2942-A433-6E7C266A7923}"/>
              </a:ext>
            </a:extLst>
          </p:cNvPr>
          <p:cNvCxnSpPr/>
          <p:nvPr/>
        </p:nvCxnSpPr>
        <p:spPr>
          <a:xfrm>
            <a:off x="325821" y="942975"/>
            <a:ext cx="80404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C9D663D-F103-2E4B-9C78-BD87324DCF48}"/>
              </a:ext>
            </a:extLst>
          </p:cNvPr>
          <p:cNvCxnSpPr/>
          <p:nvPr/>
        </p:nvCxnSpPr>
        <p:spPr>
          <a:xfrm>
            <a:off x="325821" y="1809750"/>
            <a:ext cx="80404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11D33B8-BC1F-E34D-BD75-FBFD634CC134}"/>
              </a:ext>
            </a:extLst>
          </p:cNvPr>
          <p:cNvCxnSpPr/>
          <p:nvPr/>
        </p:nvCxnSpPr>
        <p:spPr>
          <a:xfrm>
            <a:off x="325821" y="2495550"/>
            <a:ext cx="80404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6C6CC87-A39A-6B45-BB54-00E795B8BC6B}"/>
              </a:ext>
            </a:extLst>
          </p:cNvPr>
          <p:cNvCxnSpPr/>
          <p:nvPr/>
        </p:nvCxnSpPr>
        <p:spPr>
          <a:xfrm>
            <a:off x="325821" y="3209925"/>
            <a:ext cx="80404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263B22-F3B6-3544-9FFB-F726434D61F9}"/>
              </a:ext>
            </a:extLst>
          </p:cNvPr>
          <p:cNvCxnSpPr/>
          <p:nvPr/>
        </p:nvCxnSpPr>
        <p:spPr>
          <a:xfrm>
            <a:off x="325821" y="3895725"/>
            <a:ext cx="80404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527FD30-539E-B646-9D26-481FFB1DF8C7}"/>
              </a:ext>
            </a:extLst>
          </p:cNvPr>
          <p:cNvCxnSpPr/>
          <p:nvPr/>
        </p:nvCxnSpPr>
        <p:spPr>
          <a:xfrm>
            <a:off x="325821" y="4681538"/>
            <a:ext cx="80404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3C73B92-C98E-A74A-9D19-9BFBF31BC493}"/>
              </a:ext>
            </a:extLst>
          </p:cNvPr>
          <p:cNvCxnSpPr/>
          <p:nvPr/>
        </p:nvCxnSpPr>
        <p:spPr>
          <a:xfrm>
            <a:off x="325821" y="5915524"/>
            <a:ext cx="80404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E673574-0D4D-1B4D-8DBB-CA3FB045735C}"/>
              </a:ext>
            </a:extLst>
          </p:cNvPr>
          <p:cNvCxnSpPr>
            <a:cxnSpLocks/>
          </p:cNvCxnSpPr>
          <p:nvPr/>
        </p:nvCxnSpPr>
        <p:spPr>
          <a:xfrm>
            <a:off x="4572000" y="942975"/>
            <a:ext cx="0" cy="57704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E35FD14-D1CD-4E46-8B04-5DCAB162CAF2}"/>
              </a:ext>
            </a:extLst>
          </p:cNvPr>
          <p:cNvCxnSpPr>
            <a:cxnSpLocks/>
          </p:cNvCxnSpPr>
          <p:nvPr/>
        </p:nvCxnSpPr>
        <p:spPr>
          <a:xfrm>
            <a:off x="6372226" y="942475"/>
            <a:ext cx="0" cy="5770904"/>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C94656F-F89C-3740-BE57-CA25D5E5DAAC}"/>
              </a:ext>
            </a:extLst>
          </p:cNvPr>
          <p:cNvSpPr txBox="1"/>
          <p:nvPr/>
        </p:nvSpPr>
        <p:spPr>
          <a:xfrm>
            <a:off x="8676200" y="6498194"/>
            <a:ext cx="3478773" cy="369332"/>
          </a:xfrm>
          <a:prstGeom prst="rect">
            <a:avLst/>
          </a:prstGeom>
          <a:noFill/>
        </p:spPr>
        <p:txBody>
          <a:bodyPr wrap="none" rtlCol="0">
            <a:spAutoFit/>
          </a:bodyPr>
          <a:lstStyle/>
          <a:p>
            <a:r>
              <a:rPr lang="en-GB" dirty="0"/>
              <a:t>Teacher copy to go on working wall</a:t>
            </a:r>
          </a:p>
        </p:txBody>
      </p:sp>
    </p:spTree>
    <p:extLst>
      <p:ext uri="{BB962C8B-B14F-4D97-AF65-F5344CB8AC3E}">
        <p14:creationId xmlns:p14="http://schemas.microsoft.com/office/powerpoint/2010/main" val="14481110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5EB6A-686F-A64B-B84C-6EBDF52DEF71}"/>
              </a:ext>
            </a:extLst>
          </p:cNvPr>
          <p:cNvSpPr>
            <a:spLocks noGrp="1"/>
          </p:cNvSpPr>
          <p:nvPr>
            <p:ph type="title"/>
          </p:nvPr>
        </p:nvSpPr>
        <p:spPr>
          <a:xfrm>
            <a:off x="3824781" y="-134029"/>
            <a:ext cx="5719763" cy="1325563"/>
          </a:xfrm>
        </p:spPr>
        <p:txBody>
          <a:bodyPr/>
          <a:lstStyle/>
          <a:p>
            <a:r>
              <a:rPr lang="en-GB" b="1" dirty="0">
                <a:solidFill>
                  <a:srgbClr val="FF0000"/>
                </a:solidFill>
              </a:rPr>
              <a:t>Warm Up Activity</a:t>
            </a:r>
          </a:p>
        </p:txBody>
      </p:sp>
      <p:sp>
        <p:nvSpPr>
          <p:cNvPr id="3" name="Content Placeholder 2">
            <a:extLst>
              <a:ext uri="{FF2B5EF4-FFF2-40B4-BE49-F238E27FC236}">
                <a16:creationId xmlns:a16="http://schemas.microsoft.com/office/drawing/2014/main" id="{671170ED-AC6E-594C-8D01-18FFFDEA41DE}"/>
              </a:ext>
            </a:extLst>
          </p:cNvPr>
          <p:cNvSpPr>
            <a:spLocks noGrp="1"/>
          </p:cNvSpPr>
          <p:nvPr>
            <p:ph idx="1"/>
          </p:nvPr>
        </p:nvSpPr>
        <p:spPr>
          <a:xfrm>
            <a:off x="838200" y="1191534"/>
            <a:ext cx="10515600" cy="894441"/>
          </a:xfrm>
        </p:spPr>
        <p:txBody>
          <a:bodyPr>
            <a:normAutofit fontScale="92500" lnSpcReduction="10000"/>
          </a:bodyPr>
          <a:lstStyle/>
          <a:p>
            <a:pPr marL="0" indent="0" algn="ctr">
              <a:buNone/>
            </a:pPr>
            <a:r>
              <a:rPr lang="en-GB" dirty="0"/>
              <a:t>Correct the punctuation in this sentence:</a:t>
            </a:r>
          </a:p>
          <a:p>
            <a:pPr marL="0" indent="0" algn="ctr">
              <a:buNone/>
            </a:pPr>
            <a:r>
              <a:rPr lang="en-GB" dirty="0"/>
              <a:t>(Where should the speech marks go?)</a:t>
            </a:r>
          </a:p>
        </p:txBody>
      </p:sp>
      <p:pic>
        <p:nvPicPr>
          <p:cNvPr id="4" name="Picture 3">
            <a:extLst>
              <a:ext uri="{FF2B5EF4-FFF2-40B4-BE49-F238E27FC236}">
                <a16:creationId xmlns:a16="http://schemas.microsoft.com/office/drawing/2014/main" id="{50F80B9B-8FEA-774B-ACCF-3B206E1974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455" y="68295"/>
            <a:ext cx="1324760" cy="1246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a:extLst>
              <a:ext uri="{FF2B5EF4-FFF2-40B4-BE49-F238E27FC236}">
                <a16:creationId xmlns:a16="http://schemas.microsoft.com/office/drawing/2014/main" id="{A1CFE72E-2278-7E44-AA46-325E9EEA1A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7847" y="94456"/>
            <a:ext cx="1212697" cy="1141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29B6A83B-C35B-3D41-B501-25889B20AFA7}"/>
              </a:ext>
            </a:extLst>
          </p:cNvPr>
          <p:cNvSpPr txBox="1"/>
          <p:nvPr/>
        </p:nvSpPr>
        <p:spPr>
          <a:xfrm>
            <a:off x="1407280" y="3391777"/>
            <a:ext cx="10023450" cy="769441"/>
          </a:xfrm>
          <a:prstGeom prst="rect">
            <a:avLst/>
          </a:prstGeom>
          <a:noFill/>
        </p:spPr>
        <p:txBody>
          <a:bodyPr wrap="none" rtlCol="0">
            <a:spAutoFit/>
          </a:bodyPr>
          <a:lstStyle/>
          <a:p>
            <a:r>
              <a:rPr lang="en-GB" sz="4400" dirty="0">
                <a:solidFill>
                  <a:srgbClr val="7030A0"/>
                </a:solidFill>
              </a:rPr>
              <a:t>“Please let me go!” cried the beautiful fish.</a:t>
            </a:r>
          </a:p>
        </p:txBody>
      </p:sp>
      <p:sp>
        <p:nvSpPr>
          <p:cNvPr id="7" name="TextBox 6">
            <a:extLst>
              <a:ext uri="{FF2B5EF4-FFF2-40B4-BE49-F238E27FC236}">
                <a16:creationId xmlns:a16="http://schemas.microsoft.com/office/drawing/2014/main" id="{A9701C3C-88D9-E74D-874C-0DE82523A152}"/>
              </a:ext>
            </a:extLst>
          </p:cNvPr>
          <p:cNvSpPr txBox="1"/>
          <p:nvPr/>
        </p:nvSpPr>
        <p:spPr>
          <a:xfrm>
            <a:off x="4873204" y="2314773"/>
            <a:ext cx="1811458" cy="646331"/>
          </a:xfrm>
          <a:prstGeom prst="rect">
            <a:avLst/>
          </a:prstGeom>
          <a:noFill/>
        </p:spPr>
        <p:txBody>
          <a:bodyPr wrap="none" rtlCol="0">
            <a:spAutoFit/>
          </a:bodyPr>
          <a:lstStyle/>
          <a:p>
            <a:r>
              <a:rPr lang="en-GB" sz="3600" b="1" dirty="0">
                <a:solidFill>
                  <a:srgbClr val="C00000"/>
                </a:solidFill>
              </a:rPr>
              <a:t>Answers</a:t>
            </a:r>
          </a:p>
        </p:txBody>
      </p:sp>
    </p:spTree>
    <p:extLst>
      <p:ext uri="{BB962C8B-B14F-4D97-AF65-F5344CB8AC3E}">
        <p14:creationId xmlns:p14="http://schemas.microsoft.com/office/powerpoint/2010/main" val="12429892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5EB6A-686F-A64B-B84C-6EBDF52DEF71}"/>
              </a:ext>
            </a:extLst>
          </p:cNvPr>
          <p:cNvSpPr>
            <a:spLocks noGrp="1"/>
          </p:cNvSpPr>
          <p:nvPr>
            <p:ph type="title"/>
          </p:nvPr>
        </p:nvSpPr>
        <p:spPr>
          <a:xfrm>
            <a:off x="3824781" y="-134029"/>
            <a:ext cx="5719763" cy="1325563"/>
          </a:xfrm>
        </p:spPr>
        <p:txBody>
          <a:bodyPr/>
          <a:lstStyle/>
          <a:p>
            <a:r>
              <a:rPr lang="en-GB" b="1" dirty="0">
                <a:solidFill>
                  <a:srgbClr val="FF0000"/>
                </a:solidFill>
              </a:rPr>
              <a:t>Warm Up Activity</a:t>
            </a:r>
          </a:p>
        </p:txBody>
      </p:sp>
      <p:sp>
        <p:nvSpPr>
          <p:cNvPr id="3" name="Content Placeholder 2">
            <a:extLst>
              <a:ext uri="{FF2B5EF4-FFF2-40B4-BE49-F238E27FC236}">
                <a16:creationId xmlns:a16="http://schemas.microsoft.com/office/drawing/2014/main" id="{671170ED-AC6E-594C-8D01-18FFFDEA41DE}"/>
              </a:ext>
            </a:extLst>
          </p:cNvPr>
          <p:cNvSpPr>
            <a:spLocks noGrp="1"/>
          </p:cNvSpPr>
          <p:nvPr>
            <p:ph idx="1"/>
          </p:nvPr>
        </p:nvSpPr>
        <p:spPr>
          <a:xfrm>
            <a:off x="838200" y="1191534"/>
            <a:ext cx="10515600" cy="894441"/>
          </a:xfrm>
        </p:spPr>
        <p:txBody>
          <a:bodyPr>
            <a:normAutofit fontScale="92500" lnSpcReduction="10000"/>
          </a:bodyPr>
          <a:lstStyle/>
          <a:p>
            <a:pPr marL="0" indent="0" algn="ctr">
              <a:buNone/>
            </a:pPr>
            <a:r>
              <a:rPr lang="en-GB" dirty="0"/>
              <a:t>Correct the punctuation in this sentence:</a:t>
            </a:r>
          </a:p>
          <a:p>
            <a:pPr marL="0" indent="0" algn="ctr">
              <a:buNone/>
            </a:pPr>
            <a:r>
              <a:rPr lang="en-GB" dirty="0"/>
              <a:t>(Where should the speech marks go?)</a:t>
            </a:r>
          </a:p>
        </p:txBody>
      </p:sp>
      <p:pic>
        <p:nvPicPr>
          <p:cNvPr id="4" name="Picture 3">
            <a:extLst>
              <a:ext uri="{FF2B5EF4-FFF2-40B4-BE49-F238E27FC236}">
                <a16:creationId xmlns:a16="http://schemas.microsoft.com/office/drawing/2014/main" id="{50F80B9B-8FEA-774B-ACCF-3B206E1974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455" y="68295"/>
            <a:ext cx="1324760" cy="1246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a:extLst>
              <a:ext uri="{FF2B5EF4-FFF2-40B4-BE49-F238E27FC236}">
                <a16:creationId xmlns:a16="http://schemas.microsoft.com/office/drawing/2014/main" id="{A1CFE72E-2278-7E44-AA46-325E9EEA1A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7847" y="94456"/>
            <a:ext cx="1212697" cy="1141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29B6A83B-C35B-3D41-B501-25889B20AFA7}"/>
              </a:ext>
            </a:extLst>
          </p:cNvPr>
          <p:cNvSpPr txBox="1"/>
          <p:nvPr/>
        </p:nvSpPr>
        <p:spPr>
          <a:xfrm>
            <a:off x="838200" y="3368675"/>
            <a:ext cx="11152861" cy="707886"/>
          </a:xfrm>
          <a:prstGeom prst="rect">
            <a:avLst/>
          </a:prstGeom>
          <a:noFill/>
        </p:spPr>
        <p:txBody>
          <a:bodyPr wrap="none" rtlCol="0">
            <a:spAutoFit/>
          </a:bodyPr>
          <a:lstStyle/>
          <a:p>
            <a:r>
              <a:rPr lang="en-GB" sz="4000" dirty="0">
                <a:solidFill>
                  <a:srgbClr val="7030A0"/>
                </a:solidFill>
              </a:rPr>
              <a:t>My goodness, exclaimed the fisherman. You can talk.</a:t>
            </a:r>
          </a:p>
        </p:txBody>
      </p:sp>
    </p:spTree>
    <p:extLst>
      <p:ext uri="{BB962C8B-B14F-4D97-AF65-F5344CB8AC3E}">
        <p14:creationId xmlns:p14="http://schemas.microsoft.com/office/powerpoint/2010/main" val="16135546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5EB6A-686F-A64B-B84C-6EBDF52DEF71}"/>
              </a:ext>
            </a:extLst>
          </p:cNvPr>
          <p:cNvSpPr>
            <a:spLocks noGrp="1"/>
          </p:cNvSpPr>
          <p:nvPr>
            <p:ph type="title"/>
          </p:nvPr>
        </p:nvSpPr>
        <p:spPr>
          <a:xfrm>
            <a:off x="3824781" y="-134029"/>
            <a:ext cx="5719763" cy="1325563"/>
          </a:xfrm>
        </p:spPr>
        <p:txBody>
          <a:bodyPr/>
          <a:lstStyle/>
          <a:p>
            <a:r>
              <a:rPr lang="en-GB" b="1" dirty="0">
                <a:solidFill>
                  <a:srgbClr val="FF0000"/>
                </a:solidFill>
              </a:rPr>
              <a:t>Warm Up Activity</a:t>
            </a:r>
          </a:p>
        </p:txBody>
      </p:sp>
      <p:sp>
        <p:nvSpPr>
          <p:cNvPr id="3" name="Content Placeholder 2">
            <a:extLst>
              <a:ext uri="{FF2B5EF4-FFF2-40B4-BE49-F238E27FC236}">
                <a16:creationId xmlns:a16="http://schemas.microsoft.com/office/drawing/2014/main" id="{671170ED-AC6E-594C-8D01-18FFFDEA41DE}"/>
              </a:ext>
            </a:extLst>
          </p:cNvPr>
          <p:cNvSpPr>
            <a:spLocks noGrp="1"/>
          </p:cNvSpPr>
          <p:nvPr>
            <p:ph idx="1"/>
          </p:nvPr>
        </p:nvSpPr>
        <p:spPr>
          <a:xfrm>
            <a:off x="838200" y="1191534"/>
            <a:ext cx="10515600" cy="894441"/>
          </a:xfrm>
        </p:spPr>
        <p:txBody>
          <a:bodyPr>
            <a:normAutofit fontScale="92500" lnSpcReduction="10000"/>
          </a:bodyPr>
          <a:lstStyle/>
          <a:p>
            <a:pPr marL="0" indent="0" algn="ctr">
              <a:buNone/>
            </a:pPr>
            <a:r>
              <a:rPr lang="en-GB" dirty="0"/>
              <a:t>Correct the punctuation in this sentence:</a:t>
            </a:r>
          </a:p>
          <a:p>
            <a:pPr marL="0" indent="0" algn="ctr">
              <a:buNone/>
            </a:pPr>
            <a:r>
              <a:rPr lang="en-GB" dirty="0"/>
              <a:t>(Where should the speech marks go?)</a:t>
            </a:r>
          </a:p>
        </p:txBody>
      </p:sp>
      <p:pic>
        <p:nvPicPr>
          <p:cNvPr id="4" name="Picture 3">
            <a:extLst>
              <a:ext uri="{FF2B5EF4-FFF2-40B4-BE49-F238E27FC236}">
                <a16:creationId xmlns:a16="http://schemas.microsoft.com/office/drawing/2014/main" id="{50F80B9B-8FEA-774B-ACCF-3B206E1974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455" y="68295"/>
            <a:ext cx="1324760" cy="1246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a:extLst>
              <a:ext uri="{FF2B5EF4-FFF2-40B4-BE49-F238E27FC236}">
                <a16:creationId xmlns:a16="http://schemas.microsoft.com/office/drawing/2014/main" id="{A1CFE72E-2278-7E44-AA46-325E9EEA1A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7847" y="94456"/>
            <a:ext cx="1212697" cy="1141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29B6A83B-C35B-3D41-B501-25889B20AFA7}"/>
              </a:ext>
            </a:extLst>
          </p:cNvPr>
          <p:cNvSpPr txBox="1"/>
          <p:nvPr/>
        </p:nvSpPr>
        <p:spPr>
          <a:xfrm>
            <a:off x="106924" y="3429000"/>
            <a:ext cx="11978151" cy="707886"/>
          </a:xfrm>
          <a:prstGeom prst="rect">
            <a:avLst/>
          </a:prstGeom>
          <a:noFill/>
        </p:spPr>
        <p:txBody>
          <a:bodyPr wrap="none" rtlCol="0">
            <a:spAutoFit/>
          </a:bodyPr>
          <a:lstStyle/>
          <a:p>
            <a:r>
              <a:rPr lang="en-GB" sz="4000" dirty="0">
                <a:solidFill>
                  <a:srgbClr val="7030A0"/>
                </a:solidFill>
              </a:rPr>
              <a:t>“My goodness,” exclaimed the fisherman. “You can talk.”</a:t>
            </a:r>
          </a:p>
        </p:txBody>
      </p:sp>
      <p:sp>
        <p:nvSpPr>
          <p:cNvPr id="7" name="TextBox 6">
            <a:extLst>
              <a:ext uri="{FF2B5EF4-FFF2-40B4-BE49-F238E27FC236}">
                <a16:creationId xmlns:a16="http://schemas.microsoft.com/office/drawing/2014/main" id="{C18EE0EA-AE67-1549-8922-7DC0F9FE4D54}"/>
              </a:ext>
            </a:extLst>
          </p:cNvPr>
          <p:cNvSpPr txBox="1"/>
          <p:nvPr/>
        </p:nvSpPr>
        <p:spPr>
          <a:xfrm>
            <a:off x="4873204" y="2434322"/>
            <a:ext cx="1811458" cy="646331"/>
          </a:xfrm>
          <a:prstGeom prst="rect">
            <a:avLst/>
          </a:prstGeom>
          <a:noFill/>
        </p:spPr>
        <p:txBody>
          <a:bodyPr wrap="none" rtlCol="0">
            <a:spAutoFit/>
          </a:bodyPr>
          <a:lstStyle/>
          <a:p>
            <a:r>
              <a:rPr lang="en-GB" sz="3600" b="1" dirty="0">
                <a:solidFill>
                  <a:srgbClr val="C00000"/>
                </a:solidFill>
              </a:rPr>
              <a:t>Answers</a:t>
            </a:r>
          </a:p>
        </p:txBody>
      </p:sp>
    </p:spTree>
    <p:extLst>
      <p:ext uri="{BB962C8B-B14F-4D97-AF65-F5344CB8AC3E}">
        <p14:creationId xmlns:p14="http://schemas.microsoft.com/office/powerpoint/2010/main" val="14355143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5EB6A-686F-A64B-B84C-6EBDF52DEF71}"/>
              </a:ext>
            </a:extLst>
          </p:cNvPr>
          <p:cNvSpPr>
            <a:spLocks noGrp="1"/>
          </p:cNvSpPr>
          <p:nvPr>
            <p:ph type="title"/>
          </p:nvPr>
        </p:nvSpPr>
        <p:spPr>
          <a:xfrm>
            <a:off x="3824781" y="-134029"/>
            <a:ext cx="5719763" cy="1325563"/>
          </a:xfrm>
        </p:spPr>
        <p:txBody>
          <a:bodyPr/>
          <a:lstStyle/>
          <a:p>
            <a:r>
              <a:rPr lang="en-GB" b="1" dirty="0">
                <a:solidFill>
                  <a:srgbClr val="FF0000"/>
                </a:solidFill>
              </a:rPr>
              <a:t>Warm Up Activity</a:t>
            </a:r>
          </a:p>
        </p:txBody>
      </p:sp>
      <p:sp>
        <p:nvSpPr>
          <p:cNvPr id="3" name="Content Placeholder 2">
            <a:extLst>
              <a:ext uri="{FF2B5EF4-FFF2-40B4-BE49-F238E27FC236}">
                <a16:creationId xmlns:a16="http://schemas.microsoft.com/office/drawing/2014/main" id="{671170ED-AC6E-594C-8D01-18FFFDEA41DE}"/>
              </a:ext>
            </a:extLst>
          </p:cNvPr>
          <p:cNvSpPr>
            <a:spLocks noGrp="1"/>
          </p:cNvSpPr>
          <p:nvPr>
            <p:ph idx="1"/>
          </p:nvPr>
        </p:nvSpPr>
        <p:spPr>
          <a:xfrm>
            <a:off x="838200" y="1191534"/>
            <a:ext cx="10515600" cy="894441"/>
          </a:xfrm>
        </p:spPr>
        <p:txBody>
          <a:bodyPr>
            <a:normAutofit fontScale="92500" lnSpcReduction="10000"/>
          </a:bodyPr>
          <a:lstStyle/>
          <a:p>
            <a:pPr marL="0" indent="0" algn="ctr">
              <a:buNone/>
            </a:pPr>
            <a:r>
              <a:rPr lang="en-GB" dirty="0"/>
              <a:t>Correct the punctuation in this sentence:</a:t>
            </a:r>
          </a:p>
          <a:p>
            <a:pPr marL="0" indent="0" algn="ctr">
              <a:buNone/>
            </a:pPr>
            <a:r>
              <a:rPr lang="en-GB" dirty="0"/>
              <a:t>(Where should the speech marks go?)</a:t>
            </a:r>
          </a:p>
        </p:txBody>
      </p:sp>
      <p:pic>
        <p:nvPicPr>
          <p:cNvPr id="4" name="Picture 3">
            <a:extLst>
              <a:ext uri="{FF2B5EF4-FFF2-40B4-BE49-F238E27FC236}">
                <a16:creationId xmlns:a16="http://schemas.microsoft.com/office/drawing/2014/main" id="{50F80B9B-8FEA-774B-ACCF-3B206E1974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455" y="68295"/>
            <a:ext cx="1324760" cy="1246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a:extLst>
              <a:ext uri="{FF2B5EF4-FFF2-40B4-BE49-F238E27FC236}">
                <a16:creationId xmlns:a16="http://schemas.microsoft.com/office/drawing/2014/main" id="{A1CFE72E-2278-7E44-AA46-325E9EEA1A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7847" y="94456"/>
            <a:ext cx="1212697" cy="1141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29B6A83B-C35B-3D41-B501-25889B20AFA7}"/>
              </a:ext>
            </a:extLst>
          </p:cNvPr>
          <p:cNvSpPr txBox="1"/>
          <p:nvPr/>
        </p:nvSpPr>
        <p:spPr>
          <a:xfrm>
            <a:off x="1536215" y="3471862"/>
            <a:ext cx="8894202" cy="1323439"/>
          </a:xfrm>
          <a:prstGeom prst="rect">
            <a:avLst/>
          </a:prstGeom>
          <a:noFill/>
        </p:spPr>
        <p:txBody>
          <a:bodyPr wrap="square" rtlCol="0">
            <a:spAutoFit/>
          </a:bodyPr>
          <a:lstStyle/>
          <a:p>
            <a:r>
              <a:rPr lang="en-GB" sz="4000" dirty="0">
                <a:solidFill>
                  <a:srgbClr val="7030A0"/>
                </a:solidFill>
              </a:rPr>
              <a:t>if you let me go, </a:t>
            </a:r>
            <a:r>
              <a:rPr lang="en-GB" sz="4000" dirty="0" err="1">
                <a:solidFill>
                  <a:srgbClr val="7030A0"/>
                </a:solidFill>
              </a:rPr>
              <a:t>i</a:t>
            </a:r>
            <a:r>
              <a:rPr lang="en-GB" sz="4000" dirty="0">
                <a:solidFill>
                  <a:srgbClr val="7030A0"/>
                </a:solidFill>
              </a:rPr>
              <a:t> shall give you three wishes, said the beautiful fish</a:t>
            </a:r>
          </a:p>
        </p:txBody>
      </p:sp>
    </p:spTree>
    <p:extLst>
      <p:ext uri="{BB962C8B-B14F-4D97-AF65-F5344CB8AC3E}">
        <p14:creationId xmlns:p14="http://schemas.microsoft.com/office/powerpoint/2010/main" val="32822599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5EB6A-686F-A64B-B84C-6EBDF52DEF71}"/>
              </a:ext>
            </a:extLst>
          </p:cNvPr>
          <p:cNvSpPr>
            <a:spLocks noGrp="1"/>
          </p:cNvSpPr>
          <p:nvPr>
            <p:ph type="title"/>
          </p:nvPr>
        </p:nvSpPr>
        <p:spPr>
          <a:xfrm>
            <a:off x="3824781" y="-134029"/>
            <a:ext cx="5719763" cy="1325563"/>
          </a:xfrm>
        </p:spPr>
        <p:txBody>
          <a:bodyPr/>
          <a:lstStyle/>
          <a:p>
            <a:r>
              <a:rPr lang="en-GB" b="1" dirty="0">
                <a:solidFill>
                  <a:srgbClr val="FF0000"/>
                </a:solidFill>
              </a:rPr>
              <a:t>Warm Up Activity</a:t>
            </a:r>
          </a:p>
        </p:txBody>
      </p:sp>
      <p:sp>
        <p:nvSpPr>
          <p:cNvPr id="3" name="Content Placeholder 2">
            <a:extLst>
              <a:ext uri="{FF2B5EF4-FFF2-40B4-BE49-F238E27FC236}">
                <a16:creationId xmlns:a16="http://schemas.microsoft.com/office/drawing/2014/main" id="{671170ED-AC6E-594C-8D01-18FFFDEA41DE}"/>
              </a:ext>
            </a:extLst>
          </p:cNvPr>
          <p:cNvSpPr>
            <a:spLocks noGrp="1"/>
          </p:cNvSpPr>
          <p:nvPr>
            <p:ph idx="1"/>
          </p:nvPr>
        </p:nvSpPr>
        <p:spPr>
          <a:xfrm>
            <a:off x="838200" y="1191534"/>
            <a:ext cx="10515600" cy="894441"/>
          </a:xfrm>
        </p:spPr>
        <p:txBody>
          <a:bodyPr>
            <a:normAutofit fontScale="92500" lnSpcReduction="10000"/>
          </a:bodyPr>
          <a:lstStyle/>
          <a:p>
            <a:pPr marL="0" indent="0" algn="ctr">
              <a:buNone/>
            </a:pPr>
            <a:r>
              <a:rPr lang="en-GB" dirty="0"/>
              <a:t>Correct the punctuation in this sentence:</a:t>
            </a:r>
          </a:p>
          <a:p>
            <a:pPr marL="0" indent="0" algn="ctr">
              <a:buNone/>
            </a:pPr>
            <a:r>
              <a:rPr lang="en-GB" dirty="0"/>
              <a:t>(Where should the speech marks go?)</a:t>
            </a:r>
          </a:p>
        </p:txBody>
      </p:sp>
      <p:pic>
        <p:nvPicPr>
          <p:cNvPr id="4" name="Picture 3">
            <a:extLst>
              <a:ext uri="{FF2B5EF4-FFF2-40B4-BE49-F238E27FC236}">
                <a16:creationId xmlns:a16="http://schemas.microsoft.com/office/drawing/2014/main" id="{50F80B9B-8FEA-774B-ACCF-3B206E1974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455" y="68295"/>
            <a:ext cx="1324760" cy="1246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a:extLst>
              <a:ext uri="{FF2B5EF4-FFF2-40B4-BE49-F238E27FC236}">
                <a16:creationId xmlns:a16="http://schemas.microsoft.com/office/drawing/2014/main" id="{A1CFE72E-2278-7E44-AA46-325E9EEA1A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7847" y="94456"/>
            <a:ext cx="1212697" cy="1141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29B6A83B-C35B-3D41-B501-25889B20AFA7}"/>
              </a:ext>
            </a:extLst>
          </p:cNvPr>
          <p:cNvSpPr txBox="1"/>
          <p:nvPr/>
        </p:nvSpPr>
        <p:spPr>
          <a:xfrm>
            <a:off x="1536214" y="3471862"/>
            <a:ext cx="9493735" cy="1323439"/>
          </a:xfrm>
          <a:prstGeom prst="rect">
            <a:avLst/>
          </a:prstGeom>
          <a:noFill/>
        </p:spPr>
        <p:txBody>
          <a:bodyPr wrap="square" rtlCol="0">
            <a:spAutoFit/>
          </a:bodyPr>
          <a:lstStyle/>
          <a:p>
            <a:r>
              <a:rPr lang="en-GB" sz="4000" dirty="0">
                <a:solidFill>
                  <a:srgbClr val="7030A0"/>
                </a:solidFill>
                <a:latin typeface="Comic Sans MS" panose="030F0902030302020204" pitchFamily="66" charset="0"/>
              </a:rPr>
              <a:t>“If you let me go, I shall give you three wishes,” said the beautiful fish.</a:t>
            </a:r>
          </a:p>
        </p:txBody>
      </p:sp>
      <p:sp>
        <p:nvSpPr>
          <p:cNvPr id="7" name="TextBox 6">
            <a:extLst>
              <a:ext uri="{FF2B5EF4-FFF2-40B4-BE49-F238E27FC236}">
                <a16:creationId xmlns:a16="http://schemas.microsoft.com/office/drawing/2014/main" id="{C18EE0EA-AE67-1549-8922-7DC0F9FE4D54}"/>
              </a:ext>
            </a:extLst>
          </p:cNvPr>
          <p:cNvSpPr txBox="1"/>
          <p:nvPr/>
        </p:nvSpPr>
        <p:spPr>
          <a:xfrm>
            <a:off x="4873204" y="2434322"/>
            <a:ext cx="1811458" cy="646331"/>
          </a:xfrm>
          <a:prstGeom prst="rect">
            <a:avLst/>
          </a:prstGeom>
          <a:noFill/>
        </p:spPr>
        <p:txBody>
          <a:bodyPr wrap="none" rtlCol="0">
            <a:spAutoFit/>
          </a:bodyPr>
          <a:lstStyle/>
          <a:p>
            <a:r>
              <a:rPr lang="en-GB" sz="3600" b="1" dirty="0">
                <a:solidFill>
                  <a:srgbClr val="C00000"/>
                </a:solidFill>
              </a:rPr>
              <a:t>Answers</a:t>
            </a:r>
          </a:p>
        </p:txBody>
      </p:sp>
    </p:spTree>
    <p:extLst>
      <p:ext uri="{BB962C8B-B14F-4D97-AF65-F5344CB8AC3E}">
        <p14:creationId xmlns:p14="http://schemas.microsoft.com/office/powerpoint/2010/main" val="12201919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8B16A5-7ABA-5B4D-86A7-B7C7831F7D63}"/>
              </a:ext>
            </a:extLst>
          </p:cNvPr>
          <p:cNvSpPr/>
          <p:nvPr/>
        </p:nvSpPr>
        <p:spPr>
          <a:xfrm>
            <a:off x="587676" y="1090524"/>
            <a:ext cx="11252228" cy="5262979"/>
          </a:xfrm>
          <a:prstGeom prst="rect">
            <a:avLst/>
          </a:prstGeom>
        </p:spPr>
        <p:txBody>
          <a:bodyPr wrap="square">
            <a:spAutoFit/>
          </a:bodyPr>
          <a:lstStyle/>
          <a:p>
            <a:pPr>
              <a:spcAft>
                <a:spcPts val="0"/>
              </a:spcAft>
            </a:pPr>
            <a:r>
              <a:rPr lang="en-GB" sz="2800" dirty="0">
                <a:latin typeface="ArialMT"/>
                <a:ea typeface="Times New Roman" panose="02020603050405020304" pitchFamily="18" charset="0"/>
                <a:cs typeface="Times New Roman" panose="02020603050405020304" pitchFamily="18" charset="0"/>
              </a:rPr>
              <a:t>When he went home, his grumpy wife was waiting for him with her arms folded.</a:t>
            </a:r>
            <a:br>
              <a:rPr lang="en-GB" sz="2800" dirty="0">
                <a:latin typeface="ArialMT"/>
                <a:ea typeface="Times New Roman" panose="02020603050405020304" pitchFamily="18" charset="0"/>
                <a:cs typeface="Times New Roman" panose="02020603050405020304" pitchFamily="18" charset="0"/>
              </a:rPr>
            </a:br>
            <a:r>
              <a:rPr lang="en-GB" sz="2800" dirty="0">
                <a:latin typeface="ArialMT"/>
                <a:ea typeface="Times New Roman" panose="02020603050405020304" pitchFamily="18" charset="0"/>
                <a:cs typeface="Times New Roman" panose="02020603050405020304" pitchFamily="18" charset="0"/>
              </a:rPr>
              <a:t>“Well, did you catch any fish for our tea?” she demanded.</a:t>
            </a:r>
            <a:br>
              <a:rPr lang="en-GB" sz="2800" dirty="0">
                <a:latin typeface="ArialMT"/>
                <a:ea typeface="Times New Roman" panose="02020603050405020304" pitchFamily="18" charset="0"/>
                <a:cs typeface="Times New Roman" panose="02020603050405020304" pitchFamily="18" charset="0"/>
              </a:rPr>
            </a:br>
            <a:r>
              <a:rPr lang="en-GB" sz="2800" dirty="0">
                <a:latin typeface="ArialMT"/>
                <a:ea typeface="Times New Roman" panose="02020603050405020304" pitchFamily="18" charset="0"/>
                <a:cs typeface="Times New Roman" panose="02020603050405020304" pitchFamily="18" charset="0"/>
              </a:rPr>
              <a:t>“I caught one but I threw it back because it gave me three wishes. Only three are allowed. On the fourth, bad things happen.” He told her.</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800" dirty="0">
                <a:latin typeface="ArialMT"/>
                <a:ea typeface="Times New Roman" panose="02020603050405020304" pitchFamily="18" charset="0"/>
                <a:cs typeface="Times New Roman" panose="02020603050405020304" pitchFamily="18" charset="0"/>
              </a:rPr>
              <a:t>“Never mind that!” she exclaimed. “You go and sit in the corner while I decide what we should wish for.” She told him. “Now what shall it be? I know, I’ll wish for a beautiful new cottage, with a garden full of spring flowers!” </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800" dirty="0">
                <a:latin typeface="ArialMT"/>
                <a:ea typeface="Times New Roman" panose="02020603050405020304" pitchFamily="18" charset="0"/>
                <a:cs typeface="Times New Roman" panose="02020603050405020304" pitchFamily="18" charset="0"/>
              </a:rPr>
              <a:t>Whiz! Bang! The wife looked around her and was happy – but only for a while!</a:t>
            </a:r>
            <a:endParaRPr lang="en-GB"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D6F67ED-1AF1-2F48-BADF-412550E87418}"/>
              </a:ext>
            </a:extLst>
          </p:cNvPr>
          <p:cNvSpPr txBox="1"/>
          <p:nvPr/>
        </p:nvSpPr>
        <p:spPr>
          <a:xfrm>
            <a:off x="1458803" y="325399"/>
            <a:ext cx="7927170" cy="584775"/>
          </a:xfrm>
          <a:prstGeom prst="rect">
            <a:avLst/>
          </a:prstGeom>
          <a:noFill/>
        </p:spPr>
        <p:txBody>
          <a:bodyPr wrap="none" rtlCol="0">
            <a:spAutoFit/>
          </a:bodyPr>
          <a:lstStyle/>
          <a:p>
            <a:r>
              <a:rPr lang="en-GB" dirty="0">
                <a:solidFill>
                  <a:srgbClr val="FF0000"/>
                </a:solidFill>
                <a:latin typeface="Comic Sans MS" panose="030F0902030302020204" pitchFamily="66" charset="0"/>
              </a:rPr>
              <a:t>In this part of the story, the characters makes their </a:t>
            </a:r>
            <a:r>
              <a:rPr lang="en-GB" sz="3200" u="sng" dirty="0">
                <a:solidFill>
                  <a:srgbClr val="FF0000"/>
                </a:solidFill>
                <a:latin typeface="Comic Sans MS" panose="030F0902030302020204" pitchFamily="66" charset="0"/>
              </a:rPr>
              <a:t>first wish</a:t>
            </a:r>
            <a:r>
              <a:rPr lang="en-GB" dirty="0"/>
              <a:t>.</a:t>
            </a:r>
          </a:p>
        </p:txBody>
      </p:sp>
      <p:sp>
        <p:nvSpPr>
          <p:cNvPr id="2" name="TextBox 1">
            <a:extLst>
              <a:ext uri="{FF2B5EF4-FFF2-40B4-BE49-F238E27FC236}">
                <a16:creationId xmlns:a16="http://schemas.microsoft.com/office/drawing/2014/main" id="{487214D8-17B9-8F4F-8D88-4880FB0E6050}"/>
              </a:ext>
            </a:extLst>
          </p:cNvPr>
          <p:cNvSpPr txBox="1"/>
          <p:nvPr/>
        </p:nvSpPr>
        <p:spPr>
          <a:xfrm>
            <a:off x="400050" y="128588"/>
            <a:ext cx="2560509" cy="369332"/>
          </a:xfrm>
          <a:prstGeom prst="rect">
            <a:avLst/>
          </a:prstGeom>
          <a:noFill/>
        </p:spPr>
        <p:txBody>
          <a:bodyPr wrap="none" rtlCol="0">
            <a:spAutoFit/>
          </a:bodyPr>
          <a:lstStyle/>
          <a:p>
            <a:r>
              <a:rPr lang="en-GB" dirty="0"/>
              <a:t>Teacher example - Climax</a:t>
            </a:r>
          </a:p>
        </p:txBody>
      </p:sp>
    </p:spTree>
    <p:extLst>
      <p:ext uri="{BB962C8B-B14F-4D97-AF65-F5344CB8AC3E}">
        <p14:creationId xmlns:p14="http://schemas.microsoft.com/office/powerpoint/2010/main" val="21985228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8B16A5-7ABA-5B4D-86A7-B7C7831F7D63}"/>
              </a:ext>
            </a:extLst>
          </p:cNvPr>
          <p:cNvSpPr/>
          <p:nvPr/>
        </p:nvSpPr>
        <p:spPr>
          <a:xfrm>
            <a:off x="478821" y="965091"/>
            <a:ext cx="11252228" cy="4662815"/>
          </a:xfrm>
          <a:prstGeom prst="rect">
            <a:avLst/>
          </a:prstGeom>
        </p:spPr>
        <p:txBody>
          <a:bodyPr wrap="square">
            <a:spAutoFit/>
          </a:bodyPr>
          <a:lstStyle/>
          <a:p>
            <a:pPr>
              <a:spcAft>
                <a:spcPts val="0"/>
              </a:spcAft>
            </a:pPr>
            <a:r>
              <a:rPr lang="en-GB" sz="2700" dirty="0">
                <a:latin typeface="ArialMT"/>
                <a:ea typeface="Times New Roman" panose="02020603050405020304" pitchFamily="18" charset="0"/>
                <a:cs typeface="Times New Roman" panose="02020603050405020304" pitchFamily="18" charset="0"/>
              </a:rPr>
              <a:t>When he went home, his grumpy wife was waiting for him with her arms folded.</a:t>
            </a:r>
            <a:br>
              <a:rPr lang="en-GB" sz="2700" dirty="0">
                <a:latin typeface="ArialMT"/>
                <a:ea typeface="Times New Roman" panose="02020603050405020304" pitchFamily="18" charset="0"/>
                <a:cs typeface="Times New Roman" panose="02020603050405020304" pitchFamily="18" charset="0"/>
              </a:rPr>
            </a:br>
            <a:r>
              <a:rPr lang="en-GB" sz="2700" dirty="0">
                <a:latin typeface="ArialMT"/>
                <a:ea typeface="Times New Roman" panose="02020603050405020304" pitchFamily="18" charset="0"/>
                <a:cs typeface="Times New Roman" panose="02020603050405020304" pitchFamily="18" charset="0"/>
              </a:rPr>
              <a:t>“Well, did you catch any fish for our tea?” she demanded.</a:t>
            </a:r>
            <a:br>
              <a:rPr lang="en-GB" sz="2700" dirty="0">
                <a:latin typeface="ArialMT"/>
                <a:ea typeface="Times New Roman" panose="02020603050405020304" pitchFamily="18" charset="0"/>
                <a:cs typeface="Times New Roman" panose="02020603050405020304" pitchFamily="18" charset="0"/>
              </a:rPr>
            </a:br>
            <a:r>
              <a:rPr lang="en-GB" sz="2700" dirty="0">
                <a:latin typeface="ArialMT"/>
                <a:ea typeface="Times New Roman" panose="02020603050405020304" pitchFamily="18" charset="0"/>
                <a:cs typeface="Times New Roman" panose="02020603050405020304" pitchFamily="18" charset="0"/>
              </a:rPr>
              <a:t>“I caught one but I threw it back because it gave me three wishes. Only three are allowed. On the fourth, bad things happen.” He told her.</a:t>
            </a:r>
            <a:endParaRPr lang="en-GB" sz="27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700" dirty="0">
                <a:latin typeface="ArialMT"/>
                <a:ea typeface="Times New Roman" panose="02020603050405020304" pitchFamily="18" charset="0"/>
                <a:cs typeface="Times New Roman" panose="02020603050405020304" pitchFamily="18" charset="0"/>
              </a:rPr>
              <a:t>“Never mind that!” she exclaimed. “You go and sit in the corner while I decide what we should wish for.” She told him. “Now what shall it be? I know, I’ll wish for a beautiful new cottage, with a garden full of spring flowers!” </a:t>
            </a:r>
            <a:endParaRPr lang="en-GB" sz="27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700" dirty="0">
                <a:latin typeface="ArialMT"/>
                <a:ea typeface="Times New Roman" panose="02020603050405020304" pitchFamily="18" charset="0"/>
                <a:cs typeface="Times New Roman" panose="02020603050405020304" pitchFamily="18" charset="0"/>
              </a:rPr>
              <a:t>Whiz! Bang! The wife looked around her and was happy – but only for a while!</a:t>
            </a:r>
            <a:endParaRPr lang="en-GB" sz="27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D6F67ED-1AF1-2F48-BADF-412550E87418}"/>
              </a:ext>
            </a:extLst>
          </p:cNvPr>
          <p:cNvSpPr txBox="1"/>
          <p:nvPr/>
        </p:nvSpPr>
        <p:spPr>
          <a:xfrm>
            <a:off x="183406" y="135165"/>
            <a:ext cx="7104830" cy="369332"/>
          </a:xfrm>
          <a:prstGeom prst="rect">
            <a:avLst/>
          </a:prstGeom>
          <a:noFill/>
        </p:spPr>
        <p:txBody>
          <a:bodyPr wrap="none" rtlCol="0">
            <a:spAutoFit/>
          </a:bodyPr>
          <a:lstStyle/>
          <a:p>
            <a:r>
              <a:rPr lang="en-GB" dirty="0">
                <a:solidFill>
                  <a:srgbClr val="FF0000"/>
                </a:solidFill>
                <a:latin typeface="Comic Sans MS" panose="030F0902030302020204" pitchFamily="66" charset="0"/>
              </a:rPr>
              <a:t>In this part of the story, the characters makes their first wish</a:t>
            </a:r>
            <a:r>
              <a:rPr lang="en-GB" dirty="0"/>
              <a:t>.</a:t>
            </a:r>
          </a:p>
        </p:txBody>
      </p:sp>
      <p:sp>
        <p:nvSpPr>
          <p:cNvPr id="6" name="TextBox 5">
            <a:extLst>
              <a:ext uri="{FF2B5EF4-FFF2-40B4-BE49-F238E27FC236}">
                <a16:creationId xmlns:a16="http://schemas.microsoft.com/office/drawing/2014/main" id="{A61C882D-2AE5-C643-9E80-5840CCBEDA5F}"/>
              </a:ext>
            </a:extLst>
          </p:cNvPr>
          <p:cNvSpPr txBox="1"/>
          <p:nvPr/>
        </p:nvSpPr>
        <p:spPr>
          <a:xfrm>
            <a:off x="7772401" y="5604182"/>
            <a:ext cx="3958648" cy="1477328"/>
          </a:xfrm>
          <a:prstGeom prst="rect">
            <a:avLst/>
          </a:prstGeom>
          <a:noFill/>
        </p:spPr>
        <p:txBody>
          <a:bodyPr wrap="none" rtlCol="0">
            <a:spAutoFit/>
          </a:bodyPr>
          <a:lstStyle/>
          <a:p>
            <a:pPr marL="285750" indent="-285750">
              <a:buFont typeface="Arial" panose="020B0604020202020204" pitchFamily="34" charset="0"/>
              <a:buChar char="•"/>
            </a:pPr>
            <a:r>
              <a:rPr lang="en-GB" dirty="0">
                <a:solidFill>
                  <a:srgbClr val="FF0000"/>
                </a:solidFill>
              </a:rPr>
              <a:t>Where are the prepositions for time?</a:t>
            </a:r>
          </a:p>
          <a:p>
            <a:pPr marL="285750" indent="-285750">
              <a:buFont typeface="Arial" panose="020B0604020202020204" pitchFamily="34" charset="0"/>
              <a:buChar char="•"/>
            </a:pPr>
            <a:r>
              <a:rPr lang="en-GB" dirty="0">
                <a:solidFill>
                  <a:srgbClr val="FF0000"/>
                </a:solidFill>
              </a:rPr>
              <a:t>Where is the character description?</a:t>
            </a:r>
          </a:p>
          <a:p>
            <a:pPr marL="285750" indent="-285750">
              <a:buFont typeface="Arial" panose="020B0604020202020204" pitchFamily="34" charset="0"/>
              <a:buChar char="•"/>
            </a:pPr>
            <a:r>
              <a:rPr lang="en-GB" dirty="0">
                <a:solidFill>
                  <a:srgbClr val="FF0000"/>
                </a:solidFill>
              </a:rPr>
              <a:t>Where is the setting description?</a:t>
            </a:r>
          </a:p>
          <a:p>
            <a:pPr marL="285750" indent="-285750">
              <a:buFont typeface="Arial" panose="020B0604020202020204" pitchFamily="34" charset="0"/>
              <a:buChar char="•"/>
            </a:pPr>
            <a:r>
              <a:rPr lang="en-GB" dirty="0">
                <a:solidFill>
                  <a:srgbClr val="FF0000"/>
                </a:solidFill>
              </a:rPr>
              <a:t>Where is the speech punctuation?</a:t>
            </a:r>
          </a:p>
          <a:p>
            <a:endParaRPr lang="en-GB" dirty="0"/>
          </a:p>
        </p:txBody>
      </p:sp>
    </p:spTree>
    <p:extLst>
      <p:ext uri="{BB962C8B-B14F-4D97-AF65-F5344CB8AC3E}">
        <p14:creationId xmlns:p14="http://schemas.microsoft.com/office/powerpoint/2010/main" val="40677381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8B16A5-7ABA-5B4D-86A7-B7C7831F7D63}"/>
              </a:ext>
            </a:extLst>
          </p:cNvPr>
          <p:cNvSpPr/>
          <p:nvPr/>
        </p:nvSpPr>
        <p:spPr>
          <a:xfrm>
            <a:off x="478821" y="965091"/>
            <a:ext cx="11252228" cy="4662815"/>
          </a:xfrm>
          <a:prstGeom prst="rect">
            <a:avLst/>
          </a:prstGeom>
        </p:spPr>
        <p:txBody>
          <a:bodyPr wrap="square">
            <a:spAutoFit/>
          </a:bodyPr>
          <a:lstStyle/>
          <a:p>
            <a:pPr>
              <a:spcAft>
                <a:spcPts val="0"/>
              </a:spcAft>
            </a:pPr>
            <a:r>
              <a:rPr lang="en-GB" sz="2700" dirty="0">
                <a:solidFill>
                  <a:srgbClr val="FF0000"/>
                </a:solidFill>
                <a:latin typeface="ArialMT"/>
                <a:ea typeface="Times New Roman" panose="02020603050405020304" pitchFamily="18" charset="0"/>
                <a:cs typeface="Times New Roman" panose="02020603050405020304" pitchFamily="18" charset="0"/>
              </a:rPr>
              <a:t>When</a:t>
            </a:r>
            <a:r>
              <a:rPr lang="en-GB" sz="2700" dirty="0">
                <a:latin typeface="ArialMT"/>
                <a:ea typeface="Times New Roman" panose="02020603050405020304" pitchFamily="18" charset="0"/>
                <a:cs typeface="Times New Roman" panose="02020603050405020304" pitchFamily="18" charset="0"/>
              </a:rPr>
              <a:t> he went home, his grumpy wife was waiting for him with her arms folded.</a:t>
            </a:r>
            <a:br>
              <a:rPr lang="en-GB" sz="2700" dirty="0">
                <a:latin typeface="ArialMT"/>
                <a:ea typeface="Times New Roman" panose="02020603050405020304" pitchFamily="18" charset="0"/>
                <a:cs typeface="Times New Roman" panose="02020603050405020304" pitchFamily="18" charset="0"/>
              </a:rPr>
            </a:br>
            <a:r>
              <a:rPr lang="en-GB" sz="2700" dirty="0">
                <a:latin typeface="ArialMT"/>
                <a:ea typeface="Times New Roman" panose="02020603050405020304" pitchFamily="18" charset="0"/>
                <a:cs typeface="Times New Roman" panose="02020603050405020304" pitchFamily="18" charset="0"/>
              </a:rPr>
              <a:t>“Well, did you catch any fish for our tea?” she demanded.</a:t>
            </a:r>
            <a:br>
              <a:rPr lang="en-GB" sz="2700" dirty="0">
                <a:latin typeface="ArialMT"/>
                <a:ea typeface="Times New Roman" panose="02020603050405020304" pitchFamily="18" charset="0"/>
                <a:cs typeface="Times New Roman" panose="02020603050405020304" pitchFamily="18" charset="0"/>
              </a:rPr>
            </a:br>
            <a:r>
              <a:rPr lang="en-GB" sz="2700" dirty="0">
                <a:latin typeface="ArialMT"/>
                <a:ea typeface="Times New Roman" panose="02020603050405020304" pitchFamily="18" charset="0"/>
                <a:cs typeface="Times New Roman" panose="02020603050405020304" pitchFamily="18" charset="0"/>
              </a:rPr>
              <a:t>“I caught one but I threw it back because it gave me three wishes. Only three are allowed. </a:t>
            </a:r>
            <a:r>
              <a:rPr lang="en-GB" sz="2700" dirty="0">
                <a:solidFill>
                  <a:srgbClr val="FF0000"/>
                </a:solidFill>
                <a:latin typeface="ArialMT"/>
                <a:ea typeface="Times New Roman" panose="02020603050405020304" pitchFamily="18" charset="0"/>
                <a:cs typeface="Times New Roman" panose="02020603050405020304" pitchFamily="18" charset="0"/>
              </a:rPr>
              <a:t>On the fourth</a:t>
            </a:r>
            <a:r>
              <a:rPr lang="en-GB" sz="2700" dirty="0">
                <a:latin typeface="ArialMT"/>
                <a:ea typeface="Times New Roman" panose="02020603050405020304" pitchFamily="18" charset="0"/>
                <a:cs typeface="Times New Roman" panose="02020603050405020304" pitchFamily="18" charset="0"/>
              </a:rPr>
              <a:t>, bad things happen.” He told her.</a:t>
            </a:r>
            <a:endParaRPr lang="en-GB" sz="27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700" dirty="0">
                <a:latin typeface="ArialMT"/>
                <a:ea typeface="Times New Roman" panose="02020603050405020304" pitchFamily="18" charset="0"/>
                <a:cs typeface="Times New Roman" panose="02020603050405020304" pitchFamily="18" charset="0"/>
              </a:rPr>
              <a:t>“Never mind that!” she exclaimed. “You go and sit in the corner while I decide what we should wish for.” She told him. “</a:t>
            </a:r>
            <a:r>
              <a:rPr lang="en-GB" sz="2700" dirty="0">
                <a:solidFill>
                  <a:srgbClr val="FF0000"/>
                </a:solidFill>
                <a:latin typeface="ArialMT"/>
                <a:ea typeface="Times New Roman" panose="02020603050405020304" pitchFamily="18" charset="0"/>
                <a:cs typeface="Times New Roman" panose="02020603050405020304" pitchFamily="18" charset="0"/>
              </a:rPr>
              <a:t>Now</a:t>
            </a:r>
            <a:r>
              <a:rPr lang="en-GB" sz="2700" dirty="0">
                <a:latin typeface="ArialMT"/>
                <a:ea typeface="Times New Roman" panose="02020603050405020304" pitchFamily="18" charset="0"/>
                <a:cs typeface="Times New Roman" panose="02020603050405020304" pitchFamily="18" charset="0"/>
              </a:rPr>
              <a:t> what shall it be? I know, I’ll wish for a beautiful new cottage, with a garden full of spring flowers!” </a:t>
            </a:r>
            <a:endParaRPr lang="en-GB" sz="27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700" dirty="0">
                <a:latin typeface="ArialMT"/>
                <a:ea typeface="Times New Roman" panose="02020603050405020304" pitchFamily="18" charset="0"/>
                <a:cs typeface="Times New Roman" panose="02020603050405020304" pitchFamily="18" charset="0"/>
              </a:rPr>
              <a:t>Whiz! Bang! The wife looked around her and was happy – but only for a while!</a:t>
            </a:r>
            <a:endParaRPr lang="en-GB" sz="27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D6F67ED-1AF1-2F48-BADF-412550E87418}"/>
              </a:ext>
            </a:extLst>
          </p:cNvPr>
          <p:cNvSpPr txBox="1"/>
          <p:nvPr/>
        </p:nvSpPr>
        <p:spPr>
          <a:xfrm>
            <a:off x="183406" y="135165"/>
            <a:ext cx="7104830" cy="369332"/>
          </a:xfrm>
          <a:prstGeom prst="rect">
            <a:avLst/>
          </a:prstGeom>
          <a:noFill/>
        </p:spPr>
        <p:txBody>
          <a:bodyPr wrap="none" rtlCol="0">
            <a:spAutoFit/>
          </a:bodyPr>
          <a:lstStyle/>
          <a:p>
            <a:r>
              <a:rPr lang="en-GB" dirty="0">
                <a:solidFill>
                  <a:srgbClr val="FF0000"/>
                </a:solidFill>
                <a:latin typeface="Comic Sans MS" panose="030F0902030302020204" pitchFamily="66" charset="0"/>
              </a:rPr>
              <a:t>In this part of the story, the characters makes their first wish</a:t>
            </a:r>
            <a:r>
              <a:rPr lang="en-GB" dirty="0"/>
              <a:t>.</a:t>
            </a:r>
          </a:p>
        </p:txBody>
      </p:sp>
      <p:sp>
        <p:nvSpPr>
          <p:cNvPr id="6" name="TextBox 5">
            <a:extLst>
              <a:ext uri="{FF2B5EF4-FFF2-40B4-BE49-F238E27FC236}">
                <a16:creationId xmlns:a16="http://schemas.microsoft.com/office/drawing/2014/main" id="{A61C882D-2AE5-C643-9E80-5840CCBEDA5F}"/>
              </a:ext>
            </a:extLst>
          </p:cNvPr>
          <p:cNvSpPr txBox="1"/>
          <p:nvPr/>
        </p:nvSpPr>
        <p:spPr>
          <a:xfrm>
            <a:off x="7772401" y="5604182"/>
            <a:ext cx="3958648" cy="1477328"/>
          </a:xfrm>
          <a:prstGeom prst="rect">
            <a:avLst/>
          </a:prstGeom>
          <a:noFill/>
        </p:spPr>
        <p:txBody>
          <a:bodyPr wrap="none" rtlCol="0">
            <a:spAutoFit/>
          </a:bodyPr>
          <a:lstStyle/>
          <a:p>
            <a:pPr marL="285750" indent="-285750">
              <a:buFont typeface="Arial" panose="020B0604020202020204" pitchFamily="34" charset="0"/>
              <a:buChar char="•"/>
            </a:pPr>
            <a:r>
              <a:rPr lang="en-GB" dirty="0">
                <a:solidFill>
                  <a:srgbClr val="FF0000"/>
                </a:solidFill>
              </a:rPr>
              <a:t>Where are the prepositions for time?</a:t>
            </a:r>
          </a:p>
          <a:p>
            <a:pPr marL="285750" indent="-285750">
              <a:buFont typeface="Arial" panose="020B0604020202020204" pitchFamily="34" charset="0"/>
              <a:buChar char="•"/>
            </a:pPr>
            <a:r>
              <a:rPr lang="en-GB" dirty="0">
                <a:solidFill>
                  <a:srgbClr val="FF0000"/>
                </a:solidFill>
              </a:rPr>
              <a:t>Where is the character description?</a:t>
            </a:r>
          </a:p>
          <a:p>
            <a:pPr marL="285750" indent="-285750">
              <a:buFont typeface="Arial" panose="020B0604020202020204" pitchFamily="34" charset="0"/>
              <a:buChar char="•"/>
            </a:pPr>
            <a:r>
              <a:rPr lang="en-GB" dirty="0">
                <a:solidFill>
                  <a:srgbClr val="FF0000"/>
                </a:solidFill>
              </a:rPr>
              <a:t>Where is the setting description?</a:t>
            </a:r>
          </a:p>
          <a:p>
            <a:pPr marL="285750" indent="-285750">
              <a:buFont typeface="Arial" panose="020B0604020202020204" pitchFamily="34" charset="0"/>
              <a:buChar char="•"/>
            </a:pPr>
            <a:r>
              <a:rPr lang="en-GB" dirty="0">
                <a:solidFill>
                  <a:srgbClr val="FF0000"/>
                </a:solidFill>
              </a:rPr>
              <a:t>Where is the speech punctuation?</a:t>
            </a:r>
          </a:p>
          <a:p>
            <a:endParaRPr lang="en-GB" dirty="0"/>
          </a:p>
        </p:txBody>
      </p:sp>
    </p:spTree>
    <p:extLst>
      <p:ext uri="{BB962C8B-B14F-4D97-AF65-F5344CB8AC3E}">
        <p14:creationId xmlns:p14="http://schemas.microsoft.com/office/powerpoint/2010/main" val="28169795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8B16A5-7ABA-5B4D-86A7-B7C7831F7D63}"/>
              </a:ext>
            </a:extLst>
          </p:cNvPr>
          <p:cNvSpPr/>
          <p:nvPr/>
        </p:nvSpPr>
        <p:spPr>
          <a:xfrm>
            <a:off x="478821" y="965091"/>
            <a:ext cx="11252228" cy="4662815"/>
          </a:xfrm>
          <a:prstGeom prst="rect">
            <a:avLst/>
          </a:prstGeom>
        </p:spPr>
        <p:txBody>
          <a:bodyPr wrap="square">
            <a:spAutoFit/>
          </a:bodyPr>
          <a:lstStyle/>
          <a:p>
            <a:pPr>
              <a:spcAft>
                <a:spcPts val="0"/>
              </a:spcAft>
            </a:pPr>
            <a:r>
              <a:rPr lang="en-GB" sz="2700" dirty="0">
                <a:solidFill>
                  <a:srgbClr val="FF0000"/>
                </a:solidFill>
                <a:latin typeface="ArialMT"/>
                <a:ea typeface="Times New Roman" panose="02020603050405020304" pitchFamily="18" charset="0"/>
                <a:cs typeface="Times New Roman" panose="02020603050405020304" pitchFamily="18" charset="0"/>
              </a:rPr>
              <a:t>When</a:t>
            </a:r>
            <a:r>
              <a:rPr lang="en-GB" sz="2700" dirty="0">
                <a:latin typeface="ArialMT"/>
                <a:ea typeface="Times New Roman" panose="02020603050405020304" pitchFamily="18" charset="0"/>
                <a:cs typeface="Times New Roman" panose="02020603050405020304" pitchFamily="18" charset="0"/>
              </a:rPr>
              <a:t> he went home, his </a:t>
            </a:r>
            <a:r>
              <a:rPr lang="en-GB" sz="2700" b="1" u="sng" dirty="0">
                <a:solidFill>
                  <a:srgbClr val="92D050"/>
                </a:solidFill>
                <a:latin typeface="ArialMT"/>
                <a:ea typeface="Times New Roman" panose="02020603050405020304" pitchFamily="18" charset="0"/>
                <a:cs typeface="Times New Roman" panose="02020603050405020304" pitchFamily="18" charset="0"/>
              </a:rPr>
              <a:t>grumpy</a:t>
            </a:r>
            <a:r>
              <a:rPr lang="en-GB" sz="2700" dirty="0">
                <a:latin typeface="ArialMT"/>
                <a:ea typeface="Times New Roman" panose="02020603050405020304" pitchFamily="18" charset="0"/>
                <a:cs typeface="Times New Roman" panose="02020603050405020304" pitchFamily="18" charset="0"/>
              </a:rPr>
              <a:t> wife was waiting for him with her arms folded.</a:t>
            </a:r>
            <a:br>
              <a:rPr lang="en-GB" sz="2700" dirty="0">
                <a:latin typeface="ArialMT"/>
                <a:ea typeface="Times New Roman" panose="02020603050405020304" pitchFamily="18" charset="0"/>
                <a:cs typeface="Times New Roman" panose="02020603050405020304" pitchFamily="18" charset="0"/>
              </a:rPr>
            </a:br>
            <a:r>
              <a:rPr lang="en-GB" sz="2700" dirty="0">
                <a:latin typeface="ArialMT"/>
                <a:ea typeface="Times New Roman" panose="02020603050405020304" pitchFamily="18" charset="0"/>
                <a:cs typeface="Times New Roman" panose="02020603050405020304" pitchFamily="18" charset="0"/>
              </a:rPr>
              <a:t>“Well, did you catch any fish for our tea?” she demanded.</a:t>
            </a:r>
            <a:br>
              <a:rPr lang="en-GB" sz="2700" dirty="0">
                <a:latin typeface="ArialMT"/>
                <a:ea typeface="Times New Roman" panose="02020603050405020304" pitchFamily="18" charset="0"/>
                <a:cs typeface="Times New Roman" panose="02020603050405020304" pitchFamily="18" charset="0"/>
              </a:rPr>
            </a:br>
            <a:r>
              <a:rPr lang="en-GB" sz="2700" dirty="0">
                <a:latin typeface="ArialMT"/>
                <a:ea typeface="Times New Roman" panose="02020603050405020304" pitchFamily="18" charset="0"/>
                <a:cs typeface="Times New Roman" panose="02020603050405020304" pitchFamily="18" charset="0"/>
              </a:rPr>
              <a:t>“I caught one but I threw it back because it gave me three wishes. Only three are allowed. </a:t>
            </a:r>
            <a:r>
              <a:rPr lang="en-GB" sz="2700" dirty="0">
                <a:solidFill>
                  <a:srgbClr val="FF0000"/>
                </a:solidFill>
                <a:latin typeface="ArialMT"/>
                <a:ea typeface="Times New Roman" panose="02020603050405020304" pitchFamily="18" charset="0"/>
                <a:cs typeface="Times New Roman" panose="02020603050405020304" pitchFamily="18" charset="0"/>
              </a:rPr>
              <a:t>On the fourth</a:t>
            </a:r>
            <a:r>
              <a:rPr lang="en-GB" sz="2700" dirty="0">
                <a:latin typeface="ArialMT"/>
                <a:ea typeface="Times New Roman" panose="02020603050405020304" pitchFamily="18" charset="0"/>
                <a:cs typeface="Times New Roman" panose="02020603050405020304" pitchFamily="18" charset="0"/>
              </a:rPr>
              <a:t>, bad things happen.” He told her.</a:t>
            </a:r>
            <a:endParaRPr lang="en-GB" sz="27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700" dirty="0">
                <a:latin typeface="ArialMT"/>
                <a:ea typeface="Times New Roman" panose="02020603050405020304" pitchFamily="18" charset="0"/>
                <a:cs typeface="Times New Roman" panose="02020603050405020304" pitchFamily="18" charset="0"/>
              </a:rPr>
              <a:t>“Never mind that!” she exclaimed. “You go and sit in the corner while I decide what we should wish for.” She told him. “</a:t>
            </a:r>
            <a:r>
              <a:rPr lang="en-GB" sz="2700" dirty="0">
                <a:solidFill>
                  <a:srgbClr val="FF0000"/>
                </a:solidFill>
                <a:latin typeface="ArialMT"/>
                <a:ea typeface="Times New Roman" panose="02020603050405020304" pitchFamily="18" charset="0"/>
                <a:cs typeface="Times New Roman" panose="02020603050405020304" pitchFamily="18" charset="0"/>
              </a:rPr>
              <a:t>Now</a:t>
            </a:r>
            <a:r>
              <a:rPr lang="en-GB" sz="2700" dirty="0">
                <a:latin typeface="ArialMT"/>
                <a:ea typeface="Times New Roman" panose="02020603050405020304" pitchFamily="18" charset="0"/>
                <a:cs typeface="Times New Roman" panose="02020603050405020304" pitchFamily="18" charset="0"/>
              </a:rPr>
              <a:t> what shall it be? I know, I’ll wish for a beautiful new cottage, with a garden full of spring flowers!” </a:t>
            </a:r>
            <a:endParaRPr lang="en-GB" sz="27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700" dirty="0">
                <a:latin typeface="ArialMT"/>
                <a:ea typeface="Times New Roman" panose="02020603050405020304" pitchFamily="18" charset="0"/>
                <a:cs typeface="Times New Roman" panose="02020603050405020304" pitchFamily="18" charset="0"/>
              </a:rPr>
              <a:t>Whiz! Bang! The wife looked around her and was happy – but only for a while!</a:t>
            </a:r>
            <a:endParaRPr lang="en-GB" sz="27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D6F67ED-1AF1-2F48-BADF-412550E87418}"/>
              </a:ext>
            </a:extLst>
          </p:cNvPr>
          <p:cNvSpPr txBox="1"/>
          <p:nvPr/>
        </p:nvSpPr>
        <p:spPr>
          <a:xfrm>
            <a:off x="183406" y="135165"/>
            <a:ext cx="7104830" cy="369332"/>
          </a:xfrm>
          <a:prstGeom prst="rect">
            <a:avLst/>
          </a:prstGeom>
          <a:noFill/>
        </p:spPr>
        <p:txBody>
          <a:bodyPr wrap="none" rtlCol="0">
            <a:spAutoFit/>
          </a:bodyPr>
          <a:lstStyle/>
          <a:p>
            <a:r>
              <a:rPr lang="en-GB" dirty="0">
                <a:solidFill>
                  <a:srgbClr val="FF0000"/>
                </a:solidFill>
                <a:latin typeface="Comic Sans MS" panose="030F0902030302020204" pitchFamily="66" charset="0"/>
              </a:rPr>
              <a:t>In this part of the story, the characters makes their first wish</a:t>
            </a:r>
            <a:r>
              <a:rPr lang="en-GB" dirty="0"/>
              <a:t>.</a:t>
            </a:r>
          </a:p>
        </p:txBody>
      </p:sp>
      <p:sp>
        <p:nvSpPr>
          <p:cNvPr id="6" name="TextBox 5">
            <a:extLst>
              <a:ext uri="{FF2B5EF4-FFF2-40B4-BE49-F238E27FC236}">
                <a16:creationId xmlns:a16="http://schemas.microsoft.com/office/drawing/2014/main" id="{A61C882D-2AE5-C643-9E80-5840CCBEDA5F}"/>
              </a:ext>
            </a:extLst>
          </p:cNvPr>
          <p:cNvSpPr txBox="1"/>
          <p:nvPr/>
        </p:nvSpPr>
        <p:spPr>
          <a:xfrm>
            <a:off x="7772401" y="5604182"/>
            <a:ext cx="3958648" cy="1477328"/>
          </a:xfrm>
          <a:prstGeom prst="rect">
            <a:avLst/>
          </a:prstGeom>
          <a:noFill/>
        </p:spPr>
        <p:txBody>
          <a:bodyPr wrap="none" rtlCol="0">
            <a:spAutoFit/>
          </a:bodyPr>
          <a:lstStyle/>
          <a:p>
            <a:pPr marL="285750" indent="-285750">
              <a:buFont typeface="Arial" panose="020B0604020202020204" pitchFamily="34" charset="0"/>
              <a:buChar char="•"/>
            </a:pPr>
            <a:r>
              <a:rPr lang="en-GB" dirty="0">
                <a:solidFill>
                  <a:srgbClr val="FF0000"/>
                </a:solidFill>
              </a:rPr>
              <a:t>Where are the prepositions for time?</a:t>
            </a:r>
          </a:p>
          <a:p>
            <a:pPr marL="285750" indent="-285750">
              <a:buFont typeface="Arial" panose="020B0604020202020204" pitchFamily="34" charset="0"/>
              <a:buChar char="•"/>
            </a:pPr>
            <a:r>
              <a:rPr lang="en-GB" dirty="0">
                <a:solidFill>
                  <a:srgbClr val="FF0000"/>
                </a:solidFill>
              </a:rPr>
              <a:t>Where is the character description?</a:t>
            </a:r>
          </a:p>
          <a:p>
            <a:pPr marL="285750" indent="-285750">
              <a:buFont typeface="Arial" panose="020B0604020202020204" pitchFamily="34" charset="0"/>
              <a:buChar char="•"/>
            </a:pPr>
            <a:r>
              <a:rPr lang="en-GB" dirty="0">
                <a:solidFill>
                  <a:srgbClr val="FF0000"/>
                </a:solidFill>
              </a:rPr>
              <a:t>Where is the setting description?</a:t>
            </a:r>
          </a:p>
          <a:p>
            <a:pPr marL="285750" indent="-285750">
              <a:buFont typeface="Arial" panose="020B0604020202020204" pitchFamily="34" charset="0"/>
              <a:buChar char="•"/>
            </a:pPr>
            <a:r>
              <a:rPr lang="en-GB" dirty="0">
                <a:solidFill>
                  <a:srgbClr val="FF0000"/>
                </a:solidFill>
              </a:rPr>
              <a:t>Where is the speech punctuation?</a:t>
            </a:r>
          </a:p>
          <a:p>
            <a:endParaRPr lang="en-GB" dirty="0"/>
          </a:p>
        </p:txBody>
      </p:sp>
    </p:spTree>
    <p:extLst>
      <p:ext uri="{BB962C8B-B14F-4D97-AF65-F5344CB8AC3E}">
        <p14:creationId xmlns:p14="http://schemas.microsoft.com/office/powerpoint/2010/main" val="29843214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8B16A5-7ABA-5B4D-86A7-B7C7831F7D63}"/>
              </a:ext>
            </a:extLst>
          </p:cNvPr>
          <p:cNvSpPr/>
          <p:nvPr/>
        </p:nvSpPr>
        <p:spPr>
          <a:xfrm>
            <a:off x="478821" y="965091"/>
            <a:ext cx="11252228" cy="4662815"/>
          </a:xfrm>
          <a:prstGeom prst="rect">
            <a:avLst/>
          </a:prstGeom>
        </p:spPr>
        <p:txBody>
          <a:bodyPr wrap="square">
            <a:spAutoFit/>
          </a:bodyPr>
          <a:lstStyle/>
          <a:p>
            <a:pPr>
              <a:spcAft>
                <a:spcPts val="0"/>
              </a:spcAft>
            </a:pPr>
            <a:r>
              <a:rPr lang="en-GB" sz="2700" dirty="0">
                <a:solidFill>
                  <a:srgbClr val="FF0000"/>
                </a:solidFill>
                <a:latin typeface="ArialMT"/>
                <a:ea typeface="Times New Roman" panose="02020603050405020304" pitchFamily="18" charset="0"/>
                <a:cs typeface="Times New Roman" panose="02020603050405020304" pitchFamily="18" charset="0"/>
              </a:rPr>
              <a:t>When</a:t>
            </a:r>
            <a:r>
              <a:rPr lang="en-GB" sz="2700" dirty="0">
                <a:latin typeface="ArialMT"/>
                <a:ea typeface="Times New Roman" panose="02020603050405020304" pitchFamily="18" charset="0"/>
                <a:cs typeface="Times New Roman" panose="02020603050405020304" pitchFamily="18" charset="0"/>
              </a:rPr>
              <a:t> he went home, his </a:t>
            </a:r>
            <a:r>
              <a:rPr lang="en-GB" sz="2700" b="1" dirty="0">
                <a:solidFill>
                  <a:srgbClr val="92D050"/>
                </a:solidFill>
                <a:latin typeface="ArialMT"/>
                <a:ea typeface="Times New Roman" panose="02020603050405020304" pitchFamily="18" charset="0"/>
                <a:cs typeface="Times New Roman" panose="02020603050405020304" pitchFamily="18" charset="0"/>
              </a:rPr>
              <a:t>grumpy</a:t>
            </a:r>
            <a:r>
              <a:rPr lang="en-GB" sz="2700" dirty="0">
                <a:latin typeface="ArialMT"/>
                <a:ea typeface="Times New Roman" panose="02020603050405020304" pitchFamily="18" charset="0"/>
                <a:cs typeface="Times New Roman" panose="02020603050405020304" pitchFamily="18" charset="0"/>
              </a:rPr>
              <a:t> wife was waiting for him with her arms folded.</a:t>
            </a:r>
            <a:br>
              <a:rPr lang="en-GB" sz="2700" dirty="0">
                <a:latin typeface="ArialMT"/>
                <a:ea typeface="Times New Roman" panose="02020603050405020304" pitchFamily="18" charset="0"/>
                <a:cs typeface="Times New Roman" panose="02020603050405020304" pitchFamily="18" charset="0"/>
              </a:rPr>
            </a:br>
            <a:r>
              <a:rPr lang="en-GB" sz="2700" dirty="0">
                <a:latin typeface="ArialMT"/>
                <a:ea typeface="Times New Roman" panose="02020603050405020304" pitchFamily="18" charset="0"/>
                <a:cs typeface="Times New Roman" panose="02020603050405020304" pitchFamily="18" charset="0"/>
              </a:rPr>
              <a:t>“Well, did you catch any fish for our tea?” she demanded.</a:t>
            </a:r>
            <a:br>
              <a:rPr lang="en-GB" sz="2700" dirty="0">
                <a:latin typeface="ArialMT"/>
                <a:ea typeface="Times New Roman" panose="02020603050405020304" pitchFamily="18" charset="0"/>
                <a:cs typeface="Times New Roman" panose="02020603050405020304" pitchFamily="18" charset="0"/>
              </a:rPr>
            </a:br>
            <a:r>
              <a:rPr lang="en-GB" sz="2700" dirty="0">
                <a:latin typeface="ArialMT"/>
                <a:ea typeface="Times New Roman" panose="02020603050405020304" pitchFamily="18" charset="0"/>
                <a:cs typeface="Times New Roman" panose="02020603050405020304" pitchFamily="18" charset="0"/>
              </a:rPr>
              <a:t>“I caught one but I threw it back because it gave me three wishes. Only three are allowed. </a:t>
            </a:r>
            <a:r>
              <a:rPr lang="en-GB" sz="2700" dirty="0">
                <a:solidFill>
                  <a:srgbClr val="FF0000"/>
                </a:solidFill>
                <a:latin typeface="ArialMT"/>
                <a:ea typeface="Times New Roman" panose="02020603050405020304" pitchFamily="18" charset="0"/>
                <a:cs typeface="Times New Roman" panose="02020603050405020304" pitchFamily="18" charset="0"/>
              </a:rPr>
              <a:t>On the fourth</a:t>
            </a:r>
            <a:r>
              <a:rPr lang="en-GB" sz="2700" dirty="0">
                <a:latin typeface="ArialMT"/>
                <a:ea typeface="Times New Roman" panose="02020603050405020304" pitchFamily="18" charset="0"/>
                <a:cs typeface="Times New Roman" panose="02020603050405020304" pitchFamily="18" charset="0"/>
              </a:rPr>
              <a:t>, bad things happen.” He told her.</a:t>
            </a:r>
            <a:endParaRPr lang="en-GB" sz="27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700" dirty="0">
                <a:latin typeface="ArialMT"/>
                <a:ea typeface="Times New Roman" panose="02020603050405020304" pitchFamily="18" charset="0"/>
                <a:cs typeface="Times New Roman" panose="02020603050405020304" pitchFamily="18" charset="0"/>
              </a:rPr>
              <a:t>“Never mind that!” she exclaimed. “You go and sit in the corner while I decide what we should wish for.” She told him. “</a:t>
            </a:r>
            <a:r>
              <a:rPr lang="en-GB" sz="2700" dirty="0">
                <a:solidFill>
                  <a:srgbClr val="FF0000"/>
                </a:solidFill>
                <a:latin typeface="ArialMT"/>
                <a:ea typeface="Times New Roman" panose="02020603050405020304" pitchFamily="18" charset="0"/>
                <a:cs typeface="Times New Roman" panose="02020603050405020304" pitchFamily="18" charset="0"/>
              </a:rPr>
              <a:t>Now</a:t>
            </a:r>
            <a:r>
              <a:rPr lang="en-GB" sz="2700" dirty="0">
                <a:latin typeface="ArialMT"/>
                <a:ea typeface="Times New Roman" panose="02020603050405020304" pitchFamily="18" charset="0"/>
                <a:cs typeface="Times New Roman" panose="02020603050405020304" pitchFamily="18" charset="0"/>
              </a:rPr>
              <a:t> what shall it be? I know, I’ll wish for a </a:t>
            </a:r>
            <a:r>
              <a:rPr lang="en-GB" sz="2700" dirty="0">
                <a:solidFill>
                  <a:srgbClr val="00B0F0"/>
                </a:solidFill>
                <a:latin typeface="ArialMT"/>
                <a:ea typeface="Times New Roman" panose="02020603050405020304" pitchFamily="18" charset="0"/>
                <a:cs typeface="Times New Roman" panose="02020603050405020304" pitchFamily="18" charset="0"/>
              </a:rPr>
              <a:t>beautiful new cottage, with a garden full of spring flowers</a:t>
            </a:r>
            <a:r>
              <a:rPr lang="en-GB" sz="2700" dirty="0">
                <a:latin typeface="ArialMT"/>
                <a:ea typeface="Times New Roman" panose="02020603050405020304" pitchFamily="18" charset="0"/>
                <a:cs typeface="Times New Roman" panose="02020603050405020304" pitchFamily="18" charset="0"/>
              </a:rPr>
              <a:t>!” </a:t>
            </a:r>
            <a:endParaRPr lang="en-GB" sz="27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700" dirty="0">
                <a:latin typeface="ArialMT"/>
                <a:ea typeface="Times New Roman" panose="02020603050405020304" pitchFamily="18" charset="0"/>
                <a:cs typeface="Times New Roman" panose="02020603050405020304" pitchFamily="18" charset="0"/>
              </a:rPr>
              <a:t>Whiz! Bang! The wife looked around her and was happy – but only for a while!</a:t>
            </a:r>
            <a:endParaRPr lang="en-GB" sz="27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D6F67ED-1AF1-2F48-BADF-412550E87418}"/>
              </a:ext>
            </a:extLst>
          </p:cNvPr>
          <p:cNvSpPr txBox="1"/>
          <p:nvPr/>
        </p:nvSpPr>
        <p:spPr>
          <a:xfrm>
            <a:off x="183406" y="135165"/>
            <a:ext cx="7104830" cy="369332"/>
          </a:xfrm>
          <a:prstGeom prst="rect">
            <a:avLst/>
          </a:prstGeom>
          <a:noFill/>
        </p:spPr>
        <p:txBody>
          <a:bodyPr wrap="none" rtlCol="0">
            <a:spAutoFit/>
          </a:bodyPr>
          <a:lstStyle/>
          <a:p>
            <a:r>
              <a:rPr lang="en-GB" dirty="0">
                <a:solidFill>
                  <a:srgbClr val="FF0000"/>
                </a:solidFill>
                <a:latin typeface="Comic Sans MS" panose="030F0902030302020204" pitchFamily="66" charset="0"/>
              </a:rPr>
              <a:t>In this part of the story, the characters makes their first wish</a:t>
            </a:r>
            <a:r>
              <a:rPr lang="en-GB" dirty="0"/>
              <a:t>.</a:t>
            </a:r>
          </a:p>
        </p:txBody>
      </p:sp>
      <p:sp>
        <p:nvSpPr>
          <p:cNvPr id="6" name="TextBox 5">
            <a:extLst>
              <a:ext uri="{FF2B5EF4-FFF2-40B4-BE49-F238E27FC236}">
                <a16:creationId xmlns:a16="http://schemas.microsoft.com/office/drawing/2014/main" id="{A61C882D-2AE5-C643-9E80-5840CCBEDA5F}"/>
              </a:ext>
            </a:extLst>
          </p:cNvPr>
          <p:cNvSpPr txBox="1"/>
          <p:nvPr/>
        </p:nvSpPr>
        <p:spPr>
          <a:xfrm>
            <a:off x="7772401" y="5604182"/>
            <a:ext cx="3958648" cy="1477328"/>
          </a:xfrm>
          <a:prstGeom prst="rect">
            <a:avLst/>
          </a:prstGeom>
          <a:noFill/>
        </p:spPr>
        <p:txBody>
          <a:bodyPr wrap="none" rtlCol="0">
            <a:spAutoFit/>
          </a:bodyPr>
          <a:lstStyle/>
          <a:p>
            <a:pPr marL="285750" indent="-285750">
              <a:buFont typeface="Arial" panose="020B0604020202020204" pitchFamily="34" charset="0"/>
              <a:buChar char="•"/>
            </a:pPr>
            <a:r>
              <a:rPr lang="en-GB" dirty="0">
                <a:solidFill>
                  <a:srgbClr val="FF0000"/>
                </a:solidFill>
              </a:rPr>
              <a:t>Where are the prepositions for time?</a:t>
            </a:r>
          </a:p>
          <a:p>
            <a:pPr marL="285750" indent="-285750">
              <a:buFont typeface="Arial" panose="020B0604020202020204" pitchFamily="34" charset="0"/>
              <a:buChar char="•"/>
            </a:pPr>
            <a:r>
              <a:rPr lang="en-GB" dirty="0">
                <a:solidFill>
                  <a:srgbClr val="FF0000"/>
                </a:solidFill>
              </a:rPr>
              <a:t>Where is the character description?</a:t>
            </a:r>
          </a:p>
          <a:p>
            <a:pPr marL="285750" indent="-285750">
              <a:buFont typeface="Arial" panose="020B0604020202020204" pitchFamily="34" charset="0"/>
              <a:buChar char="•"/>
            </a:pPr>
            <a:r>
              <a:rPr lang="en-GB" dirty="0">
                <a:solidFill>
                  <a:srgbClr val="FF0000"/>
                </a:solidFill>
              </a:rPr>
              <a:t>Where is the setting description?</a:t>
            </a:r>
          </a:p>
          <a:p>
            <a:pPr marL="285750" indent="-285750">
              <a:buFont typeface="Arial" panose="020B0604020202020204" pitchFamily="34" charset="0"/>
              <a:buChar char="•"/>
            </a:pPr>
            <a:r>
              <a:rPr lang="en-GB" dirty="0">
                <a:solidFill>
                  <a:srgbClr val="FF0000"/>
                </a:solidFill>
              </a:rPr>
              <a:t>Where is the speech punctuation?</a:t>
            </a:r>
          </a:p>
          <a:p>
            <a:endParaRPr lang="en-GB" dirty="0"/>
          </a:p>
        </p:txBody>
      </p:sp>
    </p:spTree>
    <p:extLst>
      <p:ext uri="{BB962C8B-B14F-4D97-AF65-F5344CB8AC3E}">
        <p14:creationId xmlns:p14="http://schemas.microsoft.com/office/powerpoint/2010/main" val="765178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479" y="1257300"/>
            <a:ext cx="6840855" cy="812800"/>
          </a:xfrm>
        </p:spPr>
        <p:txBody>
          <a:bodyPr>
            <a:normAutofit fontScale="90000"/>
          </a:bodyPr>
          <a:lstStyle/>
          <a:p>
            <a:pPr algn="ctr"/>
            <a:r>
              <a:rPr lang="en-GB" sz="6000" dirty="0"/>
              <a:t>Warm Up Activity</a:t>
            </a:r>
            <a:br>
              <a:rPr lang="en-GB" sz="6000" dirty="0"/>
            </a:br>
            <a:br>
              <a:rPr lang="en-GB" dirty="0"/>
            </a:br>
            <a:br>
              <a:rPr lang="en-GB" dirty="0"/>
            </a:br>
            <a:r>
              <a:rPr lang="en-GB" dirty="0">
                <a:solidFill>
                  <a:srgbClr val="C00000"/>
                </a:solidFill>
              </a:rPr>
              <a:t>Improve this boring paragraph!</a:t>
            </a:r>
            <a:br>
              <a:rPr lang="en-GB" dirty="0">
                <a:solidFill>
                  <a:srgbClr val="C00000"/>
                </a:solidFill>
              </a:rPr>
            </a:br>
            <a:r>
              <a:rPr lang="en-GB" dirty="0">
                <a:solidFill>
                  <a:srgbClr val="C00000"/>
                </a:solidFill>
              </a:rPr>
              <a:t>Add adjectives to describe.</a:t>
            </a:r>
          </a:p>
        </p:txBody>
      </p:sp>
      <p:sp>
        <p:nvSpPr>
          <p:cNvPr id="3" name="Content Placeholder 2"/>
          <p:cNvSpPr>
            <a:spLocks noGrp="1"/>
          </p:cNvSpPr>
          <p:nvPr>
            <p:ph idx="1"/>
          </p:nvPr>
        </p:nvSpPr>
        <p:spPr>
          <a:xfrm>
            <a:off x="1409700" y="3623310"/>
            <a:ext cx="9372600" cy="3657600"/>
          </a:xfrm>
        </p:spPr>
        <p:txBody>
          <a:bodyPr>
            <a:normAutofit/>
          </a:bodyPr>
          <a:lstStyle/>
          <a:p>
            <a:pPr marL="0" indent="0">
              <a:lnSpc>
                <a:spcPct val="150000"/>
              </a:lnSpc>
              <a:buNone/>
            </a:pPr>
            <a:r>
              <a:rPr lang="en-GB" dirty="0"/>
              <a:t>Once there was a fisherman who was ______________,  ___________ and _______________.</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7335" y="365125"/>
            <a:ext cx="2686050"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455" y="362585"/>
            <a:ext cx="161925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21784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B49A6-BD0F-8A44-9D6E-B6D6612C7531}"/>
              </a:ext>
            </a:extLst>
          </p:cNvPr>
          <p:cNvSpPr>
            <a:spLocks noGrp="1"/>
          </p:cNvSpPr>
          <p:nvPr>
            <p:ph type="title"/>
          </p:nvPr>
        </p:nvSpPr>
        <p:spPr/>
        <p:txBody>
          <a:bodyPr/>
          <a:lstStyle/>
          <a:p>
            <a:r>
              <a:rPr lang="en-GB" dirty="0"/>
              <a:t>Independent work</a:t>
            </a:r>
          </a:p>
        </p:txBody>
      </p:sp>
      <p:sp>
        <p:nvSpPr>
          <p:cNvPr id="3" name="Content Placeholder 2">
            <a:extLst>
              <a:ext uri="{FF2B5EF4-FFF2-40B4-BE49-F238E27FC236}">
                <a16:creationId xmlns:a16="http://schemas.microsoft.com/office/drawing/2014/main" id="{B79A91EC-1FE3-D544-9C37-D6ED968D11AC}"/>
              </a:ext>
            </a:extLst>
          </p:cNvPr>
          <p:cNvSpPr>
            <a:spLocks noGrp="1"/>
          </p:cNvSpPr>
          <p:nvPr>
            <p:ph idx="1"/>
          </p:nvPr>
        </p:nvSpPr>
        <p:spPr>
          <a:xfrm>
            <a:off x="838200" y="1825625"/>
            <a:ext cx="11177588" cy="4351338"/>
          </a:xfrm>
        </p:spPr>
        <p:txBody>
          <a:bodyPr/>
          <a:lstStyle/>
          <a:p>
            <a:pPr marL="0" indent="0">
              <a:buNone/>
            </a:pPr>
            <a:r>
              <a:rPr lang="en-GB" dirty="0"/>
              <a:t>Now you are going to write your own paragraph about the first wish. </a:t>
            </a:r>
          </a:p>
          <a:p>
            <a:pPr marL="0" indent="0">
              <a:buNone/>
            </a:pPr>
            <a:r>
              <a:rPr lang="en-GB" dirty="0"/>
              <a:t>Remember:</a:t>
            </a:r>
          </a:p>
        </p:txBody>
      </p:sp>
      <p:sp>
        <p:nvSpPr>
          <p:cNvPr id="4" name="TextBox 3">
            <a:extLst>
              <a:ext uri="{FF2B5EF4-FFF2-40B4-BE49-F238E27FC236}">
                <a16:creationId xmlns:a16="http://schemas.microsoft.com/office/drawing/2014/main" id="{AA815012-F45F-F841-9E61-53C68C7A1EBA}"/>
              </a:ext>
            </a:extLst>
          </p:cNvPr>
          <p:cNvSpPr txBox="1"/>
          <p:nvPr/>
        </p:nvSpPr>
        <p:spPr>
          <a:xfrm>
            <a:off x="3829051" y="2975282"/>
            <a:ext cx="4503412" cy="2585323"/>
          </a:xfrm>
          <a:prstGeom prst="rect">
            <a:avLst/>
          </a:prstGeom>
          <a:noFill/>
        </p:spPr>
        <p:txBody>
          <a:bodyPr wrap="none" rtlCol="0">
            <a:spAutoFit/>
          </a:bodyPr>
          <a:lstStyle/>
          <a:p>
            <a:pPr marL="285750" indent="-285750">
              <a:buFont typeface="Arial" panose="020B0604020202020204" pitchFamily="34" charset="0"/>
              <a:buChar char="•"/>
            </a:pPr>
            <a:r>
              <a:rPr lang="en-GB" sz="3600" dirty="0">
                <a:solidFill>
                  <a:srgbClr val="FF0000"/>
                </a:solidFill>
              </a:rPr>
              <a:t>Prepositions for time</a:t>
            </a:r>
          </a:p>
          <a:p>
            <a:pPr marL="285750" indent="-285750">
              <a:buFont typeface="Arial" panose="020B0604020202020204" pitchFamily="34" charset="0"/>
              <a:buChar char="•"/>
            </a:pPr>
            <a:r>
              <a:rPr lang="en-GB" sz="3600" dirty="0">
                <a:solidFill>
                  <a:srgbClr val="00B050"/>
                </a:solidFill>
              </a:rPr>
              <a:t>Character description</a:t>
            </a:r>
          </a:p>
          <a:p>
            <a:pPr marL="285750" indent="-285750">
              <a:buFont typeface="Arial" panose="020B0604020202020204" pitchFamily="34" charset="0"/>
              <a:buChar char="•"/>
            </a:pPr>
            <a:r>
              <a:rPr lang="en-GB" sz="3600" dirty="0">
                <a:solidFill>
                  <a:schemeClr val="accent5">
                    <a:lumMod val="75000"/>
                  </a:schemeClr>
                </a:solidFill>
              </a:rPr>
              <a:t>Setting description</a:t>
            </a:r>
          </a:p>
          <a:p>
            <a:pPr marL="285750" indent="-285750">
              <a:buFont typeface="Arial" panose="020B0604020202020204" pitchFamily="34" charset="0"/>
              <a:buChar char="•"/>
            </a:pPr>
            <a:r>
              <a:rPr lang="en-GB" sz="3600" dirty="0">
                <a:solidFill>
                  <a:srgbClr val="7030A0"/>
                </a:solidFill>
              </a:rPr>
              <a:t>Speech punctuation</a:t>
            </a:r>
          </a:p>
          <a:p>
            <a:endParaRPr lang="en-GB" dirty="0"/>
          </a:p>
        </p:txBody>
      </p:sp>
    </p:spTree>
    <p:extLst>
      <p:ext uri="{BB962C8B-B14F-4D97-AF65-F5344CB8AC3E}">
        <p14:creationId xmlns:p14="http://schemas.microsoft.com/office/powerpoint/2010/main" val="8010897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9D1AF-E767-A24C-8799-4F253BABAC2B}"/>
              </a:ext>
            </a:extLst>
          </p:cNvPr>
          <p:cNvSpPr>
            <a:spLocks noGrp="1"/>
          </p:cNvSpPr>
          <p:nvPr>
            <p:ph type="title"/>
          </p:nvPr>
        </p:nvSpPr>
        <p:spPr/>
        <p:txBody>
          <a:bodyPr/>
          <a:lstStyle/>
          <a:p>
            <a:r>
              <a:rPr lang="en-GB"/>
              <a:t>Plenary</a:t>
            </a:r>
            <a:endParaRPr lang="en-GB" dirty="0"/>
          </a:p>
        </p:txBody>
      </p:sp>
      <p:sp>
        <p:nvSpPr>
          <p:cNvPr id="3" name="Content Placeholder 2">
            <a:extLst>
              <a:ext uri="{FF2B5EF4-FFF2-40B4-BE49-F238E27FC236}">
                <a16:creationId xmlns:a16="http://schemas.microsoft.com/office/drawing/2014/main" id="{FAAAC542-FC56-714E-9522-94C0FE9CE4AA}"/>
              </a:ext>
            </a:extLst>
          </p:cNvPr>
          <p:cNvSpPr>
            <a:spLocks noGrp="1"/>
          </p:cNvSpPr>
          <p:nvPr>
            <p:ph idx="1"/>
          </p:nvPr>
        </p:nvSpPr>
        <p:spPr/>
        <p:txBody>
          <a:bodyPr/>
          <a:lstStyle/>
          <a:p>
            <a:pPr marL="0" indent="0">
              <a:buNone/>
            </a:pPr>
            <a:r>
              <a:rPr lang="en-GB"/>
              <a:t>Let’s share what we have written.</a:t>
            </a:r>
            <a:endParaRPr lang="en-GB" dirty="0"/>
          </a:p>
        </p:txBody>
      </p:sp>
      <p:pic>
        <p:nvPicPr>
          <p:cNvPr id="4" name="Picture 3">
            <a:extLst>
              <a:ext uri="{FF2B5EF4-FFF2-40B4-BE49-F238E27FC236}">
                <a16:creationId xmlns:a16="http://schemas.microsoft.com/office/drawing/2014/main" id="{DDFA7F7C-1D8A-7342-B263-8BC1A24D50EF}"/>
              </a:ext>
            </a:extLst>
          </p:cNvPr>
          <p:cNvPicPr>
            <a:picLocks noChangeAspect="1"/>
          </p:cNvPicPr>
          <p:nvPr/>
        </p:nvPicPr>
        <p:blipFill rotWithShape="1">
          <a:blip r:embed="rId2"/>
          <a:srcRect l="24662" r="19717" b="-2"/>
          <a:stretch/>
        </p:blipFill>
        <p:spPr>
          <a:xfrm>
            <a:off x="6975621" y="841676"/>
            <a:ext cx="3861262" cy="4633859"/>
          </a:xfrm>
          <a:prstGeom prst="rect">
            <a:avLst/>
          </a:prstGeom>
          <a:effectLst/>
        </p:spPr>
      </p:pic>
    </p:spTree>
    <p:extLst>
      <p:ext uri="{BB962C8B-B14F-4D97-AF65-F5344CB8AC3E}">
        <p14:creationId xmlns:p14="http://schemas.microsoft.com/office/powerpoint/2010/main" val="42187763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9E98F-6C08-3940-B536-B614CEFDF7AC}"/>
              </a:ext>
            </a:extLst>
          </p:cNvPr>
          <p:cNvSpPr>
            <a:spLocks noGrp="1"/>
          </p:cNvSpPr>
          <p:nvPr>
            <p:ph type="title"/>
          </p:nvPr>
        </p:nvSpPr>
        <p:spPr/>
        <p:txBody>
          <a:bodyPr/>
          <a:lstStyle/>
          <a:p>
            <a:r>
              <a:rPr lang="en-GB" u="sng" dirty="0"/>
              <a:t>Tuesday 20</a:t>
            </a:r>
            <a:r>
              <a:rPr lang="en-GB" u="sng" baseline="30000" dirty="0"/>
              <a:t>th</a:t>
            </a:r>
            <a:r>
              <a:rPr lang="en-GB" u="sng" dirty="0"/>
              <a:t> October</a:t>
            </a:r>
          </a:p>
        </p:txBody>
      </p:sp>
      <p:sp>
        <p:nvSpPr>
          <p:cNvPr id="3" name="Content Placeholder 2">
            <a:extLst>
              <a:ext uri="{FF2B5EF4-FFF2-40B4-BE49-F238E27FC236}">
                <a16:creationId xmlns:a16="http://schemas.microsoft.com/office/drawing/2014/main" id="{9EDD709A-D267-C341-9038-4ADFFE17B726}"/>
              </a:ext>
            </a:extLst>
          </p:cNvPr>
          <p:cNvSpPr>
            <a:spLocks noGrp="1"/>
          </p:cNvSpPr>
          <p:nvPr>
            <p:ph idx="1"/>
          </p:nvPr>
        </p:nvSpPr>
        <p:spPr/>
        <p:txBody>
          <a:bodyPr>
            <a:normAutofit/>
          </a:bodyPr>
          <a:lstStyle/>
          <a:p>
            <a:pPr marL="0" indent="0" algn="ctr">
              <a:buNone/>
            </a:pPr>
            <a:r>
              <a:rPr lang="en-GB" sz="4800" u="sng" dirty="0"/>
              <a:t>Can I write a story climax? (Continued)</a:t>
            </a:r>
          </a:p>
        </p:txBody>
      </p:sp>
    </p:spTree>
    <p:extLst>
      <p:ext uri="{BB962C8B-B14F-4D97-AF65-F5344CB8AC3E}">
        <p14:creationId xmlns:p14="http://schemas.microsoft.com/office/powerpoint/2010/main" val="16094676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97B9BC9-FBA6-BC45-AA7B-6C4DB5F37B26}"/>
              </a:ext>
            </a:extLst>
          </p:cNvPr>
          <p:cNvPicPr>
            <a:picLocks noChangeAspect="1"/>
          </p:cNvPicPr>
          <p:nvPr/>
        </p:nvPicPr>
        <p:blipFill>
          <a:blip r:embed="rId2"/>
          <a:stretch>
            <a:fillRect/>
          </a:stretch>
        </p:blipFill>
        <p:spPr>
          <a:xfrm>
            <a:off x="938047" y="848053"/>
            <a:ext cx="4146332" cy="4146332"/>
          </a:xfrm>
          <a:prstGeom prst="rect">
            <a:avLst/>
          </a:prstGeom>
        </p:spPr>
      </p:pic>
      <p:sp>
        <p:nvSpPr>
          <p:cNvPr id="11" name="Content Placeholder 2">
            <a:extLst>
              <a:ext uri="{FF2B5EF4-FFF2-40B4-BE49-F238E27FC236}">
                <a16:creationId xmlns:a16="http://schemas.microsoft.com/office/drawing/2014/main" id="{3DE409C9-1D80-4444-8949-E472820B23AA}"/>
              </a:ext>
            </a:extLst>
          </p:cNvPr>
          <p:cNvSpPr txBox="1">
            <a:spLocks/>
          </p:cNvSpPr>
          <p:nvPr/>
        </p:nvSpPr>
        <p:spPr>
          <a:xfrm>
            <a:off x="5565230" y="2346380"/>
            <a:ext cx="3084786" cy="13747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800" b="1" dirty="0">
                <a:solidFill>
                  <a:schemeClr val="accent6">
                    <a:lumMod val="50000"/>
                  </a:schemeClr>
                </a:solidFill>
              </a:rPr>
              <a:t>Green Pen Time!</a:t>
            </a:r>
          </a:p>
        </p:txBody>
      </p:sp>
    </p:spTree>
    <p:extLst>
      <p:ext uri="{BB962C8B-B14F-4D97-AF65-F5344CB8AC3E}">
        <p14:creationId xmlns:p14="http://schemas.microsoft.com/office/powerpoint/2010/main" val="19371699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480" y="919162"/>
            <a:ext cx="6840855" cy="1325563"/>
          </a:xfrm>
        </p:spPr>
        <p:txBody>
          <a:bodyPr>
            <a:normAutofit fontScale="90000"/>
          </a:bodyPr>
          <a:lstStyle/>
          <a:p>
            <a:pPr algn="ctr"/>
            <a:r>
              <a:rPr lang="en-GB" sz="6000" dirty="0"/>
              <a:t>Warm Up Activity</a:t>
            </a:r>
            <a:br>
              <a:rPr lang="en-GB" sz="6000" dirty="0"/>
            </a:br>
            <a:br>
              <a:rPr lang="en-GB" dirty="0"/>
            </a:br>
            <a:r>
              <a:rPr lang="en-GB" dirty="0"/>
              <a:t>Improve this boring paragraph!</a:t>
            </a:r>
          </a:p>
        </p:txBody>
      </p:sp>
      <p:sp>
        <p:nvSpPr>
          <p:cNvPr id="3" name="Content Placeholder 2"/>
          <p:cNvSpPr>
            <a:spLocks noGrp="1"/>
          </p:cNvSpPr>
          <p:nvPr>
            <p:ph idx="1"/>
          </p:nvPr>
        </p:nvSpPr>
        <p:spPr>
          <a:xfrm>
            <a:off x="1050607" y="3266441"/>
            <a:ext cx="9372600" cy="1704975"/>
          </a:xfrm>
        </p:spPr>
        <p:txBody>
          <a:bodyPr>
            <a:normAutofit/>
          </a:bodyPr>
          <a:lstStyle/>
          <a:p>
            <a:pPr marL="0" indent="0">
              <a:buNone/>
            </a:pPr>
            <a:r>
              <a:rPr lang="en-GB" dirty="0"/>
              <a:t>The fisherman’s _______wife wanted to order people around and have servants clean her ________castle. She decided to use her third wish to make herself into a __________queen.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7335" y="365125"/>
            <a:ext cx="2686050"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455" y="362585"/>
            <a:ext cx="161925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08286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 y="60325"/>
            <a:ext cx="3688080" cy="1325563"/>
          </a:xfrm>
        </p:spPr>
        <p:txBody>
          <a:bodyPr/>
          <a:lstStyle/>
          <a:p>
            <a:r>
              <a:rPr lang="en-GB" b="1" dirty="0"/>
              <a:t>My Story Plan:</a:t>
            </a:r>
          </a:p>
        </p:txBody>
      </p:sp>
      <p:sp>
        <p:nvSpPr>
          <p:cNvPr id="3" name="Content Placeholder 2"/>
          <p:cNvSpPr>
            <a:spLocks noGrp="1"/>
          </p:cNvSpPr>
          <p:nvPr>
            <p:ph idx="1"/>
          </p:nvPr>
        </p:nvSpPr>
        <p:spPr>
          <a:xfrm>
            <a:off x="1295400" y="1216025"/>
            <a:ext cx="10515600" cy="3919855"/>
          </a:xfrm>
        </p:spPr>
        <p:txBody>
          <a:bodyPr/>
          <a:lstStyle/>
          <a:p>
            <a:pPr marL="514350" indent="-514350">
              <a:buFont typeface="+mj-lt"/>
              <a:buAutoNum type="arabicPeriod"/>
            </a:pPr>
            <a:r>
              <a:rPr lang="en-GB" dirty="0"/>
              <a:t>Describe the main character</a:t>
            </a:r>
          </a:p>
          <a:p>
            <a:pPr marL="514350" indent="-514350">
              <a:buFont typeface="+mj-lt"/>
              <a:buAutoNum type="arabicPeriod"/>
            </a:pPr>
            <a:r>
              <a:rPr lang="en-GB" dirty="0"/>
              <a:t>Describe the main setting</a:t>
            </a:r>
          </a:p>
          <a:p>
            <a:pPr marL="514350" indent="-514350">
              <a:buFont typeface="+mj-lt"/>
              <a:buAutoNum type="arabicPeriod"/>
            </a:pPr>
            <a:r>
              <a:rPr lang="en-GB" dirty="0"/>
              <a:t>The main character meets someone who is magical – they talk</a:t>
            </a:r>
          </a:p>
          <a:p>
            <a:pPr marL="514350" indent="-514350">
              <a:buFont typeface="+mj-lt"/>
              <a:buAutoNum type="arabicPeriod"/>
            </a:pPr>
            <a:r>
              <a:rPr lang="en-GB" dirty="0"/>
              <a:t>The main character is given three wishes</a:t>
            </a:r>
          </a:p>
          <a:p>
            <a:pPr marL="514350" indent="-514350">
              <a:buFont typeface="+mj-lt"/>
              <a:buAutoNum type="arabicPeriod"/>
            </a:pPr>
            <a:r>
              <a:rPr lang="en-GB" dirty="0"/>
              <a:t>The first wish – accidental? On purpose?</a:t>
            </a:r>
          </a:p>
          <a:p>
            <a:pPr marL="514350" indent="-514350">
              <a:buFont typeface="+mj-lt"/>
              <a:buAutoNum type="arabicPeriod"/>
            </a:pPr>
            <a:r>
              <a:rPr lang="en-GB" dirty="0"/>
              <a:t>The second wish – accidental? On purpose?</a:t>
            </a:r>
          </a:p>
          <a:p>
            <a:pPr marL="514350" indent="-514350">
              <a:buFont typeface="+mj-lt"/>
              <a:buAutoNum type="arabicPeriod"/>
            </a:pPr>
            <a:r>
              <a:rPr lang="en-GB" dirty="0"/>
              <a:t>The third wish – accidental? On purpose?</a:t>
            </a:r>
          </a:p>
          <a:p>
            <a:pPr marL="0" indent="0">
              <a:buNone/>
            </a:pPr>
            <a:endParaRPr lang="en-GB" dirty="0"/>
          </a:p>
        </p:txBody>
      </p:sp>
      <p:sp>
        <p:nvSpPr>
          <p:cNvPr id="4" name="TextBox 3"/>
          <p:cNvSpPr txBox="1"/>
          <p:nvPr/>
        </p:nvSpPr>
        <p:spPr>
          <a:xfrm>
            <a:off x="594360" y="5482233"/>
            <a:ext cx="5019131" cy="954107"/>
          </a:xfrm>
          <a:prstGeom prst="rect">
            <a:avLst/>
          </a:prstGeom>
          <a:noFill/>
        </p:spPr>
        <p:txBody>
          <a:bodyPr wrap="none" rtlCol="0">
            <a:spAutoFit/>
          </a:bodyPr>
          <a:lstStyle/>
          <a:p>
            <a:r>
              <a:rPr lang="en-GB" sz="2800" dirty="0"/>
              <a:t>8. Things go wrong and the main </a:t>
            </a:r>
          </a:p>
          <a:p>
            <a:r>
              <a:rPr lang="en-GB" sz="2800" dirty="0"/>
              <a:t>character learns their lesson</a:t>
            </a:r>
          </a:p>
        </p:txBody>
      </p:sp>
      <p:sp>
        <p:nvSpPr>
          <p:cNvPr id="5" name="TextBox 4"/>
          <p:cNvSpPr txBox="1"/>
          <p:nvPr/>
        </p:nvSpPr>
        <p:spPr>
          <a:xfrm>
            <a:off x="6065520" y="5605790"/>
            <a:ext cx="4468467" cy="523220"/>
          </a:xfrm>
          <a:prstGeom prst="rect">
            <a:avLst/>
          </a:prstGeom>
          <a:noFill/>
        </p:spPr>
        <p:txBody>
          <a:bodyPr wrap="none" rtlCol="0">
            <a:spAutoFit/>
          </a:bodyPr>
          <a:lstStyle/>
          <a:p>
            <a:r>
              <a:rPr lang="en-GB" sz="2800" dirty="0"/>
              <a:t>8. They live happily ever after</a:t>
            </a:r>
          </a:p>
        </p:txBody>
      </p:sp>
      <p:cxnSp>
        <p:nvCxnSpPr>
          <p:cNvPr id="7" name="Straight Arrow Connector 6"/>
          <p:cNvCxnSpPr/>
          <p:nvPr/>
        </p:nvCxnSpPr>
        <p:spPr>
          <a:xfrm flipH="1">
            <a:off x="2362200" y="4937760"/>
            <a:ext cx="243840" cy="5444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913120" y="4937760"/>
            <a:ext cx="868680" cy="6680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B6C1D35-0462-264B-85C9-40F064CABFD4}"/>
              </a:ext>
            </a:extLst>
          </p:cNvPr>
          <p:cNvSpPr txBox="1"/>
          <p:nvPr/>
        </p:nvSpPr>
        <p:spPr>
          <a:xfrm>
            <a:off x="8299753" y="161786"/>
            <a:ext cx="2691442" cy="707886"/>
          </a:xfrm>
          <a:prstGeom prst="rect">
            <a:avLst/>
          </a:prstGeom>
          <a:noFill/>
        </p:spPr>
        <p:txBody>
          <a:bodyPr wrap="none" rtlCol="0">
            <a:spAutoFit/>
          </a:bodyPr>
          <a:lstStyle/>
          <a:p>
            <a:r>
              <a:rPr lang="en-GB" sz="4000" dirty="0">
                <a:solidFill>
                  <a:srgbClr val="C00000"/>
                </a:solidFill>
              </a:rPr>
              <a:t>A reminder!</a:t>
            </a:r>
          </a:p>
        </p:txBody>
      </p:sp>
    </p:spTree>
    <p:extLst>
      <p:ext uri="{BB962C8B-B14F-4D97-AF65-F5344CB8AC3E}">
        <p14:creationId xmlns:p14="http://schemas.microsoft.com/office/powerpoint/2010/main" val="136367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additive="base">
                                        <p:cTn id="61" dur="500" fill="hold"/>
                                        <p:tgtEl>
                                          <p:spTgt spid="4"/>
                                        </p:tgtEl>
                                        <p:attrNameLst>
                                          <p:attrName>ppt_x</p:attrName>
                                        </p:attrNameLst>
                                      </p:cBhvr>
                                      <p:tavLst>
                                        <p:tav tm="0">
                                          <p:val>
                                            <p:strVal val="#ppt_x"/>
                                          </p:val>
                                        </p:tav>
                                        <p:tav tm="100000">
                                          <p:val>
                                            <p:strVal val="#ppt_x"/>
                                          </p:val>
                                        </p:tav>
                                      </p:tavLst>
                                    </p:anim>
                                    <p:anim calcmode="lin" valueType="num">
                                      <p:cBhvr additive="base">
                                        <p:cTn id="6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anim calcmode="lin" valueType="num">
                                      <p:cBhvr additive="base">
                                        <p:cTn id="67" dur="500" fill="hold"/>
                                        <p:tgtEl>
                                          <p:spTgt spid="5"/>
                                        </p:tgtEl>
                                        <p:attrNameLst>
                                          <p:attrName>ppt_x</p:attrName>
                                        </p:attrNameLst>
                                      </p:cBhvr>
                                      <p:tavLst>
                                        <p:tav tm="0">
                                          <p:val>
                                            <p:strVal val="#ppt_x"/>
                                          </p:val>
                                        </p:tav>
                                        <p:tav tm="100000">
                                          <p:val>
                                            <p:strVal val="#ppt_x"/>
                                          </p:val>
                                        </p:tav>
                                      </p:tavLst>
                                    </p:anim>
                                    <p:anim calcmode="lin" valueType="num">
                                      <p:cBhvr additive="base">
                                        <p:cTn id="6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21341-0993-2A4D-89C5-986DDC64412A}"/>
              </a:ext>
            </a:extLst>
          </p:cNvPr>
          <p:cNvSpPr>
            <a:spLocks noGrp="1"/>
          </p:cNvSpPr>
          <p:nvPr>
            <p:ph type="title"/>
          </p:nvPr>
        </p:nvSpPr>
        <p:spPr>
          <a:xfrm>
            <a:off x="838200" y="0"/>
            <a:ext cx="10515600" cy="1325563"/>
          </a:xfrm>
        </p:spPr>
        <p:txBody>
          <a:bodyPr>
            <a:normAutofit/>
          </a:bodyPr>
          <a:lstStyle/>
          <a:p>
            <a:r>
              <a:rPr lang="en-GB" sz="2400" dirty="0">
                <a:solidFill>
                  <a:srgbClr val="FF0000"/>
                </a:solidFill>
                <a:latin typeface="Comic Sans MS" panose="030F0902030302020204" pitchFamily="66" charset="0"/>
              </a:rPr>
              <a:t>In this part of the story, the characters make their </a:t>
            </a:r>
            <a:r>
              <a:rPr lang="en-GB" sz="3600" u="sng" dirty="0">
                <a:solidFill>
                  <a:srgbClr val="FF0000"/>
                </a:solidFill>
                <a:latin typeface="Comic Sans MS" panose="030F0902030302020204" pitchFamily="66" charset="0"/>
              </a:rPr>
              <a:t>second wish</a:t>
            </a:r>
            <a:r>
              <a:rPr lang="en-GB" sz="2400" u="sng" dirty="0">
                <a:solidFill>
                  <a:srgbClr val="FF0000"/>
                </a:solidFill>
                <a:latin typeface="Comic Sans MS" panose="030F0902030302020204" pitchFamily="66" charset="0"/>
              </a:rPr>
              <a:t>.</a:t>
            </a:r>
          </a:p>
        </p:txBody>
      </p:sp>
      <p:sp>
        <p:nvSpPr>
          <p:cNvPr id="4" name="Rectangle 3">
            <a:extLst>
              <a:ext uri="{FF2B5EF4-FFF2-40B4-BE49-F238E27FC236}">
                <a16:creationId xmlns:a16="http://schemas.microsoft.com/office/drawing/2014/main" id="{78BCA1CE-FB88-A947-B5DC-B4BBD528E537}"/>
              </a:ext>
            </a:extLst>
          </p:cNvPr>
          <p:cNvSpPr/>
          <p:nvPr/>
        </p:nvSpPr>
        <p:spPr>
          <a:xfrm>
            <a:off x="838200" y="1154673"/>
            <a:ext cx="10134600" cy="3970318"/>
          </a:xfrm>
          <a:prstGeom prst="rect">
            <a:avLst/>
          </a:prstGeom>
        </p:spPr>
        <p:txBody>
          <a:bodyPr wrap="square">
            <a:spAutoFit/>
          </a:bodyPr>
          <a:lstStyle/>
          <a:p>
            <a:pPr>
              <a:spcAft>
                <a:spcPts val="0"/>
              </a:spcAft>
            </a:pPr>
            <a:r>
              <a:rPr lang="en-GB" sz="2800" dirty="0">
                <a:latin typeface="ArialMT"/>
                <a:ea typeface="Times New Roman" panose="02020603050405020304" pitchFamily="18" charset="0"/>
                <a:cs typeface="Times New Roman" panose="02020603050405020304" pitchFamily="18" charset="0"/>
              </a:rPr>
              <a:t>A few days later, the wife started to get grumpy again. She frowned and looked around her unhappily. “This cottage is not big enough,” she complained to the fisherman.</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800" dirty="0">
                <a:latin typeface="ArialMT"/>
                <a:ea typeface="Times New Roman" panose="02020603050405020304" pitchFamily="18" charset="0"/>
                <a:cs typeface="Times New Roman" panose="02020603050405020304" pitchFamily="18" charset="0"/>
              </a:rPr>
              <a:t>“I like it,” said the fisherman patiently. </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800" dirty="0">
                <a:latin typeface="ArialMT"/>
                <a:ea typeface="Times New Roman" panose="02020603050405020304" pitchFamily="18" charset="0"/>
                <a:cs typeface="Times New Roman" panose="02020603050405020304" pitchFamily="18" charset="0"/>
              </a:rPr>
              <a:t>“Well I want something that will really impress the neighbours. I wish we had a huge, stone castle with a moat around it.” She declared. </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800" dirty="0">
                <a:latin typeface="ArialMT"/>
                <a:ea typeface="Times New Roman" panose="02020603050405020304" pitchFamily="18" charset="0"/>
                <a:cs typeface="Times New Roman" panose="02020603050405020304" pitchFamily="18" charset="0"/>
              </a:rPr>
              <a:t>Whiz! Bang! The wife looked around her and was happy – but only for a while!</a:t>
            </a:r>
            <a:endParaRPr lang="en-GB"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A61C882D-2AE5-C643-9E80-5840CCBEDA5F}"/>
              </a:ext>
            </a:extLst>
          </p:cNvPr>
          <p:cNvSpPr txBox="1"/>
          <p:nvPr/>
        </p:nvSpPr>
        <p:spPr>
          <a:xfrm>
            <a:off x="7772401" y="5380672"/>
            <a:ext cx="3958648" cy="1477328"/>
          </a:xfrm>
          <a:prstGeom prst="rect">
            <a:avLst/>
          </a:prstGeom>
          <a:noFill/>
        </p:spPr>
        <p:txBody>
          <a:bodyPr wrap="none" rtlCol="0">
            <a:spAutoFit/>
          </a:bodyPr>
          <a:lstStyle/>
          <a:p>
            <a:pPr marL="285750" indent="-285750">
              <a:buFont typeface="Arial" panose="020B0604020202020204" pitchFamily="34" charset="0"/>
              <a:buChar char="•"/>
            </a:pPr>
            <a:r>
              <a:rPr lang="en-GB" dirty="0">
                <a:solidFill>
                  <a:srgbClr val="FF0000"/>
                </a:solidFill>
              </a:rPr>
              <a:t>Where are the prepositions for time?</a:t>
            </a:r>
          </a:p>
          <a:p>
            <a:pPr marL="285750" indent="-285750">
              <a:buFont typeface="Arial" panose="020B0604020202020204" pitchFamily="34" charset="0"/>
              <a:buChar char="•"/>
            </a:pPr>
            <a:r>
              <a:rPr lang="en-GB" dirty="0">
                <a:solidFill>
                  <a:srgbClr val="FF0000"/>
                </a:solidFill>
              </a:rPr>
              <a:t>Where is the character description?</a:t>
            </a:r>
          </a:p>
          <a:p>
            <a:pPr marL="285750" indent="-285750">
              <a:buFont typeface="Arial" panose="020B0604020202020204" pitchFamily="34" charset="0"/>
              <a:buChar char="•"/>
            </a:pPr>
            <a:r>
              <a:rPr lang="en-GB" dirty="0">
                <a:solidFill>
                  <a:srgbClr val="FF0000"/>
                </a:solidFill>
              </a:rPr>
              <a:t>Where is the setting description?</a:t>
            </a:r>
          </a:p>
          <a:p>
            <a:pPr marL="285750" indent="-285750">
              <a:buFont typeface="Arial" panose="020B0604020202020204" pitchFamily="34" charset="0"/>
              <a:buChar char="•"/>
            </a:pPr>
            <a:r>
              <a:rPr lang="en-GB" dirty="0">
                <a:solidFill>
                  <a:srgbClr val="FF0000"/>
                </a:solidFill>
              </a:rPr>
              <a:t>Where is the speech punctuation?</a:t>
            </a:r>
          </a:p>
          <a:p>
            <a:endParaRPr lang="en-GB" dirty="0"/>
          </a:p>
        </p:txBody>
      </p:sp>
    </p:spTree>
    <p:extLst>
      <p:ext uri="{BB962C8B-B14F-4D97-AF65-F5344CB8AC3E}">
        <p14:creationId xmlns:p14="http://schemas.microsoft.com/office/powerpoint/2010/main" val="1536680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EFEA-3F48-9248-903A-D0934ADD9181}"/>
              </a:ext>
            </a:extLst>
          </p:cNvPr>
          <p:cNvSpPr>
            <a:spLocks noGrp="1"/>
          </p:cNvSpPr>
          <p:nvPr>
            <p:ph type="title"/>
          </p:nvPr>
        </p:nvSpPr>
        <p:spPr>
          <a:xfrm>
            <a:off x="699128" y="-404894"/>
            <a:ext cx="10515600" cy="1325563"/>
          </a:xfrm>
        </p:spPr>
        <p:txBody>
          <a:bodyPr>
            <a:normAutofit/>
          </a:bodyPr>
          <a:lstStyle/>
          <a:p>
            <a:r>
              <a:rPr lang="en-GB" sz="2800" dirty="0">
                <a:solidFill>
                  <a:srgbClr val="FF0000"/>
                </a:solidFill>
                <a:latin typeface="Comic Sans MS" panose="030F0902030302020204" pitchFamily="66" charset="0"/>
              </a:rPr>
              <a:t>In this paragraph, the characters make their </a:t>
            </a:r>
            <a:r>
              <a:rPr lang="en-GB" sz="2800" b="1" u="sng" dirty="0">
                <a:solidFill>
                  <a:srgbClr val="FF0000"/>
                </a:solidFill>
                <a:latin typeface="Comic Sans MS" panose="030F0902030302020204" pitchFamily="66" charset="0"/>
              </a:rPr>
              <a:t>third wish.</a:t>
            </a:r>
          </a:p>
        </p:txBody>
      </p:sp>
      <p:sp>
        <p:nvSpPr>
          <p:cNvPr id="4" name="Rectangle 3">
            <a:extLst>
              <a:ext uri="{FF2B5EF4-FFF2-40B4-BE49-F238E27FC236}">
                <a16:creationId xmlns:a16="http://schemas.microsoft.com/office/drawing/2014/main" id="{C889825A-068F-CF45-841E-EBAC50DE7977}"/>
              </a:ext>
            </a:extLst>
          </p:cNvPr>
          <p:cNvSpPr/>
          <p:nvPr/>
        </p:nvSpPr>
        <p:spPr>
          <a:xfrm>
            <a:off x="129875" y="595524"/>
            <a:ext cx="11362997" cy="5262979"/>
          </a:xfrm>
          <a:prstGeom prst="rect">
            <a:avLst/>
          </a:prstGeom>
        </p:spPr>
        <p:txBody>
          <a:bodyPr wrap="square">
            <a:spAutoFit/>
          </a:bodyPr>
          <a:lstStyle/>
          <a:p>
            <a:pPr>
              <a:spcAft>
                <a:spcPts val="0"/>
              </a:spcAft>
            </a:pPr>
            <a:r>
              <a:rPr lang="en-GB" sz="2800" dirty="0">
                <a:latin typeface="Comic Sans MS" panose="030F0902030302020204" pitchFamily="66" charset="0"/>
                <a:ea typeface="Times New Roman" panose="02020603050405020304" pitchFamily="18" charset="0"/>
                <a:cs typeface="Times New Roman" panose="02020603050405020304" pitchFamily="18" charset="0"/>
              </a:rPr>
              <a:t>Only a short time had passed before the greedy wife became a bit fed up with her large, stone castle. She folded her arms and frowned.</a:t>
            </a:r>
          </a:p>
          <a:p>
            <a:pPr>
              <a:spcAft>
                <a:spcPts val="0"/>
              </a:spcAft>
            </a:pPr>
            <a:r>
              <a:rPr lang="en-GB" sz="2800" dirty="0">
                <a:latin typeface="Comic Sans MS" panose="030F0902030302020204" pitchFamily="66" charset="0"/>
                <a:ea typeface="Times New Roman" panose="02020603050405020304" pitchFamily="18" charset="0"/>
                <a:cs typeface="Times New Roman" panose="02020603050405020304" pitchFamily="18" charset="0"/>
              </a:rPr>
              <a:t>“There are so many rooms. I can’t look after it all myself.” She complained to the fisherman. </a:t>
            </a:r>
            <a:endParaRPr lang="en-GB" sz="2800" dirty="0">
              <a:latin typeface="Comic Sans MS" panose="030F0902030302020204" pitchFamily="66" charset="0"/>
              <a:ea typeface="Calibri" panose="020F0502020204030204" pitchFamily="34" charset="0"/>
              <a:cs typeface="Times New Roman" panose="02020603050405020304" pitchFamily="18" charset="0"/>
            </a:endParaRPr>
          </a:p>
          <a:p>
            <a:pPr>
              <a:spcAft>
                <a:spcPts val="0"/>
              </a:spcAft>
            </a:pPr>
            <a:r>
              <a:rPr lang="en-GB" sz="2800" dirty="0">
                <a:latin typeface="Comic Sans MS" panose="030F0902030302020204" pitchFamily="66" charset="0"/>
                <a:ea typeface="Times New Roman" panose="02020603050405020304" pitchFamily="18" charset="0"/>
                <a:cs typeface="Times New Roman" panose="02020603050405020304" pitchFamily="18" charset="0"/>
              </a:rPr>
              <a:t>“I don’t mind,” said the fisherman calmly.</a:t>
            </a:r>
            <a:endParaRPr lang="en-GB" sz="2800" dirty="0">
              <a:latin typeface="Comic Sans MS" panose="030F0902030302020204" pitchFamily="66" charset="0"/>
              <a:ea typeface="Calibri" panose="020F0502020204030204" pitchFamily="34" charset="0"/>
              <a:cs typeface="Times New Roman" panose="02020603050405020304" pitchFamily="18" charset="0"/>
            </a:endParaRPr>
          </a:p>
          <a:p>
            <a:pPr>
              <a:spcAft>
                <a:spcPts val="0"/>
              </a:spcAft>
            </a:pPr>
            <a:r>
              <a:rPr lang="en-GB" sz="2800" dirty="0">
                <a:latin typeface="Comic Sans MS" panose="030F0902030302020204" pitchFamily="66" charset="0"/>
                <a:ea typeface="Times New Roman" panose="02020603050405020304" pitchFamily="18" charset="0"/>
                <a:cs typeface="Times New Roman" panose="02020603050405020304" pitchFamily="18" charset="0"/>
              </a:rPr>
              <a:t>“If I could order around the people of the land and have servants, life would be so much better,” she said to herself. “My third wish is to be Queen of this land,” she announced in a commanding voice.</a:t>
            </a:r>
            <a:endParaRPr lang="en-GB" sz="2800" dirty="0">
              <a:latin typeface="Comic Sans MS" panose="030F0902030302020204" pitchFamily="66" charset="0"/>
              <a:ea typeface="Calibri" panose="020F0502020204030204" pitchFamily="34" charset="0"/>
              <a:cs typeface="Times New Roman" panose="02020603050405020304" pitchFamily="18" charset="0"/>
            </a:endParaRPr>
          </a:p>
          <a:p>
            <a:pPr>
              <a:spcAft>
                <a:spcPts val="0"/>
              </a:spcAft>
            </a:pPr>
            <a:r>
              <a:rPr lang="en-GB" sz="2800" dirty="0">
                <a:latin typeface="Comic Sans MS" panose="030F0902030302020204" pitchFamily="66" charset="0"/>
                <a:ea typeface="Times New Roman" panose="02020603050405020304" pitchFamily="18" charset="0"/>
                <a:cs typeface="Times New Roman" panose="02020603050405020304" pitchFamily="18" charset="0"/>
              </a:rPr>
              <a:t>Whiz! Bang! The wife sat on a golden throne and looked down at her new servants. She started to order them around. She smiled and was happy – but only for a while!</a:t>
            </a:r>
            <a:endParaRPr lang="en-GB" sz="2800" dirty="0">
              <a:latin typeface="Comic Sans MS" panose="030F0902030302020204" pitchFamily="66"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A61C882D-2AE5-C643-9E80-5840CCBEDA5F}"/>
              </a:ext>
            </a:extLst>
          </p:cNvPr>
          <p:cNvSpPr txBox="1"/>
          <p:nvPr/>
        </p:nvSpPr>
        <p:spPr>
          <a:xfrm>
            <a:off x="8233352" y="5385313"/>
            <a:ext cx="3958648" cy="1754326"/>
          </a:xfrm>
          <a:prstGeom prst="rect">
            <a:avLst/>
          </a:prstGeom>
          <a:noFill/>
        </p:spPr>
        <p:txBody>
          <a:bodyPr wrap="none" rtlCol="0">
            <a:spAutoFit/>
          </a:bodyPr>
          <a:lstStyle/>
          <a:p>
            <a:pPr marL="285750" indent="-285750">
              <a:buFont typeface="Arial" panose="020B0604020202020204" pitchFamily="34" charset="0"/>
              <a:buChar char="•"/>
            </a:pPr>
            <a:r>
              <a:rPr lang="en-GB" dirty="0">
                <a:solidFill>
                  <a:srgbClr val="FF0000"/>
                </a:solidFill>
              </a:rPr>
              <a:t>Where are the prepositions for time?</a:t>
            </a:r>
          </a:p>
          <a:p>
            <a:pPr marL="285750" indent="-285750">
              <a:buFont typeface="Arial" panose="020B0604020202020204" pitchFamily="34" charset="0"/>
              <a:buChar char="•"/>
            </a:pPr>
            <a:r>
              <a:rPr lang="en-GB" dirty="0">
                <a:solidFill>
                  <a:srgbClr val="FF0000"/>
                </a:solidFill>
              </a:rPr>
              <a:t>Where is the character description?</a:t>
            </a:r>
          </a:p>
          <a:p>
            <a:pPr marL="285750" indent="-285750">
              <a:buFont typeface="Arial" panose="020B0604020202020204" pitchFamily="34" charset="0"/>
              <a:buChar char="•"/>
            </a:pPr>
            <a:r>
              <a:rPr lang="en-GB" dirty="0">
                <a:solidFill>
                  <a:srgbClr val="FF0000"/>
                </a:solidFill>
              </a:rPr>
              <a:t>Where is the setting description?</a:t>
            </a:r>
          </a:p>
          <a:p>
            <a:pPr marL="285750" indent="-285750">
              <a:buFont typeface="Arial" panose="020B0604020202020204" pitchFamily="34" charset="0"/>
              <a:buChar char="•"/>
            </a:pPr>
            <a:r>
              <a:rPr lang="en-GB" dirty="0">
                <a:solidFill>
                  <a:srgbClr val="FF0000"/>
                </a:solidFill>
              </a:rPr>
              <a:t>Where is the speech punctuation?</a:t>
            </a:r>
          </a:p>
          <a:p>
            <a:pPr marL="285750" indent="-285750">
              <a:buFont typeface="Arial" panose="020B0604020202020204" pitchFamily="34" charset="0"/>
              <a:buChar char="•"/>
            </a:pPr>
            <a:r>
              <a:rPr lang="en-GB" dirty="0">
                <a:solidFill>
                  <a:srgbClr val="FF0000"/>
                </a:solidFill>
              </a:rPr>
              <a:t>How do characters feel?</a:t>
            </a:r>
          </a:p>
          <a:p>
            <a:endParaRPr lang="en-GB" dirty="0"/>
          </a:p>
        </p:txBody>
      </p:sp>
    </p:spTree>
    <p:extLst>
      <p:ext uri="{BB962C8B-B14F-4D97-AF65-F5344CB8AC3E}">
        <p14:creationId xmlns:p14="http://schemas.microsoft.com/office/powerpoint/2010/main" val="30209031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B49A6-BD0F-8A44-9D6E-B6D6612C7531}"/>
              </a:ext>
            </a:extLst>
          </p:cNvPr>
          <p:cNvSpPr>
            <a:spLocks noGrp="1"/>
          </p:cNvSpPr>
          <p:nvPr>
            <p:ph type="title"/>
          </p:nvPr>
        </p:nvSpPr>
        <p:spPr/>
        <p:txBody>
          <a:bodyPr/>
          <a:lstStyle/>
          <a:p>
            <a:r>
              <a:rPr lang="en-GB" dirty="0"/>
              <a:t>Independent work</a:t>
            </a:r>
          </a:p>
        </p:txBody>
      </p:sp>
      <p:sp>
        <p:nvSpPr>
          <p:cNvPr id="3" name="Content Placeholder 2">
            <a:extLst>
              <a:ext uri="{FF2B5EF4-FFF2-40B4-BE49-F238E27FC236}">
                <a16:creationId xmlns:a16="http://schemas.microsoft.com/office/drawing/2014/main" id="{B79A91EC-1FE3-D544-9C37-D6ED968D11AC}"/>
              </a:ext>
            </a:extLst>
          </p:cNvPr>
          <p:cNvSpPr>
            <a:spLocks noGrp="1"/>
          </p:cNvSpPr>
          <p:nvPr>
            <p:ph idx="1"/>
          </p:nvPr>
        </p:nvSpPr>
        <p:spPr>
          <a:xfrm>
            <a:off x="838200" y="1825625"/>
            <a:ext cx="11177588" cy="4351338"/>
          </a:xfrm>
        </p:spPr>
        <p:txBody>
          <a:bodyPr/>
          <a:lstStyle/>
          <a:p>
            <a:pPr marL="0" indent="0">
              <a:buNone/>
            </a:pPr>
            <a:r>
              <a:rPr lang="en-GB" dirty="0"/>
              <a:t>Now you are going to write your own paragraphs about the second and third wishes. </a:t>
            </a:r>
          </a:p>
          <a:p>
            <a:pPr marL="0" indent="0">
              <a:buNone/>
            </a:pPr>
            <a:r>
              <a:rPr lang="en-GB" dirty="0"/>
              <a:t>Remember:</a:t>
            </a:r>
          </a:p>
        </p:txBody>
      </p:sp>
      <p:sp>
        <p:nvSpPr>
          <p:cNvPr id="4" name="TextBox 3">
            <a:extLst>
              <a:ext uri="{FF2B5EF4-FFF2-40B4-BE49-F238E27FC236}">
                <a16:creationId xmlns:a16="http://schemas.microsoft.com/office/drawing/2014/main" id="{AA815012-F45F-F841-9E61-53C68C7A1EBA}"/>
              </a:ext>
            </a:extLst>
          </p:cNvPr>
          <p:cNvSpPr txBox="1"/>
          <p:nvPr/>
        </p:nvSpPr>
        <p:spPr>
          <a:xfrm>
            <a:off x="3829051" y="2975282"/>
            <a:ext cx="4503412" cy="2585323"/>
          </a:xfrm>
          <a:prstGeom prst="rect">
            <a:avLst/>
          </a:prstGeom>
          <a:noFill/>
        </p:spPr>
        <p:txBody>
          <a:bodyPr wrap="none" rtlCol="0">
            <a:spAutoFit/>
          </a:bodyPr>
          <a:lstStyle/>
          <a:p>
            <a:pPr marL="285750" indent="-285750">
              <a:buFont typeface="Arial" panose="020B0604020202020204" pitchFamily="34" charset="0"/>
              <a:buChar char="•"/>
            </a:pPr>
            <a:r>
              <a:rPr lang="en-GB" sz="3600" dirty="0">
                <a:solidFill>
                  <a:srgbClr val="FF0000"/>
                </a:solidFill>
              </a:rPr>
              <a:t>Prepositions for time</a:t>
            </a:r>
          </a:p>
          <a:p>
            <a:pPr marL="285750" indent="-285750">
              <a:buFont typeface="Arial" panose="020B0604020202020204" pitchFamily="34" charset="0"/>
              <a:buChar char="•"/>
            </a:pPr>
            <a:r>
              <a:rPr lang="en-GB" sz="3600" dirty="0">
                <a:solidFill>
                  <a:srgbClr val="00B050"/>
                </a:solidFill>
              </a:rPr>
              <a:t>Character description</a:t>
            </a:r>
          </a:p>
          <a:p>
            <a:pPr marL="285750" indent="-285750">
              <a:buFont typeface="Arial" panose="020B0604020202020204" pitchFamily="34" charset="0"/>
              <a:buChar char="•"/>
            </a:pPr>
            <a:r>
              <a:rPr lang="en-GB" sz="3600" dirty="0">
                <a:solidFill>
                  <a:schemeClr val="accent5">
                    <a:lumMod val="75000"/>
                  </a:schemeClr>
                </a:solidFill>
              </a:rPr>
              <a:t>Setting description</a:t>
            </a:r>
          </a:p>
          <a:p>
            <a:pPr marL="285750" indent="-285750">
              <a:buFont typeface="Arial" panose="020B0604020202020204" pitchFamily="34" charset="0"/>
              <a:buChar char="•"/>
            </a:pPr>
            <a:r>
              <a:rPr lang="en-GB" sz="3600" dirty="0">
                <a:solidFill>
                  <a:srgbClr val="7030A0"/>
                </a:solidFill>
              </a:rPr>
              <a:t>Speech punctuation</a:t>
            </a:r>
          </a:p>
          <a:p>
            <a:endParaRPr lang="en-GB" dirty="0"/>
          </a:p>
        </p:txBody>
      </p:sp>
    </p:spTree>
    <p:extLst>
      <p:ext uri="{BB962C8B-B14F-4D97-AF65-F5344CB8AC3E}">
        <p14:creationId xmlns:p14="http://schemas.microsoft.com/office/powerpoint/2010/main" val="14442617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9D1AF-E767-A24C-8799-4F253BABAC2B}"/>
              </a:ext>
            </a:extLst>
          </p:cNvPr>
          <p:cNvSpPr>
            <a:spLocks noGrp="1"/>
          </p:cNvSpPr>
          <p:nvPr>
            <p:ph type="title"/>
          </p:nvPr>
        </p:nvSpPr>
        <p:spPr/>
        <p:txBody>
          <a:bodyPr/>
          <a:lstStyle/>
          <a:p>
            <a:r>
              <a:rPr lang="en-GB"/>
              <a:t>Plenary</a:t>
            </a:r>
            <a:endParaRPr lang="en-GB" dirty="0"/>
          </a:p>
        </p:txBody>
      </p:sp>
      <p:sp>
        <p:nvSpPr>
          <p:cNvPr id="3" name="Content Placeholder 2">
            <a:extLst>
              <a:ext uri="{FF2B5EF4-FFF2-40B4-BE49-F238E27FC236}">
                <a16:creationId xmlns:a16="http://schemas.microsoft.com/office/drawing/2014/main" id="{FAAAC542-FC56-714E-9522-94C0FE9CE4AA}"/>
              </a:ext>
            </a:extLst>
          </p:cNvPr>
          <p:cNvSpPr>
            <a:spLocks noGrp="1"/>
          </p:cNvSpPr>
          <p:nvPr>
            <p:ph idx="1"/>
          </p:nvPr>
        </p:nvSpPr>
        <p:spPr/>
        <p:txBody>
          <a:bodyPr/>
          <a:lstStyle/>
          <a:p>
            <a:pPr marL="0" indent="0">
              <a:buNone/>
            </a:pPr>
            <a:r>
              <a:rPr lang="en-GB"/>
              <a:t>Let’s share what we have written.</a:t>
            </a:r>
            <a:endParaRPr lang="en-GB" dirty="0"/>
          </a:p>
        </p:txBody>
      </p:sp>
      <p:pic>
        <p:nvPicPr>
          <p:cNvPr id="4" name="Picture 3">
            <a:extLst>
              <a:ext uri="{FF2B5EF4-FFF2-40B4-BE49-F238E27FC236}">
                <a16:creationId xmlns:a16="http://schemas.microsoft.com/office/drawing/2014/main" id="{DDFA7F7C-1D8A-7342-B263-8BC1A24D50EF}"/>
              </a:ext>
            </a:extLst>
          </p:cNvPr>
          <p:cNvPicPr>
            <a:picLocks noChangeAspect="1"/>
          </p:cNvPicPr>
          <p:nvPr/>
        </p:nvPicPr>
        <p:blipFill rotWithShape="1">
          <a:blip r:embed="rId2"/>
          <a:srcRect l="24662" r="19717" b="-2"/>
          <a:stretch/>
        </p:blipFill>
        <p:spPr>
          <a:xfrm>
            <a:off x="6975621" y="841676"/>
            <a:ext cx="3861262" cy="4633859"/>
          </a:xfrm>
          <a:prstGeom prst="rect">
            <a:avLst/>
          </a:prstGeom>
          <a:effectLst/>
        </p:spPr>
      </p:pic>
    </p:spTree>
    <p:extLst>
      <p:ext uri="{BB962C8B-B14F-4D97-AF65-F5344CB8AC3E}">
        <p14:creationId xmlns:p14="http://schemas.microsoft.com/office/powerpoint/2010/main" val="3577673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479" y="1257300"/>
            <a:ext cx="6840855" cy="812800"/>
          </a:xfrm>
        </p:spPr>
        <p:txBody>
          <a:bodyPr>
            <a:normAutofit fontScale="90000"/>
          </a:bodyPr>
          <a:lstStyle/>
          <a:p>
            <a:pPr algn="ctr"/>
            <a:r>
              <a:rPr lang="en-GB" sz="6000" dirty="0"/>
              <a:t>Warm Up Activity</a:t>
            </a:r>
            <a:br>
              <a:rPr lang="en-GB" sz="6000" dirty="0"/>
            </a:br>
            <a:br>
              <a:rPr lang="en-GB" dirty="0"/>
            </a:br>
            <a:br>
              <a:rPr lang="en-GB" dirty="0"/>
            </a:br>
            <a:r>
              <a:rPr lang="en-GB" dirty="0">
                <a:solidFill>
                  <a:srgbClr val="C00000"/>
                </a:solidFill>
              </a:rPr>
              <a:t>Improve this boring paragraph!</a:t>
            </a:r>
            <a:br>
              <a:rPr lang="en-GB" dirty="0">
                <a:solidFill>
                  <a:srgbClr val="C00000"/>
                </a:solidFill>
              </a:rPr>
            </a:br>
            <a:r>
              <a:rPr lang="en-GB" dirty="0">
                <a:solidFill>
                  <a:srgbClr val="C00000"/>
                </a:solidFill>
              </a:rPr>
              <a:t>Add adjectives to describe.</a:t>
            </a:r>
          </a:p>
        </p:txBody>
      </p:sp>
      <p:sp>
        <p:nvSpPr>
          <p:cNvPr id="3" name="Content Placeholder 2"/>
          <p:cNvSpPr>
            <a:spLocks noGrp="1"/>
          </p:cNvSpPr>
          <p:nvPr>
            <p:ph idx="1"/>
          </p:nvPr>
        </p:nvSpPr>
        <p:spPr>
          <a:xfrm>
            <a:off x="1409700" y="3623310"/>
            <a:ext cx="9372600" cy="3657600"/>
          </a:xfrm>
        </p:spPr>
        <p:txBody>
          <a:bodyPr>
            <a:normAutofit/>
          </a:bodyPr>
          <a:lstStyle/>
          <a:p>
            <a:pPr marL="0" indent="0">
              <a:lnSpc>
                <a:spcPct val="150000"/>
              </a:lnSpc>
              <a:buNone/>
            </a:pPr>
            <a:r>
              <a:rPr lang="en-GB" dirty="0"/>
              <a:t>The fisherman’s hut was ______________,  ___________ and _______________.</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7335" y="365125"/>
            <a:ext cx="2686050"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455" y="362585"/>
            <a:ext cx="161925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51612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1EB49-4F51-8648-B5D2-5F62012F5A8D}"/>
              </a:ext>
            </a:extLst>
          </p:cNvPr>
          <p:cNvSpPr>
            <a:spLocks noGrp="1"/>
          </p:cNvSpPr>
          <p:nvPr>
            <p:ph type="title"/>
          </p:nvPr>
        </p:nvSpPr>
        <p:spPr/>
        <p:txBody>
          <a:bodyPr/>
          <a:lstStyle/>
          <a:p>
            <a:r>
              <a:rPr lang="en-GB" u="sng" dirty="0"/>
              <a:t>Wednesday 21</a:t>
            </a:r>
            <a:r>
              <a:rPr lang="en-GB" u="sng" baseline="30000" dirty="0"/>
              <a:t>st</a:t>
            </a:r>
            <a:r>
              <a:rPr lang="en-GB" u="sng" dirty="0"/>
              <a:t> October</a:t>
            </a:r>
          </a:p>
        </p:txBody>
      </p:sp>
      <p:sp>
        <p:nvSpPr>
          <p:cNvPr id="3" name="Content Placeholder 2">
            <a:extLst>
              <a:ext uri="{FF2B5EF4-FFF2-40B4-BE49-F238E27FC236}">
                <a16:creationId xmlns:a16="http://schemas.microsoft.com/office/drawing/2014/main" id="{63141233-13CA-1E48-8C6F-D7248E1342BE}"/>
              </a:ext>
            </a:extLst>
          </p:cNvPr>
          <p:cNvSpPr>
            <a:spLocks noGrp="1"/>
          </p:cNvSpPr>
          <p:nvPr>
            <p:ph idx="1"/>
          </p:nvPr>
        </p:nvSpPr>
        <p:spPr/>
        <p:txBody>
          <a:bodyPr>
            <a:normAutofit/>
          </a:bodyPr>
          <a:lstStyle/>
          <a:p>
            <a:pPr marL="0" indent="0" algn="ctr">
              <a:buNone/>
            </a:pPr>
            <a:r>
              <a:rPr lang="en-GB" sz="4400" u="sng" dirty="0">
                <a:latin typeface="Chalkboard" panose="03050602040202020205" pitchFamily="66" charset="77"/>
              </a:rPr>
              <a:t>Can I write a story ending?</a:t>
            </a:r>
          </a:p>
        </p:txBody>
      </p:sp>
    </p:spTree>
    <p:extLst>
      <p:ext uri="{BB962C8B-B14F-4D97-AF65-F5344CB8AC3E}">
        <p14:creationId xmlns:p14="http://schemas.microsoft.com/office/powerpoint/2010/main" val="27010571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97B9BC9-FBA6-BC45-AA7B-6C4DB5F37B26}"/>
              </a:ext>
            </a:extLst>
          </p:cNvPr>
          <p:cNvPicPr>
            <a:picLocks noChangeAspect="1"/>
          </p:cNvPicPr>
          <p:nvPr/>
        </p:nvPicPr>
        <p:blipFill>
          <a:blip r:embed="rId2"/>
          <a:stretch>
            <a:fillRect/>
          </a:stretch>
        </p:blipFill>
        <p:spPr>
          <a:xfrm>
            <a:off x="938047" y="848053"/>
            <a:ext cx="4146332" cy="4146332"/>
          </a:xfrm>
          <a:prstGeom prst="rect">
            <a:avLst/>
          </a:prstGeom>
        </p:spPr>
      </p:pic>
      <p:sp>
        <p:nvSpPr>
          <p:cNvPr id="11" name="Content Placeholder 2">
            <a:extLst>
              <a:ext uri="{FF2B5EF4-FFF2-40B4-BE49-F238E27FC236}">
                <a16:creationId xmlns:a16="http://schemas.microsoft.com/office/drawing/2014/main" id="{3DE409C9-1D80-4444-8949-E472820B23AA}"/>
              </a:ext>
            </a:extLst>
          </p:cNvPr>
          <p:cNvSpPr txBox="1">
            <a:spLocks/>
          </p:cNvSpPr>
          <p:nvPr/>
        </p:nvSpPr>
        <p:spPr>
          <a:xfrm>
            <a:off x="5565230" y="2346380"/>
            <a:ext cx="3084786" cy="13747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800" b="1" dirty="0">
                <a:solidFill>
                  <a:schemeClr val="accent6">
                    <a:lumMod val="50000"/>
                  </a:schemeClr>
                </a:solidFill>
              </a:rPr>
              <a:t>Green Pen Time!</a:t>
            </a:r>
          </a:p>
        </p:txBody>
      </p:sp>
    </p:spTree>
    <p:extLst>
      <p:ext uri="{BB962C8B-B14F-4D97-AF65-F5344CB8AC3E}">
        <p14:creationId xmlns:p14="http://schemas.microsoft.com/office/powerpoint/2010/main" val="40872228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7325" y="1066263"/>
            <a:ext cx="7985760" cy="1924051"/>
          </a:xfrm>
        </p:spPr>
        <p:txBody>
          <a:bodyPr>
            <a:normAutofit fontScale="90000"/>
          </a:bodyPr>
          <a:lstStyle/>
          <a:p>
            <a:pPr algn="ctr"/>
            <a:r>
              <a:rPr lang="en-GB" sz="6000" dirty="0"/>
              <a:t>Warm Up Activity</a:t>
            </a:r>
            <a:br>
              <a:rPr lang="en-GB" sz="6000" dirty="0"/>
            </a:br>
            <a:br>
              <a:rPr lang="en-GB" dirty="0"/>
            </a:br>
            <a:r>
              <a:rPr lang="en-GB" dirty="0">
                <a:solidFill>
                  <a:srgbClr val="C00000"/>
                </a:solidFill>
              </a:rPr>
              <a:t>Where should the speech marks go?</a:t>
            </a:r>
          </a:p>
        </p:txBody>
      </p:sp>
      <p:sp>
        <p:nvSpPr>
          <p:cNvPr id="3" name="Content Placeholder 2"/>
          <p:cNvSpPr>
            <a:spLocks noGrp="1"/>
          </p:cNvSpPr>
          <p:nvPr>
            <p:ph idx="1"/>
          </p:nvPr>
        </p:nvSpPr>
        <p:spPr>
          <a:xfrm>
            <a:off x="934878" y="3397250"/>
            <a:ext cx="10322243" cy="1704975"/>
          </a:xfrm>
        </p:spPr>
        <p:txBody>
          <a:bodyPr>
            <a:normAutofit/>
          </a:bodyPr>
          <a:lstStyle/>
          <a:p>
            <a:pPr marL="0" indent="0">
              <a:spcAft>
                <a:spcPts val="0"/>
              </a:spcAft>
              <a:buNone/>
            </a:pPr>
            <a:r>
              <a:rPr lang="en-GB" dirty="0">
                <a:latin typeface="ArialMT"/>
                <a:ea typeface="Times New Roman" panose="02020603050405020304" pitchFamily="18" charset="0"/>
                <a:cs typeface="Times New Roman" panose="02020603050405020304" pitchFamily="18" charset="0"/>
              </a:rPr>
              <a:t>This cottage is not big enough, the old lady complained to the fisherman.</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7335" y="365125"/>
            <a:ext cx="2686050"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455" y="362585"/>
            <a:ext cx="161925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40C65858-033A-9543-ABA8-951301B7DE1E}"/>
              </a:ext>
            </a:extLst>
          </p:cNvPr>
          <p:cNvSpPr txBox="1"/>
          <p:nvPr/>
        </p:nvSpPr>
        <p:spPr>
          <a:xfrm>
            <a:off x="1657350" y="177919"/>
            <a:ext cx="2820003" cy="523220"/>
          </a:xfrm>
          <a:prstGeom prst="rect">
            <a:avLst/>
          </a:prstGeom>
          <a:noFill/>
        </p:spPr>
        <p:txBody>
          <a:bodyPr wrap="none" rtlCol="0">
            <a:spAutoFit/>
          </a:bodyPr>
          <a:lstStyle/>
          <a:p>
            <a:r>
              <a:rPr lang="en-GB" sz="2800" baseline="30000" dirty="0">
                <a:latin typeface="Comic Sans MS" panose="030F0902030302020204" pitchFamily="66" charset="0"/>
              </a:rPr>
              <a:t>Thursday 10th October</a:t>
            </a:r>
            <a:endParaRPr lang="en-GB" sz="2800" dirty="0">
              <a:latin typeface="Comic Sans MS" panose="030F0902030302020204" pitchFamily="66" charset="0"/>
            </a:endParaRPr>
          </a:p>
        </p:txBody>
      </p:sp>
    </p:spTree>
    <p:extLst>
      <p:ext uri="{BB962C8B-B14F-4D97-AF65-F5344CB8AC3E}">
        <p14:creationId xmlns:p14="http://schemas.microsoft.com/office/powerpoint/2010/main" val="3749668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7325" y="1066263"/>
            <a:ext cx="7985760" cy="1924051"/>
          </a:xfrm>
        </p:spPr>
        <p:txBody>
          <a:bodyPr>
            <a:normAutofit fontScale="90000"/>
          </a:bodyPr>
          <a:lstStyle/>
          <a:p>
            <a:pPr algn="ctr"/>
            <a:r>
              <a:rPr lang="en-GB" sz="6000" dirty="0"/>
              <a:t>Warm Up Activity</a:t>
            </a:r>
            <a:br>
              <a:rPr lang="en-GB" sz="6000" dirty="0"/>
            </a:br>
            <a:br>
              <a:rPr lang="en-GB" dirty="0"/>
            </a:br>
            <a:r>
              <a:rPr lang="en-GB" dirty="0">
                <a:solidFill>
                  <a:srgbClr val="C00000"/>
                </a:solidFill>
              </a:rPr>
              <a:t>Where should the speech marks go?</a:t>
            </a:r>
          </a:p>
        </p:txBody>
      </p:sp>
      <p:sp>
        <p:nvSpPr>
          <p:cNvPr id="3" name="Content Placeholder 2"/>
          <p:cNvSpPr>
            <a:spLocks noGrp="1"/>
          </p:cNvSpPr>
          <p:nvPr>
            <p:ph idx="1"/>
          </p:nvPr>
        </p:nvSpPr>
        <p:spPr>
          <a:xfrm>
            <a:off x="934878" y="3397250"/>
            <a:ext cx="10322243" cy="1704975"/>
          </a:xfrm>
        </p:spPr>
        <p:txBody>
          <a:bodyPr>
            <a:normAutofit/>
          </a:bodyPr>
          <a:lstStyle/>
          <a:p>
            <a:pPr marL="0" indent="0">
              <a:spcAft>
                <a:spcPts val="0"/>
              </a:spcAft>
              <a:buNone/>
            </a:pPr>
            <a:r>
              <a:rPr lang="en-GB" dirty="0">
                <a:latin typeface="ArialMT"/>
                <a:ea typeface="Times New Roman" panose="02020603050405020304" pitchFamily="18" charset="0"/>
                <a:cs typeface="Times New Roman" panose="02020603050405020304" pitchFamily="18" charset="0"/>
              </a:rPr>
              <a:t>This cottage is not big enough, the old lady complained to the fisherman.</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7335" y="365125"/>
            <a:ext cx="2686050"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455" y="362585"/>
            <a:ext cx="161925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40C65858-033A-9543-ABA8-951301B7DE1E}"/>
              </a:ext>
            </a:extLst>
          </p:cNvPr>
          <p:cNvSpPr txBox="1"/>
          <p:nvPr/>
        </p:nvSpPr>
        <p:spPr>
          <a:xfrm>
            <a:off x="1657350" y="177919"/>
            <a:ext cx="2820003" cy="523220"/>
          </a:xfrm>
          <a:prstGeom prst="rect">
            <a:avLst/>
          </a:prstGeom>
          <a:noFill/>
        </p:spPr>
        <p:txBody>
          <a:bodyPr wrap="none" rtlCol="0">
            <a:spAutoFit/>
          </a:bodyPr>
          <a:lstStyle/>
          <a:p>
            <a:r>
              <a:rPr lang="en-GB" sz="2800" baseline="30000" dirty="0">
                <a:latin typeface="Comic Sans MS" panose="030F0902030302020204" pitchFamily="66" charset="0"/>
              </a:rPr>
              <a:t>Thursday 10th October</a:t>
            </a:r>
            <a:endParaRPr lang="en-GB" sz="2800" dirty="0">
              <a:latin typeface="Comic Sans MS" panose="030F0902030302020204" pitchFamily="66" charset="0"/>
            </a:endParaRPr>
          </a:p>
        </p:txBody>
      </p:sp>
    </p:spTree>
    <p:extLst>
      <p:ext uri="{BB962C8B-B14F-4D97-AF65-F5344CB8AC3E}">
        <p14:creationId xmlns:p14="http://schemas.microsoft.com/office/powerpoint/2010/main" val="3545474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7325" y="1066263"/>
            <a:ext cx="7985760" cy="1924051"/>
          </a:xfrm>
        </p:spPr>
        <p:txBody>
          <a:bodyPr>
            <a:normAutofit fontScale="90000"/>
          </a:bodyPr>
          <a:lstStyle/>
          <a:p>
            <a:pPr algn="ctr"/>
            <a:r>
              <a:rPr lang="en-GB" sz="6000" dirty="0"/>
              <a:t>Warm Up Activity</a:t>
            </a:r>
            <a:br>
              <a:rPr lang="en-GB" sz="6000" dirty="0"/>
            </a:br>
            <a:br>
              <a:rPr lang="en-GB" dirty="0"/>
            </a:br>
            <a:r>
              <a:rPr lang="en-GB" dirty="0">
                <a:solidFill>
                  <a:srgbClr val="C00000"/>
                </a:solidFill>
              </a:rPr>
              <a:t>Where should the speech marks go?</a:t>
            </a:r>
          </a:p>
        </p:txBody>
      </p:sp>
      <p:sp>
        <p:nvSpPr>
          <p:cNvPr id="3" name="Content Placeholder 2"/>
          <p:cNvSpPr>
            <a:spLocks noGrp="1"/>
          </p:cNvSpPr>
          <p:nvPr>
            <p:ph idx="1"/>
          </p:nvPr>
        </p:nvSpPr>
        <p:spPr>
          <a:xfrm>
            <a:off x="934878" y="3397250"/>
            <a:ext cx="10322243" cy="1704975"/>
          </a:xfrm>
        </p:spPr>
        <p:txBody>
          <a:bodyPr>
            <a:normAutofit/>
          </a:bodyPr>
          <a:lstStyle/>
          <a:p>
            <a:pPr marL="0" indent="0">
              <a:buNone/>
            </a:pPr>
            <a:r>
              <a:rPr lang="en-GB" dirty="0">
                <a:latin typeface="Comic Sans MS" panose="030F0902030302020204" pitchFamily="66" charset="0"/>
                <a:ea typeface="Times New Roman" panose="02020603050405020304" pitchFamily="18" charset="0"/>
                <a:cs typeface="Times New Roman" panose="02020603050405020304" pitchFamily="18" charset="0"/>
              </a:rPr>
              <a:t>You are not cleaning these rooms properly! The grumpy wife complained to the castle servants. </a:t>
            </a:r>
            <a:endParaRPr lang="en-GB" dirty="0">
              <a:latin typeface="Comic Sans MS" panose="030F0902030302020204" pitchFamily="66" charset="0"/>
              <a:ea typeface="Calibri" panose="020F0502020204030204" pitchFamily="34" charset="0"/>
              <a:cs typeface="Times New Roman" panose="02020603050405020304" pitchFamily="18" charset="0"/>
            </a:endParaRPr>
          </a:p>
          <a:p>
            <a:pPr marL="0" indent="0">
              <a:buNone/>
            </a:pP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7335" y="365125"/>
            <a:ext cx="2686050"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455" y="362585"/>
            <a:ext cx="161925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40C65858-033A-9543-ABA8-951301B7DE1E}"/>
              </a:ext>
            </a:extLst>
          </p:cNvPr>
          <p:cNvSpPr txBox="1"/>
          <p:nvPr/>
        </p:nvSpPr>
        <p:spPr>
          <a:xfrm>
            <a:off x="1657350" y="177919"/>
            <a:ext cx="2820003" cy="523220"/>
          </a:xfrm>
          <a:prstGeom prst="rect">
            <a:avLst/>
          </a:prstGeom>
          <a:noFill/>
        </p:spPr>
        <p:txBody>
          <a:bodyPr wrap="none" rtlCol="0">
            <a:spAutoFit/>
          </a:bodyPr>
          <a:lstStyle/>
          <a:p>
            <a:r>
              <a:rPr lang="en-GB" sz="2800" baseline="30000" dirty="0">
                <a:latin typeface="Comic Sans MS" panose="030F0902030302020204" pitchFamily="66" charset="0"/>
              </a:rPr>
              <a:t>Thursday 10th October</a:t>
            </a:r>
            <a:endParaRPr lang="en-GB" sz="2800" dirty="0">
              <a:latin typeface="Comic Sans MS" panose="030F0902030302020204" pitchFamily="66" charset="0"/>
            </a:endParaRPr>
          </a:p>
        </p:txBody>
      </p:sp>
    </p:spTree>
    <p:extLst>
      <p:ext uri="{BB962C8B-B14F-4D97-AF65-F5344CB8AC3E}">
        <p14:creationId xmlns:p14="http://schemas.microsoft.com/office/powerpoint/2010/main" val="40239993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1920D4-7AA4-9B41-8640-D0E4258E81FE}"/>
              </a:ext>
            </a:extLst>
          </p:cNvPr>
          <p:cNvSpPr/>
          <p:nvPr/>
        </p:nvSpPr>
        <p:spPr>
          <a:xfrm>
            <a:off x="138112" y="0"/>
            <a:ext cx="11915775" cy="7494359"/>
          </a:xfrm>
          <a:prstGeom prst="rect">
            <a:avLst/>
          </a:prstGeom>
        </p:spPr>
        <p:txBody>
          <a:bodyPr wrap="square">
            <a:spAutoFit/>
          </a:bodyPr>
          <a:lstStyle/>
          <a:p>
            <a:pPr algn="ctr">
              <a:spcAft>
                <a:spcPts val="0"/>
              </a:spcAft>
            </a:pPr>
            <a:r>
              <a:rPr lang="en-GB" sz="2800" dirty="0">
                <a:effectLst/>
                <a:latin typeface="ArialMT"/>
                <a:ea typeface="Times New Roman" panose="02020603050405020304" pitchFamily="18" charset="0"/>
                <a:cs typeface="Times New Roman" panose="02020603050405020304" pitchFamily="18" charset="0"/>
              </a:rPr>
              <a:t>Teacher example story - The Fisherman’s Three Wishes  </a:t>
            </a:r>
          </a:p>
          <a:p>
            <a:pPr algn="ctr">
              <a:spcAft>
                <a:spcPts val="0"/>
              </a:spcAft>
            </a:pPr>
            <a:r>
              <a:rPr lang="en-GB" sz="2800" dirty="0">
                <a:solidFill>
                  <a:srgbClr val="C00000"/>
                </a:solidFill>
                <a:effectLst/>
                <a:latin typeface="ArialMT"/>
                <a:ea typeface="Times New Roman" panose="02020603050405020304" pitchFamily="18" charset="0"/>
                <a:cs typeface="Times New Roman" panose="02020603050405020304" pitchFamily="18" charset="0"/>
              </a:rPr>
              <a:t>The story so far…</a:t>
            </a:r>
            <a:endParaRPr lang="en-GB" sz="2800" dirty="0">
              <a:solidFill>
                <a:srgbClr val="C00000"/>
              </a:solidFill>
              <a:latin typeface="ArialMT"/>
              <a:ea typeface="Calibri" panose="020F0502020204030204" pitchFamily="34" charset="0"/>
              <a:cs typeface="Times New Roman" panose="02020603050405020304" pitchFamily="18" charset="0"/>
            </a:endParaRPr>
          </a:p>
          <a:p>
            <a:pPr algn="ctr">
              <a:spcAft>
                <a:spcPts val="0"/>
              </a:spcAft>
            </a:pP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600" dirty="0">
                <a:latin typeface="ArialMT"/>
                <a:ea typeface="Times New Roman" panose="02020603050405020304" pitchFamily="18" charset="0"/>
                <a:cs typeface="Times New Roman" panose="02020603050405020304" pitchFamily="18" charset="0"/>
              </a:rPr>
              <a:t>Long, long ago, there was a kind, old fisherman called Jack, who lived in a poor tumbledown hut by the sea with his old and grumpy wife. </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600" dirty="0">
                <a:latin typeface="ArialMT"/>
                <a:ea typeface="Times New Roman" panose="02020603050405020304" pitchFamily="18" charset="0"/>
                <a:cs typeface="Times New Roman" panose="02020603050405020304" pitchFamily="18" charset="0"/>
              </a:rPr>
              <a:t>“Just look at this house”, she used to say, “The windows are cracked, the walls rattle and the roof is broken. You’re useless”.</a:t>
            </a:r>
            <a:br>
              <a:rPr lang="en-GB" sz="1600" dirty="0">
                <a:latin typeface="ArialMT"/>
                <a:ea typeface="Times New Roman" panose="02020603050405020304" pitchFamily="18" charset="0"/>
                <a:cs typeface="Times New Roman" panose="02020603050405020304" pitchFamily="18" charset="0"/>
              </a:rPr>
            </a:br>
            <a:r>
              <a:rPr lang="en-GB" sz="1600" dirty="0">
                <a:latin typeface="ArialMT"/>
                <a:ea typeface="Times New Roman" panose="02020603050405020304" pitchFamily="18" charset="0"/>
                <a:cs typeface="Times New Roman" panose="02020603050405020304" pitchFamily="18" charset="0"/>
              </a:rPr>
              <a:t>“Sorry dear”, Jack would reply. </a:t>
            </a:r>
          </a:p>
          <a:p>
            <a:pPr>
              <a:spcAft>
                <a:spcPts val="0"/>
              </a:spcAft>
            </a:pPr>
            <a:r>
              <a:rPr lang="en-GB" sz="1600" dirty="0">
                <a:latin typeface="ArialMT"/>
                <a:ea typeface="Times New Roman" panose="02020603050405020304" pitchFamily="18" charset="0"/>
                <a:cs typeface="Times New Roman" panose="02020603050405020304" pitchFamily="18" charset="0"/>
              </a:rPr>
              <a:t>Now one day, while he was out fishing, Jack caught the most beautiful fish he had ever seen. It was blue, green and pink and its scales shone in the sunlight. Then the fish did something that most fish don’t usually do. The fish spoke!</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600" dirty="0">
                <a:latin typeface="ArialMT"/>
                <a:ea typeface="Times New Roman" panose="02020603050405020304" pitchFamily="18" charset="0"/>
                <a:cs typeface="Times New Roman" panose="02020603050405020304" pitchFamily="18" charset="0"/>
              </a:rPr>
              <a:t>“You’ll have to throw me back”, said the fish. “You see I am the king of the sea and without me all the fish in the sea will die. If you throw me back, I’ll give you three wishes as a reward. But only three, remember. Bad things happen if you ask for more,” he warned him. Now this sounded like a good deal so Jack threw the fish back and into the water it went. </a:t>
            </a:r>
          </a:p>
          <a:p>
            <a:pPr>
              <a:spcAft>
                <a:spcPts val="0"/>
              </a:spcAft>
            </a:pPr>
            <a:r>
              <a:rPr lang="en-GB" sz="1600" dirty="0">
                <a:latin typeface="ArialMT"/>
                <a:ea typeface="Times New Roman" panose="02020603050405020304" pitchFamily="18" charset="0"/>
                <a:cs typeface="Times New Roman" panose="02020603050405020304" pitchFamily="18" charset="0"/>
              </a:rPr>
              <a:t>When he went home, his grumpy wife was waiting for him with her arms folded.</a:t>
            </a:r>
            <a:br>
              <a:rPr lang="en-GB" sz="1600" dirty="0">
                <a:latin typeface="ArialMT"/>
                <a:ea typeface="Times New Roman" panose="02020603050405020304" pitchFamily="18" charset="0"/>
                <a:cs typeface="Times New Roman" panose="02020603050405020304" pitchFamily="18" charset="0"/>
              </a:rPr>
            </a:br>
            <a:r>
              <a:rPr lang="en-GB" sz="1600" dirty="0">
                <a:latin typeface="ArialMT"/>
                <a:ea typeface="Times New Roman" panose="02020603050405020304" pitchFamily="18" charset="0"/>
                <a:cs typeface="Times New Roman" panose="02020603050405020304" pitchFamily="18" charset="0"/>
              </a:rPr>
              <a:t>“Well, did you catch any fish for our tea?” she demanded.</a:t>
            </a:r>
            <a:br>
              <a:rPr lang="en-GB" sz="1600" dirty="0">
                <a:latin typeface="ArialMT"/>
                <a:ea typeface="Times New Roman" panose="02020603050405020304" pitchFamily="18" charset="0"/>
                <a:cs typeface="Times New Roman" panose="02020603050405020304" pitchFamily="18" charset="0"/>
              </a:rPr>
            </a:br>
            <a:r>
              <a:rPr lang="en-GB" sz="1600" dirty="0">
                <a:latin typeface="ArialMT"/>
                <a:ea typeface="Times New Roman" panose="02020603050405020304" pitchFamily="18" charset="0"/>
                <a:cs typeface="Times New Roman" panose="02020603050405020304" pitchFamily="18" charset="0"/>
              </a:rPr>
              <a:t>“I caught one but I threw it back because it gave me three wishes. Only three are allowed. On the fourth, bad things happen.” He told her.</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600" dirty="0">
                <a:latin typeface="ArialMT"/>
                <a:ea typeface="Times New Roman" panose="02020603050405020304" pitchFamily="18" charset="0"/>
                <a:cs typeface="Times New Roman" panose="02020603050405020304" pitchFamily="18" charset="0"/>
              </a:rPr>
              <a:t>“Never mind that!” she exclaimed. “You go and sit in the corner while I decide what we should wish for.” She told him. “Now what shall it be? I know, For my </a:t>
            </a:r>
            <a:r>
              <a:rPr lang="en-GB" sz="1600" b="1" dirty="0">
                <a:latin typeface="ArialMT"/>
                <a:ea typeface="Times New Roman" panose="02020603050405020304" pitchFamily="18" charset="0"/>
                <a:cs typeface="Times New Roman" panose="02020603050405020304" pitchFamily="18" charset="0"/>
              </a:rPr>
              <a:t>first wish</a:t>
            </a:r>
            <a:r>
              <a:rPr lang="en-GB" sz="1600" dirty="0">
                <a:latin typeface="ArialMT"/>
                <a:ea typeface="Times New Roman" panose="02020603050405020304" pitchFamily="18" charset="0"/>
                <a:cs typeface="Times New Roman" panose="02020603050405020304" pitchFamily="18" charset="0"/>
              </a:rPr>
              <a:t>, I’ll wish for a beautiful new cottage, with a garden full of spring flowers!” </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600" dirty="0">
                <a:latin typeface="ArialMT"/>
                <a:ea typeface="Times New Roman" panose="02020603050405020304" pitchFamily="18" charset="0"/>
                <a:cs typeface="Times New Roman" panose="02020603050405020304" pitchFamily="18" charset="0"/>
              </a:rPr>
              <a:t>Whiz! Bang! The wife looked around her and was happy – but only for a while!</a:t>
            </a:r>
          </a:p>
          <a:p>
            <a:pPr>
              <a:spcAft>
                <a:spcPts val="0"/>
              </a:spcAft>
            </a:pPr>
            <a:r>
              <a:rPr lang="en-GB" sz="1600" dirty="0">
                <a:latin typeface="ArialMT"/>
                <a:ea typeface="Times New Roman" panose="02020603050405020304" pitchFamily="18" charset="0"/>
                <a:cs typeface="Times New Roman" panose="02020603050405020304" pitchFamily="18" charset="0"/>
              </a:rPr>
              <a:t>A few days later, the wife started to get grumpy again. She frowned and looked around her unhappily. “This cottage is not big enough,” she complained to the fisherman.</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600" dirty="0">
                <a:latin typeface="ArialMT"/>
                <a:ea typeface="Times New Roman" panose="02020603050405020304" pitchFamily="18" charset="0"/>
                <a:cs typeface="Times New Roman" panose="02020603050405020304" pitchFamily="18" charset="0"/>
              </a:rPr>
              <a:t>“I like it,” said the fisherman patiently. </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600" dirty="0">
                <a:latin typeface="ArialMT"/>
                <a:ea typeface="Times New Roman" panose="02020603050405020304" pitchFamily="18" charset="0"/>
                <a:cs typeface="Times New Roman" panose="02020603050405020304" pitchFamily="18" charset="0"/>
              </a:rPr>
              <a:t>“Well I want something that will really impress the neighbours. For my </a:t>
            </a:r>
            <a:r>
              <a:rPr lang="en-GB" sz="1600" b="1" dirty="0">
                <a:latin typeface="ArialMT"/>
                <a:ea typeface="Times New Roman" panose="02020603050405020304" pitchFamily="18" charset="0"/>
                <a:cs typeface="Times New Roman" panose="02020603050405020304" pitchFamily="18" charset="0"/>
              </a:rPr>
              <a:t>second wish</a:t>
            </a:r>
            <a:r>
              <a:rPr lang="en-GB" sz="1600" dirty="0">
                <a:latin typeface="ArialMT"/>
                <a:ea typeface="Times New Roman" panose="02020603050405020304" pitchFamily="18" charset="0"/>
                <a:cs typeface="Times New Roman" panose="02020603050405020304" pitchFamily="18" charset="0"/>
              </a:rPr>
              <a:t>, I wish we had a huge, stone castle with a moat around it.” She declared. </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600" dirty="0">
                <a:latin typeface="ArialMT"/>
                <a:ea typeface="Times New Roman" panose="02020603050405020304" pitchFamily="18" charset="0"/>
                <a:cs typeface="Times New Roman" panose="02020603050405020304" pitchFamily="18" charset="0"/>
              </a:rPr>
              <a:t>Whiz! Bang! The wife looked around her and was happy – but only for a while!</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en-GB" sz="27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025238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 y="60325"/>
            <a:ext cx="3688080" cy="1325563"/>
          </a:xfrm>
        </p:spPr>
        <p:txBody>
          <a:bodyPr/>
          <a:lstStyle/>
          <a:p>
            <a:r>
              <a:rPr lang="en-GB" b="1" dirty="0"/>
              <a:t>My Story Plan:</a:t>
            </a:r>
          </a:p>
        </p:txBody>
      </p:sp>
      <p:sp>
        <p:nvSpPr>
          <p:cNvPr id="3" name="Content Placeholder 2"/>
          <p:cNvSpPr>
            <a:spLocks noGrp="1"/>
          </p:cNvSpPr>
          <p:nvPr>
            <p:ph idx="1"/>
          </p:nvPr>
        </p:nvSpPr>
        <p:spPr>
          <a:xfrm>
            <a:off x="1295400" y="1216025"/>
            <a:ext cx="10515600" cy="3919855"/>
          </a:xfrm>
        </p:spPr>
        <p:txBody>
          <a:bodyPr/>
          <a:lstStyle/>
          <a:p>
            <a:pPr marL="514350" indent="-514350">
              <a:buFont typeface="+mj-lt"/>
              <a:buAutoNum type="arabicPeriod"/>
            </a:pPr>
            <a:r>
              <a:rPr lang="en-GB" dirty="0"/>
              <a:t>Describe the main character</a:t>
            </a:r>
          </a:p>
          <a:p>
            <a:pPr marL="514350" indent="-514350">
              <a:buFont typeface="+mj-lt"/>
              <a:buAutoNum type="arabicPeriod"/>
            </a:pPr>
            <a:r>
              <a:rPr lang="en-GB" dirty="0"/>
              <a:t>Describe the main setting</a:t>
            </a:r>
          </a:p>
          <a:p>
            <a:pPr marL="514350" indent="-514350">
              <a:buFont typeface="+mj-lt"/>
              <a:buAutoNum type="arabicPeriod"/>
            </a:pPr>
            <a:r>
              <a:rPr lang="en-GB" dirty="0"/>
              <a:t>The main character meets someone who is magical – they talk</a:t>
            </a:r>
          </a:p>
          <a:p>
            <a:pPr marL="514350" indent="-514350">
              <a:buFont typeface="+mj-lt"/>
              <a:buAutoNum type="arabicPeriod"/>
            </a:pPr>
            <a:r>
              <a:rPr lang="en-GB" dirty="0"/>
              <a:t>The main character is given three wishes</a:t>
            </a:r>
          </a:p>
          <a:p>
            <a:pPr marL="514350" indent="-514350">
              <a:buFont typeface="+mj-lt"/>
              <a:buAutoNum type="arabicPeriod"/>
            </a:pPr>
            <a:r>
              <a:rPr lang="en-GB" dirty="0"/>
              <a:t>The first wish – accidental? On purpose?</a:t>
            </a:r>
          </a:p>
          <a:p>
            <a:pPr marL="514350" indent="-514350">
              <a:buFont typeface="+mj-lt"/>
              <a:buAutoNum type="arabicPeriod"/>
            </a:pPr>
            <a:r>
              <a:rPr lang="en-GB" dirty="0"/>
              <a:t>The second wish – accidental? On purpose?</a:t>
            </a:r>
          </a:p>
          <a:p>
            <a:pPr marL="514350" indent="-514350">
              <a:buFont typeface="+mj-lt"/>
              <a:buAutoNum type="arabicPeriod"/>
            </a:pPr>
            <a:r>
              <a:rPr lang="en-GB" dirty="0"/>
              <a:t>The third wish – accidental? On purpose?</a:t>
            </a:r>
          </a:p>
          <a:p>
            <a:pPr marL="0" indent="0">
              <a:buNone/>
            </a:pPr>
            <a:endParaRPr lang="en-GB" dirty="0"/>
          </a:p>
        </p:txBody>
      </p:sp>
      <p:sp>
        <p:nvSpPr>
          <p:cNvPr id="4" name="TextBox 3"/>
          <p:cNvSpPr txBox="1"/>
          <p:nvPr/>
        </p:nvSpPr>
        <p:spPr>
          <a:xfrm>
            <a:off x="594360" y="5482233"/>
            <a:ext cx="5019131" cy="954107"/>
          </a:xfrm>
          <a:prstGeom prst="rect">
            <a:avLst/>
          </a:prstGeom>
          <a:noFill/>
        </p:spPr>
        <p:txBody>
          <a:bodyPr wrap="none" rtlCol="0">
            <a:spAutoFit/>
          </a:bodyPr>
          <a:lstStyle/>
          <a:p>
            <a:r>
              <a:rPr lang="en-GB" sz="2800" dirty="0"/>
              <a:t>8. Things go wrong and the main </a:t>
            </a:r>
          </a:p>
          <a:p>
            <a:r>
              <a:rPr lang="en-GB" sz="2800" dirty="0"/>
              <a:t>character learns their lesson</a:t>
            </a:r>
          </a:p>
        </p:txBody>
      </p:sp>
      <p:sp>
        <p:nvSpPr>
          <p:cNvPr id="5" name="TextBox 4"/>
          <p:cNvSpPr txBox="1"/>
          <p:nvPr/>
        </p:nvSpPr>
        <p:spPr>
          <a:xfrm>
            <a:off x="6065520" y="5605790"/>
            <a:ext cx="4468467" cy="523220"/>
          </a:xfrm>
          <a:prstGeom prst="rect">
            <a:avLst/>
          </a:prstGeom>
          <a:noFill/>
        </p:spPr>
        <p:txBody>
          <a:bodyPr wrap="none" rtlCol="0">
            <a:spAutoFit/>
          </a:bodyPr>
          <a:lstStyle/>
          <a:p>
            <a:r>
              <a:rPr lang="en-GB" sz="2800" dirty="0"/>
              <a:t>8. They live happily ever after</a:t>
            </a:r>
          </a:p>
        </p:txBody>
      </p:sp>
      <p:cxnSp>
        <p:nvCxnSpPr>
          <p:cNvPr id="7" name="Straight Arrow Connector 6"/>
          <p:cNvCxnSpPr/>
          <p:nvPr/>
        </p:nvCxnSpPr>
        <p:spPr>
          <a:xfrm flipH="1">
            <a:off x="2362200" y="4937760"/>
            <a:ext cx="243840" cy="5444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913120" y="4937760"/>
            <a:ext cx="868680" cy="6680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53E6A5B-DC0E-6E44-B629-665E71902EE1}"/>
              </a:ext>
            </a:extLst>
          </p:cNvPr>
          <p:cNvSpPr txBox="1"/>
          <p:nvPr/>
        </p:nvSpPr>
        <p:spPr>
          <a:xfrm>
            <a:off x="8672513" y="271463"/>
            <a:ext cx="2154629" cy="646331"/>
          </a:xfrm>
          <a:prstGeom prst="rect">
            <a:avLst/>
          </a:prstGeom>
          <a:noFill/>
        </p:spPr>
        <p:txBody>
          <a:bodyPr wrap="none" rtlCol="0">
            <a:spAutoFit/>
          </a:bodyPr>
          <a:lstStyle/>
          <a:p>
            <a:r>
              <a:rPr lang="en-GB" sz="3600" dirty="0">
                <a:solidFill>
                  <a:srgbClr val="C00000"/>
                </a:solidFill>
              </a:rPr>
              <a:t>Reminder!</a:t>
            </a:r>
          </a:p>
        </p:txBody>
      </p:sp>
    </p:spTree>
    <p:extLst>
      <p:ext uri="{BB962C8B-B14F-4D97-AF65-F5344CB8AC3E}">
        <p14:creationId xmlns:p14="http://schemas.microsoft.com/office/powerpoint/2010/main" val="158644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additive="base">
                                        <p:cTn id="61" dur="500" fill="hold"/>
                                        <p:tgtEl>
                                          <p:spTgt spid="4"/>
                                        </p:tgtEl>
                                        <p:attrNameLst>
                                          <p:attrName>ppt_x</p:attrName>
                                        </p:attrNameLst>
                                      </p:cBhvr>
                                      <p:tavLst>
                                        <p:tav tm="0">
                                          <p:val>
                                            <p:strVal val="#ppt_x"/>
                                          </p:val>
                                        </p:tav>
                                        <p:tav tm="100000">
                                          <p:val>
                                            <p:strVal val="#ppt_x"/>
                                          </p:val>
                                        </p:tav>
                                      </p:tavLst>
                                    </p:anim>
                                    <p:anim calcmode="lin" valueType="num">
                                      <p:cBhvr additive="base">
                                        <p:cTn id="6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anim calcmode="lin" valueType="num">
                                      <p:cBhvr additive="base">
                                        <p:cTn id="67" dur="500" fill="hold"/>
                                        <p:tgtEl>
                                          <p:spTgt spid="5"/>
                                        </p:tgtEl>
                                        <p:attrNameLst>
                                          <p:attrName>ppt_x</p:attrName>
                                        </p:attrNameLst>
                                      </p:cBhvr>
                                      <p:tavLst>
                                        <p:tav tm="0">
                                          <p:val>
                                            <p:strVal val="#ppt_x"/>
                                          </p:val>
                                        </p:tav>
                                        <p:tav tm="100000">
                                          <p:val>
                                            <p:strVal val="#ppt_x"/>
                                          </p:val>
                                        </p:tav>
                                      </p:tavLst>
                                    </p:anim>
                                    <p:anim calcmode="lin" valueType="num">
                                      <p:cBhvr additive="base">
                                        <p:cTn id="6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8A687-F126-7D47-9D92-2A61A57F5D62}"/>
              </a:ext>
            </a:extLst>
          </p:cNvPr>
          <p:cNvSpPr>
            <a:spLocks noGrp="1"/>
          </p:cNvSpPr>
          <p:nvPr>
            <p:ph type="title"/>
          </p:nvPr>
        </p:nvSpPr>
        <p:spPr>
          <a:xfrm>
            <a:off x="323850" y="1016186"/>
            <a:ext cx="10515600" cy="1325563"/>
          </a:xfrm>
        </p:spPr>
        <p:txBody>
          <a:bodyPr>
            <a:normAutofit/>
          </a:bodyPr>
          <a:lstStyle/>
          <a:p>
            <a:pPr algn="ctr"/>
            <a:r>
              <a:rPr lang="en-GB" sz="4800" b="1" dirty="0">
                <a:solidFill>
                  <a:srgbClr val="7030A0"/>
                </a:solidFill>
              </a:rPr>
              <a:t>What should we include?</a:t>
            </a:r>
          </a:p>
        </p:txBody>
      </p:sp>
      <p:sp>
        <p:nvSpPr>
          <p:cNvPr id="4" name="Content Placeholder 3">
            <a:extLst>
              <a:ext uri="{FF2B5EF4-FFF2-40B4-BE49-F238E27FC236}">
                <a16:creationId xmlns:a16="http://schemas.microsoft.com/office/drawing/2014/main" id="{83351259-432C-C146-BB21-5666AB255131}"/>
              </a:ext>
            </a:extLst>
          </p:cNvPr>
          <p:cNvSpPr txBox="1">
            <a:spLocks noGrp="1"/>
          </p:cNvSpPr>
          <p:nvPr>
            <p:ph idx="1"/>
          </p:nvPr>
        </p:nvSpPr>
        <p:spPr>
          <a:xfrm>
            <a:off x="128587" y="2341749"/>
            <a:ext cx="12268102" cy="3060325"/>
          </a:xfrm>
          <a:prstGeom prst="rect">
            <a:avLst/>
          </a:prstGeom>
          <a:noFill/>
        </p:spPr>
        <p:txBody>
          <a:bodyPr wrap="none" rtlCol="0">
            <a:spAutoFit/>
          </a:bodyPr>
          <a:lstStyle/>
          <a:p>
            <a:pPr marL="285750" indent="-285750">
              <a:buFont typeface="Arial" panose="020B0604020202020204" pitchFamily="34" charset="0"/>
              <a:buChar char="•"/>
            </a:pPr>
            <a:r>
              <a:rPr lang="en-GB" dirty="0">
                <a:solidFill>
                  <a:srgbClr val="FF0000"/>
                </a:solidFill>
                <a:latin typeface="Comic Sans MS" panose="030F0902030302020204" pitchFamily="66" charset="0"/>
              </a:rPr>
              <a:t>Include </a:t>
            </a:r>
            <a:r>
              <a:rPr lang="en-GB" dirty="0">
                <a:solidFill>
                  <a:srgbClr val="0070C0"/>
                </a:solidFill>
                <a:latin typeface="Comic Sans MS" panose="030F0902030302020204" pitchFamily="66" charset="0"/>
              </a:rPr>
              <a:t>prepositions</a:t>
            </a:r>
            <a:r>
              <a:rPr lang="en-GB" dirty="0">
                <a:solidFill>
                  <a:srgbClr val="FF0000"/>
                </a:solidFill>
                <a:latin typeface="Comic Sans MS" panose="030F0902030302020204" pitchFamily="66" charset="0"/>
              </a:rPr>
              <a:t> for </a:t>
            </a:r>
            <a:r>
              <a:rPr lang="en-GB" b="1" dirty="0">
                <a:solidFill>
                  <a:srgbClr val="FF0000"/>
                </a:solidFill>
                <a:latin typeface="Comic Sans MS" panose="030F0902030302020204" pitchFamily="66" charset="0"/>
              </a:rPr>
              <a:t>time</a:t>
            </a:r>
            <a:r>
              <a:rPr lang="en-GB" dirty="0">
                <a:solidFill>
                  <a:srgbClr val="FF0000"/>
                </a:solidFill>
                <a:latin typeface="Comic Sans MS" panose="030F0902030302020204" pitchFamily="66" charset="0"/>
              </a:rPr>
              <a:t>? – </a:t>
            </a:r>
            <a:r>
              <a:rPr lang="en-GB" b="1" dirty="0">
                <a:solidFill>
                  <a:srgbClr val="FF0000"/>
                </a:solidFill>
                <a:latin typeface="Comic Sans MS" panose="030F0902030302020204" pitchFamily="66" charset="0"/>
              </a:rPr>
              <a:t>When</a:t>
            </a:r>
            <a:r>
              <a:rPr lang="en-GB" dirty="0">
                <a:solidFill>
                  <a:srgbClr val="FF0000"/>
                </a:solidFill>
                <a:latin typeface="Comic Sans MS" panose="030F0902030302020204" pitchFamily="66" charset="0"/>
              </a:rPr>
              <a:t> does it happen?</a:t>
            </a:r>
          </a:p>
          <a:p>
            <a:pPr marL="285750" indent="-285750">
              <a:buFont typeface="Arial" panose="020B0604020202020204" pitchFamily="34" charset="0"/>
              <a:buChar char="•"/>
            </a:pPr>
            <a:r>
              <a:rPr lang="en-GB" dirty="0">
                <a:solidFill>
                  <a:srgbClr val="FF0000"/>
                </a:solidFill>
                <a:latin typeface="Comic Sans MS" panose="030F0902030302020204" pitchFamily="66" charset="0"/>
              </a:rPr>
              <a:t>Include </a:t>
            </a:r>
            <a:r>
              <a:rPr lang="en-GB" b="1" dirty="0">
                <a:solidFill>
                  <a:srgbClr val="0070C0"/>
                </a:solidFill>
                <a:latin typeface="Comic Sans MS" panose="030F0902030302020204" pitchFamily="66" charset="0"/>
              </a:rPr>
              <a:t>character</a:t>
            </a:r>
            <a:r>
              <a:rPr lang="en-GB" dirty="0">
                <a:solidFill>
                  <a:srgbClr val="0070C0"/>
                </a:solidFill>
                <a:latin typeface="Comic Sans MS" panose="030F0902030302020204" pitchFamily="66" charset="0"/>
              </a:rPr>
              <a:t> description</a:t>
            </a:r>
            <a:r>
              <a:rPr lang="en-GB" dirty="0">
                <a:solidFill>
                  <a:srgbClr val="FF0000"/>
                </a:solidFill>
                <a:latin typeface="Comic Sans MS" panose="030F0902030302020204" pitchFamily="66" charset="0"/>
              </a:rPr>
              <a:t>? – Looks and personality!</a:t>
            </a:r>
          </a:p>
          <a:p>
            <a:pPr marL="285750" indent="-285750">
              <a:buFont typeface="Arial" panose="020B0604020202020204" pitchFamily="34" charset="0"/>
              <a:buChar char="•"/>
            </a:pPr>
            <a:r>
              <a:rPr lang="en-GB" dirty="0">
                <a:solidFill>
                  <a:srgbClr val="FF0000"/>
                </a:solidFill>
                <a:latin typeface="Comic Sans MS" panose="030F0902030302020204" pitchFamily="66" charset="0"/>
              </a:rPr>
              <a:t>Include </a:t>
            </a:r>
            <a:r>
              <a:rPr lang="en-GB" b="1" dirty="0">
                <a:solidFill>
                  <a:srgbClr val="0070C0"/>
                </a:solidFill>
                <a:latin typeface="Comic Sans MS" panose="030F0902030302020204" pitchFamily="66" charset="0"/>
              </a:rPr>
              <a:t>setting</a:t>
            </a:r>
            <a:r>
              <a:rPr lang="en-GB" dirty="0">
                <a:solidFill>
                  <a:srgbClr val="0070C0"/>
                </a:solidFill>
                <a:latin typeface="Comic Sans MS" panose="030F0902030302020204" pitchFamily="66" charset="0"/>
              </a:rPr>
              <a:t> description</a:t>
            </a:r>
            <a:r>
              <a:rPr lang="en-GB" dirty="0">
                <a:solidFill>
                  <a:srgbClr val="FF0000"/>
                </a:solidFill>
                <a:latin typeface="Comic Sans MS" panose="030F0902030302020204" pitchFamily="66" charset="0"/>
              </a:rPr>
              <a:t>? – </a:t>
            </a:r>
            <a:r>
              <a:rPr lang="en-GB" b="1" dirty="0">
                <a:solidFill>
                  <a:srgbClr val="FF0000"/>
                </a:solidFill>
                <a:latin typeface="Comic Sans MS" panose="030F0902030302020204" pitchFamily="66" charset="0"/>
              </a:rPr>
              <a:t>Where</a:t>
            </a:r>
            <a:r>
              <a:rPr lang="en-GB" dirty="0">
                <a:solidFill>
                  <a:srgbClr val="FF0000"/>
                </a:solidFill>
                <a:latin typeface="Comic Sans MS" panose="030F0902030302020204" pitchFamily="66" charset="0"/>
              </a:rPr>
              <a:t> does it happen?</a:t>
            </a:r>
          </a:p>
          <a:p>
            <a:pPr marL="285750" indent="-285750">
              <a:buFont typeface="Arial" panose="020B0604020202020204" pitchFamily="34" charset="0"/>
              <a:buChar char="•"/>
            </a:pPr>
            <a:r>
              <a:rPr lang="en-GB" dirty="0">
                <a:solidFill>
                  <a:srgbClr val="FF0000"/>
                </a:solidFill>
                <a:latin typeface="Comic Sans MS" panose="030F0902030302020204" pitchFamily="66" charset="0"/>
              </a:rPr>
              <a:t>Include </a:t>
            </a:r>
            <a:r>
              <a:rPr lang="en-GB" dirty="0">
                <a:solidFill>
                  <a:srgbClr val="0070C0"/>
                </a:solidFill>
                <a:latin typeface="Comic Sans MS" panose="030F0902030302020204" pitchFamily="66" charset="0"/>
              </a:rPr>
              <a:t>speech</a:t>
            </a:r>
            <a:r>
              <a:rPr lang="en-GB" b="1" dirty="0">
                <a:solidFill>
                  <a:srgbClr val="0070C0"/>
                </a:solidFill>
                <a:latin typeface="Comic Sans MS" panose="030F0902030302020204" pitchFamily="66" charset="0"/>
              </a:rPr>
              <a:t> punctuation</a:t>
            </a:r>
            <a:r>
              <a:rPr lang="en-GB" dirty="0">
                <a:solidFill>
                  <a:srgbClr val="FF0000"/>
                </a:solidFill>
                <a:latin typeface="Comic Sans MS" panose="030F0902030302020204" pitchFamily="66" charset="0"/>
              </a:rPr>
              <a:t>? – </a:t>
            </a:r>
            <a:r>
              <a:rPr lang="en-GB" sz="2000" dirty="0">
                <a:solidFill>
                  <a:srgbClr val="FF0000"/>
                </a:solidFill>
                <a:latin typeface="Comic Sans MS" panose="030F0902030302020204" pitchFamily="66" charset="0"/>
              </a:rPr>
              <a:t>“Don’t forget your </a:t>
            </a:r>
            <a:r>
              <a:rPr lang="en-GB" sz="2000" b="1" dirty="0">
                <a:solidFill>
                  <a:srgbClr val="FF0000"/>
                </a:solidFill>
                <a:latin typeface="Comic Sans MS" panose="030F0902030302020204" pitchFamily="66" charset="0"/>
              </a:rPr>
              <a:t>inverted commas</a:t>
            </a:r>
            <a:r>
              <a:rPr lang="en-GB" sz="2000" dirty="0">
                <a:solidFill>
                  <a:srgbClr val="FF0000"/>
                </a:solidFill>
                <a:latin typeface="Comic Sans MS" panose="030F0902030302020204" pitchFamily="66" charset="0"/>
              </a:rPr>
              <a:t>,” said the teacher.</a:t>
            </a:r>
          </a:p>
          <a:p>
            <a:pPr marL="285750" indent="-285750">
              <a:buFont typeface="Arial" panose="020B0604020202020204" pitchFamily="34" charset="0"/>
              <a:buChar char="•"/>
            </a:pPr>
            <a:r>
              <a:rPr lang="en-GB" dirty="0">
                <a:solidFill>
                  <a:srgbClr val="FF0000"/>
                </a:solidFill>
                <a:latin typeface="Comic Sans MS" panose="030F0902030302020204" pitchFamily="66" charset="0"/>
              </a:rPr>
              <a:t>Include how </a:t>
            </a:r>
            <a:r>
              <a:rPr lang="en-GB" dirty="0">
                <a:solidFill>
                  <a:srgbClr val="0070C0"/>
                </a:solidFill>
                <a:latin typeface="Comic Sans MS" panose="030F0902030302020204" pitchFamily="66" charset="0"/>
              </a:rPr>
              <a:t>characters </a:t>
            </a:r>
            <a:r>
              <a:rPr lang="en-GB" b="1" dirty="0">
                <a:solidFill>
                  <a:srgbClr val="0070C0"/>
                </a:solidFill>
                <a:latin typeface="Comic Sans MS" panose="030F0902030302020204" pitchFamily="66" charset="0"/>
              </a:rPr>
              <a:t>feel</a:t>
            </a:r>
            <a:r>
              <a:rPr lang="en-GB" b="1" dirty="0">
                <a:solidFill>
                  <a:srgbClr val="FF0000"/>
                </a:solidFill>
                <a:latin typeface="Comic Sans MS" panose="030F0902030302020204" pitchFamily="66" charset="0"/>
              </a:rPr>
              <a:t>. – How do you know?</a:t>
            </a:r>
          </a:p>
          <a:p>
            <a:endParaRPr lang="en-GB" dirty="0"/>
          </a:p>
        </p:txBody>
      </p:sp>
      <p:sp>
        <p:nvSpPr>
          <p:cNvPr id="3" name="TextBox 2">
            <a:extLst>
              <a:ext uri="{FF2B5EF4-FFF2-40B4-BE49-F238E27FC236}">
                <a16:creationId xmlns:a16="http://schemas.microsoft.com/office/drawing/2014/main" id="{0A1358BC-F7BF-084F-86A5-18F1369E6603}"/>
              </a:ext>
            </a:extLst>
          </p:cNvPr>
          <p:cNvSpPr txBox="1"/>
          <p:nvPr/>
        </p:nvSpPr>
        <p:spPr>
          <a:xfrm>
            <a:off x="9158288" y="200026"/>
            <a:ext cx="2154629" cy="646331"/>
          </a:xfrm>
          <a:prstGeom prst="rect">
            <a:avLst/>
          </a:prstGeom>
          <a:noFill/>
        </p:spPr>
        <p:txBody>
          <a:bodyPr wrap="none" rtlCol="0">
            <a:spAutoFit/>
          </a:bodyPr>
          <a:lstStyle/>
          <a:p>
            <a:r>
              <a:rPr lang="en-GB" sz="3600" dirty="0">
                <a:solidFill>
                  <a:srgbClr val="C00000"/>
                </a:solidFill>
              </a:rPr>
              <a:t>Reminder!</a:t>
            </a:r>
          </a:p>
        </p:txBody>
      </p:sp>
    </p:spTree>
    <p:extLst>
      <p:ext uri="{BB962C8B-B14F-4D97-AF65-F5344CB8AC3E}">
        <p14:creationId xmlns:p14="http://schemas.microsoft.com/office/powerpoint/2010/main" val="404678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F3013-8398-9F41-BC06-CD70665AD69E}"/>
              </a:ext>
            </a:extLst>
          </p:cNvPr>
          <p:cNvSpPr>
            <a:spLocks noGrp="1"/>
          </p:cNvSpPr>
          <p:nvPr>
            <p:ph type="title"/>
          </p:nvPr>
        </p:nvSpPr>
        <p:spPr>
          <a:xfrm>
            <a:off x="2098949" y="128588"/>
            <a:ext cx="10515600" cy="1325563"/>
          </a:xfrm>
        </p:spPr>
        <p:txBody>
          <a:bodyPr>
            <a:normAutofit/>
          </a:bodyPr>
          <a:lstStyle/>
          <a:p>
            <a:r>
              <a:rPr lang="en-GB" sz="2800" dirty="0">
                <a:solidFill>
                  <a:srgbClr val="FF0000"/>
                </a:solidFill>
                <a:latin typeface="Comic Sans MS" panose="030F0902030302020204" pitchFamily="66" charset="0"/>
              </a:rPr>
              <a:t>In this paragraph, things start to go wrong.</a:t>
            </a:r>
          </a:p>
        </p:txBody>
      </p:sp>
      <p:sp>
        <p:nvSpPr>
          <p:cNvPr id="4" name="Rectangle 3">
            <a:extLst>
              <a:ext uri="{FF2B5EF4-FFF2-40B4-BE49-F238E27FC236}">
                <a16:creationId xmlns:a16="http://schemas.microsoft.com/office/drawing/2014/main" id="{71B79A6C-A37B-6447-83C6-9979688D2017}"/>
              </a:ext>
            </a:extLst>
          </p:cNvPr>
          <p:cNvSpPr/>
          <p:nvPr/>
        </p:nvSpPr>
        <p:spPr>
          <a:xfrm>
            <a:off x="325820" y="1157858"/>
            <a:ext cx="11372193" cy="5262979"/>
          </a:xfrm>
          <a:prstGeom prst="rect">
            <a:avLst/>
          </a:prstGeom>
        </p:spPr>
        <p:txBody>
          <a:bodyPr wrap="square">
            <a:spAutoFit/>
          </a:bodyPr>
          <a:lstStyle/>
          <a:p>
            <a:pPr>
              <a:spcAft>
                <a:spcPts val="0"/>
              </a:spcAft>
            </a:pPr>
            <a:r>
              <a:rPr lang="en-GB" sz="2800" dirty="0">
                <a:latin typeface="Comic Sans MS" panose="030F0902030302020204" pitchFamily="66" charset="0"/>
                <a:ea typeface="Times New Roman" panose="02020603050405020304" pitchFamily="18" charset="0"/>
                <a:cs typeface="Times New Roman" panose="02020603050405020304" pitchFamily="18" charset="0"/>
              </a:rPr>
              <a:t>The next day, it started to rain. The wife looked at the sky grumpily. </a:t>
            </a:r>
          </a:p>
          <a:p>
            <a:pPr>
              <a:spcAft>
                <a:spcPts val="0"/>
              </a:spcAft>
            </a:pPr>
            <a:r>
              <a:rPr lang="en-GB" sz="2800" dirty="0">
                <a:latin typeface="Comic Sans MS" panose="030F0902030302020204" pitchFamily="66" charset="0"/>
                <a:ea typeface="Times New Roman" panose="02020603050405020304" pitchFamily="18" charset="0"/>
                <a:cs typeface="Times New Roman" panose="02020603050405020304" pitchFamily="18" charset="0"/>
              </a:rPr>
              <a:t>“If only I was the Queen over the sky and wind,” she thought. “Then I would never get wet in the castle gardens,” She turned to her husband and looked down her nose at him. </a:t>
            </a:r>
            <a:endParaRPr lang="en-GB" sz="2800" dirty="0">
              <a:latin typeface="Comic Sans MS" panose="030F0902030302020204" pitchFamily="66" charset="0"/>
              <a:ea typeface="Calibri" panose="020F0502020204030204" pitchFamily="34" charset="0"/>
              <a:cs typeface="Times New Roman" panose="02020603050405020304" pitchFamily="18" charset="0"/>
            </a:endParaRPr>
          </a:p>
          <a:p>
            <a:pPr>
              <a:spcAft>
                <a:spcPts val="0"/>
              </a:spcAft>
            </a:pPr>
            <a:r>
              <a:rPr lang="en-GB" sz="2800" dirty="0">
                <a:latin typeface="Comic Sans MS" panose="030F0902030302020204" pitchFamily="66" charset="0"/>
                <a:ea typeface="Times New Roman" panose="02020603050405020304" pitchFamily="18" charset="0"/>
                <a:cs typeface="Times New Roman" panose="02020603050405020304" pitchFamily="18" charset="0"/>
              </a:rPr>
              <a:t>“But I like the rain,” he said quietly. “It makes the plants grow nice and green,”</a:t>
            </a:r>
            <a:endParaRPr lang="en-GB" sz="2800" dirty="0">
              <a:latin typeface="Comic Sans MS" panose="030F0902030302020204" pitchFamily="66" charset="0"/>
              <a:ea typeface="Calibri" panose="020F0502020204030204" pitchFamily="34" charset="0"/>
              <a:cs typeface="Times New Roman" panose="02020603050405020304" pitchFamily="18" charset="0"/>
            </a:endParaRPr>
          </a:p>
          <a:p>
            <a:pPr>
              <a:spcAft>
                <a:spcPts val="0"/>
              </a:spcAft>
            </a:pPr>
            <a:r>
              <a:rPr lang="en-GB" sz="2800" dirty="0">
                <a:latin typeface="Comic Sans MS" panose="030F0902030302020204" pitchFamily="66" charset="0"/>
                <a:ea typeface="Times New Roman" panose="02020603050405020304" pitchFamily="18" charset="0"/>
                <a:cs typeface="Times New Roman" panose="02020603050405020304" pitchFamily="18" charset="0"/>
              </a:rPr>
              <a:t>“I don’t care about that,” she said. “I wish to be Queen over the sky and wind,” she proclaimed.</a:t>
            </a:r>
            <a:endParaRPr lang="en-GB" sz="2800" dirty="0">
              <a:latin typeface="Comic Sans MS" panose="030F0902030302020204" pitchFamily="66" charset="0"/>
              <a:ea typeface="Calibri" panose="020F0502020204030204" pitchFamily="34" charset="0"/>
              <a:cs typeface="Times New Roman" panose="02020603050405020304" pitchFamily="18" charset="0"/>
            </a:endParaRPr>
          </a:p>
          <a:p>
            <a:pPr>
              <a:spcAft>
                <a:spcPts val="0"/>
              </a:spcAft>
            </a:pPr>
            <a:r>
              <a:rPr lang="en-GB" sz="2800" dirty="0">
                <a:latin typeface="Comic Sans MS" panose="030F0902030302020204" pitchFamily="66" charset="0"/>
                <a:ea typeface="Times New Roman" panose="02020603050405020304" pitchFamily="18" charset="0"/>
                <a:cs typeface="Times New Roman" panose="02020603050405020304" pitchFamily="18" charset="0"/>
              </a:rPr>
              <a:t>Whiz! Bang! The wife looked around her in horror! All of the servants and the huge, stone castle with a moat had vanished. In their place was their old, tumbledown hut by the lake.</a:t>
            </a:r>
            <a:endParaRPr lang="en-GB" sz="2800" dirty="0">
              <a:latin typeface="Comic Sans MS" panose="030F0902030302020204" pitchFamily="66"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82F04737-8718-2347-BBBF-D103B149EE8E}"/>
              </a:ext>
            </a:extLst>
          </p:cNvPr>
          <p:cNvSpPr txBox="1"/>
          <p:nvPr/>
        </p:nvSpPr>
        <p:spPr>
          <a:xfrm>
            <a:off x="142875" y="128588"/>
            <a:ext cx="2284856" cy="369332"/>
          </a:xfrm>
          <a:prstGeom prst="rect">
            <a:avLst/>
          </a:prstGeom>
          <a:noFill/>
        </p:spPr>
        <p:txBody>
          <a:bodyPr wrap="none" rtlCol="0">
            <a:spAutoFit/>
          </a:bodyPr>
          <a:lstStyle/>
          <a:p>
            <a:r>
              <a:rPr lang="en-GB" dirty="0"/>
              <a:t>Teacher example story</a:t>
            </a:r>
          </a:p>
        </p:txBody>
      </p:sp>
    </p:spTree>
    <p:extLst>
      <p:ext uri="{BB962C8B-B14F-4D97-AF65-F5344CB8AC3E}">
        <p14:creationId xmlns:p14="http://schemas.microsoft.com/office/powerpoint/2010/main" val="23334683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749C2-720E-1045-B51F-3FFFF22181CE}"/>
              </a:ext>
            </a:extLst>
          </p:cNvPr>
          <p:cNvSpPr>
            <a:spLocks noGrp="1"/>
          </p:cNvSpPr>
          <p:nvPr>
            <p:ph type="title"/>
          </p:nvPr>
        </p:nvSpPr>
        <p:spPr>
          <a:xfrm>
            <a:off x="677916" y="-96492"/>
            <a:ext cx="11514083" cy="1325563"/>
          </a:xfrm>
        </p:spPr>
        <p:txBody>
          <a:bodyPr>
            <a:normAutofit/>
          </a:bodyPr>
          <a:lstStyle/>
          <a:p>
            <a:r>
              <a:rPr lang="en-GB" sz="2400" dirty="0">
                <a:solidFill>
                  <a:srgbClr val="FF0000"/>
                </a:solidFill>
                <a:latin typeface="Comic Sans MS" panose="030F0902030302020204" pitchFamily="66" charset="0"/>
              </a:rPr>
              <a:t>In these last paragraphs, we see that the greedy wife has learnt her lesson.</a:t>
            </a:r>
          </a:p>
        </p:txBody>
      </p:sp>
      <p:sp>
        <p:nvSpPr>
          <p:cNvPr id="4" name="Rectangle 3">
            <a:extLst>
              <a:ext uri="{FF2B5EF4-FFF2-40B4-BE49-F238E27FC236}">
                <a16:creationId xmlns:a16="http://schemas.microsoft.com/office/drawing/2014/main" id="{DB9DE939-C110-DE48-8718-CF459B210B1C}"/>
              </a:ext>
            </a:extLst>
          </p:cNvPr>
          <p:cNvSpPr/>
          <p:nvPr/>
        </p:nvSpPr>
        <p:spPr>
          <a:xfrm>
            <a:off x="304800" y="966300"/>
            <a:ext cx="11209284" cy="5693866"/>
          </a:xfrm>
          <a:prstGeom prst="rect">
            <a:avLst/>
          </a:prstGeom>
        </p:spPr>
        <p:txBody>
          <a:bodyPr wrap="square">
            <a:spAutoFit/>
          </a:bodyPr>
          <a:lstStyle/>
          <a:p>
            <a:pPr>
              <a:spcAft>
                <a:spcPts val="0"/>
              </a:spcAft>
            </a:pPr>
            <a:r>
              <a:rPr lang="en-GB" sz="2800" dirty="0">
                <a:latin typeface="ArialMT"/>
                <a:ea typeface="Times New Roman" panose="02020603050405020304" pitchFamily="18" charset="0"/>
                <a:cs typeface="Times New Roman" panose="02020603050405020304" pitchFamily="18" charset="0"/>
              </a:rPr>
              <a:t>Splosh! The magical fish popped his head out of the water, </a:t>
            </a:r>
          </a:p>
          <a:p>
            <a:pPr>
              <a:spcAft>
                <a:spcPts val="0"/>
              </a:spcAft>
            </a:pPr>
            <a:r>
              <a:rPr lang="en-GB" sz="2800" dirty="0">
                <a:latin typeface="ArialMT"/>
                <a:ea typeface="Times New Roman" panose="02020603050405020304" pitchFamily="18" charset="0"/>
                <a:cs typeface="Times New Roman" panose="02020603050405020304" pitchFamily="18" charset="0"/>
              </a:rPr>
              <a:t>“Only three magical wishes are ever allowed,” he reminded them. “Bad things happen if you become greedy and ask for a fourth.” Then he disappeared under the water with another loud splosh.</a:t>
            </a:r>
          </a:p>
          <a:p>
            <a:pPr>
              <a:spcAft>
                <a:spcPts val="0"/>
              </a:spcAft>
            </a:pPr>
            <a:endParaRPr lang="en-GB" sz="2800" dirty="0">
              <a:latin typeface="ArialMT"/>
              <a:ea typeface="Times New Roman" panose="02020603050405020304" pitchFamily="18" charset="0"/>
              <a:cs typeface="Times New Roman" panose="02020603050405020304" pitchFamily="18" charset="0"/>
            </a:endParaRPr>
          </a:p>
          <a:p>
            <a:pPr>
              <a:spcAft>
                <a:spcPts val="0"/>
              </a:spcAft>
            </a:pPr>
            <a:r>
              <a:rPr lang="en-GB" sz="2800" dirty="0">
                <a:latin typeface="ArialMT"/>
                <a:ea typeface="Times New Roman" panose="02020603050405020304" pitchFamily="18" charset="0"/>
                <a:cs typeface="Times New Roman" panose="02020603050405020304" pitchFamily="18" charset="0"/>
              </a:rPr>
              <a:t>“Oh, I’m so sorry,” wailed the wife unhappily. “My greed has ruined everything,” Then she sobbed into her threadbare apron.</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800" dirty="0">
                <a:latin typeface="ArialMT"/>
                <a:ea typeface="Times New Roman" panose="02020603050405020304" pitchFamily="18" charset="0"/>
                <a:cs typeface="Times New Roman" panose="02020603050405020304" pitchFamily="18" charset="0"/>
              </a:rPr>
              <a:t>The fisherman smiled sympathetically and gave her a hug. </a:t>
            </a:r>
          </a:p>
          <a:p>
            <a:pPr>
              <a:spcAft>
                <a:spcPts val="0"/>
              </a:spcAft>
            </a:pPr>
            <a:r>
              <a:rPr lang="en-GB" sz="2800" dirty="0">
                <a:latin typeface="ArialMT"/>
                <a:ea typeface="Times New Roman" panose="02020603050405020304" pitchFamily="18" charset="0"/>
                <a:cs typeface="Times New Roman" panose="02020603050405020304" pitchFamily="18" charset="0"/>
              </a:rPr>
              <a:t>“I was starting to miss my fishing,” he commented calmly as they went into the tumbledown hut for their tea.</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800" dirty="0">
                <a:latin typeface="ArialMT"/>
                <a:ea typeface="Times New Roman" panose="02020603050405020304" pitchFamily="18" charset="0"/>
                <a:cs typeface="Times New Roman" panose="02020603050405020304" pitchFamily="18" charset="0"/>
              </a:rPr>
              <a:t>From that day onwards, the wife was never greedy again, and the fisherman enjoyed the rest of his days fishing on the still waters of the lake next to his tumbledown cottage.</a:t>
            </a:r>
            <a:endParaRPr lang="en-GB"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87E7FE80-A5E0-614E-BDAA-E3772CE2CF42}"/>
              </a:ext>
            </a:extLst>
          </p:cNvPr>
          <p:cNvSpPr txBox="1"/>
          <p:nvPr/>
        </p:nvSpPr>
        <p:spPr>
          <a:xfrm>
            <a:off x="157163" y="13168"/>
            <a:ext cx="1762727" cy="369332"/>
          </a:xfrm>
          <a:prstGeom prst="rect">
            <a:avLst/>
          </a:prstGeom>
          <a:noFill/>
        </p:spPr>
        <p:txBody>
          <a:bodyPr wrap="none" rtlCol="0">
            <a:spAutoFit/>
          </a:bodyPr>
          <a:lstStyle/>
          <a:p>
            <a:r>
              <a:rPr lang="en-GB" dirty="0"/>
              <a:t>Teacher example</a:t>
            </a:r>
          </a:p>
        </p:txBody>
      </p:sp>
    </p:spTree>
    <p:extLst>
      <p:ext uri="{BB962C8B-B14F-4D97-AF65-F5344CB8AC3E}">
        <p14:creationId xmlns:p14="http://schemas.microsoft.com/office/powerpoint/2010/main" val="2865707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479" y="1257300"/>
            <a:ext cx="6840855" cy="812800"/>
          </a:xfrm>
        </p:spPr>
        <p:txBody>
          <a:bodyPr>
            <a:normAutofit fontScale="90000"/>
          </a:bodyPr>
          <a:lstStyle/>
          <a:p>
            <a:pPr algn="ctr"/>
            <a:r>
              <a:rPr lang="en-GB" sz="6000" dirty="0"/>
              <a:t>Warm Up Activity</a:t>
            </a:r>
            <a:br>
              <a:rPr lang="en-GB" sz="6000" dirty="0"/>
            </a:br>
            <a:br>
              <a:rPr lang="en-GB" dirty="0"/>
            </a:br>
            <a:br>
              <a:rPr lang="en-GB" dirty="0"/>
            </a:br>
            <a:r>
              <a:rPr lang="en-GB" dirty="0">
                <a:solidFill>
                  <a:srgbClr val="C00000"/>
                </a:solidFill>
              </a:rPr>
              <a:t>Improve this boring paragraph!</a:t>
            </a:r>
            <a:br>
              <a:rPr lang="en-GB" dirty="0">
                <a:solidFill>
                  <a:srgbClr val="C00000"/>
                </a:solidFill>
              </a:rPr>
            </a:br>
            <a:r>
              <a:rPr lang="en-GB" dirty="0">
                <a:solidFill>
                  <a:srgbClr val="C00000"/>
                </a:solidFill>
              </a:rPr>
              <a:t>Add adjectives to describe.</a:t>
            </a:r>
          </a:p>
        </p:txBody>
      </p:sp>
      <p:sp>
        <p:nvSpPr>
          <p:cNvPr id="3" name="Content Placeholder 2"/>
          <p:cNvSpPr>
            <a:spLocks noGrp="1"/>
          </p:cNvSpPr>
          <p:nvPr>
            <p:ph idx="1"/>
          </p:nvPr>
        </p:nvSpPr>
        <p:spPr>
          <a:xfrm>
            <a:off x="1409700" y="3623310"/>
            <a:ext cx="9372600" cy="3657600"/>
          </a:xfrm>
        </p:spPr>
        <p:txBody>
          <a:bodyPr>
            <a:normAutofit/>
          </a:bodyPr>
          <a:lstStyle/>
          <a:p>
            <a:pPr marL="0" indent="0">
              <a:lnSpc>
                <a:spcPct val="150000"/>
              </a:lnSpc>
              <a:buNone/>
            </a:pPr>
            <a:r>
              <a:rPr lang="en-GB" dirty="0"/>
              <a:t>The fisherman’s wife was __________, _____________ and ____________.</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7335" y="365125"/>
            <a:ext cx="2686050"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455" y="362585"/>
            <a:ext cx="161925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67533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B49A6-BD0F-8A44-9D6E-B6D6612C7531}"/>
              </a:ext>
            </a:extLst>
          </p:cNvPr>
          <p:cNvSpPr>
            <a:spLocks noGrp="1"/>
          </p:cNvSpPr>
          <p:nvPr>
            <p:ph type="title"/>
          </p:nvPr>
        </p:nvSpPr>
        <p:spPr/>
        <p:txBody>
          <a:bodyPr/>
          <a:lstStyle/>
          <a:p>
            <a:r>
              <a:rPr lang="en-GB" dirty="0"/>
              <a:t>Independent work</a:t>
            </a:r>
          </a:p>
        </p:txBody>
      </p:sp>
      <p:sp>
        <p:nvSpPr>
          <p:cNvPr id="3" name="Content Placeholder 2">
            <a:extLst>
              <a:ext uri="{FF2B5EF4-FFF2-40B4-BE49-F238E27FC236}">
                <a16:creationId xmlns:a16="http://schemas.microsoft.com/office/drawing/2014/main" id="{B79A91EC-1FE3-D544-9C37-D6ED968D11AC}"/>
              </a:ext>
            </a:extLst>
          </p:cNvPr>
          <p:cNvSpPr>
            <a:spLocks noGrp="1"/>
          </p:cNvSpPr>
          <p:nvPr>
            <p:ph idx="1"/>
          </p:nvPr>
        </p:nvSpPr>
        <p:spPr>
          <a:xfrm>
            <a:off x="838200" y="1825625"/>
            <a:ext cx="11177588" cy="4351338"/>
          </a:xfrm>
        </p:spPr>
        <p:txBody>
          <a:bodyPr/>
          <a:lstStyle/>
          <a:p>
            <a:pPr marL="0" indent="0">
              <a:buNone/>
            </a:pPr>
            <a:r>
              <a:rPr lang="en-GB" dirty="0"/>
              <a:t>Now you are going to write your own paragraphs about how things go wrong and about how things end up. </a:t>
            </a:r>
          </a:p>
          <a:p>
            <a:pPr marL="0" indent="0">
              <a:buNone/>
            </a:pPr>
            <a:r>
              <a:rPr lang="en-GB" dirty="0"/>
              <a:t>Remember:</a:t>
            </a:r>
          </a:p>
        </p:txBody>
      </p:sp>
      <p:sp>
        <p:nvSpPr>
          <p:cNvPr id="4" name="TextBox 3">
            <a:extLst>
              <a:ext uri="{FF2B5EF4-FFF2-40B4-BE49-F238E27FC236}">
                <a16:creationId xmlns:a16="http://schemas.microsoft.com/office/drawing/2014/main" id="{AA815012-F45F-F841-9E61-53C68C7A1EBA}"/>
              </a:ext>
            </a:extLst>
          </p:cNvPr>
          <p:cNvSpPr txBox="1"/>
          <p:nvPr/>
        </p:nvSpPr>
        <p:spPr>
          <a:xfrm>
            <a:off x="3829051" y="2975282"/>
            <a:ext cx="4503412" cy="2585323"/>
          </a:xfrm>
          <a:prstGeom prst="rect">
            <a:avLst/>
          </a:prstGeom>
          <a:noFill/>
        </p:spPr>
        <p:txBody>
          <a:bodyPr wrap="none" rtlCol="0">
            <a:spAutoFit/>
          </a:bodyPr>
          <a:lstStyle/>
          <a:p>
            <a:pPr marL="285750" indent="-285750">
              <a:buFont typeface="Arial" panose="020B0604020202020204" pitchFamily="34" charset="0"/>
              <a:buChar char="•"/>
            </a:pPr>
            <a:r>
              <a:rPr lang="en-GB" sz="3600" dirty="0">
                <a:solidFill>
                  <a:srgbClr val="FF0000"/>
                </a:solidFill>
              </a:rPr>
              <a:t>Prepositions for time</a:t>
            </a:r>
          </a:p>
          <a:p>
            <a:pPr marL="285750" indent="-285750">
              <a:buFont typeface="Arial" panose="020B0604020202020204" pitchFamily="34" charset="0"/>
              <a:buChar char="•"/>
            </a:pPr>
            <a:r>
              <a:rPr lang="en-GB" sz="3600" dirty="0">
                <a:solidFill>
                  <a:srgbClr val="00B050"/>
                </a:solidFill>
              </a:rPr>
              <a:t>Character description</a:t>
            </a:r>
          </a:p>
          <a:p>
            <a:pPr marL="285750" indent="-285750">
              <a:buFont typeface="Arial" panose="020B0604020202020204" pitchFamily="34" charset="0"/>
              <a:buChar char="•"/>
            </a:pPr>
            <a:r>
              <a:rPr lang="en-GB" sz="3600" dirty="0">
                <a:solidFill>
                  <a:schemeClr val="accent5">
                    <a:lumMod val="75000"/>
                  </a:schemeClr>
                </a:solidFill>
              </a:rPr>
              <a:t>Setting description</a:t>
            </a:r>
          </a:p>
          <a:p>
            <a:pPr marL="285750" indent="-285750">
              <a:buFont typeface="Arial" panose="020B0604020202020204" pitchFamily="34" charset="0"/>
              <a:buChar char="•"/>
            </a:pPr>
            <a:r>
              <a:rPr lang="en-GB" sz="3600" dirty="0">
                <a:solidFill>
                  <a:srgbClr val="7030A0"/>
                </a:solidFill>
              </a:rPr>
              <a:t>Speech punctuation</a:t>
            </a:r>
          </a:p>
          <a:p>
            <a:endParaRPr lang="en-GB" dirty="0"/>
          </a:p>
        </p:txBody>
      </p:sp>
    </p:spTree>
    <p:extLst>
      <p:ext uri="{BB962C8B-B14F-4D97-AF65-F5344CB8AC3E}">
        <p14:creationId xmlns:p14="http://schemas.microsoft.com/office/powerpoint/2010/main" val="877503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9D1AF-E767-A24C-8799-4F253BABAC2B}"/>
              </a:ext>
            </a:extLst>
          </p:cNvPr>
          <p:cNvSpPr>
            <a:spLocks noGrp="1"/>
          </p:cNvSpPr>
          <p:nvPr>
            <p:ph type="title"/>
          </p:nvPr>
        </p:nvSpPr>
        <p:spPr/>
        <p:txBody>
          <a:bodyPr/>
          <a:lstStyle/>
          <a:p>
            <a:r>
              <a:rPr lang="en-GB"/>
              <a:t>Plenary</a:t>
            </a:r>
            <a:endParaRPr lang="en-GB" dirty="0"/>
          </a:p>
        </p:txBody>
      </p:sp>
      <p:sp>
        <p:nvSpPr>
          <p:cNvPr id="3" name="Content Placeholder 2">
            <a:extLst>
              <a:ext uri="{FF2B5EF4-FFF2-40B4-BE49-F238E27FC236}">
                <a16:creationId xmlns:a16="http://schemas.microsoft.com/office/drawing/2014/main" id="{FAAAC542-FC56-714E-9522-94C0FE9CE4AA}"/>
              </a:ext>
            </a:extLst>
          </p:cNvPr>
          <p:cNvSpPr>
            <a:spLocks noGrp="1"/>
          </p:cNvSpPr>
          <p:nvPr>
            <p:ph idx="1"/>
          </p:nvPr>
        </p:nvSpPr>
        <p:spPr/>
        <p:txBody>
          <a:bodyPr/>
          <a:lstStyle/>
          <a:p>
            <a:pPr marL="0" indent="0">
              <a:buNone/>
            </a:pPr>
            <a:r>
              <a:rPr lang="en-GB" dirty="0"/>
              <a:t>Let’s share what we have written.</a:t>
            </a:r>
          </a:p>
        </p:txBody>
      </p:sp>
      <p:pic>
        <p:nvPicPr>
          <p:cNvPr id="4" name="Picture 3">
            <a:extLst>
              <a:ext uri="{FF2B5EF4-FFF2-40B4-BE49-F238E27FC236}">
                <a16:creationId xmlns:a16="http://schemas.microsoft.com/office/drawing/2014/main" id="{DDFA7F7C-1D8A-7342-B263-8BC1A24D50EF}"/>
              </a:ext>
            </a:extLst>
          </p:cNvPr>
          <p:cNvPicPr>
            <a:picLocks noChangeAspect="1"/>
          </p:cNvPicPr>
          <p:nvPr/>
        </p:nvPicPr>
        <p:blipFill rotWithShape="1">
          <a:blip r:embed="rId2"/>
          <a:srcRect l="24662" r="19717" b="-2"/>
          <a:stretch/>
        </p:blipFill>
        <p:spPr>
          <a:xfrm>
            <a:off x="6975621" y="841676"/>
            <a:ext cx="3861262" cy="4633859"/>
          </a:xfrm>
          <a:prstGeom prst="rect">
            <a:avLst/>
          </a:prstGeom>
          <a:effectLst/>
        </p:spPr>
      </p:pic>
    </p:spTree>
    <p:extLst>
      <p:ext uri="{BB962C8B-B14F-4D97-AF65-F5344CB8AC3E}">
        <p14:creationId xmlns:p14="http://schemas.microsoft.com/office/powerpoint/2010/main" val="32267156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5D7F1-9AE0-D941-87D4-BB2C115F948A}"/>
              </a:ext>
            </a:extLst>
          </p:cNvPr>
          <p:cNvSpPr>
            <a:spLocks noGrp="1"/>
          </p:cNvSpPr>
          <p:nvPr>
            <p:ph type="title"/>
          </p:nvPr>
        </p:nvSpPr>
        <p:spPr/>
        <p:txBody>
          <a:bodyPr/>
          <a:lstStyle/>
          <a:p>
            <a:r>
              <a:rPr lang="en-GB" u="sng" dirty="0"/>
              <a:t>Thursday 22</a:t>
            </a:r>
            <a:r>
              <a:rPr lang="en-GB" u="sng" baseline="30000" dirty="0"/>
              <a:t>nd</a:t>
            </a:r>
            <a:r>
              <a:rPr lang="en-GB" u="sng" dirty="0"/>
              <a:t> October</a:t>
            </a:r>
          </a:p>
        </p:txBody>
      </p:sp>
      <p:sp>
        <p:nvSpPr>
          <p:cNvPr id="3" name="Content Placeholder 2">
            <a:extLst>
              <a:ext uri="{FF2B5EF4-FFF2-40B4-BE49-F238E27FC236}">
                <a16:creationId xmlns:a16="http://schemas.microsoft.com/office/drawing/2014/main" id="{4BCFA59B-AFDC-9142-89C7-0B306D75338D}"/>
              </a:ext>
            </a:extLst>
          </p:cNvPr>
          <p:cNvSpPr>
            <a:spLocks noGrp="1"/>
          </p:cNvSpPr>
          <p:nvPr>
            <p:ph idx="1"/>
          </p:nvPr>
        </p:nvSpPr>
        <p:spPr/>
        <p:txBody>
          <a:bodyPr>
            <a:normAutofit/>
          </a:bodyPr>
          <a:lstStyle/>
          <a:p>
            <a:pPr marL="0" indent="0" algn="ctr">
              <a:buNone/>
            </a:pPr>
            <a:r>
              <a:rPr lang="en-GB" sz="4400" u="sng" dirty="0"/>
              <a:t>Can I edit my story and write it into neat?</a:t>
            </a:r>
          </a:p>
        </p:txBody>
      </p:sp>
    </p:spTree>
    <p:extLst>
      <p:ext uri="{BB962C8B-B14F-4D97-AF65-F5344CB8AC3E}">
        <p14:creationId xmlns:p14="http://schemas.microsoft.com/office/powerpoint/2010/main" val="22294583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97B9BC9-FBA6-BC45-AA7B-6C4DB5F37B26}"/>
              </a:ext>
            </a:extLst>
          </p:cNvPr>
          <p:cNvPicPr>
            <a:picLocks noChangeAspect="1"/>
          </p:cNvPicPr>
          <p:nvPr/>
        </p:nvPicPr>
        <p:blipFill>
          <a:blip r:embed="rId2"/>
          <a:stretch>
            <a:fillRect/>
          </a:stretch>
        </p:blipFill>
        <p:spPr>
          <a:xfrm>
            <a:off x="252247" y="1455847"/>
            <a:ext cx="4146332" cy="4146332"/>
          </a:xfrm>
          <a:prstGeom prst="rect">
            <a:avLst/>
          </a:prstGeom>
        </p:spPr>
      </p:pic>
      <p:sp>
        <p:nvSpPr>
          <p:cNvPr id="11" name="Content Placeholder 2">
            <a:extLst>
              <a:ext uri="{FF2B5EF4-FFF2-40B4-BE49-F238E27FC236}">
                <a16:creationId xmlns:a16="http://schemas.microsoft.com/office/drawing/2014/main" id="{3DE409C9-1D80-4444-8949-E472820B23AA}"/>
              </a:ext>
            </a:extLst>
          </p:cNvPr>
          <p:cNvSpPr txBox="1">
            <a:spLocks/>
          </p:cNvSpPr>
          <p:nvPr/>
        </p:nvSpPr>
        <p:spPr>
          <a:xfrm>
            <a:off x="5893842" y="1217667"/>
            <a:ext cx="3084786" cy="13747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800" b="1" dirty="0">
                <a:solidFill>
                  <a:schemeClr val="accent6">
                    <a:lumMod val="50000"/>
                  </a:schemeClr>
                </a:solidFill>
              </a:rPr>
              <a:t>Green Pen Time!</a:t>
            </a:r>
          </a:p>
        </p:txBody>
      </p:sp>
      <p:sp>
        <p:nvSpPr>
          <p:cNvPr id="2" name="TextBox 1">
            <a:extLst>
              <a:ext uri="{FF2B5EF4-FFF2-40B4-BE49-F238E27FC236}">
                <a16:creationId xmlns:a16="http://schemas.microsoft.com/office/drawing/2014/main" id="{7E3639CD-0526-BC49-8FA8-66DABE3DCCA4}"/>
              </a:ext>
            </a:extLst>
          </p:cNvPr>
          <p:cNvSpPr txBox="1"/>
          <p:nvPr/>
        </p:nvSpPr>
        <p:spPr>
          <a:xfrm>
            <a:off x="4398579" y="3051959"/>
            <a:ext cx="7039299" cy="954107"/>
          </a:xfrm>
          <a:prstGeom prst="rect">
            <a:avLst/>
          </a:prstGeom>
          <a:noFill/>
        </p:spPr>
        <p:txBody>
          <a:bodyPr wrap="none" rtlCol="0">
            <a:spAutoFit/>
          </a:bodyPr>
          <a:lstStyle/>
          <a:p>
            <a:pPr marL="342900" indent="-342900">
              <a:buAutoNum type="arabicPeriod"/>
            </a:pPr>
            <a:r>
              <a:rPr lang="en-GB" sz="2800" dirty="0"/>
              <a:t>Read the teacher comments</a:t>
            </a:r>
          </a:p>
          <a:p>
            <a:pPr marL="342900" indent="-342900">
              <a:buAutoNum type="arabicPeriod"/>
            </a:pPr>
            <a:r>
              <a:rPr lang="en-GB" sz="2800" dirty="0"/>
              <a:t>Do what it says to do to improve your stories</a:t>
            </a:r>
          </a:p>
        </p:txBody>
      </p:sp>
    </p:spTree>
    <p:extLst>
      <p:ext uri="{BB962C8B-B14F-4D97-AF65-F5344CB8AC3E}">
        <p14:creationId xmlns:p14="http://schemas.microsoft.com/office/powerpoint/2010/main" val="28283625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A1979-5503-8F4E-AA83-DE402A3CF99E}"/>
              </a:ext>
            </a:extLst>
          </p:cNvPr>
          <p:cNvSpPr>
            <a:spLocks noGrp="1"/>
          </p:cNvSpPr>
          <p:nvPr>
            <p:ph type="title"/>
          </p:nvPr>
        </p:nvSpPr>
        <p:spPr>
          <a:xfrm>
            <a:off x="2105927" y="301571"/>
            <a:ext cx="8863013" cy="1499640"/>
          </a:xfrm>
        </p:spPr>
        <p:txBody>
          <a:bodyPr>
            <a:normAutofit/>
          </a:bodyPr>
          <a:lstStyle/>
          <a:p>
            <a:pPr algn="ctr"/>
            <a:r>
              <a:rPr lang="en-GB" dirty="0"/>
              <a:t>We are going to write our stories up into neat!</a:t>
            </a:r>
          </a:p>
        </p:txBody>
      </p:sp>
      <p:pic>
        <p:nvPicPr>
          <p:cNvPr id="4" name="Picture 3">
            <a:extLst>
              <a:ext uri="{FF2B5EF4-FFF2-40B4-BE49-F238E27FC236}">
                <a16:creationId xmlns:a16="http://schemas.microsoft.com/office/drawing/2014/main" id="{949F8284-93A3-DD4A-B009-8A549CDDB115}"/>
              </a:ext>
            </a:extLst>
          </p:cNvPr>
          <p:cNvPicPr>
            <a:picLocks noChangeAspect="1"/>
          </p:cNvPicPr>
          <p:nvPr/>
        </p:nvPicPr>
        <p:blipFill>
          <a:blip r:embed="rId2"/>
          <a:stretch>
            <a:fillRect/>
          </a:stretch>
        </p:blipFill>
        <p:spPr>
          <a:xfrm>
            <a:off x="788276" y="1801211"/>
            <a:ext cx="11098924" cy="6858000"/>
          </a:xfrm>
          <a:prstGeom prst="rect">
            <a:avLst/>
          </a:prstGeom>
        </p:spPr>
      </p:pic>
    </p:spTree>
    <p:extLst>
      <p:ext uri="{BB962C8B-B14F-4D97-AF65-F5344CB8AC3E}">
        <p14:creationId xmlns:p14="http://schemas.microsoft.com/office/powerpoint/2010/main" val="21151457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FC48C-07FE-7245-B8D4-314A95D19C1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4F8AF65-1C1F-DC4E-BA72-DA012ABD8573}"/>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52F349E7-0466-7F49-B1A7-2504B21392CF}"/>
              </a:ext>
            </a:extLst>
          </p:cNvPr>
          <p:cNvPicPr>
            <a:picLocks noChangeAspect="1"/>
          </p:cNvPicPr>
          <p:nvPr/>
        </p:nvPicPr>
        <p:blipFill>
          <a:blip r:embed="rId2"/>
          <a:stretch>
            <a:fillRect/>
          </a:stretch>
        </p:blipFill>
        <p:spPr>
          <a:xfrm>
            <a:off x="1" y="0"/>
            <a:ext cx="12191999" cy="6858000"/>
          </a:xfrm>
          <a:prstGeom prst="rect">
            <a:avLst/>
          </a:prstGeom>
        </p:spPr>
      </p:pic>
    </p:spTree>
    <p:extLst>
      <p:ext uri="{BB962C8B-B14F-4D97-AF65-F5344CB8AC3E}">
        <p14:creationId xmlns:p14="http://schemas.microsoft.com/office/powerpoint/2010/main" val="16989249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A75F4-ABF9-DD46-8202-87EE4804E1D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26DDA32-24EA-594F-BD4D-227A92B1B616}"/>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7E9F472B-3ACB-E84C-BC0E-ACD2E7700A0B}"/>
              </a:ext>
            </a:extLst>
          </p:cNvPr>
          <p:cNvPicPr>
            <a:picLocks noChangeAspect="1"/>
          </p:cNvPicPr>
          <p:nvPr/>
        </p:nvPicPr>
        <p:blipFill>
          <a:blip r:embed="rId2"/>
          <a:stretch>
            <a:fillRect/>
          </a:stretch>
        </p:blipFill>
        <p:spPr>
          <a:xfrm>
            <a:off x="-31750" y="-553271"/>
            <a:ext cx="12255500" cy="5311009"/>
          </a:xfrm>
          <a:prstGeom prst="rect">
            <a:avLst/>
          </a:prstGeom>
        </p:spPr>
      </p:pic>
      <p:pic>
        <p:nvPicPr>
          <p:cNvPr id="6" name="Picture 5">
            <a:extLst>
              <a:ext uri="{FF2B5EF4-FFF2-40B4-BE49-F238E27FC236}">
                <a16:creationId xmlns:a16="http://schemas.microsoft.com/office/drawing/2014/main" id="{AF71CCB6-5C5C-B442-96A2-47715EC0C3B8}"/>
              </a:ext>
            </a:extLst>
          </p:cNvPr>
          <p:cNvPicPr>
            <a:picLocks noChangeAspect="1"/>
          </p:cNvPicPr>
          <p:nvPr/>
        </p:nvPicPr>
        <p:blipFill>
          <a:blip r:embed="rId3"/>
          <a:stretch>
            <a:fillRect/>
          </a:stretch>
        </p:blipFill>
        <p:spPr>
          <a:xfrm>
            <a:off x="5723664" y="2709120"/>
            <a:ext cx="6468336" cy="4148879"/>
          </a:xfrm>
          <a:prstGeom prst="rect">
            <a:avLst/>
          </a:prstGeom>
        </p:spPr>
      </p:pic>
      <p:pic>
        <p:nvPicPr>
          <p:cNvPr id="7" name="Picture 6">
            <a:extLst>
              <a:ext uri="{FF2B5EF4-FFF2-40B4-BE49-F238E27FC236}">
                <a16:creationId xmlns:a16="http://schemas.microsoft.com/office/drawing/2014/main" id="{20EE5754-3659-B244-A36A-7D9CEF2CF816}"/>
              </a:ext>
            </a:extLst>
          </p:cNvPr>
          <p:cNvPicPr>
            <a:picLocks noChangeAspect="1"/>
          </p:cNvPicPr>
          <p:nvPr/>
        </p:nvPicPr>
        <p:blipFill>
          <a:blip r:embed="rId4"/>
          <a:stretch>
            <a:fillRect/>
          </a:stretch>
        </p:blipFill>
        <p:spPr>
          <a:xfrm>
            <a:off x="0" y="2709121"/>
            <a:ext cx="5745893" cy="5108027"/>
          </a:xfrm>
          <a:prstGeom prst="rect">
            <a:avLst/>
          </a:prstGeom>
        </p:spPr>
      </p:pic>
      <p:sp>
        <p:nvSpPr>
          <p:cNvPr id="8" name="Rectangle 7">
            <a:extLst>
              <a:ext uri="{FF2B5EF4-FFF2-40B4-BE49-F238E27FC236}">
                <a16:creationId xmlns:a16="http://schemas.microsoft.com/office/drawing/2014/main" id="{88BF4E0F-DF0D-4B45-B5AB-6D96FC366D39}"/>
              </a:ext>
            </a:extLst>
          </p:cNvPr>
          <p:cNvSpPr/>
          <p:nvPr/>
        </p:nvSpPr>
        <p:spPr>
          <a:xfrm>
            <a:off x="0" y="1898074"/>
            <a:ext cx="12255500" cy="77251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Which one looks best?</a:t>
            </a:r>
          </a:p>
        </p:txBody>
      </p:sp>
      <p:sp>
        <p:nvSpPr>
          <p:cNvPr id="9" name="TextBox 8">
            <a:extLst>
              <a:ext uri="{FF2B5EF4-FFF2-40B4-BE49-F238E27FC236}">
                <a16:creationId xmlns:a16="http://schemas.microsoft.com/office/drawing/2014/main" id="{3CD5E83B-AAF9-E749-B8DB-40F006587AA8}"/>
              </a:ext>
            </a:extLst>
          </p:cNvPr>
          <p:cNvSpPr txBox="1"/>
          <p:nvPr/>
        </p:nvSpPr>
        <p:spPr>
          <a:xfrm>
            <a:off x="617701" y="2091229"/>
            <a:ext cx="11020097" cy="523220"/>
          </a:xfrm>
          <a:prstGeom prst="rect">
            <a:avLst/>
          </a:prstGeom>
          <a:noFill/>
        </p:spPr>
        <p:txBody>
          <a:bodyPr wrap="square" rtlCol="0">
            <a:spAutoFit/>
          </a:bodyPr>
          <a:lstStyle/>
          <a:p>
            <a:pPr algn="ctr"/>
            <a:r>
              <a:rPr lang="en-GB" sz="2800" dirty="0">
                <a:latin typeface="Lucida Handwriting" panose="03010101010101010101" pitchFamily="66" charset="77"/>
              </a:rPr>
              <a:t>Which one looks best? – Why?</a:t>
            </a:r>
          </a:p>
        </p:txBody>
      </p:sp>
    </p:spTree>
    <p:extLst>
      <p:ext uri="{BB962C8B-B14F-4D97-AF65-F5344CB8AC3E}">
        <p14:creationId xmlns:p14="http://schemas.microsoft.com/office/powerpoint/2010/main" val="27189670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A0E3EC-6048-3E48-98A6-AE24BDEFD646}"/>
              </a:ext>
            </a:extLst>
          </p:cNvPr>
          <p:cNvPicPr>
            <a:picLocks noChangeAspect="1"/>
          </p:cNvPicPr>
          <p:nvPr/>
        </p:nvPicPr>
        <p:blipFill>
          <a:blip r:embed="rId2"/>
          <a:stretch>
            <a:fillRect/>
          </a:stretch>
        </p:blipFill>
        <p:spPr>
          <a:xfrm>
            <a:off x="6810702" y="1546479"/>
            <a:ext cx="6227379" cy="3765042"/>
          </a:xfrm>
          <a:prstGeom prst="rect">
            <a:avLst/>
          </a:prstGeom>
        </p:spPr>
      </p:pic>
      <p:sp>
        <p:nvSpPr>
          <p:cNvPr id="9" name="Content Placeholder 8">
            <a:extLst>
              <a:ext uri="{FF2B5EF4-FFF2-40B4-BE49-F238E27FC236}">
                <a16:creationId xmlns:a16="http://schemas.microsoft.com/office/drawing/2014/main" id="{91301714-8334-2640-8AFE-A684A4794BC4}"/>
              </a:ext>
            </a:extLst>
          </p:cNvPr>
          <p:cNvSpPr>
            <a:spLocks noGrp="1"/>
          </p:cNvSpPr>
          <p:nvPr>
            <p:ph idx="1"/>
          </p:nvPr>
        </p:nvSpPr>
        <p:spPr>
          <a:xfrm>
            <a:off x="254876" y="249839"/>
            <a:ext cx="10515600" cy="7301844"/>
          </a:xfrm>
        </p:spPr>
        <p:txBody>
          <a:bodyPr>
            <a:normAutofit/>
          </a:bodyPr>
          <a:lstStyle/>
          <a:p>
            <a:pPr marL="0" indent="0">
              <a:buNone/>
            </a:pPr>
            <a:r>
              <a:rPr lang="en-GB" sz="4000" b="1" dirty="0"/>
              <a:t>Handwriting Rules:</a:t>
            </a:r>
          </a:p>
          <a:p>
            <a:pPr marL="0" indent="0">
              <a:buNone/>
            </a:pPr>
            <a:endParaRPr lang="en-GB" b="1" dirty="0"/>
          </a:p>
          <a:p>
            <a:pPr marL="514350" indent="-514350">
              <a:buFont typeface="+mj-lt"/>
              <a:buAutoNum type="arabicPeriod"/>
            </a:pPr>
            <a:r>
              <a:rPr lang="en-GB" dirty="0"/>
              <a:t>Capital Letters are big.</a:t>
            </a:r>
          </a:p>
          <a:p>
            <a:pPr marL="514350" indent="-514350">
              <a:buFont typeface="+mj-lt"/>
              <a:buAutoNum type="arabicPeriod"/>
            </a:pPr>
            <a:r>
              <a:rPr lang="en-GB" dirty="0"/>
              <a:t>Capital letters are not joined up.</a:t>
            </a:r>
          </a:p>
          <a:p>
            <a:pPr marL="514350" indent="-514350">
              <a:buFont typeface="+mj-lt"/>
              <a:buAutoNum type="arabicPeriod"/>
            </a:pPr>
            <a:r>
              <a:rPr lang="en-GB" dirty="0"/>
              <a:t>Small case letters all joined up please.</a:t>
            </a:r>
          </a:p>
          <a:p>
            <a:pPr marL="514350" indent="-514350">
              <a:buFont typeface="+mj-lt"/>
              <a:buAutoNum type="arabicPeriod"/>
            </a:pPr>
            <a:r>
              <a:rPr lang="en-GB" dirty="0"/>
              <a:t>Tall letters tall.</a:t>
            </a:r>
          </a:p>
          <a:p>
            <a:pPr marL="514350" indent="-514350">
              <a:buFont typeface="+mj-lt"/>
              <a:buAutoNum type="arabicPeriod"/>
            </a:pPr>
            <a:r>
              <a:rPr lang="en-GB" dirty="0"/>
              <a:t>Small letters small.</a:t>
            </a:r>
          </a:p>
          <a:p>
            <a:pPr marL="514350" indent="-514350">
              <a:buFont typeface="+mj-lt"/>
              <a:buAutoNum type="arabicPeriod"/>
            </a:pPr>
            <a:r>
              <a:rPr lang="en-GB" dirty="0"/>
              <a:t>Letters sit on the line.</a:t>
            </a:r>
          </a:p>
          <a:p>
            <a:pPr marL="514350" indent="-514350">
              <a:buFont typeface="+mj-lt"/>
              <a:buAutoNum type="arabicPeriod"/>
            </a:pPr>
            <a:r>
              <a:rPr lang="en-GB" dirty="0"/>
              <a:t>Remember your finger spaces.</a:t>
            </a:r>
          </a:p>
          <a:p>
            <a:pPr marL="514350" indent="-514350">
              <a:buFont typeface="+mj-lt"/>
              <a:buAutoNum type="arabicPeriod"/>
            </a:pPr>
            <a:r>
              <a:rPr lang="en-GB" dirty="0"/>
              <a:t>,  .  ?  !  go on the line.</a:t>
            </a:r>
          </a:p>
          <a:p>
            <a:pPr marL="514350" indent="-514350">
              <a:buFont typeface="+mj-lt"/>
              <a:buAutoNum type="arabicPeriod"/>
            </a:pPr>
            <a:r>
              <a:rPr lang="en-GB" dirty="0"/>
              <a:t>Inverted commas should be small and in the air. E.g.  “Help!” </a:t>
            </a:r>
          </a:p>
          <a:p>
            <a:pPr marL="514350" indent="-514350">
              <a:buFont typeface="+mj-lt"/>
              <a:buAutoNum type="arabicPeriod"/>
            </a:pPr>
            <a:r>
              <a:rPr lang="en-GB" dirty="0"/>
              <a:t>Apostrophes should be small and in the air. E.g. he’s </a:t>
            </a:r>
          </a:p>
          <a:p>
            <a:endParaRPr lang="en-GB" dirty="0"/>
          </a:p>
        </p:txBody>
      </p:sp>
      <p:sp>
        <p:nvSpPr>
          <p:cNvPr id="10" name="TextBox 9">
            <a:extLst>
              <a:ext uri="{FF2B5EF4-FFF2-40B4-BE49-F238E27FC236}">
                <a16:creationId xmlns:a16="http://schemas.microsoft.com/office/drawing/2014/main" id="{6D8744EB-4DC5-664D-AA7A-310E95A7B180}"/>
              </a:ext>
            </a:extLst>
          </p:cNvPr>
          <p:cNvSpPr txBox="1"/>
          <p:nvPr/>
        </p:nvSpPr>
        <p:spPr>
          <a:xfrm>
            <a:off x="8403021" y="706369"/>
            <a:ext cx="1323632" cy="461665"/>
          </a:xfrm>
          <a:prstGeom prst="rect">
            <a:avLst/>
          </a:prstGeom>
          <a:noFill/>
        </p:spPr>
        <p:txBody>
          <a:bodyPr wrap="none" rtlCol="0">
            <a:spAutoFit/>
          </a:bodyPr>
          <a:lstStyle/>
          <a:p>
            <a:r>
              <a:rPr lang="en-GB" sz="2400" dirty="0"/>
              <a:t>Example:</a:t>
            </a:r>
          </a:p>
        </p:txBody>
      </p:sp>
    </p:spTree>
    <p:extLst>
      <p:ext uri="{BB962C8B-B14F-4D97-AF65-F5344CB8AC3E}">
        <p14:creationId xmlns:p14="http://schemas.microsoft.com/office/powerpoint/2010/main" val="3534418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479" y="1257300"/>
            <a:ext cx="6840855" cy="812800"/>
          </a:xfrm>
        </p:spPr>
        <p:txBody>
          <a:bodyPr>
            <a:normAutofit fontScale="90000"/>
          </a:bodyPr>
          <a:lstStyle/>
          <a:p>
            <a:pPr algn="ctr"/>
            <a:r>
              <a:rPr lang="en-GB" sz="6000" dirty="0"/>
              <a:t>Warm Up Activity</a:t>
            </a:r>
            <a:br>
              <a:rPr lang="en-GB" sz="6000" dirty="0"/>
            </a:br>
            <a:br>
              <a:rPr lang="en-GB" dirty="0"/>
            </a:br>
            <a:br>
              <a:rPr lang="en-GB" dirty="0"/>
            </a:br>
            <a:r>
              <a:rPr lang="en-GB" dirty="0">
                <a:solidFill>
                  <a:srgbClr val="C00000"/>
                </a:solidFill>
              </a:rPr>
              <a:t>Improve this boring paragraph!</a:t>
            </a:r>
            <a:br>
              <a:rPr lang="en-GB" dirty="0">
                <a:solidFill>
                  <a:srgbClr val="C00000"/>
                </a:solidFill>
              </a:rPr>
            </a:br>
            <a:r>
              <a:rPr lang="en-GB" dirty="0">
                <a:solidFill>
                  <a:srgbClr val="C00000"/>
                </a:solidFill>
              </a:rPr>
              <a:t>Add adjectives to describe.</a:t>
            </a:r>
          </a:p>
        </p:txBody>
      </p:sp>
      <p:sp>
        <p:nvSpPr>
          <p:cNvPr id="3" name="Content Placeholder 2"/>
          <p:cNvSpPr>
            <a:spLocks noGrp="1"/>
          </p:cNvSpPr>
          <p:nvPr>
            <p:ph idx="1"/>
          </p:nvPr>
        </p:nvSpPr>
        <p:spPr>
          <a:xfrm>
            <a:off x="1409700" y="3623310"/>
            <a:ext cx="9372600" cy="3657600"/>
          </a:xfrm>
        </p:spPr>
        <p:txBody>
          <a:bodyPr>
            <a:normAutofit/>
          </a:bodyPr>
          <a:lstStyle/>
          <a:p>
            <a:pPr marL="0" indent="0">
              <a:lnSpc>
                <a:spcPct val="150000"/>
              </a:lnSpc>
              <a:buNone/>
            </a:pPr>
            <a:r>
              <a:rPr lang="en-GB" dirty="0"/>
              <a:t>The fisherman’s boat was __________, _____________ and ____________.</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7335" y="365125"/>
            <a:ext cx="2686050"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455" y="362585"/>
            <a:ext cx="161925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0948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73184-CACE-2F41-9363-2CF18AF2A2B0}"/>
              </a:ext>
            </a:extLst>
          </p:cNvPr>
          <p:cNvSpPr>
            <a:spLocks noGrp="1"/>
          </p:cNvSpPr>
          <p:nvPr>
            <p:ph type="ctrTitle"/>
          </p:nvPr>
        </p:nvSpPr>
        <p:spPr>
          <a:xfrm>
            <a:off x="6413111" y="167116"/>
            <a:ext cx="5138808" cy="3592768"/>
          </a:xfrm>
          <a:noFill/>
        </p:spPr>
        <p:txBody>
          <a:bodyPr>
            <a:normAutofit/>
          </a:bodyPr>
          <a:lstStyle/>
          <a:p>
            <a:r>
              <a:rPr lang="en-GB" b="1" dirty="0">
                <a:solidFill>
                  <a:schemeClr val="accent5">
                    <a:lumMod val="75000"/>
                  </a:schemeClr>
                </a:solidFill>
              </a:rPr>
              <a:t>The Fisherman’s Three Wishes</a:t>
            </a:r>
          </a:p>
        </p:txBody>
      </p:sp>
      <p:sp>
        <p:nvSpPr>
          <p:cNvPr id="3" name="Subtitle 2">
            <a:extLst>
              <a:ext uri="{FF2B5EF4-FFF2-40B4-BE49-F238E27FC236}">
                <a16:creationId xmlns:a16="http://schemas.microsoft.com/office/drawing/2014/main" id="{C7B1711C-C6ED-314A-9B59-F65F2418916F}"/>
              </a:ext>
            </a:extLst>
          </p:cNvPr>
          <p:cNvSpPr>
            <a:spLocks noGrp="1"/>
          </p:cNvSpPr>
          <p:nvPr>
            <p:ph type="subTitle" idx="1"/>
          </p:nvPr>
        </p:nvSpPr>
        <p:spPr>
          <a:xfrm>
            <a:off x="6413110" y="4371278"/>
            <a:ext cx="5138809" cy="1846643"/>
          </a:xfrm>
          <a:noFill/>
        </p:spPr>
        <p:txBody>
          <a:bodyPr>
            <a:normAutofit/>
          </a:bodyPr>
          <a:lstStyle/>
          <a:p>
            <a:r>
              <a:rPr lang="en-GB" dirty="0"/>
              <a:t>An Example Folk Story</a:t>
            </a:r>
          </a:p>
          <a:p>
            <a:r>
              <a:rPr lang="en-GB" dirty="0"/>
              <a:t>Autumn 2020</a:t>
            </a:r>
          </a:p>
        </p:txBody>
      </p:sp>
      <p:sp>
        <p:nvSpPr>
          <p:cNvPr id="19" name="Rectangle 15">
            <a:extLst>
              <a:ext uri="{FF2B5EF4-FFF2-40B4-BE49-F238E27FC236}">
                <a16:creationId xmlns:a16="http://schemas.microsoft.com/office/drawing/2014/main" id="{8AD13924-DC7C-4339-B194-8A4EFFBF2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6107584" cy="6858000"/>
          </a:xfrm>
          <a:prstGeom prst="rect">
            <a:avLst/>
          </a:prstGeom>
          <a:solidFill>
            <a:srgbClr val="539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26">
            <a:extLst>
              <a:ext uri="{FF2B5EF4-FFF2-40B4-BE49-F238E27FC236}">
                <a16:creationId xmlns:a16="http://schemas.microsoft.com/office/drawing/2014/main" id="{72458505-C9BA-445F-AE75-CFC7FF04F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480917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49971B7-3CF4-794E-9A53-1D13CB1BC8E5}"/>
              </a:ext>
            </a:extLst>
          </p:cNvPr>
          <p:cNvPicPr>
            <a:picLocks noChangeAspect="1"/>
          </p:cNvPicPr>
          <p:nvPr/>
        </p:nvPicPr>
        <p:blipFill rotWithShape="1">
          <a:blip r:embed="rId2"/>
          <a:srcRect l="24662" r="19717" b="-2"/>
          <a:stretch/>
        </p:blipFill>
        <p:spPr>
          <a:xfrm>
            <a:off x="1120701" y="1112060"/>
            <a:ext cx="3861262" cy="4633859"/>
          </a:xfrm>
          <a:prstGeom prst="rect">
            <a:avLst/>
          </a:prstGeom>
          <a:effectLst/>
        </p:spPr>
      </p:pic>
    </p:spTree>
    <p:extLst>
      <p:ext uri="{BB962C8B-B14F-4D97-AF65-F5344CB8AC3E}">
        <p14:creationId xmlns:p14="http://schemas.microsoft.com/office/powerpoint/2010/main" val="684083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 y="60325"/>
            <a:ext cx="3688080" cy="1325563"/>
          </a:xfrm>
        </p:spPr>
        <p:txBody>
          <a:bodyPr/>
          <a:lstStyle/>
          <a:p>
            <a:r>
              <a:rPr lang="en-GB" b="1" dirty="0"/>
              <a:t>My Story Plan:</a:t>
            </a:r>
          </a:p>
        </p:txBody>
      </p:sp>
      <p:sp>
        <p:nvSpPr>
          <p:cNvPr id="3" name="Content Placeholder 2"/>
          <p:cNvSpPr>
            <a:spLocks noGrp="1"/>
          </p:cNvSpPr>
          <p:nvPr>
            <p:ph idx="1"/>
          </p:nvPr>
        </p:nvSpPr>
        <p:spPr>
          <a:xfrm>
            <a:off x="1295400" y="1216025"/>
            <a:ext cx="10515600" cy="3919855"/>
          </a:xfrm>
        </p:spPr>
        <p:txBody>
          <a:bodyPr/>
          <a:lstStyle/>
          <a:p>
            <a:pPr marL="514350" indent="-514350">
              <a:buFont typeface="+mj-lt"/>
              <a:buAutoNum type="arabicPeriod"/>
            </a:pPr>
            <a:r>
              <a:rPr lang="en-GB" dirty="0"/>
              <a:t>Describe the main character. Describe the main setting</a:t>
            </a:r>
          </a:p>
          <a:p>
            <a:pPr marL="514350" indent="-514350">
              <a:buFont typeface="+mj-lt"/>
              <a:buAutoNum type="arabicPeriod"/>
            </a:pPr>
            <a:r>
              <a:rPr lang="en-GB" dirty="0"/>
              <a:t>The main character meets someone who is magical – they talk. The main character is given three wishes</a:t>
            </a:r>
          </a:p>
          <a:p>
            <a:pPr marL="514350" indent="-514350">
              <a:buFont typeface="+mj-lt"/>
              <a:buAutoNum type="arabicPeriod"/>
            </a:pPr>
            <a:r>
              <a:rPr lang="en-GB" dirty="0"/>
              <a:t>The first wish – accidental? On purpose?</a:t>
            </a:r>
          </a:p>
          <a:p>
            <a:pPr marL="514350" indent="-514350">
              <a:buFont typeface="+mj-lt"/>
              <a:buAutoNum type="arabicPeriod"/>
            </a:pPr>
            <a:r>
              <a:rPr lang="en-GB" dirty="0"/>
              <a:t>The second wish – accidental? On purpose?</a:t>
            </a:r>
          </a:p>
          <a:p>
            <a:pPr marL="514350" indent="-514350">
              <a:buFont typeface="+mj-lt"/>
              <a:buAutoNum type="arabicPeriod"/>
            </a:pPr>
            <a:r>
              <a:rPr lang="en-GB" dirty="0"/>
              <a:t>The third wish – accidental? On purpose?</a:t>
            </a:r>
          </a:p>
          <a:p>
            <a:pPr marL="514350" indent="-514350">
              <a:buFont typeface="+mj-lt"/>
              <a:buAutoNum type="arabicPeriod"/>
            </a:pPr>
            <a:r>
              <a:rPr lang="en-GB" dirty="0"/>
              <a:t>Either…</a:t>
            </a:r>
          </a:p>
          <a:p>
            <a:pPr marL="0" indent="0">
              <a:buNone/>
            </a:pPr>
            <a:endParaRPr lang="en-GB" dirty="0"/>
          </a:p>
        </p:txBody>
      </p:sp>
      <p:sp>
        <p:nvSpPr>
          <p:cNvPr id="4" name="TextBox 3"/>
          <p:cNvSpPr txBox="1"/>
          <p:nvPr/>
        </p:nvSpPr>
        <p:spPr>
          <a:xfrm>
            <a:off x="4705262" y="4167988"/>
            <a:ext cx="4663264" cy="954107"/>
          </a:xfrm>
          <a:prstGeom prst="rect">
            <a:avLst/>
          </a:prstGeom>
          <a:noFill/>
        </p:spPr>
        <p:txBody>
          <a:bodyPr wrap="none" rtlCol="0">
            <a:spAutoFit/>
          </a:bodyPr>
          <a:lstStyle/>
          <a:p>
            <a:r>
              <a:rPr lang="en-GB" sz="2800" dirty="0"/>
              <a:t>Things go wrong and the main </a:t>
            </a:r>
          </a:p>
          <a:p>
            <a:r>
              <a:rPr lang="en-GB" sz="2800" dirty="0"/>
              <a:t>character learns their lesson.</a:t>
            </a:r>
          </a:p>
        </p:txBody>
      </p:sp>
      <p:sp>
        <p:nvSpPr>
          <p:cNvPr id="5" name="TextBox 4"/>
          <p:cNvSpPr txBox="1"/>
          <p:nvPr/>
        </p:nvSpPr>
        <p:spPr>
          <a:xfrm>
            <a:off x="4705262" y="5380365"/>
            <a:ext cx="4167872" cy="523220"/>
          </a:xfrm>
          <a:prstGeom prst="rect">
            <a:avLst/>
          </a:prstGeom>
          <a:noFill/>
        </p:spPr>
        <p:txBody>
          <a:bodyPr wrap="none" rtlCol="0">
            <a:spAutoFit/>
          </a:bodyPr>
          <a:lstStyle/>
          <a:p>
            <a:r>
              <a:rPr lang="en-GB" sz="2800" dirty="0"/>
              <a:t>They live happily ever after.</a:t>
            </a:r>
          </a:p>
        </p:txBody>
      </p:sp>
      <p:cxnSp>
        <p:nvCxnSpPr>
          <p:cNvPr id="7" name="Straight Arrow Connector 6"/>
          <p:cNvCxnSpPr>
            <a:cxnSpLocks/>
          </p:cNvCxnSpPr>
          <p:nvPr/>
        </p:nvCxnSpPr>
        <p:spPr>
          <a:xfrm>
            <a:off x="3000331" y="4591407"/>
            <a:ext cx="1600244" cy="7889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cxnSpLocks/>
          </p:cNvCxnSpPr>
          <p:nvPr/>
        </p:nvCxnSpPr>
        <p:spPr>
          <a:xfrm>
            <a:off x="3249842" y="4311026"/>
            <a:ext cx="1455420" cy="1752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395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additive="base">
                                        <p:cTn id="55" dur="500" fill="hold"/>
                                        <p:tgtEl>
                                          <p:spTgt spid="4"/>
                                        </p:tgtEl>
                                        <p:attrNameLst>
                                          <p:attrName>ppt_x</p:attrName>
                                        </p:attrNameLst>
                                      </p:cBhvr>
                                      <p:tavLst>
                                        <p:tav tm="0">
                                          <p:val>
                                            <p:strVal val="#ppt_x"/>
                                          </p:val>
                                        </p:tav>
                                        <p:tav tm="100000">
                                          <p:val>
                                            <p:strVal val="#ppt_x"/>
                                          </p:val>
                                        </p:tav>
                                      </p:tavLst>
                                    </p:anim>
                                    <p:anim calcmode="lin" valueType="num">
                                      <p:cBhvr additive="base">
                                        <p:cTn id="5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additive="base">
                                        <p:cTn id="61" dur="500" fill="hold"/>
                                        <p:tgtEl>
                                          <p:spTgt spid="5"/>
                                        </p:tgtEl>
                                        <p:attrNameLst>
                                          <p:attrName>ppt_x</p:attrName>
                                        </p:attrNameLst>
                                      </p:cBhvr>
                                      <p:tavLst>
                                        <p:tav tm="0">
                                          <p:val>
                                            <p:strVal val="#ppt_x"/>
                                          </p:val>
                                        </p:tav>
                                        <p:tav tm="100000">
                                          <p:val>
                                            <p:strVal val="#ppt_x"/>
                                          </p:val>
                                        </p:tav>
                                      </p:tavLst>
                                    </p:anim>
                                    <p:anim calcmode="lin" valueType="num">
                                      <p:cBhvr additive="base">
                                        <p:cTn id="6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3387</TotalTime>
  <Words>4705</Words>
  <Application>Microsoft Macintosh PowerPoint</Application>
  <PresentationFormat>Widescreen</PresentationFormat>
  <Paragraphs>366</Paragraphs>
  <Slides>67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67</vt:i4>
      </vt:variant>
    </vt:vector>
  </HeadingPairs>
  <TitlesOfParts>
    <vt:vector size="75" baseType="lpstr">
      <vt:lpstr>Arial</vt:lpstr>
      <vt:lpstr>ArialMT</vt:lpstr>
      <vt:lpstr>Calibri</vt:lpstr>
      <vt:lpstr>Calibri Light</vt:lpstr>
      <vt:lpstr>Chalkboard</vt:lpstr>
      <vt:lpstr>Comic Sans MS</vt:lpstr>
      <vt:lpstr>Lucida Handwriting</vt:lpstr>
      <vt:lpstr>Office Theme</vt:lpstr>
      <vt:lpstr>Thursday 15th October</vt:lpstr>
      <vt:lpstr>PowerPoint Presentation</vt:lpstr>
      <vt:lpstr>PowerPoint Presentation</vt:lpstr>
      <vt:lpstr>Warm Up Activity   Improve this boring paragraph! Add adjectives to describe.</vt:lpstr>
      <vt:lpstr>Warm Up Activity   Improve this boring paragraph! Add adjectives to describe.</vt:lpstr>
      <vt:lpstr>Warm Up Activity   Improve this boring paragraph! Add adjectives to describe.</vt:lpstr>
      <vt:lpstr>Warm Up Activity   Improve this boring paragraph! Add adjectives to describe.</vt:lpstr>
      <vt:lpstr>The Fisherman’s Three Wishes</vt:lpstr>
      <vt:lpstr>My Story Plan:</vt:lpstr>
      <vt:lpstr>PowerPoint Presentation</vt:lpstr>
      <vt:lpstr>PowerPoint Presentation</vt:lpstr>
      <vt:lpstr>Independent work</vt:lpstr>
      <vt:lpstr>Plenary</vt:lpstr>
      <vt:lpstr>Friday 16th October</vt:lpstr>
      <vt:lpstr>PowerPoint Presentation</vt:lpstr>
      <vt:lpstr>Warm Up Activity</vt:lpstr>
      <vt:lpstr>Warm Up Activity</vt:lpstr>
      <vt:lpstr>Warm Up Activity</vt:lpstr>
      <vt:lpstr>PowerPoint Presentation</vt:lpstr>
      <vt:lpstr>PowerPoint Presentation</vt:lpstr>
      <vt:lpstr>PowerPoint Presentation</vt:lpstr>
      <vt:lpstr>PowerPoint Presentation</vt:lpstr>
      <vt:lpstr>PowerPoint Presentation</vt:lpstr>
      <vt:lpstr>PowerPoint Presentation</vt:lpstr>
      <vt:lpstr>Independent work</vt:lpstr>
      <vt:lpstr>Plenary</vt:lpstr>
      <vt:lpstr>Monday 19th October</vt:lpstr>
      <vt:lpstr>PowerPoint Presentation</vt:lpstr>
      <vt:lpstr>Warm Up Activity</vt:lpstr>
      <vt:lpstr>Warm Up Activity</vt:lpstr>
      <vt:lpstr>Warm Up Activity</vt:lpstr>
      <vt:lpstr>Warm Up Activity</vt:lpstr>
      <vt:lpstr>Warm Up Activity</vt:lpstr>
      <vt:lpstr>Warm Up Activity</vt:lpstr>
      <vt:lpstr>PowerPoint Presentation</vt:lpstr>
      <vt:lpstr>PowerPoint Presentation</vt:lpstr>
      <vt:lpstr>PowerPoint Presentation</vt:lpstr>
      <vt:lpstr>PowerPoint Presentation</vt:lpstr>
      <vt:lpstr>PowerPoint Presentation</vt:lpstr>
      <vt:lpstr>Independent work</vt:lpstr>
      <vt:lpstr>Plenary</vt:lpstr>
      <vt:lpstr>Tuesday 20th October</vt:lpstr>
      <vt:lpstr>PowerPoint Presentation</vt:lpstr>
      <vt:lpstr>Warm Up Activity  Improve this boring paragraph!</vt:lpstr>
      <vt:lpstr>My Story Plan:</vt:lpstr>
      <vt:lpstr>In this part of the story, the characters make their second wish.</vt:lpstr>
      <vt:lpstr>In this paragraph, the characters make their third wish.</vt:lpstr>
      <vt:lpstr>Independent work</vt:lpstr>
      <vt:lpstr>Plenary</vt:lpstr>
      <vt:lpstr>Wednesday 21st October</vt:lpstr>
      <vt:lpstr>PowerPoint Presentation</vt:lpstr>
      <vt:lpstr>Warm Up Activity  Where should the speech marks go?</vt:lpstr>
      <vt:lpstr>Warm Up Activity  Where should the speech marks go?</vt:lpstr>
      <vt:lpstr>Warm Up Activity  Where should the speech marks go?</vt:lpstr>
      <vt:lpstr>PowerPoint Presentation</vt:lpstr>
      <vt:lpstr>My Story Plan:</vt:lpstr>
      <vt:lpstr>What should we include?</vt:lpstr>
      <vt:lpstr>In this paragraph, things start to go wrong.</vt:lpstr>
      <vt:lpstr>In these last paragraphs, we see that the greedy wife has learnt her lesson.</vt:lpstr>
      <vt:lpstr>Independent work</vt:lpstr>
      <vt:lpstr>Plenary</vt:lpstr>
      <vt:lpstr>Thursday 22nd October</vt:lpstr>
      <vt:lpstr>PowerPoint Presentation</vt:lpstr>
      <vt:lpstr>We are going to write our stories up into neat!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Fisherman’s Three Wishes</dc:title>
  <dc:creator>Suzanne Drummond</dc:creator>
  <cp:lastModifiedBy>Suzanne Drummond</cp:lastModifiedBy>
  <cp:revision>32</cp:revision>
  <dcterms:created xsi:type="dcterms:W3CDTF">2019-10-01T10:16:00Z</dcterms:created>
  <dcterms:modified xsi:type="dcterms:W3CDTF">2020-10-12T14:10:32Z</dcterms:modified>
</cp:coreProperties>
</file>