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26"/>
  </p:notesMasterIdLst>
  <p:sldIdLst>
    <p:sldId id="381" r:id="rId9"/>
    <p:sldId id="384" r:id="rId10"/>
    <p:sldId id="387" r:id="rId11"/>
    <p:sldId id="388" r:id="rId12"/>
    <p:sldId id="389" r:id="rId13"/>
    <p:sldId id="390" r:id="rId14"/>
    <p:sldId id="382" r:id="rId15"/>
    <p:sldId id="383" r:id="rId16"/>
    <p:sldId id="392" r:id="rId17"/>
    <p:sldId id="385" r:id="rId18"/>
    <p:sldId id="391" r:id="rId19"/>
    <p:sldId id="386" r:id="rId20"/>
    <p:sldId id="394" r:id="rId21"/>
    <p:sldId id="395" r:id="rId22"/>
    <p:sldId id="396" r:id="rId23"/>
    <p:sldId id="397" r:id="rId24"/>
    <p:sldId id="398" r:id="rId25"/>
  </p:sldIdLst>
  <p:sldSz cx="9144000" cy="6858000" type="screen4x3"/>
  <p:notesSz cx="6858000" cy="9144000"/>
  <p:defaultText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4" autoAdjust="0"/>
    <p:restoredTop sz="92012" autoAdjust="0"/>
  </p:normalViewPr>
  <p:slideViewPr>
    <p:cSldViewPr>
      <p:cViewPr>
        <p:scale>
          <a:sx n="71" d="100"/>
          <a:sy n="71" d="100"/>
        </p:scale>
        <p:origin x="-1044" y="-1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F9CBE-4AFF-3643-8073-765925F7E36B}" type="datetimeFigureOut">
              <a:rPr lang="en-GB" smtClean="0"/>
              <a:t>05/07/2020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C41BE-09FD-4843-8F6D-EB834FADB25D}" type="slidenum">
              <a:rPr lang="en-GB" smtClean="0"/>
              <a:t>‹#›</a:t>
            </a:fld>
            <a:endParaRPr lang="en-GB"/>
          </a:p>
        </p:txBody>
      </p:sp>
    </p:spTree>
    <p:extLst>
      <p:ext uri="{BB962C8B-B14F-4D97-AF65-F5344CB8AC3E}">
        <p14:creationId xmlns:p14="http://schemas.microsoft.com/office/powerpoint/2010/main" val="655859058"/>
      </p:ext>
    </p:extLst>
  </p:cSld>
  <p:clrMap bg1="lt1" tx1="dk1" bg2="lt2" tx2="dk2" accent1="accent1" accent2="accent2" accent3="accent3" accent4="accent4" accent5="accent5" accent6="accent6" hlink="hlink" folHlink="folHlink"/>
  <p:notesStyle>
    <a:lvl1pPr marL="0" algn="l" defTabSz="914306" rtl="0" eaLnBrk="1" latinLnBrk="0" hangingPunct="1">
      <a:defRPr sz="1200" kern="1200">
        <a:solidFill>
          <a:schemeClr val="tx1"/>
        </a:solidFill>
        <a:latin typeface="+mn-lt"/>
        <a:ea typeface="+mn-ea"/>
        <a:cs typeface="+mn-cs"/>
      </a:defRPr>
    </a:lvl1pPr>
    <a:lvl2pPr marL="457154" algn="l" defTabSz="914306" rtl="0" eaLnBrk="1" latinLnBrk="0" hangingPunct="1">
      <a:defRPr sz="1200" kern="1200">
        <a:solidFill>
          <a:schemeClr val="tx1"/>
        </a:solidFill>
        <a:latin typeface="+mn-lt"/>
        <a:ea typeface="+mn-ea"/>
        <a:cs typeface="+mn-cs"/>
      </a:defRPr>
    </a:lvl2pPr>
    <a:lvl3pPr marL="914306" algn="l" defTabSz="914306" rtl="0" eaLnBrk="1" latinLnBrk="0" hangingPunct="1">
      <a:defRPr sz="1200" kern="1200">
        <a:solidFill>
          <a:schemeClr val="tx1"/>
        </a:solidFill>
        <a:latin typeface="+mn-lt"/>
        <a:ea typeface="+mn-ea"/>
        <a:cs typeface="+mn-cs"/>
      </a:defRPr>
    </a:lvl3pPr>
    <a:lvl4pPr marL="1371460" algn="l" defTabSz="914306" rtl="0" eaLnBrk="1" latinLnBrk="0" hangingPunct="1">
      <a:defRPr sz="1200" kern="1200">
        <a:solidFill>
          <a:schemeClr val="tx1"/>
        </a:solidFill>
        <a:latin typeface="+mn-lt"/>
        <a:ea typeface="+mn-ea"/>
        <a:cs typeface="+mn-cs"/>
      </a:defRPr>
    </a:lvl4pPr>
    <a:lvl5pPr marL="1828613" algn="l" defTabSz="914306" rtl="0" eaLnBrk="1" latinLnBrk="0" hangingPunct="1">
      <a:defRPr sz="1200" kern="1200">
        <a:solidFill>
          <a:schemeClr val="tx1"/>
        </a:solidFill>
        <a:latin typeface="+mn-lt"/>
        <a:ea typeface="+mn-ea"/>
        <a:cs typeface="+mn-cs"/>
      </a:defRPr>
    </a:lvl5pPr>
    <a:lvl6pPr marL="2285766" algn="l" defTabSz="914306" rtl="0" eaLnBrk="1" latinLnBrk="0" hangingPunct="1">
      <a:defRPr sz="1200" kern="1200">
        <a:solidFill>
          <a:schemeClr val="tx1"/>
        </a:solidFill>
        <a:latin typeface="+mn-lt"/>
        <a:ea typeface="+mn-ea"/>
        <a:cs typeface="+mn-cs"/>
      </a:defRPr>
    </a:lvl6pPr>
    <a:lvl7pPr marL="2742920" algn="l" defTabSz="914306" rtl="0" eaLnBrk="1" latinLnBrk="0" hangingPunct="1">
      <a:defRPr sz="1200" kern="1200">
        <a:solidFill>
          <a:schemeClr val="tx1"/>
        </a:solidFill>
        <a:latin typeface="+mn-lt"/>
        <a:ea typeface="+mn-ea"/>
        <a:cs typeface="+mn-cs"/>
      </a:defRPr>
    </a:lvl7pPr>
    <a:lvl8pPr marL="3200072" algn="l" defTabSz="914306" rtl="0" eaLnBrk="1" latinLnBrk="0" hangingPunct="1">
      <a:defRPr sz="1200" kern="1200">
        <a:solidFill>
          <a:schemeClr val="tx1"/>
        </a:solidFill>
        <a:latin typeface="+mn-lt"/>
        <a:ea typeface="+mn-ea"/>
        <a:cs typeface="+mn-cs"/>
      </a:defRPr>
    </a:lvl8pPr>
    <a:lvl9pPr marL="3657226" algn="l" defTabSz="914306"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40" indent="0" algn="ctr">
              <a:buNone/>
              <a:defRPr>
                <a:solidFill>
                  <a:schemeClr val="tx1">
                    <a:tint val="75000"/>
                  </a:schemeClr>
                </a:solidFill>
              </a:defRPr>
            </a:lvl2pPr>
            <a:lvl3pPr marL="913883" indent="0" algn="ctr">
              <a:buNone/>
              <a:defRPr>
                <a:solidFill>
                  <a:schemeClr val="tx1">
                    <a:tint val="75000"/>
                  </a:schemeClr>
                </a:solidFill>
              </a:defRPr>
            </a:lvl3pPr>
            <a:lvl4pPr marL="1370830" indent="0" algn="ctr">
              <a:buNone/>
              <a:defRPr>
                <a:solidFill>
                  <a:schemeClr val="tx1">
                    <a:tint val="75000"/>
                  </a:schemeClr>
                </a:solidFill>
              </a:defRPr>
            </a:lvl4pPr>
            <a:lvl5pPr marL="1827772" indent="0" algn="ctr">
              <a:buNone/>
              <a:defRPr>
                <a:solidFill>
                  <a:schemeClr val="tx1">
                    <a:tint val="75000"/>
                  </a:schemeClr>
                </a:solidFill>
              </a:defRPr>
            </a:lvl5pPr>
            <a:lvl6pPr marL="2284713" indent="0" algn="ctr">
              <a:buNone/>
              <a:defRPr>
                <a:solidFill>
                  <a:schemeClr val="tx1">
                    <a:tint val="75000"/>
                  </a:schemeClr>
                </a:solidFill>
              </a:defRPr>
            </a:lvl6pPr>
            <a:lvl7pPr marL="2741659" indent="0" algn="ctr">
              <a:buNone/>
              <a:defRPr>
                <a:solidFill>
                  <a:schemeClr val="tx1">
                    <a:tint val="75000"/>
                  </a:schemeClr>
                </a:solidFill>
              </a:defRPr>
            </a:lvl7pPr>
            <a:lvl8pPr marL="3198596" indent="0" algn="ctr">
              <a:buNone/>
              <a:defRPr>
                <a:solidFill>
                  <a:schemeClr val="tx1">
                    <a:tint val="75000"/>
                  </a:schemeClr>
                </a:solidFill>
              </a:defRPr>
            </a:lvl8pPr>
            <a:lvl9pPr marL="365554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0B08256-495F-40BA-B191-DEE6784A8E48}"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05BAF0-66A6-4F1A-970E-6FDD5CD278E2}" type="slidenum">
              <a:rPr lang="en-GB" smtClean="0"/>
              <a:t>‹#›</a:t>
            </a:fld>
            <a:endParaRPr lang="en-GB"/>
          </a:p>
        </p:txBody>
      </p:sp>
    </p:spTree>
    <p:extLst>
      <p:ext uri="{BB962C8B-B14F-4D97-AF65-F5344CB8AC3E}">
        <p14:creationId xmlns:p14="http://schemas.microsoft.com/office/powerpoint/2010/main" val="3600116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B08256-495F-40BA-B191-DEE6784A8E48}"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05BAF0-66A6-4F1A-970E-6FDD5CD278E2}" type="slidenum">
              <a:rPr lang="en-GB" smtClean="0"/>
              <a:t>‹#›</a:t>
            </a:fld>
            <a:endParaRPr lang="en-GB"/>
          </a:p>
        </p:txBody>
      </p:sp>
    </p:spTree>
    <p:extLst>
      <p:ext uri="{BB962C8B-B14F-4D97-AF65-F5344CB8AC3E}">
        <p14:creationId xmlns:p14="http://schemas.microsoft.com/office/powerpoint/2010/main" val="175166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7"/>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9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B08256-495F-40BA-B191-DEE6784A8E48}"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05BAF0-66A6-4F1A-970E-6FDD5CD278E2}" type="slidenum">
              <a:rPr lang="en-GB" smtClean="0"/>
              <a:t>‹#›</a:t>
            </a:fld>
            <a:endParaRPr lang="en-GB"/>
          </a:p>
        </p:txBody>
      </p:sp>
    </p:spTree>
    <p:extLst>
      <p:ext uri="{BB962C8B-B14F-4D97-AF65-F5344CB8AC3E}">
        <p14:creationId xmlns:p14="http://schemas.microsoft.com/office/powerpoint/2010/main" val="3618922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9614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6221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85"/>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51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8690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8305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8751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4267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5631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98747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476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B08256-495F-40BA-B191-DEE6784A8E48}"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05BAF0-66A6-4F1A-970E-6FDD5CD278E2}" type="slidenum">
              <a:rPr lang="en-GB" smtClean="0"/>
              <a:t>‹#›</a:t>
            </a:fld>
            <a:endParaRPr lang="en-GB"/>
          </a:p>
        </p:txBody>
      </p:sp>
    </p:spTree>
    <p:extLst>
      <p:ext uri="{BB962C8B-B14F-4D97-AF65-F5344CB8AC3E}">
        <p14:creationId xmlns:p14="http://schemas.microsoft.com/office/powerpoint/2010/main" val="2645004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98747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6335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7571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083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8684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4610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9"/>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50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2538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0126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4986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8188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747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solidFill>
                  <a:schemeClr val="tx1">
                    <a:tint val="75000"/>
                  </a:schemeClr>
                </a:solidFill>
              </a:defRPr>
            </a:lvl1pPr>
            <a:lvl2pPr marL="456940" indent="0">
              <a:buNone/>
              <a:defRPr sz="1800">
                <a:solidFill>
                  <a:schemeClr val="tx1">
                    <a:tint val="75000"/>
                  </a:schemeClr>
                </a:solidFill>
              </a:defRPr>
            </a:lvl2pPr>
            <a:lvl3pPr marL="913883" indent="0">
              <a:buNone/>
              <a:defRPr sz="1600">
                <a:solidFill>
                  <a:schemeClr val="tx1">
                    <a:tint val="75000"/>
                  </a:schemeClr>
                </a:solidFill>
              </a:defRPr>
            </a:lvl3pPr>
            <a:lvl4pPr marL="1370830" indent="0">
              <a:buNone/>
              <a:defRPr sz="1400">
                <a:solidFill>
                  <a:schemeClr val="tx1">
                    <a:tint val="75000"/>
                  </a:schemeClr>
                </a:solidFill>
              </a:defRPr>
            </a:lvl4pPr>
            <a:lvl5pPr marL="1827772" indent="0">
              <a:buNone/>
              <a:defRPr sz="1400">
                <a:solidFill>
                  <a:schemeClr val="tx1">
                    <a:tint val="75000"/>
                  </a:schemeClr>
                </a:solidFill>
              </a:defRPr>
            </a:lvl5pPr>
            <a:lvl6pPr marL="2284713" indent="0">
              <a:buNone/>
              <a:defRPr sz="1400">
                <a:solidFill>
                  <a:schemeClr val="tx1">
                    <a:tint val="75000"/>
                  </a:schemeClr>
                </a:solidFill>
              </a:defRPr>
            </a:lvl6pPr>
            <a:lvl7pPr marL="2741659" indent="0">
              <a:buNone/>
              <a:defRPr sz="1400">
                <a:solidFill>
                  <a:schemeClr val="tx1">
                    <a:tint val="75000"/>
                  </a:schemeClr>
                </a:solidFill>
              </a:defRPr>
            </a:lvl7pPr>
            <a:lvl8pPr marL="3198596" indent="0">
              <a:buNone/>
              <a:defRPr sz="1400">
                <a:solidFill>
                  <a:schemeClr val="tx1">
                    <a:tint val="75000"/>
                  </a:schemeClr>
                </a:solidFill>
              </a:defRPr>
            </a:lvl8pPr>
            <a:lvl9pPr marL="36555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B08256-495F-40BA-B191-DEE6784A8E48}"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05BAF0-66A6-4F1A-970E-6FDD5CD278E2}" type="slidenum">
              <a:rPr lang="en-GB" smtClean="0"/>
              <a:t>‹#›</a:t>
            </a:fld>
            <a:endParaRPr lang="en-GB"/>
          </a:p>
        </p:txBody>
      </p:sp>
    </p:spTree>
    <p:extLst>
      <p:ext uri="{BB962C8B-B14F-4D97-AF65-F5344CB8AC3E}">
        <p14:creationId xmlns:p14="http://schemas.microsoft.com/office/powerpoint/2010/main" val="610015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98746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2854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98746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7741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6516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2391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2966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2897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1"/>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9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31381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1881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3433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842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0B08256-495F-40BA-B191-DEE6784A8E48}" type="datetimeFigureOut">
              <a:rPr lang="en-GB" smtClean="0"/>
              <a:t>05/07/2020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05BAF0-66A6-4F1A-970E-6FDD5CD278E2}" type="slidenum">
              <a:rPr lang="en-GB" smtClean="0"/>
              <a:t>‹#›</a:t>
            </a:fld>
            <a:endParaRPr lang="en-GB"/>
          </a:p>
        </p:txBody>
      </p:sp>
    </p:spTree>
    <p:extLst>
      <p:ext uri="{BB962C8B-B14F-4D97-AF65-F5344CB8AC3E}">
        <p14:creationId xmlns:p14="http://schemas.microsoft.com/office/powerpoint/2010/main" val="2706170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44549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98745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6479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98745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24628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6937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7276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9962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79606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1"/>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8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64414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7294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5089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40" indent="0">
              <a:buNone/>
              <a:defRPr sz="2000" b="1"/>
            </a:lvl2pPr>
            <a:lvl3pPr marL="913883" indent="0">
              <a:buNone/>
              <a:defRPr sz="1800" b="1"/>
            </a:lvl3pPr>
            <a:lvl4pPr marL="1370830" indent="0">
              <a:buNone/>
              <a:defRPr sz="1600" b="1"/>
            </a:lvl4pPr>
            <a:lvl5pPr marL="1827772" indent="0">
              <a:buNone/>
              <a:defRPr sz="1600" b="1"/>
            </a:lvl5pPr>
            <a:lvl6pPr marL="2284713" indent="0">
              <a:buNone/>
              <a:defRPr sz="1600" b="1"/>
            </a:lvl6pPr>
            <a:lvl7pPr marL="2741659" indent="0">
              <a:buNone/>
              <a:defRPr sz="1600" b="1"/>
            </a:lvl7pPr>
            <a:lvl8pPr marL="3198596" indent="0">
              <a:buNone/>
              <a:defRPr sz="1600" b="1"/>
            </a:lvl8pPr>
            <a:lvl9pPr marL="36555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940" indent="0">
              <a:buNone/>
              <a:defRPr sz="2000" b="1"/>
            </a:lvl2pPr>
            <a:lvl3pPr marL="913883" indent="0">
              <a:buNone/>
              <a:defRPr sz="1800" b="1"/>
            </a:lvl3pPr>
            <a:lvl4pPr marL="1370830" indent="0">
              <a:buNone/>
              <a:defRPr sz="1600" b="1"/>
            </a:lvl4pPr>
            <a:lvl5pPr marL="1827772" indent="0">
              <a:buNone/>
              <a:defRPr sz="1600" b="1"/>
            </a:lvl5pPr>
            <a:lvl6pPr marL="2284713" indent="0">
              <a:buNone/>
              <a:defRPr sz="1600" b="1"/>
            </a:lvl6pPr>
            <a:lvl7pPr marL="2741659" indent="0">
              <a:buNone/>
              <a:defRPr sz="1600" b="1"/>
            </a:lvl7pPr>
            <a:lvl8pPr marL="3198596" indent="0">
              <a:buNone/>
              <a:defRPr sz="1600" b="1"/>
            </a:lvl8pPr>
            <a:lvl9pPr marL="36555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0B08256-495F-40BA-B191-DEE6784A8E48}" type="datetimeFigureOut">
              <a:rPr lang="en-GB" smtClean="0"/>
              <a:t>05/07/2020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05BAF0-66A6-4F1A-970E-6FDD5CD278E2}" type="slidenum">
              <a:rPr lang="en-GB" smtClean="0"/>
              <a:t>‹#›</a:t>
            </a:fld>
            <a:endParaRPr lang="en-GB"/>
          </a:p>
        </p:txBody>
      </p:sp>
    </p:spTree>
    <p:extLst>
      <p:ext uri="{BB962C8B-B14F-4D97-AF65-F5344CB8AC3E}">
        <p14:creationId xmlns:p14="http://schemas.microsoft.com/office/powerpoint/2010/main" val="34108681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88471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9549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98744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2605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98744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93457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51970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32628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04024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19938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1"/>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7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10235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93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0B08256-495F-40BA-B191-DEE6784A8E48}" type="datetimeFigureOut">
              <a:rPr lang="en-GB" smtClean="0"/>
              <a:t>05/07/2020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05BAF0-66A6-4F1A-970E-6FDD5CD278E2}" type="slidenum">
              <a:rPr lang="en-GB" smtClean="0"/>
              <a:t>‹#›</a:t>
            </a:fld>
            <a:endParaRPr lang="en-GB"/>
          </a:p>
        </p:txBody>
      </p:sp>
    </p:spTree>
    <p:extLst>
      <p:ext uri="{BB962C8B-B14F-4D97-AF65-F5344CB8AC3E}">
        <p14:creationId xmlns:p14="http://schemas.microsoft.com/office/powerpoint/2010/main" val="23402221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37297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44946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31920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98743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7635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98743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89757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09721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26868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51253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79126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592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08256-495F-40BA-B191-DEE6784A8E48}" type="datetimeFigureOut">
              <a:rPr lang="en-GB" smtClean="0"/>
              <a:t>05/07/2020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05BAF0-66A6-4F1A-970E-6FDD5CD278E2}" type="slidenum">
              <a:rPr lang="en-GB" smtClean="0"/>
              <a:t>‹#›</a:t>
            </a:fld>
            <a:endParaRPr lang="en-GB"/>
          </a:p>
        </p:txBody>
      </p:sp>
    </p:spTree>
    <p:extLst>
      <p:ext uri="{BB962C8B-B14F-4D97-AF65-F5344CB8AC3E}">
        <p14:creationId xmlns:p14="http://schemas.microsoft.com/office/powerpoint/2010/main" val="31774252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4839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63659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54055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54631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08512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56804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79993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A13004-D9A0-7041-A11A-FCF9726861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00088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40" indent="0" algn="ctr">
              <a:buNone/>
              <a:defRPr>
                <a:solidFill>
                  <a:schemeClr val="tx1">
                    <a:tint val="75000"/>
                  </a:schemeClr>
                </a:solidFill>
              </a:defRPr>
            </a:lvl2pPr>
            <a:lvl3pPr marL="913883" indent="0" algn="ctr">
              <a:buNone/>
              <a:defRPr>
                <a:solidFill>
                  <a:schemeClr val="tx1">
                    <a:tint val="75000"/>
                  </a:schemeClr>
                </a:solidFill>
              </a:defRPr>
            </a:lvl3pPr>
            <a:lvl4pPr marL="1370830" indent="0" algn="ctr">
              <a:buNone/>
              <a:defRPr>
                <a:solidFill>
                  <a:schemeClr val="tx1">
                    <a:tint val="75000"/>
                  </a:schemeClr>
                </a:solidFill>
              </a:defRPr>
            </a:lvl4pPr>
            <a:lvl5pPr marL="1827772" indent="0" algn="ctr">
              <a:buNone/>
              <a:defRPr>
                <a:solidFill>
                  <a:schemeClr val="tx1">
                    <a:tint val="75000"/>
                  </a:schemeClr>
                </a:solidFill>
              </a:defRPr>
            </a:lvl5pPr>
            <a:lvl6pPr marL="2284713" indent="0" algn="ctr">
              <a:buNone/>
              <a:defRPr>
                <a:solidFill>
                  <a:schemeClr val="tx1">
                    <a:tint val="75000"/>
                  </a:schemeClr>
                </a:solidFill>
              </a:defRPr>
            </a:lvl6pPr>
            <a:lvl7pPr marL="2741659" indent="0" algn="ctr">
              <a:buNone/>
              <a:defRPr>
                <a:solidFill>
                  <a:schemeClr val="tx1">
                    <a:tint val="75000"/>
                  </a:schemeClr>
                </a:solidFill>
              </a:defRPr>
            </a:lvl7pPr>
            <a:lvl8pPr marL="3198596" indent="0" algn="ctr">
              <a:buNone/>
              <a:defRPr>
                <a:solidFill>
                  <a:schemeClr val="tx1">
                    <a:tint val="75000"/>
                  </a:schemeClr>
                </a:solidFill>
              </a:defRPr>
            </a:lvl8pPr>
            <a:lvl9pPr marL="365554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0B08256-495F-40BA-B191-DEE6784A8E48}"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C05BAF0-66A6-4F1A-970E-6FDD5CD278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36951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B08256-495F-40BA-B191-DEE6784A8E48}"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C05BAF0-66A6-4F1A-970E-6FDD5CD278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920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10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6940" indent="0">
              <a:buNone/>
              <a:defRPr sz="1200"/>
            </a:lvl2pPr>
            <a:lvl3pPr marL="913883" indent="0">
              <a:buNone/>
              <a:defRPr sz="1000"/>
            </a:lvl3pPr>
            <a:lvl4pPr marL="1370830" indent="0">
              <a:buNone/>
              <a:defRPr sz="900"/>
            </a:lvl4pPr>
            <a:lvl5pPr marL="1827772" indent="0">
              <a:buNone/>
              <a:defRPr sz="900"/>
            </a:lvl5pPr>
            <a:lvl6pPr marL="2284713" indent="0">
              <a:buNone/>
              <a:defRPr sz="900"/>
            </a:lvl6pPr>
            <a:lvl7pPr marL="2741659" indent="0">
              <a:buNone/>
              <a:defRPr sz="900"/>
            </a:lvl7pPr>
            <a:lvl8pPr marL="3198596" indent="0">
              <a:buNone/>
              <a:defRPr sz="900"/>
            </a:lvl8pPr>
            <a:lvl9pPr marL="36555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B08256-495F-40BA-B191-DEE6784A8E48}" type="datetimeFigureOut">
              <a:rPr lang="en-GB" smtClean="0"/>
              <a:t>05/07/2020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05BAF0-66A6-4F1A-970E-6FDD5CD278E2}" type="slidenum">
              <a:rPr lang="en-GB" smtClean="0"/>
              <a:t>‹#›</a:t>
            </a:fld>
            <a:endParaRPr lang="en-GB"/>
          </a:p>
        </p:txBody>
      </p:sp>
    </p:spTree>
    <p:extLst>
      <p:ext uri="{BB962C8B-B14F-4D97-AF65-F5344CB8AC3E}">
        <p14:creationId xmlns:p14="http://schemas.microsoft.com/office/powerpoint/2010/main" val="28211526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solidFill>
                  <a:schemeClr val="tx1">
                    <a:tint val="75000"/>
                  </a:schemeClr>
                </a:solidFill>
              </a:defRPr>
            </a:lvl1pPr>
            <a:lvl2pPr marL="456940" indent="0">
              <a:buNone/>
              <a:defRPr sz="1800">
                <a:solidFill>
                  <a:schemeClr val="tx1">
                    <a:tint val="75000"/>
                  </a:schemeClr>
                </a:solidFill>
              </a:defRPr>
            </a:lvl2pPr>
            <a:lvl3pPr marL="913883" indent="0">
              <a:buNone/>
              <a:defRPr sz="1600">
                <a:solidFill>
                  <a:schemeClr val="tx1">
                    <a:tint val="75000"/>
                  </a:schemeClr>
                </a:solidFill>
              </a:defRPr>
            </a:lvl3pPr>
            <a:lvl4pPr marL="1370830" indent="0">
              <a:buNone/>
              <a:defRPr sz="1400">
                <a:solidFill>
                  <a:schemeClr val="tx1">
                    <a:tint val="75000"/>
                  </a:schemeClr>
                </a:solidFill>
              </a:defRPr>
            </a:lvl4pPr>
            <a:lvl5pPr marL="1827772" indent="0">
              <a:buNone/>
              <a:defRPr sz="1400">
                <a:solidFill>
                  <a:schemeClr val="tx1">
                    <a:tint val="75000"/>
                  </a:schemeClr>
                </a:solidFill>
              </a:defRPr>
            </a:lvl5pPr>
            <a:lvl6pPr marL="2284713" indent="0">
              <a:buNone/>
              <a:defRPr sz="1400">
                <a:solidFill>
                  <a:schemeClr val="tx1">
                    <a:tint val="75000"/>
                  </a:schemeClr>
                </a:solidFill>
              </a:defRPr>
            </a:lvl6pPr>
            <a:lvl7pPr marL="2741659" indent="0">
              <a:buNone/>
              <a:defRPr sz="1400">
                <a:solidFill>
                  <a:schemeClr val="tx1">
                    <a:tint val="75000"/>
                  </a:schemeClr>
                </a:solidFill>
              </a:defRPr>
            </a:lvl7pPr>
            <a:lvl8pPr marL="3198596" indent="0">
              <a:buNone/>
              <a:defRPr sz="1400">
                <a:solidFill>
                  <a:schemeClr val="tx1">
                    <a:tint val="75000"/>
                  </a:schemeClr>
                </a:solidFill>
              </a:defRPr>
            </a:lvl8pPr>
            <a:lvl9pPr marL="36555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B08256-495F-40BA-B191-DEE6784A8E48}"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C05BAF0-66A6-4F1A-970E-6FDD5CD278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24071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0B08256-495F-40BA-B191-DEE6784A8E48}" type="datetimeFigureOut">
              <a:rPr lang="en-GB" smtClean="0">
                <a:solidFill>
                  <a:prstClr val="black">
                    <a:tint val="75000"/>
                  </a:prstClr>
                </a:solidFill>
              </a:rPr>
              <a:pPr/>
              <a:t>05/07/2020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C05BAF0-66A6-4F1A-970E-6FDD5CD278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63441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40" indent="0">
              <a:buNone/>
              <a:defRPr sz="2000" b="1"/>
            </a:lvl2pPr>
            <a:lvl3pPr marL="913883" indent="0">
              <a:buNone/>
              <a:defRPr sz="1800" b="1"/>
            </a:lvl3pPr>
            <a:lvl4pPr marL="1370830" indent="0">
              <a:buNone/>
              <a:defRPr sz="1600" b="1"/>
            </a:lvl4pPr>
            <a:lvl5pPr marL="1827772" indent="0">
              <a:buNone/>
              <a:defRPr sz="1600" b="1"/>
            </a:lvl5pPr>
            <a:lvl6pPr marL="2284713" indent="0">
              <a:buNone/>
              <a:defRPr sz="1600" b="1"/>
            </a:lvl6pPr>
            <a:lvl7pPr marL="2741659" indent="0">
              <a:buNone/>
              <a:defRPr sz="1600" b="1"/>
            </a:lvl7pPr>
            <a:lvl8pPr marL="3198596" indent="0">
              <a:buNone/>
              <a:defRPr sz="1600" b="1"/>
            </a:lvl8pPr>
            <a:lvl9pPr marL="36555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940" indent="0">
              <a:buNone/>
              <a:defRPr sz="2000" b="1"/>
            </a:lvl2pPr>
            <a:lvl3pPr marL="913883" indent="0">
              <a:buNone/>
              <a:defRPr sz="1800" b="1"/>
            </a:lvl3pPr>
            <a:lvl4pPr marL="1370830" indent="0">
              <a:buNone/>
              <a:defRPr sz="1600" b="1"/>
            </a:lvl4pPr>
            <a:lvl5pPr marL="1827772" indent="0">
              <a:buNone/>
              <a:defRPr sz="1600" b="1"/>
            </a:lvl5pPr>
            <a:lvl6pPr marL="2284713" indent="0">
              <a:buNone/>
              <a:defRPr sz="1600" b="1"/>
            </a:lvl6pPr>
            <a:lvl7pPr marL="2741659" indent="0">
              <a:buNone/>
              <a:defRPr sz="1600" b="1"/>
            </a:lvl7pPr>
            <a:lvl8pPr marL="3198596" indent="0">
              <a:buNone/>
              <a:defRPr sz="1600" b="1"/>
            </a:lvl8pPr>
            <a:lvl9pPr marL="36555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0B08256-495F-40BA-B191-DEE6784A8E48}" type="datetimeFigureOut">
              <a:rPr lang="en-GB" smtClean="0">
                <a:solidFill>
                  <a:prstClr val="black">
                    <a:tint val="75000"/>
                  </a:prstClr>
                </a:solidFill>
              </a:rPr>
              <a:pPr/>
              <a:t>05/07/2020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C05BAF0-66A6-4F1A-970E-6FDD5CD278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94494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0B08256-495F-40BA-B191-DEE6784A8E48}" type="datetimeFigureOut">
              <a:rPr lang="en-GB" smtClean="0">
                <a:solidFill>
                  <a:prstClr val="black">
                    <a:tint val="75000"/>
                  </a:prstClr>
                </a:solidFill>
              </a:rPr>
              <a:pPr/>
              <a:t>05/07/2020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C05BAF0-66A6-4F1A-970E-6FDD5CD278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32892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08256-495F-40BA-B191-DEE6784A8E48}" type="datetimeFigureOut">
              <a:rPr lang="en-GB" smtClean="0">
                <a:solidFill>
                  <a:prstClr val="black">
                    <a:tint val="75000"/>
                  </a:prstClr>
                </a:solidFill>
              </a:rPr>
              <a:pPr/>
              <a:t>05/07/2020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C05BAF0-66A6-4F1A-970E-6FDD5CD278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12030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10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6940" indent="0">
              <a:buNone/>
              <a:defRPr sz="1200"/>
            </a:lvl2pPr>
            <a:lvl3pPr marL="913883" indent="0">
              <a:buNone/>
              <a:defRPr sz="1000"/>
            </a:lvl3pPr>
            <a:lvl4pPr marL="1370830" indent="0">
              <a:buNone/>
              <a:defRPr sz="900"/>
            </a:lvl4pPr>
            <a:lvl5pPr marL="1827772" indent="0">
              <a:buNone/>
              <a:defRPr sz="900"/>
            </a:lvl5pPr>
            <a:lvl6pPr marL="2284713" indent="0">
              <a:buNone/>
              <a:defRPr sz="900"/>
            </a:lvl6pPr>
            <a:lvl7pPr marL="2741659" indent="0">
              <a:buNone/>
              <a:defRPr sz="900"/>
            </a:lvl7pPr>
            <a:lvl8pPr marL="3198596" indent="0">
              <a:buNone/>
              <a:defRPr sz="900"/>
            </a:lvl8pPr>
            <a:lvl9pPr marL="36555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B08256-495F-40BA-B191-DEE6784A8E48}" type="datetimeFigureOut">
              <a:rPr lang="en-GB" smtClean="0">
                <a:solidFill>
                  <a:prstClr val="black">
                    <a:tint val="75000"/>
                  </a:prstClr>
                </a:solidFill>
              </a:rPr>
              <a:pPr/>
              <a:t>05/07/2020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C05BAF0-66A6-4F1A-970E-6FDD5CD278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73794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40" indent="0">
              <a:buNone/>
              <a:defRPr sz="2800"/>
            </a:lvl2pPr>
            <a:lvl3pPr marL="913883" indent="0">
              <a:buNone/>
              <a:defRPr sz="2400"/>
            </a:lvl3pPr>
            <a:lvl4pPr marL="1370830" indent="0">
              <a:buNone/>
              <a:defRPr sz="2000"/>
            </a:lvl4pPr>
            <a:lvl5pPr marL="1827772" indent="0">
              <a:buNone/>
              <a:defRPr sz="2000"/>
            </a:lvl5pPr>
            <a:lvl6pPr marL="2284713" indent="0">
              <a:buNone/>
              <a:defRPr sz="2000"/>
            </a:lvl6pPr>
            <a:lvl7pPr marL="2741659" indent="0">
              <a:buNone/>
              <a:defRPr sz="2000"/>
            </a:lvl7pPr>
            <a:lvl8pPr marL="3198596" indent="0">
              <a:buNone/>
              <a:defRPr sz="2000"/>
            </a:lvl8pPr>
            <a:lvl9pPr marL="3655543"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40" indent="0">
              <a:buNone/>
              <a:defRPr sz="1200"/>
            </a:lvl2pPr>
            <a:lvl3pPr marL="913883" indent="0">
              <a:buNone/>
              <a:defRPr sz="1000"/>
            </a:lvl3pPr>
            <a:lvl4pPr marL="1370830" indent="0">
              <a:buNone/>
              <a:defRPr sz="900"/>
            </a:lvl4pPr>
            <a:lvl5pPr marL="1827772" indent="0">
              <a:buNone/>
              <a:defRPr sz="900"/>
            </a:lvl5pPr>
            <a:lvl6pPr marL="2284713" indent="0">
              <a:buNone/>
              <a:defRPr sz="900"/>
            </a:lvl6pPr>
            <a:lvl7pPr marL="2741659" indent="0">
              <a:buNone/>
              <a:defRPr sz="900"/>
            </a:lvl7pPr>
            <a:lvl8pPr marL="3198596" indent="0">
              <a:buNone/>
              <a:defRPr sz="900"/>
            </a:lvl8pPr>
            <a:lvl9pPr marL="36555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B08256-495F-40BA-B191-DEE6784A8E48}" type="datetimeFigureOut">
              <a:rPr lang="en-GB" smtClean="0">
                <a:solidFill>
                  <a:prstClr val="black">
                    <a:tint val="75000"/>
                  </a:prstClr>
                </a:solidFill>
              </a:rPr>
              <a:pPr/>
              <a:t>05/07/2020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C05BAF0-66A6-4F1A-970E-6FDD5CD278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96735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B08256-495F-40BA-B191-DEE6784A8E48}"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C05BAF0-66A6-4F1A-970E-6FDD5CD278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96239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7"/>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9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B08256-495F-40BA-B191-DEE6784A8E48}"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C05BAF0-66A6-4F1A-970E-6FDD5CD278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415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40" indent="0">
              <a:buNone/>
              <a:defRPr sz="2800"/>
            </a:lvl2pPr>
            <a:lvl3pPr marL="913883" indent="0">
              <a:buNone/>
              <a:defRPr sz="2400"/>
            </a:lvl3pPr>
            <a:lvl4pPr marL="1370830" indent="0">
              <a:buNone/>
              <a:defRPr sz="2000"/>
            </a:lvl4pPr>
            <a:lvl5pPr marL="1827772" indent="0">
              <a:buNone/>
              <a:defRPr sz="2000"/>
            </a:lvl5pPr>
            <a:lvl6pPr marL="2284713" indent="0">
              <a:buNone/>
              <a:defRPr sz="2000"/>
            </a:lvl6pPr>
            <a:lvl7pPr marL="2741659" indent="0">
              <a:buNone/>
              <a:defRPr sz="2000"/>
            </a:lvl7pPr>
            <a:lvl8pPr marL="3198596" indent="0">
              <a:buNone/>
              <a:defRPr sz="2000"/>
            </a:lvl8pPr>
            <a:lvl9pPr marL="3655543"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40" indent="0">
              <a:buNone/>
              <a:defRPr sz="1200"/>
            </a:lvl2pPr>
            <a:lvl3pPr marL="913883" indent="0">
              <a:buNone/>
              <a:defRPr sz="1000"/>
            </a:lvl3pPr>
            <a:lvl4pPr marL="1370830" indent="0">
              <a:buNone/>
              <a:defRPr sz="900"/>
            </a:lvl4pPr>
            <a:lvl5pPr marL="1827772" indent="0">
              <a:buNone/>
              <a:defRPr sz="900"/>
            </a:lvl5pPr>
            <a:lvl6pPr marL="2284713" indent="0">
              <a:buNone/>
              <a:defRPr sz="900"/>
            </a:lvl6pPr>
            <a:lvl7pPr marL="2741659" indent="0">
              <a:buNone/>
              <a:defRPr sz="900"/>
            </a:lvl7pPr>
            <a:lvl8pPr marL="3198596" indent="0">
              <a:buNone/>
              <a:defRPr sz="900"/>
            </a:lvl8pPr>
            <a:lvl9pPr marL="36555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B08256-495F-40BA-B191-DEE6784A8E48}" type="datetimeFigureOut">
              <a:rPr lang="en-GB" smtClean="0"/>
              <a:t>05/07/2020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05BAF0-66A6-4F1A-970E-6FDD5CD278E2}" type="slidenum">
              <a:rPr lang="en-GB" smtClean="0"/>
              <a:t>‹#›</a:t>
            </a:fld>
            <a:endParaRPr lang="en-GB"/>
          </a:p>
        </p:txBody>
      </p:sp>
    </p:spTree>
    <p:extLst>
      <p:ext uri="{BB962C8B-B14F-4D97-AF65-F5344CB8AC3E}">
        <p14:creationId xmlns:p14="http://schemas.microsoft.com/office/powerpoint/2010/main" val="3219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88" tIns="45694" rIns="91388" bIns="45694"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16"/>
            <a:ext cx="8229600" cy="4525963"/>
          </a:xfrm>
          <a:prstGeom prst="rect">
            <a:avLst/>
          </a:prstGeom>
        </p:spPr>
        <p:txBody>
          <a:bodyPr vert="horz" lIns="91388" tIns="45694" rIns="91388" bIns="4569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409"/>
            <a:ext cx="2133600" cy="365125"/>
          </a:xfrm>
          <a:prstGeom prst="rect">
            <a:avLst/>
          </a:prstGeom>
        </p:spPr>
        <p:txBody>
          <a:bodyPr vert="horz" lIns="91388" tIns="45694" rIns="91388" bIns="45694" rtlCol="0" anchor="ctr"/>
          <a:lstStyle>
            <a:lvl1pPr algn="l">
              <a:defRPr sz="1200">
                <a:solidFill>
                  <a:schemeClr val="tx1">
                    <a:tint val="75000"/>
                  </a:schemeClr>
                </a:solidFill>
              </a:defRPr>
            </a:lvl1pPr>
          </a:lstStyle>
          <a:p>
            <a:fld id="{50B08256-495F-40BA-B191-DEE6784A8E48}" type="datetimeFigureOut">
              <a:rPr lang="en-GB" smtClean="0"/>
              <a:t>05/07/2020</a:t>
            </a:fld>
            <a:endParaRPr lang="en-GB"/>
          </a:p>
        </p:txBody>
      </p:sp>
      <p:sp>
        <p:nvSpPr>
          <p:cNvPr id="5" name="Footer Placeholder 4"/>
          <p:cNvSpPr>
            <a:spLocks noGrp="1"/>
          </p:cNvSpPr>
          <p:nvPr>
            <p:ph type="ftr" sz="quarter" idx="3"/>
          </p:nvPr>
        </p:nvSpPr>
        <p:spPr>
          <a:xfrm>
            <a:off x="3124201" y="6356409"/>
            <a:ext cx="2895600" cy="365125"/>
          </a:xfrm>
          <a:prstGeom prst="rect">
            <a:avLst/>
          </a:prstGeom>
        </p:spPr>
        <p:txBody>
          <a:bodyPr vert="horz" lIns="91388" tIns="45694" rIns="91388" bIns="45694"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409"/>
            <a:ext cx="2133600" cy="365125"/>
          </a:xfrm>
          <a:prstGeom prst="rect">
            <a:avLst/>
          </a:prstGeom>
        </p:spPr>
        <p:txBody>
          <a:bodyPr vert="horz" lIns="91388" tIns="45694" rIns="91388" bIns="45694" rtlCol="0" anchor="ctr"/>
          <a:lstStyle>
            <a:lvl1pPr algn="r">
              <a:defRPr sz="1200">
                <a:solidFill>
                  <a:schemeClr val="tx1">
                    <a:tint val="75000"/>
                  </a:schemeClr>
                </a:solidFill>
              </a:defRPr>
            </a:lvl1pPr>
          </a:lstStyle>
          <a:p>
            <a:fld id="{0C05BAF0-66A6-4F1A-970E-6FDD5CD278E2}" type="slidenum">
              <a:rPr lang="en-GB" smtClean="0"/>
              <a:t>‹#›</a:t>
            </a:fld>
            <a:endParaRPr lang="en-GB"/>
          </a:p>
        </p:txBody>
      </p:sp>
    </p:spTree>
    <p:extLst>
      <p:ext uri="{BB962C8B-B14F-4D97-AF65-F5344CB8AC3E}">
        <p14:creationId xmlns:p14="http://schemas.microsoft.com/office/powerpoint/2010/main" val="644966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883" rtl="0" eaLnBrk="1" latinLnBrk="0" hangingPunct="1">
        <a:spcBef>
          <a:spcPct val="0"/>
        </a:spcBef>
        <a:buNone/>
        <a:defRPr sz="4400" kern="1200">
          <a:solidFill>
            <a:schemeClr val="tx1"/>
          </a:solidFill>
          <a:latin typeface="+mj-lt"/>
          <a:ea typeface="+mj-ea"/>
          <a:cs typeface="+mj-cs"/>
        </a:defRPr>
      </a:lvl1pPr>
    </p:titleStyle>
    <p:bodyStyle>
      <a:lvl1pPr marL="342709" indent="-342709" algn="l" defTabSz="91388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32" indent="-285589" algn="l" defTabSz="91388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53" indent="-228470" algn="l" defTabSz="9138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298"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245"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187"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128"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73"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012"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9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907706C-B2DC-394E-9EF4-77E7589E7105}" type="datetimeFigureOut">
              <a:rPr lang="en-GB" smtClean="0">
                <a:solidFill>
                  <a:prstClr val="black">
                    <a:tint val="75000"/>
                  </a:prstClr>
                </a:solidFill>
              </a:rPr>
              <a:pPr defTabSz="914400"/>
              <a:t>05/07/2020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9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9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2A13004-D9A0-7041-A11A-FCF972686104}"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25640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9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907706C-B2DC-394E-9EF4-77E7589E7105}" type="datetimeFigureOut">
              <a:rPr lang="en-GB" smtClean="0">
                <a:solidFill>
                  <a:prstClr val="black">
                    <a:tint val="75000"/>
                  </a:prstClr>
                </a:solidFill>
              </a:rPr>
              <a:pPr defTabSz="914400"/>
              <a:t>05/07/2020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9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9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2A13004-D9A0-7041-A11A-FCF972686104}"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9173467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8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907706C-B2DC-394E-9EF4-77E7589E7105}" type="datetimeFigureOut">
              <a:rPr lang="en-GB" smtClean="0">
                <a:solidFill>
                  <a:prstClr val="black">
                    <a:tint val="75000"/>
                  </a:prstClr>
                </a:solidFill>
              </a:rPr>
              <a:pPr defTabSz="914400"/>
              <a:t>05/07/2020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8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8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2A13004-D9A0-7041-A11A-FCF972686104}"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6263259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7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907706C-B2DC-394E-9EF4-77E7589E7105}" type="datetimeFigureOut">
              <a:rPr lang="en-GB" smtClean="0">
                <a:solidFill>
                  <a:prstClr val="black">
                    <a:tint val="75000"/>
                  </a:prstClr>
                </a:solidFill>
              </a:rPr>
              <a:pPr defTabSz="914400"/>
              <a:t>05/07/2020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7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2A13004-D9A0-7041-A11A-FCF972686104}"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5470953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907706C-B2DC-394E-9EF4-77E7589E7105}" type="datetimeFigureOut">
              <a:rPr lang="en-GB" smtClean="0">
                <a:solidFill>
                  <a:prstClr val="black">
                    <a:tint val="75000"/>
                  </a:prstClr>
                </a:solidFill>
              </a:rPr>
              <a:pPr defTabSz="914400"/>
              <a:t>05/07/2020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2A13004-D9A0-7041-A11A-FCF972686104}"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9165535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907706C-B2DC-394E-9EF4-77E7589E7105}" type="datetimeFigureOut">
              <a:rPr lang="en-GB" smtClean="0">
                <a:solidFill>
                  <a:prstClr val="black">
                    <a:tint val="75000"/>
                  </a:prstClr>
                </a:solidFill>
              </a:rPr>
              <a:pPr defTabSz="914400"/>
              <a:t>05/07/2020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2A13004-D9A0-7041-A11A-FCF972686104}"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2369150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88" tIns="45694" rIns="91388" bIns="45694"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16"/>
            <a:ext cx="8229600" cy="4525963"/>
          </a:xfrm>
          <a:prstGeom prst="rect">
            <a:avLst/>
          </a:prstGeom>
        </p:spPr>
        <p:txBody>
          <a:bodyPr vert="horz" lIns="91388" tIns="45694" rIns="91388" bIns="4569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409"/>
            <a:ext cx="2133600" cy="365125"/>
          </a:xfrm>
          <a:prstGeom prst="rect">
            <a:avLst/>
          </a:prstGeom>
        </p:spPr>
        <p:txBody>
          <a:bodyPr vert="horz" lIns="91388" tIns="45694" rIns="91388" bIns="45694" rtlCol="0" anchor="ctr"/>
          <a:lstStyle>
            <a:lvl1pPr algn="l">
              <a:defRPr sz="1200">
                <a:solidFill>
                  <a:schemeClr val="tx1">
                    <a:tint val="75000"/>
                  </a:schemeClr>
                </a:solidFill>
              </a:defRPr>
            </a:lvl1pPr>
          </a:lstStyle>
          <a:p>
            <a:fld id="{50B08256-495F-40BA-B191-DEE6784A8E48}" type="datetimeFigureOut">
              <a:rPr lang="en-GB" smtClean="0">
                <a:solidFill>
                  <a:prstClr val="black">
                    <a:tint val="75000"/>
                  </a:prstClr>
                </a:solidFill>
              </a:rPr>
              <a:pPr/>
              <a:t>05/07/2020</a:t>
            </a:fld>
            <a:endParaRPr lang="en-GB">
              <a:solidFill>
                <a:prstClr val="black">
                  <a:tint val="75000"/>
                </a:prstClr>
              </a:solidFill>
            </a:endParaRPr>
          </a:p>
        </p:txBody>
      </p:sp>
      <p:sp>
        <p:nvSpPr>
          <p:cNvPr id="5" name="Footer Placeholder 4"/>
          <p:cNvSpPr>
            <a:spLocks noGrp="1"/>
          </p:cNvSpPr>
          <p:nvPr>
            <p:ph type="ftr" sz="quarter" idx="3"/>
          </p:nvPr>
        </p:nvSpPr>
        <p:spPr>
          <a:xfrm>
            <a:off x="3124201" y="6356409"/>
            <a:ext cx="2895600" cy="365125"/>
          </a:xfrm>
          <a:prstGeom prst="rect">
            <a:avLst/>
          </a:prstGeom>
        </p:spPr>
        <p:txBody>
          <a:bodyPr vert="horz" lIns="91388" tIns="45694" rIns="91388" bIns="45694"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409"/>
            <a:ext cx="2133600" cy="365125"/>
          </a:xfrm>
          <a:prstGeom prst="rect">
            <a:avLst/>
          </a:prstGeom>
        </p:spPr>
        <p:txBody>
          <a:bodyPr vert="horz" lIns="91388" tIns="45694" rIns="91388" bIns="45694" rtlCol="0" anchor="ctr"/>
          <a:lstStyle>
            <a:lvl1pPr algn="r">
              <a:defRPr sz="1200">
                <a:solidFill>
                  <a:schemeClr val="tx1">
                    <a:tint val="75000"/>
                  </a:schemeClr>
                </a:solidFill>
              </a:defRPr>
            </a:lvl1pPr>
          </a:lstStyle>
          <a:p>
            <a:fld id="{0C05BAF0-66A6-4F1A-970E-6FDD5CD278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31740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3883" rtl="0" eaLnBrk="1" latinLnBrk="0" hangingPunct="1">
        <a:spcBef>
          <a:spcPct val="0"/>
        </a:spcBef>
        <a:buNone/>
        <a:defRPr sz="4400" kern="1200">
          <a:solidFill>
            <a:schemeClr val="tx1"/>
          </a:solidFill>
          <a:latin typeface="+mj-lt"/>
          <a:ea typeface="+mj-ea"/>
          <a:cs typeface="+mj-cs"/>
        </a:defRPr>
      </a:lvl1pPr>
    </p:titleStyle>
    <p:bodyStyle>
      <a:lvl1pPr marL="342709" indent="-342709" algn="l" defTabSz="91388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32" indent="-285589" algn="l" defTabSz="91388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53" indent="-228470" algn="l" defTabSz="9138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298"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245"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187"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128"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73"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012"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84FFD5-4A1B-EE42-A731-D7BC7AF58D9D}"/>
              </a:ext>
            </a:extLst>
          </p:cNvPr>
          <p:cNvSpPr>
            <a:spLocks noGrp="1"/>
          </p:cNvSpPr>
          <p:nvPr>
            <p:ph type="title"/>
          </p:nvPr>
        </p:nvSpPr>
        <p:spPr>
          <a:xfrm>
            <a:off x="457200" y="274638"/>
            <a:ext cx="8229600" cy="2290266"/>
          </a:xfrm>
        </p:spPr>
        <p:txBody>
          <a:bodyPr>
            <a:normAutofit/>
          </a:bodyPr>
          <a:lstStyle/>
          <a:p>
            <a:r>
              <a:rPr lang="en-GB" dirty="0">
                <a:latin typeface="Comic Sans MS" panose="030F0702030302020204" pitchFamily="66" charset="0"/>
              </a:rPr>
              <a:t>This week, post at least two pieces of your work onto Class Dojo</a:t>
            </a:r>
          </a:p>
        </p:txBody>
      </p:sp>
      <p:sp>
        <p:nvSpPr>
          <p:cNvPr id="3" name="Content Placeholder 2">
            <a:extLst>
              <a:ext uri="{FF2B5EF4-FFF2-40B4-BE49-F238E27FC236}">
                <a16:creationId xmlns="" xmlns:a16="http://schemas.microsoft.com/office/drawing/2014/main" id="{D4D2165F-1A25-4147-A026-503CEF70E3D6}"/>
              </a:ext>
            </a:extLst>
          </p:cNvPr>
          <p:cNvSpPr>
            <a:spLocks noGrp="1"/>
          </p:cNvSpPr>
          <p:nvPr>
            <p:ph idx="1"/>
          </p:nvPr>
        </p:nvSpPr>
        <p:spPr>
          <a:xfrm>
            <a:off x="683569" y="2924944"/>
            <a:ext cx="3106688" cy="1872208"/>
          </a:xfrm>
        </p:spPr>
        <p:txBody>
          <a:bodyPr>
            <a:normAutofit lnSpcReduction="10000"/>
          </a:bodyPr>
          <a:lstStyle/>
          <a:p>
            <a:pPr marL="0" indent="0" algn="ctr">
              <a:buNone/>
            </a:pPr>
            <a:r>
              <a:rPr lang="en-GB" dirty="0">
                <a:latin typeface="Comic Sans MS" panose="030F0702030302020204" pitchFamily="66" charset="0"/>
              </a:rPr>
              <a:t>For great work posted, there will be dojos given out!</a:t>
            </a:r>
          </a:p>
        </p:txBody>
      </p:sp>
      <p:pic>
        <p:nvPicPr>
          <p:cNvPr id="4" name="Picture 3">
            <a:extLst>
              <a:ext uri="{FF2B5EF4-FFF2-40B4-BE49-F238E27FC236}">
                <a16:creationId xmlns="" xmlns:a16="http://schemas.microsoft.com/office/drawing/2014/main" id="{91C620B4-E8C7-B141-8A44-A189F0512D6C}"/>
              </a:ext>
            </a:extLst>
          </p:cNvPr>
          <p:cNvPicPr>
            <a:picLocks noChangeAspect="1"/>
          </p:cNvPicPr>
          <p:nvPr/>
        </p:nvPicPr>
        <p:blipFill>
          <a:blip r:embed="rId2"/>
          <a:stretch>
            <a:fillRect/>
          </a:stretch>
        </p:blipFill>
        <p:spPr>
          <a:xfrm>
            <a:off x="4211960" y="4056510"/>
            <a:ext cx="3937000" cy="2070100"/>
          </a:xfrm>
          <a:prstGeom prst="rect">
            <a:avLst/>
          </a:prstGeom>
        </p:spPr>
      </p:pic>
    </p:spTree>
    <p:extLst>
      <p:ext uri="{BB962C8B-B14F-4D97-AF65-F5344CB8AC3E}">
        <p14:creationId xmlns:p14="http://schemas.microsoft.com/office/powerpoint/2010/main" val="130675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u="sng" dirty="0" smtClean="0">
                <a:latin typeface="Comic Sans MS" panose="030F0702030302020204" pitchFamily="66" charset="0"/>
              </a:rPr>
              <a:t>Literacy Lesson 2</a:t>
            </a:r>
            <a:endParaRPr lang="en-GB" b="1" u="sng" dirty="0">
              <a:latin typeface="Comic Sans MS" panose="030F0702030302020204" pitchFamily="66"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253305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567" y="34072"/>
            <a:ext cx="8380879" cy="3046988"/>
          </a:xfrm>
          <a:prstGeom prst="rect">
            <a:avLst/>
          </a:prstGeom>
          <a:noFill/>
        </p:spPr>
        <p:txBody>
          <a:bodyPr wrap="square" rtlCol="0">
            <a:spAutoFit/>
          </a:bodyPr>
          <a:lstStyle/>
          <a:p>
            <a:pPr algn="ctr" defTabSz="914400"/>
            <a:r>
              <a:rPr lang="en-GB" sz="4800" dirty="0">
                <a:solidFill>
                  <a:srgbClr val="FF0000"/>
                </a:solidFill>
              </a:rPr>
              <a:t>Warm up task:</a:t>
            </a:r>
          </a:p>
          <a:p>
            <a:pPr algn="ctr" defTabSz="914400"/>
            <a:endParaRPr lang="en-GB" sz="3600" dirty="0">
              <a:solidFill>
                <a:srgbClr val="FF0000"/>
              </a:solidFill>
            </a:endParaRPr>
          </a:p>
          <a:p>
            <a:pPr algn="ctr" defTabSz="914400"/>
            <a:r>
              <a:rPr lang="en-GB" sz="3600" dirty="0" smtClean="0">
                <a:solidFill>
                  <a:srgbClr val="FF0000"/>
                </a:solidFill>
              </a:rPr>
              <a:t>Using </a:t>
            </a:r>
            <a:r>
              <a:rPr lang="en-GB" sz="3600" b="1" dirty="0" smtClean="0">
                <a:solidFill>
                  <a:srgbClr val="FF0000"/>
                </a:solidFill>
              </a:rPr>
              <a:t>prepositions</a:t>
            </a:r>
            <a:r>
              <a:rPr lang="en-GB" sz="3600" dirty="0" smtClean="0">
                <a:solidFill>
                  <a:srgbClr val="FF0000"/>
                </a:solidFill>
              </a:rPr>
              <a:t> </a:t>
            </a:r>
            <a:r>
              <a:rPr lang="en-GB" sz="3600" dirty="0">
                <a:solidFill>
                  <a:srgbClr val="FF0000"/>
                </a:solidFill>
              </a:rPr>
              <a:t>for </a:t>
            </a:r>
            <a:r>
              <a:rPr lang="en-GB" sz="3600" b="1" u="sng" dirty="0" smtClean="0">
                <a:solidFill>
                  <a:srgbClr val="FF0000"/>
                </a:solidFill>
              </a:rPr>
              <a:t>where </a:t>
            </a:r>
            <a:r>
              <a:rPr lang="en-GB" sz="3600" dirty="0" smtClean="0">
                <a:solidFill>
                  <a:srgbClr val="FF0000"/>
                </a:solidFill>
              </a:rPr>
              <a:t>at the beginning of our sentences. Think of prepositions to use in your story. </a:t>
            </a:r>
            <a:endParaRPr lang="en-GB" sz="3600" dirty="0">
              <a:solidFill>
                <a:srgbClr val="FF0000"/>
              </a:solidFill>
            </a:endParaRPr>
          </a:p>
        </p:txBody>
      </p:sp>
      <p:sp>
        <p:nvSpPr>
          <p:cNvPr id="10" name="Content Placeholder 2">
            <a:extLst>
              <a:ext uri="{FF2B5EF4-FFF2-40B4-BE49-F238E27FC236}">
                <a16:creationId xmlns:a16="http://schemas.microsoft.com/office/drawing/2014/main" xmlns="" id="{E909407C-0AF6-CD45-8684-473EECF74B42}"/>
              </a:ext>
            </a:extLst>
          </p:cNvPr>
          <p:cNvSpPr txBox="1">
            <a:spLocks/>
          </p:cNvSpPr>
          <p:nvPr/>
        </p:nvSpPr>
        <p:spPr>
          <a:xfrm>
            <a:off x="1149194" y="3086017"/>
            <a:ext cx="1844181" cy="37379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1800" dirty="0" smtClean="0">
                <a:solidFill>
                  <a:prstClr val="black"/>
                </a:solidFill>
              </a:rPr>
              <a:t>, </a:t>
            </a:r>
            <a:endParaRPr lang="en-GB" sz="1800" dirty="0">
              <a:solidFill>
                <a:prstClr val="black"/>
              </a:solidFill>
            </a:endParaRPr>
          </a:p>
          <a:p>
            <a:endParaRPr lang="en-GB" dirty="0">
              <a:solidFill>
                <a:prstClr val="black"/>
              </a:solidFill>
            </a:endParaRPr>
          </a:p>
          <a:p>
            <a:endParaRPr lang="en-GB" dirty="0">
              <a:solidFill>
                <a:prstClr val="black"/>
              </a:solidFill>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2186"/>
          <a:stretch/>
        </p:blipFill>
        <p:spPr bwMode="auto">
          <a:xfrm>
            <a:off x="381567" y="3669664"/>
            <a:ext cx="2663825" cy="257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030" y="3086017"/>
            <a:ext cx="533400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563" y="2636912"/>
            <a:ext cx="2246223" cy="369332"/>
          </a:xfrm>
          <a:prstGeom prst="rect">
            <a:avLst/>
          </a:prstGeom>
          <a:noFill/>
        </p:spPr>
        <p:txBody>
          <a:bodyPr wrap="square" rtlCol="0">
            <a:spAutoFit/>
          </a:bodyPr>
          <a:lstStyle/>
          <a:p>
            <a:r>
              <a:rPr lang="en-GB" b="1" u="sng" dirty="0" smtClean="0"/>
              <a:t>Examples</a:t>
            </a:r>
            <a:endParaRPr lang="en-GB" b="1" u="sng" dirty="0"/>
          </a:p>
        </p:txBody>
      </p:sp>
    </p:spTree>
    <p:extLst>
      <p:ext uri="{BB962C8B-B14F-4D97-AF65-F5344CB8AC3E}">
        <p14:creationId xmlns:p14="http://schemas.microsoft.com/office/powerpoint/2010/main" val="3279040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20700"/>
            <a:ext cx="7992888" cy="4708981"/>
          </a:xfrm>
          <a:prstGeom prst="rect">
            <a:avLst/>
          </a:prstGeom>
          <a:noFill/>
        </p:spPr>
        <p:txBody>
          <a:bodyPr wrap="square" rtlCol="0">
            <a:spAutoFit/>
          </a:bodyPr>
          <a:lstStyle/>
          <a:p>
            <a:r>
              <a:rPr lang="en-GB" sz="2000" dirty="0" smtClean="0">
                <a:latin typeface="Comic Sans MS" panose="030F0702030302020204" pitchFamily="66" charset="0"/>
              </a:rPr>
              <a:t>Remind yourself of the video clip from yesterday. Watch the part where the girl enters the washing machine. Make a list of </a:t>
            </a:r>
            <a:r>
              <a:rPr lang="en-GB" sz="2000" b="1" u="sng" dirty="0" smtClean="0">
                <a:latin typeface="Comic Sans MS" panose="030F0702030302020204" pitchFamily="66" charset="0"/>
              </a:rPr>
              <a:t>adjectives </a:t>
            </a:r>
            <a:r>
              <a:rPr lang="en-GB" sz="2000" dirty="0" smtClean="0">
                <a:latin typeface="Comic Sans MS" panose="030F0702030302020204" pitchFamily="66" charset="0"/>
              </a:rPr>
              <a:t>you could use to describe the world she is </a:t>
            </a:r>
            <a:r>
              <a:rPr lang="en-GB" sz="2000" dirty="0">
                <a:latin typeface="Comic Sans MS" panose="030F0702030302020204" pitchFamily="66" charset="0"/>
              </a:rPr>
              <a:t>in</a:t>
            </a:r>
            <a:r>
              <a:rPr lang="en-GB" sz="2000" dirty="0" smtClean="0">
                <a:latin typeface="Comic Sans MS" panose="030F0702030302020204" pitchFamily="66" charset="0"/>
              </a:rPr>
              <a:t>?</a:t>
            </a:r>
          </a:p>
          <a:p>
            <a:endParaRPr lang="en-GB" sz="2000" dirty="0">
              <a:latin typeface="Comic Sans MS" panose="030F0702030302020204" pitchFamily="66" charset="0"/>
            </a:endParaRPr>
          </a:p>
          <a:p>
            <a:r>
              <a:rPr lang="en-GB" sz="2000" dirty="0" smtClean="0">
                <a:latin typeface="Comic Sans MS" panose="030F0702030302020204" pitchFamily="66" charset="0"/>
              </a:rPr>
              <a:t>Today you are going to write the middle part of your story, when your character enters the washing machine.  </a:t>
            </a:r>
          </a:p>
          <a:p>
            <a:endParaRPr lang="en-GB" sz="2000" dirty="0">
              <a:latin typeface="Comic Sans MS" panose="030F0702030302020204" pitchFamily="66" charset="0"/>
            </a:endParaRPr>
          </a:p>
          <a:p>
            <a:r>
              <a:rPr lang="en-GB" sz="2000" b="1" dirty="0">
                <a:latin typeface="Comic Sans MS" panose="030F0702030302020204" pitchFamily="66" charset="0"/>
              </a:rPr>
              <a:t>Middle – Where does she go? What is it like? What happens to her?</a:t>
            </a:r>
          </a:p>
          <a:p>
            <a:endParaRPr lang="en-GB" sz="2000" dirty="0" smtClean="0">
              <a:latin typeface="Comic Sans MS" panose="030F0702030302020204" pitchFamily="66" charset="0"/>
            </a:endParaRPr>
          </a:p>
          <a:p>
            <a:endParaRPr lang="en-GB" sz="2000" dirty="0">
              <a:latin typeface="Comic Sans MS" panose="030F0702030302020204" pitchFamily="66" charset="0"/>
            </a:endParaRPr>
          </a:p>
          <a:p>
            <a:r>
              <a:rPr lang="en-GB" sz="2000" dirty="0" smtClean="0">
                <a:latin typeface="Comic Sans MS" panose="030F0702030302020204" pitchFamily="66" charset="0"/>
              </a:rPr>
              <a:t>https</a:t>
            </a:r>
            <a:r>
              <a:rPr lang="en-GB" sz="2000" dirty="0">
                <a:latin typeface="Comic Sans MS" panose="030F0702030302020204" pitchFamily="66" charset="0"/>
              </a:rPr>
              <a:t>://www.literacyshed.com/something-fishy.html</a:t>
            </a:r>
            <a:endParaRPr lang="en-GB" sz="2000" dirty="0" smtClean="0">
              <a:latin typeface="Comic Sans MS" panose="030F0702030302020204" pitchFamily="66" charset="0"/>
            </a:endParaRPr>
          </a:p>
          <a:p>
            <a:endParaRPr lang="en-GB" sz="2000" dirty="0">
              <a:latin typeface="Comic Sans MS" panose="030F0702030302020204" pitchFamily="66" charset="0"/>
            </a:endParaRPr>
          </a:p>
          <a:p>
            <a:endParaRPr lang="en-GB" sz="2000" dirty="0" smtClean="0">
              <a:latin typeface="Comic Sans MS" panose="030F0702030302020204" pitchFamily="66" charset="0"/>
            </a:endParaRPr>
          </a:p>
          <a:p>
            <a:r>
              <a:rPr lang="en-GB" sz="2000" dirty="0" smtClean="0">
                <a:latin typeface="Comic Sans MS" panose="030F0702030302020204" pitchFamily="66" charset="0"/>
              </a:rPr>
              <a:t> </a:t>
            </a:r>
            <a:endParaRPr lang="en-GB" sz="2000" dirty="0">
              <a:latin typeface="Comic Sans MS" panose="030F0702030302020204" pitchFamily="66" charset="0"/>
            </a:endParaRPr>
          </a:p>
        </p:txBody>
      </p:sp>
    </p:spTree>
    <p:extLst>
      <p:ext uri="{BB962C8B-B14F-4D97-AF65-F5344CB8AC3E}">
        <p14:creationId xmlns:p14="http://schemas.microsoft.com/office/powerpoint/2010/main" val="4070541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60"/>
            <a:ext cx="3672408" cy="646331"/>
          </a:xfrm>
          <a:prstGeom prst="rect">
            <a:avLst/>
          </a:prstGeom>
          <a:noFill/>
        </p:spPr>
        <p:txBody>
          <a:bodyPr wrap="square" rtlCol="0">
            <a:spAutoFit/>
          </a:bodyPr>
          <a:lstStyle/>
          <a:p>
            <a:r>
              <a:rPr lang="en-GB" b="1" u="sng" dirty="0" smtClean="0">
                <a:solidFill>
                  <a:prstClr val="black"/>
                </a:solidFill>
              </a:rPr>
              <a:t>Example middle part  – Written by Finley Milne aged 8 </a:t>
            </a:r>
            <a:endParaRPr lang="en-GB" b="1" u="sng" dirty="0">
              <a:solidFill>
                <a:prstClr val="black"/>
              </a:solidFill>
            </a:endParaRPr>
          </a:p>
        </p:txBody>
      </p:sp>
      <p:sp>
        <p:nvSpPr>
          <p:cNvPr id="3" name="TextBox 2"/>
          <p:cNvSpPr txBox="1"/>
          <p:nvPr/>
        </p:nvSpPr>
        <p:spPr>
          <a:xfrm>
            <a:off x="251520" y="980734"/>
            <a:ext cx="7992888" cy="4524315"/>
          </a:xfrm>
          <a:prstGeom prst="rect">
            <a:avLst/>
          </a:prstGeom>
          <a:noFill/>
        </p:spPr>
        <p:txBody>
          <a:bodyPr wrap="square" rtlCol="0">
            <a:spAutoFit/>
          </a:bodyPr>
          <a:lstStyle/>
          <a:p>
            <a:r>
              <a:rPr lang="en-GB" sz="2400" dirty="0" smtClean="0">
                <a:solidFill>
                  <a:prstClr val="black"/>
                </a:solidFill>
                <a:latin typeface="Comic Sans MS" panose="030F0702030302020204" pitchFamily="66" charset="0"/>
              </a:rPr>
              <a:t>Immediately, Laura gulped a gallon of air and dived inside, following a quickly moving light. Gliding through the water, she saw a beautiful underwater world of pink dancing coral and groups of yellow sock fish zooming around. She felt wonderful as she felt the cool water on her body. Then, Laura followed a stray sock fish into the deep, dark water. Suddenly, out of the shadows, a pant shark with sharp, </a:t>
            </a:r>
            <a:r>
              <a:rPr lang="en-GB" sz="2400" dirty="0" smtClean="0">
                <a:solidFill>
                  <a:prstClr val="black"/>
                </a:solidFill>
                <a:latin typeface="Comic Sans MS" panose="030F0702030302020204" pitchFamily="66" charset="0"/>
              </a:rPr>
              <a:t>gleaming </a:t>
            </a:r>
            <a:r>
              <a:rPr lang="en-GB" sz="2400" dirty="0" smtClean="0">
                <a:solidFill>
                  <a:prstClr val="black"/>
                </a:solidFill>
                <a:latin typeface="Comic Sans MS" panose="030F0702030302020204" pitchFamily="66" charset="0"/>
              </a:rPr>
              <a:t>teeth appeared. Menacingly, he began to circle Laura’s shivering body. Panicking and swimming for her life, Laura swam towards the distant shining light for safety. </a:t>
            </a:r>
            <a:endParaRPr lang="en-GB" sz="24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213860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u="sng" dirty="0" smtClean="0">
                <a:latin typeface="Comic Sans MS" panose="030F0702030302020204" pitchFamily="66" charset="0"/>
              </a:rPr>
              <a:t>Literacy Lesson 3</a:t>
            </a:r>
            <a:endParaRPr lang="en-GB" b="1" u="sng" dirty="0">
              <a:latin typeface="Comic Sans MS" panose="030F0702030302020204" pitchFamily="66"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4061045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02B348-BA1E-AA4F-A3EE-B1B16CDFE18D}"/>
              </a:ext>
            </a:extLst>
          </p:cNvPr>
          <p:cNvSpPr>
            <a:spLocks noGrp="1"/>
          </p:cNvSpPr>
          <p:nvPr>
            <p:ph type="title"/>
          </p:nvPr>
        </p:nvSpPr>
        <p:spPr/>
        <p:txBody>
          <a:bodyPr>
            <a:normAutofit/>
          </a:bodyPr>
          <a:lstStyle/>
          <a:p>
            <a:r>
              <a:rPr lang="en-GB" sz="5400" dirty="0"/>
              <a:t>Warm Up - </a:t>
            </a:r>
            <a:r>
              <a:rPr lang="en-GB" sz="5400" u="sng" dirty="0"/>
              <a:t>Verbs</a:t>
            </a:r>
          </a:p>
        </p:txBody>
      </p:sp>
      <p:sp>
        <p:nvSpPr>
          <p:cNvPr id="3" name="Content Placeholder 2">
            <a:extLst>
              <a:ext uri="{FF2B5EF4-FFF2-40B4-BE49-F238E27FC236}">
                <a16:creationId xmlns="" xmlns:a16="http://schemas.microsoft.com/office/drawing/2014/main" id="{893E9513-C796-594D-9478-BBBDD30B3B09}"/>
              </a:ext>
            </a:extLst>
          </p:cNvPr>
          <p:cNvSpPr>
            <a:spLocks noGrp="1"/>
          </p:cNvSpPr>
          <p:nvPr>
            <p:ph idx="1"/>
          </p:nvPr>
        </p:nvSpPr>
        <p:spPr>
          <a:xfrm>
            <a:off x="628650" y="1690689"/>
            <a:ext cx="7886700" cy="810465"/>
          </a:xfrm>
        </p:spPr>
        <p:txBody>
          <a:bodyPr>
            <a:noAutofit/>
          </a:bodyPr>
          <a:lstStyle/>
          <a:p>
            <a:pPr marL="0" indent="0" algn="ctr">
              <a:buNone/>
            </a:pPr>
            <a:r>
              <a:rPr lang="en-GB" sz="3200" dirty="0">
                <a:solidFill>
                  <a:srgbClr val="C00000"/>
                </a:solidFill>
              </a:rPr>
              <a:t>Rewrite the sentences and replace the </a:t>
            </a:r>
            <a:r>
              <a:rPr lang="en-GB" sz="3200" u="sng" dirty="0">
                <a:solidFill>
                  <a:srgbClr val="C00000"/>
                </a:solidFill>
              </a:rPr>
              <a:t>verbs</a:t>
            </a:r>
            <a:r>
              <a:rPr lang="en-GB" sz="3200" dirty="0">
                <a:solidFill>
                  <a:srgbClr val="C00000"/>
                </a:solidFill>
              </a:rPr>
              <a:t> with more interesting ones.</a:t>
            </a:r>
          </a:p>
        </p:txBody>
      </p:sp>
      <p:sp>
        <p:nvSpPr>
          <p:cNvPr id="4" name="TextBox 3">
            <a:extLst>
              <a:ext uri="{FF2B5EF4-FFF2-40B4-BE49-F238E27FC236}">
                <a16:creationId xmlns="" xmlns:a16="http://schemas.microsoft.com/office/drawing/2014/main" id="{47C6BFE7-36FF-7749-A98A-317AC21F4F93}"/>
              </a:ext>
            </a:extLst>
          </p:cNvPr>
          <p:cNvSpPr txBox="1"/>
          <p:nvPr/>
        </p:nvSpPr>
        <p:spPr>
          <a:xfrm>
            <a:off x="1180778" y="2867872"/>
            <a:ext cx="6782446" cy="3970318"/>
          </a:xfrm>
          <a:prstGeom prst="rect">
            <a:avLst/>
          </a:prstGeom>
          <a:noFill/>
        </p:spPr>
        <p:txBody>
          <a:bodyPr wrap="square" rtlCol="0">
            <a:spAutoFit/>
          </a:bodyPr>
          <a:lstStyle/>
          <a:p>
            <a:pPr marL="342900" indent="-342900" defTabSz="914400">
              <a:lnSpc>
                <a:spcPct val="150000"/>
              </a:lnSpc>
              <a:buFont typeface="+mj-lt"/>
              <a:buAutoNum type="arabicPeriod"/>
            </a:pPr>
            <a:r>
              <a:rPr lang="en-GB" sz="2800" dirty="0" smtClean="0">
                <a:solidFill>
                  <a:prstClr val="black"/>
                </a:solidFill>
              </a:rPr>
              <a:t>The yellow sock fish </a:t>
            </a:r>
            <a:r>
              <a:rPr lang="en-GB" sz="2800" u="sng" dirty="0" smtClean="0">
                <a:solidFill>
                  <a:prstClr val="black"/>
                </a:solidFill>
              </a:rPr>
              <a:t>swam.</a:t>
            </a:r>
            <a:endParaRPr lang="en-GB" sz="2800" u="sng" dirty="0">
              <a:solidFill>
                <a:prstClr val="black"/>
              </a:solidFill>
            </a:endParaRPr>
          </a:p>
          <a:p>
            <a:pPr marL="342900" indent="-342900" defTabSz="914400">
              <a:lnSpc>
                <a:spcPct val="150000"/>
              </a:lnSpc>
              <a:buFont typeface="+mj-lt"/>
              <a:buAutoNum type="arabicPeriod"/>
            </a:pPr>
            <a:r>
              <a:rPr lang="en-GB" sz="2800" dirty="0" smtClean="0">
                <a:solidFill>
                  <a:prstClr val="black"/>
                </a:solidFill>
              </a:rPr>
              <a:t>Jane opened the door and </a:t>
            </a:r>
            <a:r>
              <a:rPr lang="en-GB" sz="2800" u="sng" dirty="0" smtClean="0">
                <a:solidFill>
                  <a:prstClr val="black"/>
                </a:solidFill>
              </a:rPr>
              <a:t>looked</a:t>
            </a:r>
            <a:r>
              <a:rPr lang="en-GB" sz="2800" dirty="0" smtClean="0">
                <a:solidFill>
                  <a:prstClr val="black"/>
                </a:solidFill>
              </a:rPr>
              <a:t> inside.  </a:t>
            </a:r>
          </a:p>
          <a:p>
            <a:pPr marL="342900" indent="-342900" defTabSz="914400">
              <a:lnSpc>
                <a:spcPct val="150000"/>
              </a:lnSpc>
              <a:buFont typeface="+mj-lt"/>
              <a:buAutoNum type="arabicPeriod"/>
            </a:pPr>
            <a:r>
              <a:rPr lang="en-GB" sz="2800" dirty="0" smtClean="0">
                <a:solidFill>
                  <a:prstClr val="black"/>
                </a:solidFill>
              </a:rPr>
              <a:t>The shark pant fish circled a </a:t>
            </a:r>
            <a:r>
              <a:rPr lang="en-GB" sz="2800" u="sng" dirty="0" smtClean="0">
                <a:solidFill>
                  <a:prstClr val="black"/>
                </a:solidFill>
              </a:rPr>
              <a:t>frightened </a:t>
            </a:r>
            <a:r>
              <a:rPr lang="en-GB" sz="2800" dirty="0" smtClean="0">
                <a:solidFill>
                  <a:prstClr val="black"/>
                </a:solidFill>
              </a:rPr>
              <a:t>Jane. </a:t>
            </a:r>
          </a:p>
          <a:p>
            <a:pPr marL="342900" indent="-342900" defTabSz="914400">
              <a:lnSpc>
                <a:spcPct val="150000"/>
              </a:lnSpc>
              <a:buFont typeface="+mj-lt"/>
              <a:buAutoNum type="arabicPeriod"/>
            </a:pPr>
            <a:r>
              <a:rPr lang="en-GB" sz="2800" dirty="0" smtClean="0">
                <a:solidFill>
                  <a:prstClr val="black"/>
                </a:solidFill>
              </a:rPr>
              <a:t>Jane landed on the laundrette floor and sighed with relief. </a:t>
            </a:r>
          </a:p>
        </p:txBody>
      </p:sp>
    </p:spTree>
    <p:extLst>
      <p:ext uri="{BB962C8B-B14F-4D97-AF65-F5344CB8AC3E}">
        <p14:creationId xmlns:p14="http://schemas.microsoft.com/office/powerpoint/2010/main" val="420379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20700"/>
            <a:ext cx="7992888" cy="5016758"/>
          </a:xfrm>
          <a:prstGeom prst="rect">
            <a:avLst/>
          </a:prstGeom>
          <a:noFill/>
        </p:spPr>
        <p:txBody>
          <a:bodyPr wrap="square" rtlCol="0">
            <a:spAutoFit/>
          </a:bodyPr>
          <a:lstStyle/>
          <a:p>
            <a:r>
              <a:rPr lang="en-GB" sz="2000" dirty="0" smtClean="0">
                <a:solidFill>
                  <a:prstClr val="black"/>
                </a:solidFill>
                <a:latin typeface="Comic Sans MS" panose="030F0702030302020204" pitchFamily="66" charset="0"/>
              </a:rPr>
              <a:t>Remind yourself of the video clip from yesterday. </a:t>
            </a:r>
            <a:r>
              <a:rPr lang="en-GB" sz="2000" dirty="0" smtClean="0">
                <a:solidFill>
                  <a:prstClr val="black"/>
                </a:solidFill>
                <a:latin typeface="Comic Sans MS" panose="030F0702030302020204" pitchFamily="66" charset="0"/>
              </a:rPr>
              <a:t>Watch the part where the </a:t>
            </a:r>
            <a:r>
              <a:rPr lang="en-GB" sz="2000" dirty="0" smtClean="0">
                <a:solidFill>
                  <a:prstClr val="black"/>
                </a:solidFill>
                <a:latin typeface="Comic Sans MS" panose="030F0702030302020204" pitchFamily="66" charset="0"/>
              </a:rPr>
              <a:t>girl is swimming away from the shark, towards the door and back into the laundrette. </a:t>
            </a:r>
          </a:p>
          <a:p>
            <a:endParaRPr lang="en-GB" sz="2000" dirty="0">
              <a:solidFill>
                <a:prstClr val="black"/>
              </a:solidFill>
              <a:latin typeface="Comic Sans MS" panose="030F0702030302020204" pitchFamily="66" charset="0"/>
            </a:endParaRPr>
          </a:p>
          <a:p>
            <a:r>
              <a:rPr lang="en-GB" sz="2000" dirty="0" smtClean="0">
                <a:solidFill>
                  <a:prstClr val="black"/>
                </a:solidFill>
                <a:latin typeface="Comic Sans MS" panose="030F0702030302020204" pitchFamily="66" charset="0"/>
              </a:rPr>
              <a:t>Today you are going to write </a:t>
            </a:r>
            <a:r>
              <a:rPr lang="en-GB" sz="2000" dirty="0" smtClean="0">
                <a:solidFill>
                  <a:prstClr val="black"/>
                </a:solidFill>
                <a:latin typeface="Comic Sans MS" panose="030F0702030302020204" pitchFamily="66" charset="0"/>
              </a:rPr>
              <a:t>the end part of your </a:t>
            </a:r>
            <a:r>
              <a:rPr lang="en-GB" sz="2000" dirty="0">
                <a:solidFill>
                  <a:prstClr val="black"/>
                </a:solidFill>
                <a:latin typeface="Comic Sans MS" panose="030F0702030302020204" pitchFamily="66" charset="0"/>
              </a:rPr>
              <a:t>story. </a:t>
            </a:r>
            <a:endParaRPr lang="en-GB" sz="2000" dirty="0" smtClean="0">
              <a:solidFill>
                <a:prstClr val="black"/>
              </a:solidFill>
              <a:latin typeface="Comic Sans MS" panose="030F0702030302020204" pitchFamily="66" charset="0"/>
            </a:endParaRPr>
          </a:p>
          <a:p>
            <a:endParaRPr lang="en-GB" sz="2000" dirty="0">
              <a:solidFill>
                <a:prstClr val="black"/>
              </a:solidFill>
              <a:latin typeface="Comic Sans MS" panose="030F0702030302020204" pitchFamily="66" charset="0"/>
            </a:endParaRPr>
          </a:p>
          <a:p>
            <a:r>
              <a:rPr lang="en-GB" sz="2000" b="1" dirty="0" smtClean="0">
                <a:solidFill>
                  <a:prstClr val="black"/>
                </a:solidFill>
                <a:latin typeface="Comic Sans MS" panose="030F0702030302020204" pitchFamily="66" charset="0"/>
              </a:rPr>
              <a:t>Ending </a:t>
            </a:r>
            <a:r>
              <a:rPr lang="en-GB" sz="2000" dirty="0">
                <a:solidFill>
                  <a:prstClr val="black"/>
                </a:solidFill>
                <a:latin typeface="Comic Sans MS" panose="030F0702030302020204" pitchFamily="66" charset="0"/>
              </a:rPr>
              <a:t>– How does she return? How will you leave you reader feeling at the end?</a:t>
            </a:r>
          </a:p>
          <a:p>
            <a:endParaRPr lang="en-GB" sz="2000" dirty="0">
              <a:solidFill>
                <a:prstClr val="black"/>
              </a:solidFill>
              <a:latin typeface="Comic Sans MS" panose="030F0702030302020204" pitchFamily="66" charset="0"/>
            </a:endParaRPr>
          </a:p>
          <a:p>
            <a:endParaRPr lang="en-GB" sz="2000" dirty="0" smtClean="0">
              <a:solidFill>
                <a:prstClr val="black"/>
              </a:solidFill>
              <a:latin typeface="Comic Sans MS" panose="030F0702030302020204" pitchFamily="66" charset="0"/>
            </a:endParaRPr>
          </a:p>
          <a:p>
            <a:endParaRPr lang="en-GB" sz="2000" dirty="0" smtClean="0">
              <a:solidFill>
                <a:prstClr val="black"/>
              </a:solidFill>
              <a:latin typeface="Comic Sans MS" panose="030F0702030302020204" pitchFamily="66" charset="0"/>
            </a:endParaRPr>
          </a:p>
          <a:p>
            <a:endParaRPr lang="en-GB" sz="2000" dirty="0">
              <a:solidFill>
                <a:prstClr val="black"/>
              </a:solidFill>
              <a:latin typeface="Comic Sans MS" panose="030F0702030302020204" pitchFamily="66" charset="0"/>
            </a:endParaRPr>
          </a:p>
          <a:p>
            <a:r>
              <a:rPr lang="en-GB" sz="2000" dirty="0" smtClean="0">
                <a:solidFill>
                  <a:prstClr val="black"/>
                </a:solidFill>
                <a:latin typeface="Comic Sans MS" panose="030F0702030302020204" pitchFamily="66" charset="0"/>
              </a:rPr>
              <a:t>https</a:t>
            </a:r>
            <a:r>
              <a:rPr lang="en-GB" sz="2000" dirty="0">
                <a:solidFill>
                  <a:prstClr val="black"/>
                </a:solidFill>
                <a:latin typeface="Comic Sans MS" panose="030F0702030302020204" pitchFamily="66" charset="0"/>
              </a:rPr>
              <a:t>://www.literacyshed.com/something-fishy.html</a:t>
            </a:r>
            <a:endParaRPr lang="en-GB" sz="2000" dirty="0" smtClean="0">
              <a:solidFill>
                <a:prstClr val="black"/>
              </a:solidFill>
              <a:latin typeface="Comic Sans MS" panose="030F0702030302020204" pitchFamily="66" charset="0"/>
            </a:endParaRPr>
          </a:p>
          <a:p>
            <a:endParaRPr lang="en-GB" sz="2000" dirty="0">
              <a:solidFill>
                <a:prstClr val="black"/>
              </a:solidFill>
              <a:latin typeface="Comic Sans MS" panose="030F0702030302020204" pitchFamily="66" charset="0"/>
            </a:endParaRPr>
          </a:p>
          <a:p>
            <a:endParaRPr lang="en-GB" sz="2000" dirty="0" smtClean="0">
              <a:solidFill>
                <a:prstClr val="black"/>
              </a:solidFill>
              <a:latin typeface="Comic Sans MS" panose="030F0702030302020204" pitchFamily="66" charset="0"/>
            </a:endParaRPr>
          </a:p>
          <a:p>
            <a:r>
              <a:rPr lang="en-GB" sz="2000" dirty="0" smtClean="0">
                <a:solidFill>
                  <a:prstClr val="black"/>
                </a:solidFill>
                <a:latin typeface="Comic Sans MS" panose="030F0702030302020204" pitchFamily="66" charset="0"/>
              </a:rPr>
              <a:t> </a:t>
            </a:r>
            <a:endParaRPr lang="en-GB" sz="20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2814187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908720"/>
            <a:ext cx="6912768" cy="5262979"/>
          </a:xfrm>
          <a:prstGeom prst="rect">
            <a:avLst/>
          </a:prstGeom>
          <a:noFill/>
        </p:spPr>
        <p:txBody>
          <a:bodyPr wrap="square" rtlCol="0">
            <a:spAutoFit/>
          </a:bodyPr>
          <a:lstStyle/>
          <a:p>
            <a:pPr lvl="0"/>
            <a:r>
              <a:rPr lang="en-GB" sz="2400" dirty="0">
                <a:solidFill>
                  <a:prstClr val="black"/>
                </a:solidFill>
                <a:latin typeface="Comic Sans MS" panose="030F0702030302020204" pitchFamily="66" charset="0"/>
              </a:rPr>
              <a:t>Hungrily, the sharp was biting and chomping at her feet. All of a sudden, Laura reached the door and dived through. Her heart was pounding that much she thought it would come through her chest</a:t>
            </a:r>
            <a:r>
              <a:rPr lang="en-GB" sz="2400" dirty="0" smtClean="0">
                <a:solidFill>
                  <a:prstClr val="black"/>
                </a:solidFill>
                <a:latin typeface="Comic Sans MS" panose="030F0702030302020204" pitchFamily="66" charset="0"/>
              </a:rPr>
              <a:t>. Breathing heavily, she reached out to touch the soaking wet jeans on the floor beside her. Had she imagined what had just happened to her? She steadied  herself ready to get up when, she felt a presence behind her. </a:t>
            </a:r>
          </a:p>
          <a:p>
            <a:pPr lvl="0"/>
            <a:r>
              <a:rPr lang="en-GB" sz="2400" dirty="0" smtClean="0">
                <a:solidFill>
                  <a:prstClr val="black"/>
                </a:solidFill>
                <a:latin typeface="Comic Sans MS" panose="030F0702030302020204" pitchFamily="66" charset="0"/>
              </a:rPr>
              <a:t>“I think they are mine.”</a:t>
            </a:r>
          </a:p>
          <a:p>
            <a:pPr lvl="0"/>
            <a:endParaRPr lang="en-GB" sz="2400" dirty="0">
              <a:solidFill>
                <a:prstClr val="black"/>
              </a:solidFill>
              <a:latin typeface="Comic Sans MS" panose="030F0702030302020204" pitchFamily="66" charset="0"/>
            </a:endParaRPr>
          </a:p>
          <a:p>
            <a:pPr lvl="0"/>
            <a:r>
              <a:rPr lang="en-GB" sz="2400" dirty="0" smtClean="0">
                <a:solidFill>
                  <a:prstClr val="black"/>
                </a:solidFill>
                <a:latin typeface="Comic Sans MS" panose="030F0702030302020204" pitchFamily="66" charset="0"/>
              </a:rPr>
              <a:t>Slowly, Laura turned around……..</a:t>
            </a:r>
          </a:p>
          <a:p>
            <a:pPr lvl="0"/>
            <a:endParaRPr lang="en-GB" sz="2400" dirty="0">
              <a:solidFill>
                <a:prstClr val="black"/>
              </a:solidFill>
              <a:latin typeface="Comic Sans MS" panose="030F0702030302020204" pitchFamily="66" charset="0"/>
            </a:endParaRPr>
          </a:p>
        </p:txBody>
      </p:sp>
      <p:sp>
        <p:nvSpPr>
          <p:cNvPr id="4" name="TextBox 3"/>
          <p:cNvSpPr txBox="1"/>
          <p:nvPr/>
        </p:nvSpPr>
        <p:spPr>
          <a:xfrm>
            <a:off x="251520" y="188640"/>
            <a:ext cx="4104456" cy="646331"/>
          </a:xfrm>
          <a:prstGeom prst="rect">
            <a:avLst/>
          </a:prstGeom>
          <a:noFill/>
        </p:spPr>
        <p:txBody>
          <a:bodyPr wrap="square" rtlCol="0">
            <a:spAutoFit/>
          </a:bodyPr>
          <a:lstStyle/>
          <a:p>
            <a:r>
              <a:rPr lang="en-GB" b="1" u="sng" dirty="0" smtClean="0">
                <a:latin typeface="Comic Sans MS" panose="030F0702030302020204" pitchFamily="66" charset="0"/>
              </a:rPr>
              <a:t>Example ending- Written by Finley Milne aged 8</a:t>
            </a:r>
            <a:endParaRPr lang="en-GB" b="1" u="sng" dirty="0">
              <a:latin typeface="Comic Sans MS" panose="030F0702030302020204" pitchFamily="66" charset="0"/>
            </a:endParaRPr>
          </a:p>
        </p:txBody>
      </p:sp>
    </p:spTree>
    <p:extLst>
      <p:ext uri="{BB962C8B-B14F-4D97-AF65-F5344CB8AC3E}">
        <p14:creationId xmlns:p14="http://schemas.microsoft.com/office/powerpoint/2010/main" val="161182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u="sng" dirty="0" smtClean="0">
                <a:latin typeface="Comic Sans MS" panose="030F0702030302020204" pitchFamily="66" charset="0"/>
              </a:rPr>
              <a:t>Literacy Lesson 1</a:t>
            </a:r>
            <a:endParaRPr lang="en-GB" b="1" u="sng" dirty="0">
              <a:latin typeface="Comic Sans MS" panose="030F0702030302020204" pitchFamily="66"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597794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AD5426-589B-874B-9F77-39FBFC67DF47}"/>
              </a:ext>
            </a:extLst>
          </p:cNvPr>
          <p:cNvSpPr>
            <a:spLocks noGrp="1"/>
          </p:cNvSpPr>
          <p:nvPr>
            <p:ph type="title"/>
          </p:nvPr>
        </p:nvSpPr>
        <p:spPr>
          <a:xfrm>
            <a:off x="2754966" y="-130546"/>
            <a:ext cx="3634068" cy="1325563"/>
          </a:xfrm>
        </p:spPr>
        <p:txBody>
          <a:bodyPr/>
          <a:lstStyle/>
          <a:p>
            <a:r>
              <a:rPr lang="en-GB" b="1" dirty="0"/>
              <a:t>What are Adverbs?</a:t>
            </a:r>
          </a:p>
        </p:txBody>
      </p:sp>
      <p:sp>
        <p:nvSpPr>
          <p:cNvPr id="3" name="Content Placeholder 2">
            <a:extLst>
              <a:ext uri="{FF2B5EF4-FFF2-40B4-BE49-F238E27FC236}">
                <a16:creationId xmlns="" xmlns:a16="http://schemas.microsoft.com/office/drawing/2014/main" id="{66B3DBC8-5424-FD48-91A5-10A8D368E0E6}"/>
              </a:ext>
            </a:extLst>
          </p:cNvPr>
          <p:cNvSpPr>
            <a:spLocks noGrp="1"/>
          </p:cNvSpPr>
          <p:nvPr>
            <p:ph idx="1"/>
          </p:nvPr>
        </p:nvSpPr>
        <p:spPr>
          <a:xfrm>
            <a:off x="295835" y="1027955"/>
            <a:ext cx="5086350" cy="1019175"/>
          </a:xfrm>
        </p:spPr>
        <p:txBody>
          <a:bodyPr/>
          <a:lstStyle/>
          <a:p>
            <a:pPr marL="0" indent="0" algn="ctr">
              <a:buNone/>
            </a:pPr>
            <a:r>
              <a:rPr lang="en-GB" dirty="0" smtClean="0"/>
              <a:t>Remind yourself of the work you did on adverbs last week.</a:t>
            </a:r>
            <a:endParaRPr lang="en-GB" dirty="0"/>
          </a:p>
        </p:txBody>
      </p:sp>
      <p:pic>
        <p:nvPicPr>
          <p:cNvPr id="4" name="Picture 3">
            <a:extLst>
              <a:ext uri="{FF2B5EF4-FFF2-40B4-BE49-F238E27FC236}">
                <a16:creationId xmlns="" xmlns:a16="http://schemas.microsoft.com/office/drawing/2014/main" id="{89DCA8B6-1784-9B42-9BE7-524B09C8F3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57183" y="1027906"/>
            <a:ext cx="3263900" cy="5715000"/>
          </a:xfrm>
          <a:prstGeom prst="rect">
            <a:avLst/>
          </a:prstGeom>
        </p:spPr>
      </p:pic>
      <p:pic>
        <p:nvPicPr>
          <p:cNvPr id="5" name="Picture 4">
            <a:extLst>
              <a:ext uri="{FF2B5EF4-FFF2-40B4-BE49-F238E27FC236}">
                <a16:creationId xmlns="" xmlns:a16="http://schemas.microsoft.com/office/drawing/2014/main" id="{D55D917D-6C7C-6A42-AE96-91A341A575B2}"/>
              </a:ext>
            </a:extLst>
          </p:cNvPr>
          <p:cNvPicPr>
            <a:picLocks noChangeAspect="1"/>
          </p:cNvPicPr>
          <p:nvPr/>
        </p:nvPicPr>
        <p:blipFill>
          <a:blip r:embed="rId3"/>
          <a:stretch>
            <a:fillRect/>
          </a:stretch>
        </p:blipFill>
        <p:spPr>
          <a:xfrm>
            <a:off x="483722" y="2250322"/>
            <a:ext cx="4246282" cy="4008490"/>
          </a:xfrm>
          <a:prstGeom prst="rect">
            <a:avLst/>
          </a:prstGeom>
        </p:spPr>
      </p:pic>
    </p:spTree>
    <p:extLst>
      <p:ext uri="{BB962C8B-B14F-4D97-AF65-F5344CB8AC3E}">
        <p14:creationId xmlns:p14="http://schemas.microsoft.com/office/powerpoint/2010/main" val="284407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BD530C-A7E1-0349-8381-939F9466736F}"/>
              </a:ext>
            </a:extLst>
          </p:cNvPr>
          <p:cNvSpPr>
            <a:spLocks noGrp="1"/>
          </p:cNvSpPr>
          <p:nvPr>
            <p:ph type="title"/>
          </p:nvPr>
        </p:nvSpPr>
        <p:spPr>
          <a:xfrm>
            <a:off x="527050" y="43"/>
            <a:ext cx="7886700" cy="1325563"/>
          </a:xfrm>
        </p:spPr>
        <p:txBody>
          <a:bodyPr/>
          <a:lstStyle/>
          <a:p>
            <a:r>
              <a:rPr lang="en-GB" b="1" dirty="0"/>
              <a:t>Example Adverbs:</a:t>
            </a:r>
          </a:p>
        </p:txBody>
      </p:sp>
      <p:pic>
        <p:nvPicPr>
          <p:cNvPr id="4" name="Picture 3">
            <a:extLst>
              <a:ext uri="{FF2B5EF4-FFF2-40B4-BE49-F238E27FC236}">
                <a16:creationId xmlns="" xmlns:a16="http://schemas.microsoft.com/office/drawing/2014/main" id="{FC4DF6FA-F7F7-5943-88BC-57A0C8D6E963}"/>
              </a:ext>
            </a:extLst>
          </p:cNvPr>
          <p:cNvPicPr>
            <a:picLocks noChangeAspect="1"/>
          </p:cNvPicPr>
          <p:nvPr/>
        </p:nvPicPr>
        <p:blipFill>
          <a:blip r:embed="rId2"/>
          <a:stretch>
            <a:fillRect/>
          </a:stretch>
        </p:blipFill>
        <p:spPr>
          <a:xfrm>
            <a:off x="5334000" y="-22048"/>
            <a:ext cx="3543300" cy="6124222"/>
          </a:xfrm>
          <a:prstGeom prst="rect">
            <a:avLst/>
          </a:prstGeom>
        </p:spPr>
      </p:pic>
      <p:pic>
        <p:nvPicPr>
          <p:cNvPr id="5" name="Picture 4">
            <a:extLst>
              <a:ext uri="{FF2B5EF4-FFF2-40B4-BE49-F238E27FC236}">
                <a16:creationId xmlns="" xmlns:a16="http://schemas.microsoft.com/office/drawing/2014/main" id="{7C05FAD2-7E8D-004F-AE85-79D1A35071E8}"/>
              </a:ext>
            </a:extLst>
          </p:cNvPr>
          <p:cNvPicPr>
            <a:picLocks noChangeAspect="1"/>
          </p:cNvPicPr>
          <p:nvPr/>
        </p:nvPicPr>
        <p:blipFill>
          <a:blip r:embed="rId3"/>
          <a:stretch>
            <a:fillRect/>
          </a:stretch>
        </p:blipFill>
        <p:spPr>
          <a:xfrm>
            <a:off x="476251" y="1325563"/>
            <a:ext cx="3333750" cy="3429000"/>
          </a:xfrm>
          <a:prstGeom prst="rect">
            <a:avLst/>
          </a:prstGeom>
        </p:spPr>
      </p:pic>
      <p:sp>
        <p:nvSpPr>
          <p:cNvPr id="6" name="TextBox 5">
            <a:extLst>
              <a:ext uri="{FF2B5EF4-FFF2-40B4-BE49-F238E27FC236}">
                <a16:creationId xmlns="" xmlns:a16="http://schemas.microsoft.com/office/drawing/2014/main" id="{270064ED-0E99-B14E-8194-709252CBC05F}"/>
              </a:ext>
            </a:extLst>
          </p:cNvPr>
          <p:cNvSpPr txBox="1"/>
          <p:nvPr/>
        </p:nvSpPr>
        <p:spPr>
          <a:xfrm>
            <a:off x="1949569" y="6178061"/>
            <a:ext cx="2628155" cy="646331"/>
          </a:xfrm>
          <a:prstGeom prst="rect">
            <a:avLst/>
          </a:prstGeom>
          <a:noFill/>
        </p:spPr>
        <p:txBody>
          <a:bodyPr wrap="none" rtlCol="0">
            <a:spAutoFit/>
          </a:bodyPr>
          <a:lstStyle/>
          <a:p>
            <a:pPr defTabSz="914400"/>
            <a:r>
              <a:rPr lang="en-GB" dirty="0">
                <a:solidFill>
                  <a:prstClr val="black"/>
                </a:solidFill>
              </a:rPr>
              <a:t>Adverbs often end in –</a:t>
            </a:r>
            <a:r>
              <a:rPr lang="en-GB" dirty="0" err="1">
                <a:solidFill>
                  <a:prstClr val="black"/>
                </a:solidFill>
              </a:rPr>
              <a:t>ly</a:t>
            </a:r>
            <a:r>
              <a:rPr lang="en-GB" dirty="0">
                <a:solidFill>
                  <a:prstClr val="black"/>
                </a:solidFill>
              </a:rPr>
              <a:t>…</a:t>
            </a:r>
          </a:p>
          <a:p>
            <a:pPr defTabSz="914400"/>
            <a:endParaRPr lang="en-GB" dirty="0">
              <a:solidFill>
                <a:prstClr val="black"/>
              </a:solidFill>
            </a:endParaRPr>
          </a:p>
        </p:txBody>
      </p:sp>
      <p:cxnSp>
        <p:nvCxnSpPr>
          <p:cNvPr id="8" name="Straight Arrow Connector 7">
            <a:extLst>
              <a:ext uri="{FF2B5EF4-FFF2-40B4-BE49-F238E27FC236}">
                <a16:creationId xmlns="" xmlns:a16="http://schemas.microsoft.com/office/drawing/2014/main" id="{5190A2D8-A4BE-2E41-ACA6-A54D33A02630}"/>
              </a:ext>
            </a:extLst>
          </p:cNvPr>
          <p:cNvCxnSpPr>
            <a:cxnSpLocks/>
          </p:cNvCxnSpPr>
          <p:nvPr/>
        </p:nvCxnSpPr>
        <p:spPr>
          <a:xfrm flipH="1" flipV="1">
            <a:off x="1670105" y="4754606"/>
            <a:ext cx="647699" cy="1347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F23C55D5-0A7B-E34B-8242-A796F3F977AB}"/>
              </a:ext>
            </a:extLst>
          </p:cNvPr>
          <p:cNvCxnSpPr>
            <a:cxnSpLocks/>
          </p:cNvCxnSpPr>
          <p:nvPr/>
        </p:nvCxnSpPr>
        <p:spPr>
          <a:xfrm flipV="1">
            <a:off x="3158089" y="4779216"/>
            <a:ext cx="0" cy="1322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DE2324CD-FC09-144A-A4A8-A96183ADCCD3}"/>
              </a:ext>
            </a:extLst>
          </p:cNvPr>
          <p:cNvCxnSpPr>
            <a:cxnSpLocks/>
          </p:cNvCxnSpPr>
          <p:nvPr/>
        </p:nvCxnSpPr>
        <p:spPr>
          <a:xfrm flipV="1">
            <a:off x="3920089" y="5075863"/>
            <a:ext cx="1798274" cy="1205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AB34523B-819C-EB47-A422-4006A670A0A0}"/>
              </a:ext>
            </a:extLst>
          </p:cNvPr>
          <p:cNvSpPr txBox="1"/>
          <p:nvPr/>
        </p:nvSpPr>
        <p:spPr>
          <a:xfrm>
            <a:off x="5223913" y="6281557"/>
            <a:ext cx="2165336" cy="369332"/>
          </a:xfrm>
          <a:prstGeom prst="rect">
            <a:avLst/>
          </a:prstGeom>
          <a:noFill/>
        </p:spPr>
        <p:txBody>
          <a:bodyPr wrap="none" rtlCol="0">
            <a:spAutoFit/>
          </a:bodyPr>
          <a:lstStyle/>
          <a:p>
            <a:pPr defTabSz="914400"/>
            <a:r>
              <a:rPr lang="en-GB" dirty="0">
                <a:solidFill>
                  <a:prstClr val="black"/>
                </a:solidFill>
              </a:rPr>
              <a:t>…but not every time!</a:t>
            </a:r>
          </a:p>
        </p:txBody>
      </p:sp>
      <p:cxnSp>
        <p:nvCxnSpPr>
          <p:cNvPr id="15" name="Straight Arrow Connector 14">
            <a:extLst>
              <a:ext uri="{FF2B5EF4-FFF2-40B4-BE49-F238E27FC236}">
                <a16:creationId xmlns="" xmlns:a16="http://schemas.microsoft.com/office/drawing/2014/main" id="{4AA60C98-BB81-9C48-941A-45889AFAEFA2}"/>
              </a:ext>
            </a:extLst>
          </p:cNvPr>
          <p:cNvCxnSpPr>
            <a:cxnSpLocks/>
            <a:stCxn id="13" idx="3"/>
          </p:cNvCxnSpPr>
          <p:nvPr/>
        </p:nvCxnSpPr>
        <p:spPr>
          <a:xfrm flipV="1">
            <a:off x="7389249" y="5889813"/>
            <a:ext cx="568048" cy="576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458A1792-64B6-FC4A-9CC1-D5F5EC111FBF}"/>
              </a:ext>
            </a:extLst>
          </p:cNvPr>
          <p:cNvCxnSpPr>
            <a:cxnSpLocks/>
          </p:cNvCxnSpPr>
          <p:nvPr/>
        </p:nvCxnSpPr>
        <p:spPr>
          <a:xfrm flipV="1">
            <a:off x="6262989" y="5624733"/>
            <a:ext cx="584947" cy="795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561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363" y="518201"/>
            <a:ext cx="8380879" cy="1384995"/>
          </a:xfrm>
          <a:prstGeom prst="rect">
            <a:avLst/>
          </a:prstGeom>
          <a:noFill/>
        </p:spPr>
        <p:txBody>
          <a:bodyPr wrap="square" rtlCol="0">
            <a:spAutoFit/>
          </a:bodyPr>
          <a:lstStyle/>
          <a:p>
            <a:pPr algn="ctr" defTabSz="914400"/>
            <a:r>
              <a:rPr lang="en-GB" sz="4800" dirty="0">
                <a:solidFill>
                  <a:srgbClr val="FF0000"/>
                </a:solidFill>
              </a:rPr>
              <a:t>Warm Up: Adverbs</a:t>
            </a:r>
          </a:p>
          <a:p>
            <a:pPr algn="ctr" defTabSz="914400"/>
            <a:endParaRPr lang="en-GB" sz="3600" dirty="0">
              <a:solidFill>
                <a:srgbClr val="FF0000"/>
              </a:solidFill>
            </a:endParaRPr>
          </a:p>
        </p:txBody>
      </p:sp>
      <p:sp>
        <p:nvSpPr>
          <p:cNvPr id="2" name="TextBox 1">
            <a:extLst>
              <a:ext uri="{FF2B5EF4-FFF2-40B4-BE49-F238E27FC236}">
                <a16:creationId xmlns="" xmlns:a16="http://schemas.microsoft.com/office/drawing/2014/main" id="{A996EADC-6860-6E42-B9FD-E37467B2C8A9}"/>
              </a:ext>
            </a:extLst>
          </p:cNvPr>
          <p:cNvSpPr txBox="1"/>
          <p:nvPr/>
        </p:nvSpPr>
        <p:spPr>
          <a:xfrm>
            <a:off x="2087657" y="1475551"/>
            <a:ext cx="5753498" cy="461665"/>
          </a:xfrm>
          <a:prstGeom prst="rect">
            <a:avLst/>
          </a:prstGeom>
          <a:noFill/>
        </p:spPr>
        <p:txBody>
          <a:bodyPr wrap="none" rtlCol="0">
            <a:spAutoFit/>
          </a:bodyPr>
          <a:lstStyle/>
          <a:p>
            <a:pPr defTabSz="914400"/>
            <a:r>
              <a:rPr lang="en-GB" sz="2400" dirty="0">
                <a:solidFill>
                  <a:prstClr val="black"/>
                </a:solidFill>
              </a:rPr>
              <a:t>Can you spot the adverb in these sentences?</a:t>
            </a:r>
          </a:p>
        </p:txBody>
      </p:sp>
      <p:sp>
        <p:nvSpPr>
          <p:cNvPr id="3" name="TextBox 2">
            <a:extLst>
              <a:ext uri="{FF2B5EF4-FFF2-40B4-BE49-F238E27FC236}">
                <a16:creationId xmlns="" xmlns:a16="http://schemas.microsoft.com/office/drawing/2014/main" id="{00BA2284-3AAE-A04E-86F0-B9EC7D9AE1B6}"/>
              </a:ext>
            </a:extLst>
          </p:cNvPr>
          <p:cNvSpPr txBox="1"/>
          <p:nvPr/>
        </p:nvSpPr>
        <p:spPr>
          <a:xfrm>
            <a:off x="504282" y="2326376"/>
            <a:ext cx="8392041" cy="3877985"/>
          </a:xfrm>
          <a:prstGeom prst="rect">
            <a:avLst/>
          </a:prstGeom>
          <a:noFill/>
        </p:spPr>
        <p:txBody>
          <a:bodyPr wrap="none" rtlCol="0">
            <a:spAutoFit/>
          </a:bodyPr>
          <a:lstStyle/>
          <a:p>
            <a:pPr defTabSz="914400">
              <a:lnSpc>
                <a:spcPct val="150000"/>
              </a:lnSpc>
            </a:pPr>
            <a:r>
              <a:rPr lang="en-GB" sz="2000" dirty="0">
                <a:solidFill>
                  <a:prstClr val="black"/>
                </a:solidFill>
              </a:rPr>
              <a:t>Task: Underline the adverbs in these sentences.</a:t>
            </a:r>
          </a:p>
          <a:p>
            <a:pPr defTabSz="914400">
              <a:lnSpc>
                <a:spcPct val="150000"/>
              </a:lnSpc>
            </a:pPr>
            <a:endParaRPr lang="en-GB" sz="2000" dirty="0">
              <a:solidFill>
                <a:prstClr val="black"/>
              </a:solidFill>
            </a:endParaRPr>
          </a:p>
          <a:p>
            <a:pPr marL="342900" indent="-342900" defTabSz="914400">
              <a:lnSpc>
                <a:spcPct val="150000"/>
              </a:lnSpc>
              <a:buFontTx/>
              <a:buAutoNum type="arabicPeriod"/>
            </a:pPr>
            <a:r>
              <a:rPr lang="en-GB" sz="2000" dirty="0" smtClean="0">
                <a:solidFill>
                  <a:prstClr val="black"/>
                </a:solidFill>
              </a:rPr>
              <a:t>Jane carefully opened the door to the washing machine.</a:t>
            </a:r>
            <a:endParaRPr lang="en-GB" sz="2000" dirty="0">
              <a:solidFill>
                <a:prstClr val="black"/>
              </a:solidFill>
            </a:endParaRPr>
          </a:p>
          <a:p>
            <a:pPr marL="342900" indent="-342900" defTabSz="914400">
              <a:lnSpc>
                <a:spcPct val="150000"/>
              </a:lnSpc>
              <a:buFontTx/>
              <a:buAutoNum type="arabicPeriod"/>
            </a:pPr>
            <a:r>
              <a:rPr lang="en-GB" sz="2000" dirty="0" smtClean="0">
                <a:solidFill>
                  <a:prstClr val="black"/>
                </a:solidFill>
              </a:rPr>
              <a:t>Cautiously, Jane held out her hand and felt cool water between her fingers. </a:t>
            </a:r>
            <a:endParaRPr lang="en-GB" sz="2000" dirty="0">
              <a:solidFill>
                <a:prstClr val="black"/>
              </a:solidFill>
            </a:endParaRPr>
          </a:p>
          <a:p>
            <a:pPr marL="342900" indent="-342900" defTabSz="914400">
              <a:lnSpc>
                <a:spcPct val="150000"/>
              </a:lnSpc>
              <a:buFontTx/>
              <a:buAutoNum type="arabicPeriod"/>
            </a:pPr>
            <a:r>
              <a:rPr lang="en-GB" sz="2000" dirty="0" smtClean="0">
                <a:solidFill>
                  <a:prstClr val="black"/>
                </a:solidFill>
              </a:rPr>
              <a:t>Immediately, Jane gulped a gallon of air and entered the washing machine. </a:t>
            </a:r>
            <a:endParaRPr lang="en-GB" sz="2000" dirty="0">
              <a:solidFill>
                <a:prstClr val="black"/>
              </a:solidFill>
            </a:endParaRPr>
          </a:p>
          <a:p>
            <a:pPr marL="342900" indent="-342900" defTabSz="914400">
              <a:lnSpc>
                <a:spcPct val="150000"/>
              </a:lnSpc>
              <a:buFontTx/>
              <a:buAutoNum type="arabicPeriod"/>
            </a:pPr>
            <a:r>
              <a:rPr lang="en-GB" sz="2000" dirty="0" smtClean="0">
                <a:solidFill>
                  <a:prstClr val="black"/>
                </a:solidFill>
              </a:rPr>
              <a:t>Jane quickly followed the glowing light. </a:t>
            </a:r>
          </a:p>
          <a:p>
            <a:pPr marL="342900" indent="-342900" defTabSz="914400">
              <a:lnSpc>
                <a:spcPct val="150000"/>
              </a:lnSpc>
              <a:buFontTx/>
              <a:buAutoNum type="arabicPeriod"/>
            </a:pPr>
            <a:endParaRPr lang="en-GB" sz="2000" dirty="0">
              <a:solidFill>
                <a:prstClr val="black"/>
              </a:solidFill>
            </a:endParaRPr>
          </a:p>
          <a:p>
            <a:pPr marL="342900" indent="-342900" defTabSz="914400">
              <a:buFontTx/>
              <a:buAutoNum type="arabicPeriod"/>
            </a:pPr>
            <a:r>
              <a:rPr lang="en-GB" dirty="0" smtClean="0">
                <a:solidFill>
                  <a:prstClr val="black"/>
                </a:solidFill>
              </a:rPr>
              <a:t>Hungrily, the shark was circling  Jane’s body. </a:t>
            </a:r>
            <a:endParaRPr lang="en-GB" dirty="0">
              <a:solidFill>
                <a:prstClr val="black"/>
              </a:solidFill>
            </a:endParaRPr>
          </a:p>
          <a:p>
            <a:pPr marL="342900" indent="-342900" defTabSz="914400">
              <a:buFontTx/>
              <a:buAutoNum type="arabicPeriod"/>
            </a:pPr>
            <a:endParaRPr lang="en-GB" dirty="0">
              <a:solidFill>
                <a:prstClr val="black"/>
              </a:solidFill>
            </a:endParaRPr>
          </a:p>
        </p:txBody>
      </p:sp>
      <p:sp>
        <p:nvSpPr>
          <p:cNvPr id="4" name="TextBox 3">
            <a:extLst>
              <a:ext uri="{FF2B5EF4-FFF2-40B4-BE49-F238E27FC236}">
                <a16:creationId xmlns="" xmlns:a16="http://schemas.microsoft.com/office/drawing/2014/main" id="{014A3D67-A343-644A-89BA-523E2B13DBCB}"/>
              </a:ext>
            </a:extLst>
          </p:cNvPr>
          <p:cNvSpPr txBox="1"/>
          <p:nvPr/>
        </p:nvSpPr>
        <p:spPr>
          <a:xfrm>
            <a:off x="4659423" y="6333565"/>
            <a:ext cx="2744341" cy="369332"/>
          </a:xfrm>
          <a:prstGeom prst="rect">
            <a:avLst/>
          </a:prstGeom>
          <a:noFill/>
        </p:spPr>
        <p:txBody>
          <a:bodyPr wrap="none" rtlCol="0">
            <a:spAutoFit/>
          </a:bodyPr>
          <a:lstStyle/>
          <a:p>
            <a:pPr defTabSz="914400"/>
            <a:r>
              <a:rPr lang="en-GB" dirty="0">
                <a:solidFill>
                  <a:prstClr val="black"/>
                </a:solidFill>
              </a:rPr>
              <a:t>Answers on the next slide…</a:t>
            </a:r>
          </a:p>
        </p:txBody>
      </p:sp>
    </p:spTree>
    <p:extLst>
      <p:ext uri="{BB962C8B-B14F-4D97-AF65-F5344CB8AC3E}">
        <p14:creationId xmlns:p14="http://schemas.microsoft.com/office/powerpoint/2010/main" val="1223440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363" y="518191"/>
            <a:ext cx="8380879" cy="1384995"/>
          </a:xfrm>
          <a:prstGeom prst="rect">
            <a:avLst/>
          </a:prstGeom>
          <a:noFill/>
        </p:spPr>
        <p:txBody>
          <a:bodyPr wrap="square" rtlCol="0">
            <a:spAutoFit/>
          </a:bodyPr>
          <a:lstStyle/>
          <a:p>
            <a:pPr algn="ctr" defTabSz="914400"/>
            <a:r>
              <a:rPr lang="en-GB" sz="4800" dirty="0">
                <a:solidFill>
                  <a:srgbClr val="FF0000"/>
                </a:solidFill>
              </a:rPr>
              <a:t>Warm Up: Adverbs – </a:t>
            </a:r>
            <a:r>
              <a:rPr lang="en-GB" sz="4800" u="sng" dirty="0">
                <a:solidFill>
                  <a:srgbClr val="FF0000"/>
                </a:solidFill>
              </a:rPr>
              <a:t>Answers!</a:t>
            </a:r>
          </a:p>
          <a:p>
            <a:pPr algn="ctr" defTabSz="914400"/>
            <a:endParaRPr lang="en-GB" sz="3600" dirty="0">
              <a:solidFill>
                <a:srgbClr val="FF0000"/>
              </a:solidFill>
            </a:endParaRPr>
          </a:p>
        </p:txBody>
      </p:sp>
      <p:sp>
        <p:nvSpPr>
          <p:cNvPr id="2" name="TextBox 1">
            <a:extLst>
              <a:ext uri="{FF2B5EF4-FFF2-40B4-BE49-F238E27FC236}">
                <a16:creationId xmlns="" xmlns:a16="http://schemas.microsoft.com/office/drawing/2014/main" id="{A996EADC-6860-6E42-B9FD-E37467B2C8A9}"/>
              </a:ext>
            </a:extLst>
          </p:cNvPr>
          <p:cNvSpPr txBox="1"/>
          <p:nvPr/>
        </p:nvSpPr>
        <p:spPr>
          <a:xfrm>
            <a:off x="2087657" y="1475541"/>
            <a:ext cx="5753498" cy="461665"/>
          </a:xfrm>
          <a:prstGeom prst="rect">
            <a:avLst/>
          </a:prstGeom>
          <a:noFill/>
        </p:spPr>
        <p:txBody>
          <a:bodyPr wrap="none" rtlCol="0">
            <a:spAutoFit/>
          </a:bodyPr>
          <a:lstStyle/>
          <a:p>
            <a:pPr defTabSz="914400"/>
            <a:r>
              <a:rPr lang="en-GB" sz="2400" dirty="0">
                <a:solidFill>
                  <a:prstClr val="black"/>
                </a:solidFill>
              </a:rPr>
              <a:t>Can you spot the adverb in these sentences?</a:t>
            </a:r>
          </a:p>
        </p:txBody>
      </p:sp>
      <p:sp>
        <p:nvSpPr>
          <p:cNvPr id="3" name="TextBox 2">
            <a:extLst>
              <a:ext uri="{FF2B5EF4-FFF2-40B4-BE49-F238E27FC236}">
                <a16:creationId xmlns="" xmlns:a16="http://schemas.microsoft.com/office/drawing/2014/main" id="{00BA2284-3AAE-A04E-86F0-B9EC7D9AE1B6}"/>
              </a:ext>
            </a:extLst>
          </p:cNvPr>
          <p:cNvSpPr txBox="1"/>
          <p:nvPr/>
        </p:nvSpPr>
        <p:spPr>
          <a:xfrm>
            <a:off x="1419734" y="2107655"/>
            <a:ext cx="8392041" cy="3970318"/>
          </a:xfrm>
          <a:prstGeom prst="rect">
            <a:avLst/>
          </a:prstGeom>
          <a:noFill/>
        </p:spPr>
        <p:txBody>
          <a:bodyPr wrap="none" rtlCol="0">
            <a:spAutoFit/>
          </a:bodyPr>
          <a:lstStyle/>
          <a:p>
            <a:pPr defTabSz="914400">
              <a:lnSpc>
                <a:spcPct val="150000"/>
              </a:lnSpc>
            </a:pPr>
            <a:r>
              <a:rPr lang="en-GB" sz="2000" dirty="0">
                <a:solidFill>
                  <a:prstClr val="black"/>
                </a:solidFill>
              </a:rPr>
              <a:t>Task: Underline the adverbs in these sentences.</a:t>
            </a:r>
          </a:p>
          <a:p>
            <a:pPr defTabSz="914400"/>
            <a:endParaRPr lang="en-GB" dirty="0" smtClean="0">
              <a:solidFill>
                <a:prstClr val="black"/>
              </a:solidFill>
            </a:endParaRPr>
          </a:p>
          <a:p>
            <a:pPr marL="342900" indent="-342900" defTabSz="914400">
              <a:lnSpc>
                <a:spcPct val="150000"/>
              </a:lnSpc>
              <a:buFontTx/>
              <a:buAutoNum type="arabicPeriod"/>
            </a:pPr>
            <a:r>
              <a:rPr lang="en-GB" sz="2000" dirty="0">
                <a:solidFill>
                  <a:prstClr val="black"/>
                </a:solidFill>
              </a:rPr>
              <a:t>Jane </a:t>
            </a:r>
            <a:r>
              <a:rPr lang="en-GB" sz="2000" u="sng" dirty="0">
                <a:solidFill>
                  <a:prstClr val="black"/>
                </a:solidFill>
              </a:rPr>
              <a:t>carefully</a:t>
            </a:r>
            <a:r>
              <a:rPr lang="en-GB" sz="2000" dirty="0">
                <a:solidFill>
                  <a:prstClr val="black"/>
                </a:solidFill>
              </a:rPr>
              <a:t> opened the door to the washing machine.</a:t>
            </a:r>
          </a:p>
          <a:p>
            <a:pPr marL="342900" indent="-342900" defTabSz="914400">
              <a:lnSpc>
                <a:spcPct val="150000"/>
              </a:lnSpc>
              <a:buFontTx/>
              <a:buAutoNum type="arabicPeriod"/>
            </a:pPr>
            <a:r>
              <a:rPr lang="en-GB" sz="2000" u="sng" dirty="0">
                <a:solidFill>
                  <a:prstClr val="black"/>
                </a:solidFill>
              </a:rPr>
              <a:t>Cautiously, </a:t>
            </a:r>
            <a:r>
              <a:rPr lang="en-GB" sz="2000" dirty="0">
                <a:solidFill>
                  <a:prstClr val="black"/>
                </a:solidFill>
              </a:rPr>
              <a:t>Jane held out her hand and felt cool water between her fingers. </a:t>
            </a:r>
          </a:p>
          <a:p>
            <a:pPr marL="342900" indent="-342900" defTabSz="914400">
              <a:lnSpc>
                <a:spcPct val="150000"/>
              </a:lnSpc>
              <a:buFontTx/>
              <a:buAutoNum type="arabicPeriod"/>
            </a:pPr>
            <a:r>
              <a:rPr lang="en-GB" sz="2000" u="sng" dirty="0">
                <a:solidFill>
                  <a:prstClr val="black"/>
                </a:solidFill>
              </a:rPr>
              <a:t>Immediately, </a:t>
            </a:r>
            <a:r>
              <a:rPr lang="en-GB" sz="2000" dirty="0">
                <a:solidFill>
                  <a:prstClr val="black"/>
                </a:solidFill>
              </a:rPr>
              <a:t>Jane gulped a gallon of air and entered the washing machine. </a:t>
            </a:r>
          </a:p>
          <a:p>
            <a:pPr marL="342900" indent="-342900" defTabSz="914400">
              <a:lnSpc>
                <a:spcPct val="150000"/>
              </a:lnSpc>
              <a:buFontTx/>
              <a:buAutoNum type="arabicPeriod"/>
            </a:pPr>
            <a:r>
              <a:rPr lang="en-GB" sz="2000" dirty="0">
                <a:solidFill>
                  <a:prstClr val="black"/>
                </a:solidFill>
              </a:rPr>
              <a:t>Jane </a:t>
            </a:r>
            <a:r>
              <a:rPr lang="en-GB" sz="2000" u="sng" dirty="0">
                <a:solidFill>
                  <a:prstClr val="black"/>
                </a:solidFill>
              </a:rPr>
              <a:t>quickly</a:t>
            </a:r>
            <a:r>
              <a:rPr lang="en-GB" sz="2000" dirty="0">
                <a:solidFill>
                  <a:prstClr val="black"/>
                </a:solidFill>
              </a:rPr>
              <a:t> followed the glowing light. </a:t>
            </a:r>
          </a:p>
          <a:p>
            <a:pPr marL="342900" indent="-342900" defTabSz="914400">
              <a:lnSpc>
                <a:spcPct val="150000"/>
              </a:lnSpc>
              <a:buFontTx/>
              <a:buAutoNum type="arabicPeriod"/>
            </a:pPr>
            <a:endParaRPr lang="en-GB" sz="2000" dirty="0">
              <a:solidFill>
                <a:prstClr val="black"/>
              </a:solidFill>
            </a:endParaRPr>
          </a:p>
          <a:p>
            <a:pPr marL="342900" indent="-342900" defTabSz="914400">
              <a:buFontTx/>
              <a:buAutoNum type="arabicPeriod"/>
            </a:pPr>
            <a:r>
              <a:rPr lang="en-GB" u="sng" dirty="0">
                <a:solidFill>
                  <a:prstClr val="black"/>
                </a:solidFill>
              </a:rPr>
              <a:t>Hungrily, </a:t>
            </a:r>
            <a:r>
              <a:rPr lang="en-GB" dirty="0">
                <a:solidFill>
                  <a:prstClr val="black"/>
                </a:solidFill>
              </a:rPr>
              <a:t>the shark was circling  Jane’s body. </a:t>
            </a:r>
          </a:p>
          <a:p>
            <a:pPr defTabSz="914400"/>
            <a:endParaRPr lang="en-GB" dirty="0">
              <a:solidFill>
                <a:prstClr val="black"/>
              </a:solidFill>
            </a:endParaRPr>
          </a:p>
          <a:p>
            <a:pPr marL="342900" indent="-342900" defTabSz="914400">
              <a:buFontTx/>
              <a:buAutoNum type="arabicPeriod"/>
            </a:pPr>
            <a:endParaRPr lang="en-GB" dirty="0">
              <a:solidFill>
                <a:prstClr val="black"/>
              </a:solidFill>
            </a:endParaRPr>
          </a:p>
        </p:txBody>
      </p:sp>
      <p:sp>
        <p:nvSpPr>
          <p:cNvPr id="4" name="TextBox 3">
            <a:extLst>
              <a:ext uri="{FF2B5EF4-FFF2-40B4-BE49-F238E27FC236}">
                <a16:creationId xmlns="" xmlns:a16="http://schemas.microsoft.com/office/drawing/2014/main" id="{014A3D67-A343-644A-89BA-523E2B13DBCB}"/>
              </a:ext>
            </a:extLst>
          </p:cNvPr>
          <p:cNvSpPr txBox="1"/>
          <p:nvPr/>
        </p:nvSpPr>
        <p:spPr>
          <a:xfrm>
            <a:off x="99265" y="2732535"/>
            <a:ext cx="989948" cy="3970318"/>
          </a:xfrm>
          <a:prstGeom prst="rect">
            <a:avLst/>
          </a:prstGeom>
          <a:noFill/>
        </p:spPr>
        <p:txBody>
          <a:bodyPr wrap="square" rtlCol="0">
            <a:spAutoFit/>
          </a:bodyPr>
          <a:lstStyle/>
          <a:p>
            <a:pPr defTabSz="914400"/>
            <a:r>
              <a:rPr lang="en-GB" b="1" u="sng" dirty="0">
                <a:solidFill>
                  <a:srgbClr val="FF0000"/>
                </a:solidFill>
              </a:rPr>
              <a:t>Note:</a:t>
            </a:r>
          </a:p>
          <a:p>
            <a:pPr defTabSz="914400"/>
            <a:endParaRPr lang="en-GB" dirty="0">
              <a:solidFill>
                <a:prstClr val="black"/>
              </a:solidFill>
            </a:endParaRPr>
          </a:p>
          <a:p>
            <a:pPr defTabSz="914400"/>
            <a:r>
              <a:rPr lang="en-GB" dirty="0">
                <a:solidFill>
                  <a:prstClr val="black"/>
                </a:solidFill>
              </a:rPr>
              <a:t>What punctuation has been added when the sentence is started with an adverb?</a:t>
            </a:r>
          </a:p>
        </p:txBody>
      </p:sp>
      <p:cxnSp>
        <p:nvCxnSpPr>
          <p:cNvPr id="7" name="Straight Arrow Connector 6">
            <a:extLst>
              <a:ext uri="{FF2B5EF4-FFF2-40B4-BE49-F238E27FC236}">
                <a16:creationId xmlns="" xmlns:a16="http://schemas.microsoft.com/office/drawing/2014/main" id="{8940008B-8A16-4842-940C-F712C9ACF243}"/>
              </a:ext>
            </a:extLst>
          </p:cNvPr>
          <p:cNvCxnSpPr/>
          <p:nvPr/>
        </p:nvCxnSpPr>
        <p:spPr>
          <a:xfrm>
            <a:off x="1089212" y="3765176"/>
            <a:ext cx="3305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 xmlns:a16="http://schemas.microsoft.com/office/drawing/2014/main" id="{99D8081C-7B67-EE4E-97D8-CF8520A4A497}"/>
              </a:ext>
            </a:extLst>
          </p:cNvPr>
          <p:cNvCxnSpPr/>
          <p:nvPr/>
        </p:nvCxnSpPr>
        <p:spPr>
          <a:xfrm>
            <a:off x="1089212" y="4733365"/>
            <a:ext cx="3305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936" y="4468832"/>
            <a:ext cx="1933707" cy="205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56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9" y="404664"/>
            <a:ext cx="7200800" cy="2308324"/>
          </a:xfrm>
          <a:prstGeom prst="rect">
            <a:avLst/>
          </a:prstGeom>
          <a:noFill/>
        </p:spPr>
        <p:txBody>
          <a:bodyPr wrap="square" rtlCol="0">
            <a:spAutoFit/>
          </a:bodyPr>
          <a:lstStyle/>
          <a:p>
            <a:r>
              <a:rPr lang="en-GB" sz="2400" dirty="0" smtClean="0">
                <a:latin typeface="Comic Sans MS" panose="030F0702030302020204" pitchFamily="66" charset="0"/>
              </a:rPr>
              <a:t>This week you ae going to write a fantasy story/story set in an imaginary world  based on the following video clip. </a:t>
            </a:r>
          </a:p>
          <a:p>
            <a:endParaRPr lang="en-GB" dirty="0"/>
          </a:p>
          <a:p>
            <a:endParaRPr lang="en-GB" dirty="0" smtClean="0"/>
          </a:p>
          <a:p>
            <a:r>
              <a:rPr lang="en-GB" dirty="0"/>
              <a:t>https://www.literacyshed.com/something-fishy.html</a:t>
            </a:r>
          </a:p>
          <a:p>
            <a:endParaRPr lang="en-GB" dirty="0"/>
          </a:p>
        </p:txBody>
      </p:sp>
      <p:sp>
        <p:nvSpPr>
          <p:cNvPr id="4" name="TextBox 3"/>
          <p:cNvSpPr txBox="1"/>
          <p:nvPr/>
        </p:nvSpPr>
        <p:spPr>
          <a:xfrm>
            <a:off x="323529" y="2492944"/>
            <a:ext cx="8352928" cy="1200329"/>
          </a:xfrm>
          <a:prstGeom prst="rect">
            <a:avLst/>
          </a:prstGeom>
          <a:noFill/>
        </p:spPr>
        <p:txBody>
          <a:bodyPr wrap="square" rtlCol="0">
            <a:spAutoFit/>
          </a:bodyPr>
          <a:lstStyle/>
          <a:p>
            <a:endParaRPr lang="en-GB" sz="2400" dirty="0">
              <a:latin typeface="Comic Sans MS" panose="030F0702030302020204" pitchFamily="66" charset="0"/>
            </a:endParaRPr>
          </a:p>
          <a:p>
            <a:r>
              <a:rPr lang="en-GB" sz="2400" dirty="0" smtClean="0">
                <a:latin typeface="Comic Sans MS" panose="030F0702030302020204" pitchFamily="66" charset="0"/>
              </a:rPr>
              <a:t>Spend some time watching the video clip. Watch it a couple of times because you might miss something!</a:t>
            </a:r>
            <a:endParaRPr lang="en-GB" sz="2400" dirty="0">
              <a:latin typeface="Comic Sans MS" panose="030F0702030302020204" pitchFamily="66" charset="0"/>
            </a:endParaRPr>
          </a:p>
        </p:txBody>
      </p:sp>
      <p:sp>
        <p:nvSpPr>
          <p:cNvPr id="5" name="TextBox 4"/>
          <p:cNvSpPr txBox="1"/>
          <p:nvPr/>
        </p:nvSpPr>
        <p:spPr>
          <a:xfrm>
            <a:off x="323528" y="4149104"/>
            <a:ext cx="7776864" cy="2308324"/>
          </a:xfrm>
          <a:prstGeom prst="rect">
            <a:avLst/>
          </a:prstGeom>
          <a:noFill/>
        </p:spPr>
        <p:txBody>
          <a:bodyPr wrap="square" rtlCol="0">
            <a:spAutoFit/>
          </a:bodyPr>
          <a:lstStyle/>
          <a:p>
            <a:r>
              <a:rPr lang="en-GB" dirty="0" smtClean="0">
                <a:latin typeface="Comic Sans MS" panose="030F0702030302020204" pitchFamily="66" charset="0"/>
              </a:rPr>
              <a:t>Think about the story in three parts.</a:t>
            </a:r>
          </a:p>
          <a:p>
            <a:endParaRPr lang="en-GB" dirty="0">
              <a:latin typeface="Comic Sans MS" panose="030F0702030302020204" pitchFamily="66" charset="0"/>
            </a:endParaRPr>
          </a:p>
          <a:p>
            <a:r>
              <a:rPr lang="en-GB" b="1" dirty="0" smtClean="0">
                <a:latin typeface="Comic Sans MS" panose="030F0702030302020204" pitchFamily="66" charset="0"/>
              </a:rPr>
              <a:t>An opening </a:t>
            </a:r>
            <a:r>
              <a:rPr lang="en-GB" dirty="0" smtClean="0">
                <a:latin typeface="Comic Sans MS" panose="030F0702030302020204" pitchFamily="66" charset="0"/>
              </a:rPr>
              <a:t>– Describing the setting and character</a:t>
            </a:r>
          </a:p>
          <a:p>
            <a:endParaRPr lang="en-GB" dirty="0">
              <a:latin typeface="Comic Sans MS" panose="030F0702030302020204" pitchFamily="66" charset="0"/>
            </a:endParaRPr>
          </a:p>
          <a:p>
            <a:r>
              <a:rPr lang="en-GB" b="1" dirty="0" smtClean="0">
                <a:latin typeface="Comic Sans MS" panose="030F0702030302020204" pitchFamily="66" charset="0"/>
              </a:rPr>
              <a:t>Middle</a:t>
            </a:r>
            <a:r>
              <a:rPr lang="en-GB" dirty="0" smtClean="0">
                <a:latin typeface="Comic Sans MS" panose="030F0702030302020204" pitchFamily="66" charset="0"/>
              </a:rPr>
              <a:t> – Where does she go? What is it like? What happens to her?</a:t>
            </a:r>
          </a:p>
          <a:p>
            <a:endParaRPr lang="en-GB" b="1" dirty="0">
              <a:latin typeface="Comic Sans MS" panose="030F0702030302020204" pitchFamily="66" charset="0"/>
            </a:endParaRPr>
          </a:p>
          <a:p>
            <a:r>
              <a:rPr lang="en-GB" b="1" dirty="0" smtClean="0">
                <a:latin typeface="Comic Sans MS" panose="030F0702030302020204" pitchFamily="66" charset="0"/>
              </a:rPr>
              <a:t>Ending </a:t>
            </a:r>
            <a:r>
              <a:rPr lang="en-GB" dirty="0" smtClean="0">
                <a:latin typeface="Comic Sans MS" panose="030F0702030302020204" pitchFamily="66" charset="0"/>
              </a:rPr>
              <a:t>– How does she return? How will you leave you reader feeling at the end?</a:t>
            </a:r>
            <a:endParaRPr lang="en-GB" dirty="0">
              <a:latin typeface="Comic Sans MS" panose="030F0702030302020204" pitchFamily="66" charset="0"/>
            </a:endParaRPr>
          </a:p>
        </p:txBody>
      </p:sp>
      <p:sp>
        <p:nvSpPr>
          <p:cNvPr id="6" name="Oval 5"/>
          <p:cNvSpPr/>
          <p:nvPr/>
        </p:nvSpPr>
        <p:spPr>
          <a:xfrm>
            <a:off x="5724129" y="1104293"/>
            <a:ext cx="2952328"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You can write it as if you are the girl (first person) or give the girl a name</a:t>
            </a:r>
            <a:endParaRPr lang="en-GB" dirty="0"/>
          </a:p>
        </p:txBody>
      </p:sp>
    </p:spTree>
    <p:extLst>
      <p:ext uri="{BB962C8B-B14F-4D97-AF65-F5344CB8AC3E}">
        <p14:creationId xmlns:p14="http://schemas.microsoft.com/office/powerpoint/2010/main" val="340790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88688"/>
            <a:ext cx="7992888" cy="1200329"/>
          </a:xfrm>
          <a:prstGeom prst="rect">
            <a:avLst/>
          </a:prstGeom>
          <a:noFill/>
        </p:spPr>
        <p:txBody>
          <a:bodyPr wrap="square" rtlCol="0">
            <a:spAutoFit/>
          </a:bodyPr>
          <a:lstStyle/>
          <a:p>
            <a:r>
              <a:rPr lang="en-GB" sz="2400" dirty="0" smtClean="0">
                <a:latin typeface="Comic Sans MS" panose="030F0702030302020204" pitchFamily="66" charset="0"/>
              </a:rPr>
              <a:t>Today you are going to write the opening to your story. Remember to think about setting and character.  Try to include the following features.  </a:t>
            </a:r>
            <a:endParaRPr lang="en-GB" sz="2400" dirty="0">
              <a:latin typeface="Comic Sans MS" panose="030F0702030302020204" pitchFamily="66" charset="0"/>
            </a:endParaRPr>
          </a:p>
        </p:txBody>
      </p:sp>
      <p:sp>
        <p:nvSpPr>
          <p:cNvPr id="4" name="TextBox 3"/>
          <p:cNvSpPr txBox="1"/>
          <p:nvPr/>
        </p:nvSpPr>
        <p:spPr>
          <a:xfrm>
            <a:off x="251520" y="1556791"/>
            <a:ext cx="7704856" cy="5693866"/>
          </a:xfrm>
          <a:prstGeom prst="rect">
            <a:avLst/>
          </a:prstGeom>
          <a:noFill/>
        </p:spPr>
        <p:txBody>
          <a:bodyPr wrap="square" rtlCol="0">
            <a:spAutoFit/>
          </a:bodyPr>
          <a:lstStyle/>
          <a:p>
            <a:pPr marL="285750" indent="-285750">
              <a:buFontTx/>
              <a:buChar char="-"/>
            </a:pPr>
            <a:r>
              <a:rPr lang="en-GB" dirty="0" smtClean="0">
                <a:latin typeface="Comic Sans MS" panose="030F0702030302020204" pitchFamily="66" charset="0"/>
              </a:rPr>
              <a:t>Describe the setting and introduce the character</a:t>
            </a:r>
          </a:p>
          <a:p>
            <a:pPr marL="285750" indent="-285750">
              <a:buFontTx/>
              <a:buChar char="-"/>
            </a:pPr>
            <a:endParaRPr lang="en-GB" dirty="0">
              <a:latin typeface="Comic Sans MS" panose="030F0702030302020204" pitchFamily="66" charset="0"/>
            </a:endParaRPr>
          </a:p>
          <a:p>
            <a:pPr marL="285750" indent="-285750">
              <a:buFontTx/>
              <a:buChar char="-"/>
            </a:pPr>
            <a:r>
              <a:rPr lang="en-GB" dirty="0" smtClean="0">
                <a:latin typeface="Comic Sans MS" panose="030F0702030302020204" pitchFamily="66" charset="0"/>
              </a:rPr>
              <a:t>Use sentences beginning with verbs</a:t>
            </a:r>
            <a:r>
              <a:rPr lang="en-GB" dirty="0" smtClean="0">
                <a:solidFill>
                  <a:srgbClr val="FF0000"/>
                </a:solidFill>
                <a:latin typeface="Comic Sans MS" panose="030F0702030302020204" pitchFamily="66" charset="0"/>
              </a:rPr>
              <a:t> </a:t>
            </a:r>
            <a:r>
              <a:rPr lang="en-GB" dirty="0" smtClean="0">
                <a:latin typeface="Comic Sans MS" panose="030F0702030302020204" pitchFamily="66" charset="0"/>
              </a:rPr>
              <a:t>and adverbs. </a:t>
            </a:r>
          </a:p>
          <a:p>
            <a:pPr marL="285750" indent="-285750">
              <a:buFontTx/>
              <a:buChar char="-"/>
            </a:pPr>
            <a:endParaRPr lang="en-GB" dirty="0" smtClean="0">
              <a:latin typeface="Comic Sans MS" panose="030F0702030302020204" pitchFamily="66" charset="0"/>
            </a:endParaRPr>
          </a:p>
          <a:p>
            <a:r>
              <a:rPr lang="en-GB" dirty="0">
                <a:latin typeface="Comic Sans MS" panose="030F0702030302020204" pitchFamily="66" charset="0"/>
              </a:rPr>
              <a:t> </a:t>
            </a:r>
            <a:r>
              <a:rPr lang="en-GB" dirty="0" smtClean="0">
                <a:latin typeface="Comic Sans MS" panose="030F0702030302020204" pitchFamily="66" charset="0"/>
              </a:rPr>
              <a:t>e.g. </a:t>
            </a:r>
            <a:r>
              <a:rPr lang="en-GB" dirty="0" smtClean="0">
                <a:solidFill>
                  <a:srgbClr val="FF0000"/>
                </a:solidFill>
                <a:latin typeface="Comic Sans MS" panose="030F0702030302020204" pitchFamily="66" charset="0"/>
              </a:rPr>
              <a:t>Confused, Jane crept towards the glowing washing machine. </a:t>
            </a:r>
          </a:p>
          <a:p>
            <a:endParaRPr lang="en-GB" dirty="0">
              <a:solidFill>
                <a:srgbClr val="FF0000"/>
              </a:solidFill>
              <a:latin typeface="Comic Sans MS" panose="030F0702030302020204" pitchFamily="66" charset="0"/>
            </a:endParaRPr>
          </a:p>
          <a:p>
            <a:r>
              <a:rPr lang="en-GB" dirty="0" smtClean="0">
                <a:solidFill>
                  <a:srgbClr val="FF0000"/>
                </a:solidFill>
                <a:latin typeface="Comic Sans MS" panose="030F0702030302020204" pitchFamily="66" charset="0"/>
              </a:rPr>
              <a:t>       Carefully, she prized open the door and peered inside. </a:t>
            </a:r>
          </a:p>
          <a:p>
            <a:endParaRPr lang="en-GB" dirty="0">
              <a:latin typeface="Comic Sans MS" panose="030F0702030302020204" pitchFamily="66" charset="0"/>
            </a:endParaRPr>
          </a:p>
          <a:p>
            <a:pPr marL="285750" indent="-285750">
              <a:buFontTx/>
              <a:buChar char="-"/>
            </a:pPr>
            <a:r>
              <a:rPr lang="en-GB" dirty="0" smtClean="0">
                <a:latin typeface="Comic Sans MS" panose="030F0702030302020204" pitchFamily="66" charset="0"/>
              </a:rPr>
              <a:t>Use a range of adjectives .</a:t>
            </a:r>
          </a:p>
          <a:p>
            <a:pPr marL="285750" indent="-285750">
              <a:buFontTx/>
              <a:buChar char="-"/>
            </a:pPr>
            <a:endParaRPr lang="en-GB" dirty="0">
              <a:latin typeface="Comic Sans MS" panose="030F0702030302020204" pitchFamily="66" charset="0"/>
            </a:endParaRPr>
          </a:p>
          <a:p>
            <a:r>
              <a:rPr lang="en-GB" dirty="0" smtClean="0">
                <a:latin typeface="Comic Sans MS" panose="030F0702030302020204" pitchFamily="66" charset="0"/>
              </a:rPr>
              <a:t>e.g. </a:t>
            </a:r>
            <a:r>
              <a:rPr lang="en-GB" dirty="0" smtClean="0">
                <a:solidFill>
                  <a:srgbClr val="FF0000"/>
                </a:solidFill>
                <a:latin typeface="Comic Sans MS" panose="030F0702030302020204" pitchFamily="66" charset="0"/>
              </a:rPr>
              <a:t>After a while, her eyes became heavy and she felt tired and sleepy. </a:t>
            </a:r>
          </a:p>
          <a:p>
            <a:endParaRPr lang="en-GB" dirty="0">
              <a:latin typeface="Comic Sans MS" panose="030F0702030302020204" pitchFamily="66" charset="0"/>
            </a:endParaRPr>
          </a:p>
          <a:p>
            <a:pPr marL="342900" indent="-342900">
              <a:buFontTx/>
              <a:buChar char="-"/>
            </a:pPr>
            <a:r>
              <a:rPr lang="en-GB" dirty="0" smtClean="0">
                <a:latin typeface="Comic Sans MS" panose="030F0702030302020204" pitchFamily="66" charset="0"/>
              </a:rPr>
              <a:t>Leave the reader thinking what is going to happen next? </a:t>
            </a:r>
          </a:p>
          <a:p>
            <a:endParaRPr lang="en-GB" dirty="0">
              <a:latin typeface="Comic Sans MS" panose="030F0702030302020204" pitchFamily="66" charset="0"/>
            </a:endParaRPr>
          </a:p>
          <a:p>
            <a:r>
              <a:rPr lang="en-GB" dirty="0" smtClean="0">
                <a:latin typeface="Comic Sans MS" panose="030F0702030302020204" pitchFamily="66" charset="0"/>
              </a:rPr>
              <a:t>e.g. “Is anyone there?” shouted Laura into the machine</a:t>
            </a:r>
          </a:p>
          <a:p>
            <a:endParaRPr lang="en-GB" dirty="0" smtClean="0">
              <a:latin typeface="Comic Sans MS" panose="030F0702030302020204" pitchFamily="66" charset="0"/>
            </a:endParaRPr>
          </a:p>
          <a:p>
            <a:r>
              <a:rPr lang="en-GB" dirty="0" smtClean="0">
                <a:latin typeface="Comic Sans MS" panose="030F0702030302020204" pitchFamily="66" charset="0"/>
              </a:rPr>
              <a:t> “Come inside!” a voice echoed back. </a:t>
            </a:r>
          </a:p>
          <a:p>
            <a:endParaRPr lang="en-GB" sz="2000" dirty="0" smtClean="0">
              <a:latin typeface="Comic Sans MS" panose="030F0702030302020204" pitchFamily="66" charset="0"/>
            </a:endParaRPr>
          </a:p>
          <a:p>
            <a:endParaRPr lang="en-GB" sz="2000" dirty="0" smtClean="0">
              <a:latin typeface="Comic Sans MS" panose="030F0702030302020204" pitchFamily="66" charset="0"/>
            </a:endParaRPr>
          </a:p>
        </p:txBody>
      </p:sp>
      <p:sp>
        <p:nvSpPr>
          <p:cNvPr id="5" name="Oval 4"/>
          <p:cNvSpPr/>
          <p:nvPr/>
        </p:nvSpPr>
        <p:spPr>
          <a:xfrm>
            <a:off x="6588224" y="4797152"/>
            <a:ext cx="2502024"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Make it a super opening! Don’t go into the machine yet, that comes next!</a:t>
            </a:r>
            <a:endParaRPr lang="en-GB" dirty="0"/>
          </a:p>
        </p:txBody>
      </p:sp>
    </p:spTree>
    <p:extLst>
      <p:ext uri="{BB962C8B-B14F-4D97-AF65-F5344CB8AC3E}">
        <p14:creationId xmlns:p14="http://schemas.microsoft.com/office/powerpoint/2010/main" val="2955445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60"/>
            <a:ext cx="3672408" cy="646331"/>
          </a:xfrm>
          <a:prstGeom prst="rect">
            <a:avLst/>
          </a:prstGeom>
          <a:noFill/>
        </p:spPr>
        <p:txBody>
          <a:bodyPr wrap="square" rtlCol="0">
            <a:spAutoFit/>
          </a:bodyPr>
          <a:lstStyle/>
          <a:p>
            <a:r>
              <a:rPr lang="en-GB" b="1" u="sng" dirty="0" smtClean="0"/>
              <a:t>Example opening – Written by Finley Milne aged 8 </a:t>
            </a:r>
            <a:endParaRPr lang="en-GB" b="1" u="sng" dirty="0"/>
          </a:p>
        </p:txBody>
      </p:sp>
      <p:sp>
        <p:nvSpPr>
          <p:cNvPr id="3" name="TextBox 2"/>
          <p:cNvSpPr txBox="1"/>
          <p:nvPr/>
        </p:nvSpPr>
        <p:spPr>
          <a:xfrm>
            <a:off x="251520" y="980734"/>
            <a:ext cx="7992888" cy="4893647"/>
          </a:xfrm>
          <a:prstGeom prst="rect">
            <a:avLst/>
          </a:prstGeom>
          <a:noFill/>
        </p:spPr>
        <p:txBody>
          <a:bodyPr wrap="square" rtlCol="0">
            <a:spAutoFit/>
          </a:bodyPr>
          <a:lstStyle/>
          <a:p>
            <a:r>
              <a:rPr lang="en-GB" sz="2400" dirty="0" smtClean="0">
                <a:latin typeface="Comic Sans MS" panose="030F0702030302020204" pitchFamily="66" charset="0"/>
              </a:rPr>
              <a:t>One sunny </a:t>
            </a:r>
            <a:r>
              <a:rPr lang="en-GB" sz="2400" dirty="0" smtClean="0">
                <a:latin typeface="Comic Sans MS" panose="030F0702030302020204" pitchFamily="66" charset="0"/>
              </a:rPr>
              <a:t>evening, </a:t>
            </a:r>
            <a:r>
              <a:rPr lang="en-GB" sz="2400" dirty="0" smtClean="0">
                <a:latin typeface="Comic Sans MS" panose="030F0702030302020204" pitchFamily="66" charset="0"/>
              </a:rPr>
              <a:t>Laura was sat all alone in the laundrette reading her favourite book. After a while, she began to feel tired and sleepy so she stretched out her arms, yawned and closed her eyes. Suddenly, she was awoken by a bright light that filled the whole room and it was coming from the washing machine. Confused, Laura crept towards the glowing machine and carefully peered inside. </a:t>
            </a:r>
          </a:p>
          <a:p>
            <a:endParaRPr lang="en-GB" sz="2400" dirty="0">
              <a:latin typeface="Comic Sans MS" panose="030F0702030302020204" pitchFamily="66" charset="0"/>
            </a:endParaRPr>
          </a:p>
          <a:p>
            <a:r>
              <a:rPr lang="en-GB" sz="2400" dirty="0" smtClean="0">
                <a:latin typeface="Comic Sans MS" panose="030F0702030302020204" pitchFamily="66" charset="0"/>
              </a:rPr>
              <a:t>“Hello. Is anyone there?” shouted Laura, into the machine. </a:t>
            </a:r>
          </a:p>
          <a:p>
            <a:endParaRPr lang="en-GB" sz="2400" dirty="0">
              <a:latin typeface="Comic Sans MS" panose="030F0702030302020204" pitchFamily="66" charset="0"/>
            </a:endParaRPr>
          </a:p>
          <a:p>
            <a:r>
              <a:rPr lang="en-GB" sz="2400" dirty="0" smtClean="0">
                <a:latin typeface="Comic Sans MS" panose="030F0702030302020204" pitchFamily="66" charset="0"/>
              </a:rPr>
              <a:t>“Come inside!” an eerie voice called back. </a:t>
            </a:r>
            <a:endParaRPr lang="en-GB" sz="2400" dirty="0">
              <a:latin typeface="Comic Sans MS" panose="030F0702030302020204" pitchFamily="66" charset="0"/>
            </a:endParaRPr>
          </a:p>
        </p:txBody>
      </p:sp>
    </p:spTree>
    <p:extLst>
      <p:ext uri="{BB962C8B-B14F-4D97-AF65-F5344CB8AC3E}">
        <p14:creationId xmlns:p14="http://schemas.microsoft.com/office/powerpoint/2010/main" val="2915496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4522</TotalTime>
  <Words>1061</Words>
  <Application>Microsoft Office PowerPoint</Application>
  <PresentationFormat>On-screen Show (4:3)</PresentationFormat>
  <Paragraphs>115</Paragraphs>
  <Slides>17</Slides>
  <Notes>0</Notes>
  <HiddenSlides>0</HiddenSlides>
  <MMClips>0</MMClips>
  <ScaleCrop>false</ScaleCrop>
  <HeadingPairs>
    <vt:vector size="4" baseType="variant">
      <vt:variant>
        <vt:lpstr>Theme</vt:lpstr>
      </vt:variant>
      <vt:variant>
        <vt:i4>8</vt:i4>
      </vt:variant>
      <vt:variant>
        <vt:lpstr>Slide Titles</vt:lpstr>
      </vt:variant>
      <vt:variant>
        <vt:i4>17</vt:i4>
      </vt:variant>
    </vt:vector>
  </HeadingPairs>
  <TitlesOfParts>
    <vt:vector size="25" baseType="lpstr">
      <vt:lpstr>Office Theme</vt:lpstr>
      <vt:lpstr>1_Office Theme</vt:lpstr>
      <vt:lpstr>2_Office Theme</vt:lpstr>
      <vt:lpstr>3_Office Theme</vt:lpstr>
      <vt:lpstr>4_Office Theme</vt:lpstr>
      <vt:lpstr>5_Office Theme</vt:lpstr>
      <vt:lpstr>6_Office Theme</vt:lpstr>
      <vt:lpstr>7_Office Theme</vt:lpstr>
      <vt:lpstr>This week, post at least two pieces of your work onto Class Dojo</vt:lpstr>
      <vt:lpstr>Literacy Lesson 1</vt:lpstr>
      <vt:lpstr>What are Adverbs?</vt:lpstr>
      <vt:lpstr>Example Adverbs:</vt:lpstr>
      <vt:lpstr>PowerPoint Presentation</vt:lpstr>
      <vt:lpstr>PowerPoint Presentation</vt:lpstr>
      <vt:lpstr>PowerPoint Presentation</vt:lpstr>
      <vt:lpstr>PowerPoint Presentation</vt:lpstr>
      <vt:lpstr>PowerPoint Presentation</vt:lpstr>
      <vt:lpstr>Literacy Lesson 2</vt:lpstr>
      <vt:lpstr>PowerPoint Presentation</vt:lpstr>
      <vt:lpstr>PowerPoint Presentation</vt:lpstr>
      <vt:lpstr>PowerPoint Presentation</vt:lpstr>
      <vt:lpstr>Literacy Lesson 3</vt:lpstr>
      <vt:lpstr>Warm Up - Verbs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Drummond</dc:creator>
  <cp:lastModifiedBy>L Milne</cp:lastModifiedBy>
  <cp:revision>85</cp:revision>
  <dcterms:created xsi:type="dcterms:W3CDTF">2020-03-30T16:07:36Z</dcterms:created>
  <dcterms:modified xsi:type="dcterms:W3CDTF">2020-07-05T14:41:14Z</dcterms:modified>
</cp:coreProperties>
</file>