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53" r:id="rId6"/>
    <p:sldMasterId id="2147483765" r:id="rId7"/>
    <p:sldMasterId id="2147483777" r:id="rId8"/>
    <p:sldMasterId id="2147483789" r:id="rId9"/>
    <p:sldMasterId id="2147483801" r:id="rId10"/>
    <p:sldMasterId id="2147483813" r:id="rId11"/>
    <p:sldMasterId id="2147483825" r:id="rId12"/>
    <p:sldMasterId id="2147483849" r:id="rId13"/>
    <p:sldMasterId id="2147483861" r:id="rId14"/>
    <p:sldMasterId id="2147483873" r:id="rId15"/>
    <p:sldMasterId id="2147483885" r:id="rId16"/>
    <p:sldMasterId id="2147483981" r:id="rId17"/>
    <p:sldMasterId id="2147483993" r:id="rId18"/>
  </p:sldMasterIdLst>
  <p:notesMasterIdLst>
    <p:notesMasterId r:id="rId51"/>
  </p:notesMasterIdLst>
  <p:sldIdLst>
    <p:sldId id="357" r:id="rId19"/>
    <p:sldId id="407" r:id="rId20"/>
    <p:sldId id="286" r:id="rId21"/>
    <p:sldId id="358" r:id="rId22"/>
    <p:sldId id="350" r:id="rId23"/>
    <p:sldId id="352" r:id="rId24"/>
    <p:sldId id="360" r:id="rId25"/>
    <p:sldId id="361" r:id="rId26"/>
    <p:sldId id="355" r:id="rId27"/>
    <p:sldId id="260" r:id="rId28"/>
    <p:sldId id="344" r:id="rId29"/>
    <p:sldId id="345" r:id="rId30"/>
    <p:sldId id="346" r:id="rId31"/>
    <p:sldId id="347" r:id="rId32"/>
    <p:sldId id="348" r:id="rId33"/>
    <p:sldId id="349" r:id="rId34"/>
    <p:sldId id="365" r:id="rId35"/>
    <p:sldId id="366" r:id="rId36"/>
    <p:sldId id="367" r:id="rId37"/>
    <p:sldId id="408" r:id="rId38"/>
    <p:sldId id="411" r:id="rId39"/>
    <p:sldId id="412" r:id="rId40"/>
    <p:sldId id="413" r:id="rId41"/>
    <p:sldId id="414" r:id="rId42"/>
    <p:sldId id="415" r:id="rId43"/>
    <p:sldId id="416" r:id="rId44"/>
    <p:sldId id="417" r:id="rId45"/>
    <p:sldId id="418" r:id="rId46"/>
    <p:sldId id="419" r:id="rId47"/>
    <p:sldId id="420" r:id="rId48"/>
    <p:sldId id="421" r:id="rId49"/>
    <p:sldId id="410" r:id="rId5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p:cViewPr varScale="1">
        <p:scale>
          <a:sx n="88" d="100"/>
          <a:sy n="88" d="100"/>
        </p:scale>
        <p:origin x="120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70C1E40-8AF0-4233-AC55-8E51C192A3AB}" type="datetimeFigureOut">
              <a:rPr lang="en-GB" smtClean="0"/>
              <a:t>06/01/2021</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6BA43B8-C6E3-4F52-82A8-570F7A964972}" type="slidenum">
              <a:rPr lang="en-GB" smtClean="0"/>
              <a:t>‹#›</a:t>
            </a:fld>
            <a:endParaRPr lang="en-GB"/>
          </a:p>
        </p:txBody>
      </p:sp>
    </p:spTree>
    <p:extLst>
      <p:ext uri="{BB962C8B-B14F-4D97-AF65-F5344CB8AC3E}">
        <p14:creationId xmlns:p14="http://schemas.microsoft.com/office/powerpoint/2010/main" val="275176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57295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42290116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06580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4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95821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00268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1444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6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50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28906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1993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61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8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7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52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8054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72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3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6351322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2426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5964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7340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2091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771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1702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0656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0382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6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6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7545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9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111"/>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931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4607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84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9482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1255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7483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203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566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593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119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17"/>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64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74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9" y="5734148"/>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2620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3634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7249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7809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0751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0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1997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0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2409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9074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089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906867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65191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5535554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122419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218591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951239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764446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646088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581648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176298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181398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217630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40" indent="0" algn="ctr">
              <a:buNone/>
              <a:defRPr>
                <a:solidFill>
                  <a:schemeClr val="tx1">
                    <a:tint val="75000"/>
                  </a:schemeClr>
                </a:solidFill>
              </a:defRPr>
            </a:lvl2pPr>
            <a:lvl3pPr marL="913883" indent="0" algn="ctr">
              <a:buNone/>
              <a:defRPr>
                <a:solidFill>
                  <a:schemeClr val="tx1">
                    <a:tint val="75000"/>
                  </a:schemeClr>
                </a:solidFill>
              </a:defRPr>
            </a:lvl3pPr>
            <a:lvl4pPr marL="1370830" indent="0" algn="ctr">
              <a:buNone/>
              <a:defRPr>
                <a:solidFill>
                  <a:schemeClr val="tx1">
                    <a:tint val="75000"/>
                  </a:schemeClr>
                </a:solidFill>
              </a:defRPr>
            </a:lvl4pPr>
            <a:lvl5pPr marL="1827772" indent="0" algn="ctr">
              <a:buNone/>
              <a:defRPr>
                <a:solidFill>
                  <a:schemeClr val="tx1">
                    <a:tint val="75000"/>
                  </a:schemeClr>
                </a:solidFill>
              </a:defRPr>
            </a:lvl5pPr>
            <a:lvl6pPr marL="2284713" indent="0" algn="ctr">
              <a:buNone/>
              <a:defRPr>
                <a:solidFill>
                  <a:schemeClr val="tx1">
                    <a:tint val="75000"/>
                  </a:schemeClr>
                </a:solidFill>
              </a:defRPr>
            </a:lvl6pPr>
            <a:lvl7pPr marL="2741659" indent="0" algn="ctr">
              <a:buNone/>
              <a:defRPr>
                <a:solidFill>
                  <a:schemeClr val="tx1">
                    <a:tint val="75000"/>
                  </a:schemeClr>
                </a:solidFill>
              </a:defRPr>
            </a:lvl7pPr>
            <a:lvl8pPr marL="3198596" indent="0" algn="ctr">
              <a:buNone/>
              <a:defRPr>
                <a:solidFill>
                  <a:schemeClr val="tx1">
                    <a:tint val="75000"/>
                  </a:schemeClr>
                </a:solidFill>
              </a:defRPr>
            </a:lvl8pPr>
            <a:lvl9pPr marL="36555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947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76" y="2930623"/>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4" name="Rounded Rectangle 3"/>
          <p:cNvSpPr/>
          <p:nvPr userDrawn="1"/>
        </p:nvSpPr>
        <p:spPr bwMode="auto">
          <a:xfrm>
            <a:off x="503276" y="512861"/>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a:defRPr/>
            </a:pPr>
            <a:r>
              <a:rPr lang="en-GB" dirty="0">
                <a:latin typeface="Twinkl" pitchFamily="50" charset="0"/>
              </a:rPr>
              <a:t>Statement 2</a:t>
            </a:r>
          </a:p>
          <a:p>
            <a:pPr lvl="1">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42455411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159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7"/>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940" indent="0">
              <a:buNone/>
              <a:defRPr sz="1800">
                <a:solidFill>
                  <a:schemeClr val="tx1">
                    <a:tint val="75000"/>
                  </a:schemeClr>
                </a:solidFill>
              </a:defRPr>
            </a:lvl2pPr>
            <a:lvl3pPr marL="913883" indent="0">
              <a:buNone/>
              <a:defRPr sz="1600">
                <a:solidFill>
                  <a:schemeClr val="tx1">
                    <a:tint val="75000"/>
                  </a:schemeClr>
                </a:solidFill>
              </a:defRPr>
            </a:lvl3pPr>
            <a:lvl4pPr marL="1370830" indent="0">
              <a:buNone/>
              <a:defRPr sz="1400">
                <a:solidFill>
                  <a:schemeClr val="tx1">
                    <a:tint val="75000"/>
                  </a:schemeClr>
                </a:solidFill>
              </a:defRPr>
            </a:lvl4pPr>
            <a:lvl5pPr marL="1827772" indent="0">
              <a:buNone/>
              <a:defRPr sz="1400">
                <a:solidFill>
                  <a:schemeClr val="tx1">
                    <a:tint val="75000"/>
                  </a:schemeClr>
                </a:solidFill>
              </a:defRPr>
            </a:lvl5pPr>
            <a:lvl6pPr marL="2284713" indent="0">
              <a:buNone/>
              <a:defRPr sz="1400">
                <a:solidFill>
                  <a:schemeClr val="tx1">
                    <a:tint val="75000"/>
                  </a:schemeClr>
                </a:solidFill>
              </a:defRPr>
            </a:lvl6pPr>
            <a:lvl7pPr marL="2741659" indent="0">
              <a:buNone/>
              <a:defRPr sz="1400">
                <a:solidFill>
                  <a:schemeClr val="tx1">
                    <a:tint val="75000"/>
                  </a:schemeClr>
                </a:solidFill>
              </a:defRPr>
            </a:lvl7pPr>
            <a:lvl8pPr marL="3198596" indent="0">
              <a:buNone/>
              <a:defRPr sz="1400">
                <a:solidFill>
                  <a:schemeClr val="tx1">
                    <a:tint val="75000"/>
                  </a:schemeClr>
                </a:solidFill>
              </a:defRPr>
            </a:lvl8pPr>
            <a:lvl9pPr marL="36555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13962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37618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22941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27933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89250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85511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0" indent="0">
              <a:buNone/>
              <a:defRPr sz="2800"/>
            </a:lvl2pPr>
            <a:lvl3pPr marL="913883" indent="0">
              <a:buNone/>
              <a:defRPr sz="2400"/>
            </a:lvl3pPr>
            <a:lvl4pPr marL="1370830" indent="0">
              <a:buNone/>
              <a:defRPr sz="2000"/>
            </a:lvl4pPr>
            <a:lvl5pPr marL="1827772" indent="0">
              <a:buNone/>
              <a:defRPr sz="2000"/>
            </a:lvl5pPr>
            <a:lvl6pPr marL="2284713" indent="0">
              <a:buNone/>
              <a:defRPr sz="2000"/>
            </a:lvl6pPr>
            <a:lvl7pPr marL="2741659" indent="0">
              <a:buNone/>
              <a:defRPr sz="2000"/>
            </a:lvl7pPr>
            <a:lvl8pPr marL="3198596" indent="0">
              <a:buNone/>
              <a:defRPr sz="2000"/>
            </a:lvl8pPr>
            <a:lvl9pPr marL="365554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85828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83313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5"/>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8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573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111"/>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29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143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352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3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5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593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3901740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2345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446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6441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3276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52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152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52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7500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3186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5459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642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916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56BF3-8E38-4D09-B31F-FFF7F956CD0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99805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25"/>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5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9462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111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170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382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4403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51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454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51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187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748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192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468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F56BF3-8E38-4D09-B31F-FFF7F956CD02}"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166524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8761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15"/>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4899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7913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7680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2791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7613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50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51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5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5038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1886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676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F56BF3-8E38-4D09-B31F-FFF7F956CD02}"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2236599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3436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177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0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2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15376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0690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6907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6904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0017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9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9180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9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9574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53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56BF3-8E38-4D09-B31F-FFF7F956CD02}"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4177071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006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909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7089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8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7412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5212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983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87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166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8840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634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56BF3-8E38-4D09-B31F-FFF7F956CD02}"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3001217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4101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016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0795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54592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7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4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919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2908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90626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150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4044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653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56BF3-8E38-4D09-B31F-FFF7F956CD02}"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058379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6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2397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39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3350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593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1365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57"/>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5445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40093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8027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4917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5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56BF3-8E38-4D09-B31F-FFF7F956CD02}"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161584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5702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4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5448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7472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8073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5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49095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1335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2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1735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68076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8287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106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56BF3-8E38-4D09-B31F-FFF7F956CD02}" type="datetimeFigureOut">
              <a:rPr lang="en-GB" smtClean="0"/>
              <a:t>06/01/2021</a:t>
            </a:fld>
            <a:endParaRPr lang="en-GB"/>
          </a:p>
        </p:txBody>
      </p:sp>
      <p:sp>
        <p:nvSpPr>
          <p:cNvPr id="5" name="Footer Placeholder 4"/>
          <p:cNvSpPr>
            <a:spLocks noGrp="1"/>
          </p:cNvSpPr>
          <p:nvPr>
            <p:ph type="ftr" sz="quarter" idx="3"/>
          </p:nvPr>
        </p:nvSpPr>
        <p:spPr>
          <a:xfrm>
            <a:off x="3124200" y="63564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44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E1788-87E3-4AB0-97B7-E5543E70FE96}" type="slidenum">
              <a:rPr lang="en-GB" smtClean="0"/>
              <a:t>‹#›</a:t>
            </a:fld>
            <a:endParaRPr lang="en-GB"/>
          </a:p>
        </p:txBody>
      </p:sp>
    </p:spTree>
    <p:extLst>
      <p:ext uri="{BB962C8B-B14F-4D97-AF65-F5344CB8AC3E}">
        <p14:creationId xmlns:p14="http://schemas.microsoft.com/office/powerpoint/2010/main" val="362032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7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7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7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717937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36275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96639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2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2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2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21079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31C35D6-29CC-490E-BDA0-42C59BA48FA7}" type="datetimeFigureOut">
              <a:rPr lang="en-GB" smtClean="0">
                <a:solidFill>
                  <a:prstClr val="black">
                    <a:tint val="75000"/>
                  </a:prstClr>
                </a:solidFill>
              </a:rPr>
              <a:pPr defTabSz="685800"/>
              <a:t>06/01/2021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5484177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8" tIns="45694" rIns="91388" bIns="4569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6"/>
            <a:ext cx="8229600" cy="4525963"/>
          </a:xfrm>
          <a:prstGeom prst="rect">
            <a:avLst/>
          </a:prstGeom>
        </p:spPr>
        <p:txBody>
          <a:bodyPr vert="horz" lIns="91388" tIns="45694" rIns="91388" bIns="456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97"/>
            <a:ext cx="2133600" cy="365125"/>
          </a:xfrm>
          <a:prstGeom prst="rect">
            <a:avLst/>
          </a:prstGeom>
        </p:spPr>
        <p:txBody>
          <a:bodyPr vert="horz" lIns="91388" tIns="45694" rIns="91388" bIns="45694" rtlCol="0" anchor="ctr"/>
          <a:lstStyle>
            <a:lvl1pPr algn="l">
              <a:defRPr sz="1200">
                <a:solidFill>
                  <a:schemeClr val="tx1">
                    <a:tint val="75000"/>
                  </a:schemeClr>
                </a:solidFill>
              </a:defRPr>
            </a:lvl1p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06/01/2021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1" y="6356397"/>
            <a:ext cx="2895600" cy="365125"/>
          </a:xfrm>
          <a:prstGeom prst="rect">
            <a:avLst/>
          </a:prstGeom>
        </p:spPr>
        <p:txBody>
          <a:bodyPr vert="horz" lIns="91388" tIns="45694" rIns="91388" bIns="45694" rtlCol="0" anchor="ctr"/>
          <a:lstStyle>
            <a:lvl1pPr algn="ctr">
              <a:defRPr sz="1200">
                <a:solidFill>
                  <a:schemeClr val="tx1">
                    <a:tint val="75000"/>
                  </a:schemeClr>
                </a:solidFill>
              </a:defRPr>
            </a:lvl1p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97"/>
            <a:ext cx="2133600" cy="365125"/>
          </a:xfrm>
          <a:prstGeom prst="rect">
            <a:avLst/>
          </a:prstGeom>
        </p:spPr>
        <p:txBody>
          <a:bodyPr vert="horz" lIns="91388" tIns="45694" rIns="91388" bIns="45694" rtlCol="0" anchor="ctr"/>
          <a:lstStyle>
            <a:lvl1pPr algn="r">
              <a:defRPr sz="1200">
                <a:solidFill>
                  <a:schemeClr val="tx1">
                    <a:tint val="75000"/>
                  </a:schemeClr>
                </a:solidFill>
              </a:defRPr>
            </a:lvl1p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9234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709" indent="-342709"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2"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53" indent="-228470"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9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45"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87"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2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73"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12"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770289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4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4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4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421283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3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261254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2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2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2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367607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1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1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04032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000826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38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38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3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341523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06/01/2021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03148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4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clips/z2ftsbk"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1702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548680"/>
            <a:ext cx="79208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smtClean="0">
                <a:solidFill>
                  <a:prstClr val="black"/>
                </a:solidFill>
                <a:latin typeface="Comic Sans MS" panose="030F0702030302020204" pitchFamily="66" charset="0"/>
              </a:rPr>
              <a:t>Let’s remind ourselves of what we have covered so far in our discussion text unit. </a:t>
            </a:r>
            <a:endPar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spTree>
    <p:extLst>
      <p:ext uri="{BB962C8B-B14F-4D97-AF65-F5344CB8AC3E}">
        <p14:creationId xmlns:p14="http://schemas.microsoft.com/office/powerpoint/2010/main" val="36070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Take a look at the following pictures and decide whether the jobs you see are for males or females. </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253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008E-903C-49B4-ABFF-98782A7A136B}"/>
              </a:ext>
            </a:extLst>
          </p:cNvPr>
          <p:cNvSpPr>
            <a:spLocks noGrp="1"/>
          </p:cNvSpPr>
          <p:nvPr>
            <p:ph type="title"/>
          </p:nvPr>
        </p:nvSpPr>
        <p:spPr>
          <a:xfrm>
            <a:off x="2377937" y="2459066"/>
            <a:ext cx="4162011" cy="1325563"/>
          </a:xfrm>
        </p:spPr>
        <p:txBody>
          <a:bodyPr>
            <a:normAutofit/>
          </a:bodyPr>
          <a:lstStyle/>
          <a:p>
            <a:pPr algn="ctr"/>
            <a:r>
              <a:rPr lang="en-GB" sz="6000" b="1" u="sng" dirty="0">
                <a:solidFill>
                  <a:schemeClr val="accent6"/>
                </a:solidFill>
              </a:rPr>
              <a:t>Footballer</a:t>
            </a:r>
          </a:p>
        </p:txBody>
      </p:sp>
      <p:sp>
        <p:nvSpPr>
          <p:cNvPr id="4" name="AutoShape 2" descr="Image result for footballer animation">
            <a:extLst>
              <a:ext uri="{FF2B5EF4-FFF2-40B4-BE49-F238E27FC236}">
                <a16:creationId xmlns:a16="http://schemas.microsoft.com/office/drawing/2014/main" id="{AC896AB0-4747-477C-98E9-0708A3B605BE}"/>
              </a:ext>
            </a:extLst>
          </p:cNvPr>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052" name="Picture 4" descr="Image result for footballer animation">
            <a:extLst>
              <a:ext uri="{FF2B5EF4-FFF2-40B4-BE49-F238E27FC236}">
                <a16:creationId xmlns:a16="http://schemas.microsoft.com/office/drawing/2014/main" id="{321DF5A8-79DA-4B21-8DC3-135D46412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61" y="1117532"/>
            <a:ext cx="1150144"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45C73AEA-7736-4B3A-A994-43C9B0DA5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05" y="3276600"/>
            <a:ext cx="224313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1000"/>
                                        <p:tgtEl>
                                          <p:spTgt spid="2054"/>
                                        </p:tgtEl>
                                      </p:cBhvr>
                                    </p:animEffect>
                                    <p:anim calcmode="lin" valueType="num">
                                      <p:cBhvr>
                                        <p:cTn id="14" dur="1000" fill="hold"/>
                                        <p:tgtEl>
                                          <p:spTgt spid="2054"/>
                                        </p:tgtEl>
                                        <p:attrNameLst>
                                          <p:attrName>ppt_x</p:attrName>
                                        </p:attrNameLst>
                                      </p:cBhvr>
                                      <p:tavLst>
                                        <p:tav tm="0">
                                          <p:val>
                                            <p:strVal val="#ppt_x"/>
                                          </p:val>
                                        </p:tav>
                                        <p:tav tm="100000">
                                          <p:val>
                                            <p:strVal val="#ppt_x"/>
                                          </p:val>
                                        </p:tav>
                                      </p:tavLst>
                                    </p:anim>
                                    <p:anim calcmode="lin" valueType="num">
                                      <p:cBhvr>
                                        <p:cTn id="15"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6F07-84FB-42CE-9E42-C817B2F24891}"/>
              </a:ext>
            </a:extLst>
          </p:cNvPr>
          <p:cNvSpPr>
            <a:spLocks noGrp="1"/>
          </p:cNvSpPr>
          <p:nvPr>
            <p:ph type="title"/>
          </p:nvPr>
        </p:nvSpPr>
        <p:spPr>
          <a:xfrm>
            <a:off x="2600325" y="2512066"/>
            <a:ext cx="3943350" cy="1325563"/>
          </a:xfrm>
        </p:spPr>
        <p:txBody>
          <a:bodyPr>
            <a:normAutofit/>
          </a:bodyPr>
          <a:lstStyle/>
          <a:p>
            <a:pPr algn="ctr"/>
            <a:r>
              <a:rPr lang="en-GB" sz="6000" b="1" u="sng" dirty="0">
                <a:solidFill>
                  <a:srgbClr val="CC0099"/>
                </a:solidFill>
              </a:rPr>
              <a:t>Beautician </a:t>
            </a:r>
          </a:p>
        </p:txBody>
      </p:sp>
      <p:pic>
        <p:nvPicPr>
          <p:cNvPr id="7170" name="Picture 2" descr="Image result for make up artist animation">
            <a:extLst>
              <a:ext uri="{FF2B5EF4-FFF2-40B4-BE49-F238E27FC236}">
                <a16:creationId xmlns:a16="http://schemas.microsoft.com/office/drawing/2014/main" id="{8C827DAE-F557-49ED-8468-BCFF9C6035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28"/>
          <a:stretch/>
        </p:blipFill>
        <p:spPr bwMode="auto">
          <a:xfrm>
            <a:off x="701956" y="664117"/>
            <a:ext cx="2104550" cy="27883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ale make up artist animation">
            <a:extLst>
              <a:ext uri="{FF2B5EF4-FFF2-40B4-BE49-F238E27FC236}">
                <a16:creationId xmlns:a16="http://schemas.microsoft.com/office/drawing/2014/main" id="{A8EA8FDC-E231-4F39-93B8-76DFAB2E6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448" y="3114912"/>
            <a:ext cx="2489981" cy="331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7B3D-DF92-43BC-B99B-C73F01E1FA9C}"/>
              </a:ext>
            </a:extLst>
          </p:cNvPr>
          <p:cNvSpPr>
            <a:spLocks noGrp="1"/>
          </p:cNvSpPr>
          <p:nvPr>
            <p:ph type="title"/>
          </p:nvPr>
        </p:nvSpPr>
        <p:spPr>
          <a:xfrm>
            <a:off x="3107259" y="2498804"/>
            <a:ext cx="2929559" cy="1325563"/>
          </a:xfrm>
        </p:spPr>
        <p:txBody>
          <a:bodyPr>
            <a:normAutofit/>
          </a:bodyPr>
          <a:lstStyle/>
          <a:p>
            <a:pPr algn="ctr"/>
            <a:r>
              <a:rPr lang="en-GB" sz="6000" b="1" u="sng" dirty="0">
                <a:solidFill>
                  <a:schemeClr val="accent2">
                    <a:lumMod val="75000"/>
                  </a:schemeClr>
                </a:solidFill>
              </a:rPr>
              <a:t>Chef</a:t>
            </a:r>
          </a:p>
        </p:txBody>
      </p:sp>
      <p:pic>
        <p:nvPicPr>
          <p:cNvPr id="5122" name="Picture 2" descr="Image result for chef  animation">
            <a:extLst>
              <a:ext uri="{FF2B5EF4-FFF2-40B4-BE49-F238E27FC236}">
                <a16:creationId xmlns:a16="http://schemas.microsoft.com/office/drawing/2014/main" id="{2879ED07-91DE-4FE4-BC08-56373BD09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185" y="2749996"/>
            <a:ext cx="2548560" cy="31221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hef  animation">
            <a:extLst>
              <a:ext uri="{FF2B5EF4-FFF2-40B4-BE49-F238E27FC236}">
                <a16:creationId xmlns:a16="http://schemas.microsoft.com/office/drawing/2014/main" id="{24D9A847-0368-412B-A041-D2308FA76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95" y="789482"/>
            <a:ext cx="2450121" cy="263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C08B-9253-471C-8E71-843BF8D4AE59}"/>
              </a:ext>
            </a:extLst>
          </p:cNvPr>
          <p:cNvSpPr>
            <a:spLocks noGrp="1"/>
          </p:cNvSpPr>
          <p:nvPr>
            <p:ph type="title"/>
          </p:nvPr>
        </p:nvSpPr>
        <p:spPr>
          <a:xfrm>
            <a:off x="2447512" y="2366270"/>
            <a:ext cx="3853898" cy="1325563"/>
          </a:xfrm>
        </p:spPr>
        <p:txBody>
          <a:bodyPr>
            <a:normAutofit/>
          </a:bodyPr>
          <a:lstStyle/>
          <a:p>
            <a:pPr algn="ctr"/>
            <a:r>
              <a:rPr lang="en-GB" sz="6600" b="1" u="sng" dirty="0">
                <a:solidFill>
                  <a:schemeClr val="accent1"/>
                </a:solidFill>
              </a:rPr>
              <a:t>Plumber </a:t>
            </a:r>
          </a:p>
        </p:txBody>
      </p:sp>
      <p:pic>
        <p:nvPicPr>
          <p:cNvPr id="4098" name="Picture 2" descr="Image result for plumber animation">
            <a:extLst>
              <a:ext uri="{FF2B5EF4-FFF2-40B4-BE49-F238E27FC236}">
                <a16:creationId xmlns:a16="http://schemas.microsoft.com/office/drawing/2014/main" id="{46426C1D-2994-4766-932A-0CD9D7FD6E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95"/>
          <a:stretch/>
        </p:blipFill>
        <p:spPr bwMode="auto">
          <a:xfrm>
            <a:off x="1112666" y="834266"/>
            <a:ext cx="1200150" cy="25947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lumber animation">
            <a:extLst>
              <a:ext uri="{FF2B5EF4-FFF2-40B4-BE49-F238E27FC236}">
                <a16:creationId xmlns:a16="http://schemas.microsoft.com/office/drawing/2014/main" id="{1BAFEE64-BDA6-4986-8145-DFF8E292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793" y="3528200"/>
            <a:ext cx="2698567" cy="239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9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anim calcmode="lin" valueType="num">
                                      <p:cBhvr>
                                        <p:cTn id="14" dur="1000" fill="hold"/>
                                        <p:tgtEl>
                                          <p:spTgt spid="4100"/>
                                        </p:tgtEl>
                                        <p:attrNameLst>
                                          <p:attrName>ppt_x</p:attrName>
                                        </p:attrNameLst>
                                      </p:cBhvr>
                                      <p:tavLst>
                                        <p:tav tm="0">
                                          <p:val>
                                            <p:strVal val="#ppt_x"/>
                                          </p:val>
                                        </p:tav>
                                        <p:tav tm="100000">
                                          <p:val>
                                            <p:strVal val="#ppt_x"/>
                                          </p:val>
                                        </p:tav>
                                      </p:tavLst>
                                    </p:anim>
                                    <p:anim calcmode="lin" valueType="num">
                                      <p:cBhvr>
                                        <p:cTn id="1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D59E-819A-49EC-8572-208463B57641}"/>
              </a:ext>
            </a:extLst>
          </p:cNvPr>
          <p:cNvSpPr>
            <a:spLocks noGrp="1"/>
          </p:cNvSpPr>
          <p:nvPr>
            <p:ph type="title"/>
          </p:nvPr>
        </p:nvSpPr>
        <p:spPr>
          <a:xfrm>
            <a:off x="2328241" y="2313248"/>
            <a:ext cx="4082498" cy="1325563"/>
          </a:xfrm>
        </p:spPr>
        <p:txBody>
          <a:bodyPr>
            <a:normAutofit/>
          </a:bodyPr>
          <a:lstStyle/>
          <a:p>
            <a:pPr algn="ctr"/>
            <a:r>
              <a:rPr lang="en-GB" sz="6600" b="1" u="sng" dirty="0">
                <a:solidFill>
                  <a:srgbClr val="FF0066"/>
                </a:solidFill>
              </a:rPr>
              <a:t>Hairdresser </a:t>
            </a:r>
          </a:p>
        </p:txBody>
      </p:sp>
      <p:pic>
        <p:nvPicPr>
          <p:cNvPr id="3074" name="Picture 2" descr="Image result for beautician animation">
            <a:extLst>
              <a:ext uri="{FF2B5EF4-FFF2-40B4-BE49-F238E27FC236}">
                <a16:creationId xmlns:a16="http://schemas.microsoft.com/office/drawing/2014/main" id="{86F9A30C-20A8-4B63-9D91-A906E297C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906" y="3136708"/>
            <a:ext cx="2051575" cy="2735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ale beautician animation">
            <a:extLst>
              <a:ext uri="{FF2B5EF4-FFF2-40B4-BE49-F238E27FC236}">
                <a16:creationId xmlns:a16="http://schemas.microsoft.com/office/drawing/2014/main" id="{D6F7E941-AF02-4ED1-9541-DCEA1F4B0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12" y="338540"/>
            <a:ext cx="2051575" cy="273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F6D5-4D8D-4C1C-9DDC-D6C96FAEF1F4}"/>
              </a:ext>
            </a:extLst>
          </p:cNvPr>
          <p:cNvSpPr>
            <a:spLocks noGrp="1"/>
          </p:cNvSpPr>
          <p:nvPr>
            <p:ph type="title"/>
          </p:nvPr>
        </p:nvSpPr>
        <p:spPr>
          <a:xfrm>
            <a:off x="2914650" y="2565023"/>
            <a:ext cx="3943350" cy="1325563"/>
          </a:xfrm>
        </p:spPr>
        <p:txBody>
          <a:bodyPr>
            <a:normAutofit/>
          </a:bodyPr>
          <a:lstStyle/>
          <a:p>
            <a:pPr algn="ctr"/>
            <a:r>
              <a:rPr lang="en-GB" sz="7200" b="1" u="sng" dirty="0">
                <a:solidFill>
                  <a:schemeClr val="accent2">
                    <a:lumMod val="75000"/>
                  </a:schemeClr>
                </a:solidFill>
              </a:rPr>
              <a:t>Cleaner </a:t>
            </a:r>
          </a:p>
        </p:txBody>
      </p:sp>
      <p:pic>
        <p:nvPicPr>
          <p:cNvPr id="6146" name="Picture 2" descr="Image result for cleaner  animation">
            <a:extLst>
              <a:ext uri="{FF2B5EF4-FFF2-40B4-BE49-F238E27FC236}">
                <a16:creationId xmlns:a16="http://schemas.microsoft.com/office/drawing/2014/main" id="{59CB7896-2ADF-4208-9672-2D1B98E54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75"/>
          <a:stretch/>
        </p:blipFill>
        <p:spPr bwMode="auto">
          <a:xfrm>
            <a:off x="832140" y="506728"/>
            <a:ext cx="2396398" cy="31368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leaner  animation">
            <a:extLst>
              <a:ext uri="{FF2B5EF4-FFF2-40B4-BE49-F238E27FC236}">
                <a16:creationId xmlns:a16="http://schemas.microsoft.com/office/drawing/2014/main" id="{7F9C277E-18D0-4270-803C-1641462285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26"/>
          <a:stretch/>
        </p:blipFill>
        <p:spPr bwMode="auto">
          <a:xfrm>
            <a:off x="6582966" y="3065746"/>
            <a:ext cx="1889302" cy="288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6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2FC0-EE3B-4973-8AFC-15E6CC93B181}"/>
              </a:ext>
            </a:extLst>
          </p:cNvPr>
          <p:cNvSpPr>
            <a:spLocks noGrp="1"/>
          </p:cNvSpPr>
          <p:nvPr>
            <p:ph type="title"/>
          </p:nvPr>
        </p:nvSpPr>
        <p:spPr>
          <a:xfrm>
            <a:off x="628650" y="503614"/>
            <a:ext cx="7886700" cy="1325563"/>
          </a:xfrm>
        </p:spPr>
        <p:txBody>
          <a:bodyPr>
            <a:normAutofit fontScale="90000"/>
          </a:bodyPr>
          <a:lstStyle/>
          <a:p>
            <a:pPr algn="ctr"/>
            <a:r>
              <a:rPr lang="en-GB" sz="5400" b="1" u="sng" dirty="0">
                <a:latin typeface="Comic Sans MS" panose="030F0702030302020204" pitchFamily="66" charset="0"/>
              </a:rPr>
              <a:t>Should boys learn cookery?</a:t>
            </a:r>
          </a:p>
        </p:txBody>
      </p:sp>
      <p:sp>
        <p:nvSpPr>
          <p:cNvPr id="4" name="Cloud 3">
            <a:extLst>
              <a:ext uri="{FF2B5EF4-FFF2-40B4-BE49-F238E27FC236}">
                <a16:creationId xmlns:a16="http://schemas.microsoft.com/office/drawing/2014/main" id="{33FF2EE3-15A8-4A0D-83B5-0075AA1B2BCA}"/>
              </a:ext>
            </a:extLst>
          </p:cNvPr>
          <p:cNvSpPr/>
          <p:nvPr/>
        </p:nvSpPr>
        <p:spPr>
          <a:xfrm rot="20420573">
            <a:off x="421917" y="2247811"/>
            <a:ext cx="2508861" cy="198782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Arguments For why they should?</a:t>
            </a:r>
          </a:p>
        </p:txBody>
      </p:sp>
      <p:sp>
        <p:nvSpPr>
          <p:cNvPr id="7" name="Cloud 6">
            <a:extLst>
              <a:ext uri="{FF2B5EF4-FFF2-40B4-BE49-F238E27FC236}">
                <a16:creationId xmlns:a16="http://schemas.microsoft.com/office/drawing/2014/main" id="{3C327EA8-5D26-41E0-8BB1-FC23BE4A41B0}"/>
              </a:ext>
            </a:extLst>
          </p:cNvPr>
          <p:cNvSpPr/>
          <p:nvPr/>
        </p:nvSpPr>
        <p:spPr>
          <a:xfrm rot="1310047">
            <a:off x="6342512" y="3932191"/>
            <a:ext cx="2456953" cy="245032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Arguments For why they should NOT?</a:t>
            </a:r>
          </a:p>
        </p:txBody>
      </p:sp>
      <p:sp>
        <p:nvSpPr>
          <p:cNvPr id="8" name="Cloud 7">
            <a:extLst>
              <a:ext uri="{FF2B5EF4-FFF2-40B4-BE49-F238E27FC236}">
                <a16:creationId xmlns:a16="http://schemas.microsoft.com/office/drawing/2014/main" id="{52253B95-7110-4C99-AE8A-E66F94D19725}"/>
              </a:ext>
            </a:extLst>
          </p:cNvPr>
          <p:cNvSpPr/>
          <p:nvPr/>
        </p:nvSpPr>
        <p:spPr>
          <a:xfrm rot="21372535">
            <a:off x="3343562" y="2203840"/>
            <a:ext cx="2456953" cy="245032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Do you agree? Yes or 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Why?</a:t>
            </a:r>
          </a:p>
        </p:txBody>
      </p:sp>
      <p:pic>
        <p:nvPicPr>
          <p:cNvPr id="8198" name="Picture 6" descr="Image result for cooking animation">
            <a:extLst>
              <a:ext uri="{FF2B5EF4-FFF2-40B4-BE49-F238E27FC236}">
                <a16:creationId xmlns:a16="http://schemas.microsoft.com/office/drawing/2014/main" id="{E141E520-14CA-4261-A6CA-D890C1CEA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395" y="4728056"/>
            <a:ext cx="2558702" cy="177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3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54E7CA-7504-45F5-9B69-3671504505D6}"/>
              </a:ext>
            </a:extLst>
          </p:cNvPr>
          <p:cNvSpPr txBox="1"/>
          <p:nvPr/>
        </p:nvSpPr>
        <p:spPr>
          <a:xfrm>
            <a:off x="367750" y="177"/>
            <a:ext cx="8617226" cy="6894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Should boys learn cookery?</a:t>
            </a:r>
            <a:br>
              <a:rPr kumimoji="0" lang="en-GB" sz="2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en-GB" sz="2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 our class we have been </a:t>
            </a: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discussing </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whether or not boys as well as girls should have to learn cookery.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Some of the class believe that all children should have to learn cookery. They have a number of reasons for suggesting this. Their first reason is that when you leave home, you have to be able to look after yourself, and this involves cooking. Another reason is that many girls do not enjoy cooking and would not want to cook for their husbands. Furthermore, it is not fair that a man should be able to sit and watch television while their girlfriend is cooking. These people argue that everyone should learn to cook because they will need this skill in life and because people should help each other and take turns.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On the other hand, there are quite a few people in our class who believe that boys should not bother with cookery. They argue that boys could easily buy a take-away or use a microwave meal. They believe that if they do not enjoy cooking then they should not have to do it. Some people just say that cooking is a job for girls. They think that boys’ time would be better spent if they learned how to mend a car or build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Finally, having listened to all arguments that people have suggested I have made my own mind up. I believe that girls and boys should learn subjects that will help them with everyday living. This means that everyone should learn cookery as well as how to mend a car. This would mean that people could choose what to do depending on what they like and what they are good at. </a:t>
            </a:r>
          </a:p>
        </p:txBody>
      </p:sp>
      <p:sp>
        <p:nvSpPr>
          <p:cNvPr id="2" name="Oval 1"/>
          <p:cNvSpPr/>
          <p:nvPr/>
        </p:nvSpPr>
        <p:spPr>
          <a:xfrm>
            <a:off x="6444210" y="1412776"/>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are the reasons for?</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3" name="Oval 2"/>
          <p:cNvSpPr/>
          <p:nvPr/>
        </p:nvSpPr>
        <p:spPr>
          <a:xfrm>
            <a:off x="179512" y="3284984"/>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are the reasons against?</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Oval 5"/>
          <p:cNvSpPr/>
          <p:nvPr/>
        </p:nvSpPr>
        <p:spPr>
          <a:xfrm>
            <a:off x="179512" y="203"/>
            <a:ext cx="2232248" cy="1268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is the question being discussed?</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7" name="Oval 6"/>
          <p:cNvSpPr/>
          <p:nvPr/>
        </p:nvSpPr>
        <p:spPr>
          <a:xfrm>
            <a:off x="6300192" y="4581128"/>
            <a:ext cx="252028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is the person’s final opinion? Why?</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234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1DF8-A8FC-4923-8F6C-395ED912A14A}"/>
              </a:ext>
            </a:extLst>
          </p:cNvPr>
          <p:cNvSpPr>
            <a:spLocks noGrp="1"/>
          </p:cNvSpPr>
          <p:nvPr>
            <p:ph type="title"/>
          </p:nvPr>
        </p:nvSpPr>
        <p:spPr/>
        <p:txBody>
          <a:bodyPr>
            <a:normAutofit fontScale="90000"/>
          </a:bodyPr>
          <a:lstStyle/>
          <a:p>
            <a:pPr algn="ctr"/>
            <a:r>
              <a:rPr lang="en-GB" sz="4800" b="1" u="sng" dirty="0">
                <a:latin typeface="Comic Sans MS" panose="030F0702030302020204" pitchFamily="66" charset="0"/>
              </a:rPr>
              <a:t>Should boys learn cookery?</a:t>
            </a:r>
          </a:p>
        </p:txBody>
      </p:sp>
      <p:sp>
        <p:nvSpPr>
          <p:cNvPr id="3" name="Text Placeholder 2">
            <a:extLst>
              <a:ext uri="{FF2B5EF4-FFF2-40B4-BE49-F238E27FC236}">
                <a16:creationId xmlns:a16="http://schemas.microsoft.com/office/drawing/2014/main" id="{3E2CCB1E-4756-42AA-BD96-9617564D9A4B}"/>
              </a:ext>
            </a:extLst>
          </p:cNvPr>
          <p:cNvSpPr>
            <a:spLocks noGrp="1"/>
          </p:cNvSpPr>
          <p:nvPr>
            <p:ph type="body" idx="1"/>
          </p:nvPr>
        </p:nvSpPr>
        <p:spPr>
          <a:xfrm>
            <a:off x="629842" y="1508884"/>
            <a:ext cx="3868340" cy="823912"/>
          </a:xfrm>
        </p:spPr>
        <p:txBody>
          <a:bodyPr>
            <a:normAutofit/>
          </a:bodyPr>
          <a:lstStyle/>
          <a:p>
            <a:pPr algn="ctr"/>
            <a:r>
              <a:rPr lang="en-GB" sz="3600" dirty="0">
                <a:solidFill>
                  <a:srgbClr val="FF0000"/>
                </a:solidFill>
              </a:rPr>
              <a:t>Reasons For:</a:t>
            </a:r>
          </a:p>
        </p:txBody>
      </p:sp>
      <p:sp>
        <p:nvSpPr>
          <p:cNvPr id="4" name="Content Placeholder 3">
            <a:extLst>
              <a:ext uri="{FF2B5EF4-FFF2-40B4-BE49-F238E27FC236}">
                <a16:creationId xmlns:a16="http://schemas.microsoft.com/office/drawing/2014/main" id="{8FA83EB5-ADB2-47B7-B5B2-D5777E1CC4D3}"/>
              </a:ext>
            </a:extLst>
          </p:cNvPr>
          <p:cNvSpPr>
            <a:spLocks noGrp="1"/>
          </p:cNvSpPr>
          <p:nvPr>
            <p:ph sz="half" idx="2"/>
          </p:nvPr>
        </p:nvSpPr>
        <p:spPr>
          <a:xfrm>
            <a:off x="454717" y="2364625"/>
            <a:ext cx="3868340" cy="1096204"/>
          </a:xfrm>
        </p:spPr>
        <p:txBody>
          <a:bodyPr>
            <a:normAutofit/>
          </a:bodyPr>
          <a:lstStyle/>
          <a:p>
            <a:r>
              <a:rPr lang="en-GB" sz="2400" dirty="0"/>
              <a:t>Need to look after yourself when you leave home.</a:t>
            </a:r>
          </a:p>
        </p:txBody>
      </p:sp>
      <p:sp>
        <p:nvSpPr>
          <p:cNvPr id="5" name="Text Placeholder 4">
            <a:extLst>
              <a:ext uri="{FF2B5EF4-FFF2-40B4-BE49-F238E27FC236}">
                <a16:creationId xmlns:a16="http://schemas.microsoft.com/office/drawing/2014/main" id="{5EB1F8D1-82DB-4CA0-B830-E5198ABC40BB}"/>
              </a:ext>
            </a:extLst>
          </p:cNvPr>
          <p:cNvSpPr>
            <a:spLocks noGrp="1"/>
          </p:cNvSpPr>
          <p:nvPr>
            <p:ph type="body" sz="quarter" idx="3"/>
          </p:nvPr>
        </p:nvSpPr>
        <p:spPr>
          <a:xfrm>
            <a:off x="4626770" y="1511783"/>
            <a:ext cx="3887391" cy="823912"/>
          </a:xfrm>
        </p:spPr>
        <p:txBody>
          <a:bodyPr>
            <a:normAutofit/>
          </a:bodyPr>
          <a:lstStyle/>
          <a:p>
            <a:pPr algn="ctr"/>
            <a:r>
              <a:rPr lang="en-GB" sz="3600" dirty="0">
                <a:solidFill>
                  <a:schemeClr val="accent1"/>
                </a:solidFill>
              </a:rPr>
              <a:t>Reasons Against:</a:t>
            </a:r>
          </a:p>
        </p:txBody>
      </p:sp>
      <p:sp>
        <p:nvSpPr>
          <p:cNvPr id="6" name="Content Placeholder 5">
            <a:extLst>
              <a:ext uri="{FF2B5EF4-FFF2-40B4-BE49-F238E27FC236}">
                <a16:creationId xmlns:a16="http://schemas.microsoft.com/office/drawing/2014/main" id="{C94F6FCB-6574-4B85-B5F6-5DB2935CBAD8}"/>
              </a:ext>
            </a:extLst>
          </p:cNvPr>
          <p:cNvSpPr>
            <a:spLocks noGrp="1"/>
          </p:cNvSpPr>
          <p:nvPr>
            <p:ph sz="quarter" idx="4"/>
          </p:nvPr>
        </p:nvSpPr>
        <p:spPr>
          <a:xfrm>
            <a:off x="4923338" y="5292829"/>
            <a:ext cx="3887391" cy="1021864"/>
          </a:xfrm>
        </p:spPr>
        <p:txBody>
          <a:bodyPr>
            <a:normAutofit/>
          </a:bodyPr>
          <a:lstStyle/>
          <a:p>
            <a:r>
              <a:rPr lang="en-GB" sz="2400" dirty="0"/>
              <a:t>Boys should be fixing cars or building things. </a:t>
            </a:r>
          </a:p>
        </p:txBody>
      </p:sp>
      <p:sp>
        <p:nvSpPr>
          <p:cNvPr id="8" name="Content Placeholder 3">
            <a:extLst>
              <a:ext uri="{FF2B5EF4-FFF2-40B4-BE49-F238E27FC236}">
                <a16:creationId xmlns:a16="http://schemas.microsoft.com/office/drawing/2014/main" id="{3B9DAC90-D27C-490D-8ABC-AF8145582A8F}"/>
              </a:ext>
            </a:extLst>
          </p:cNvPr>
          <p:cNvSpPr txBox="1">
            <a:spLocks/>
          </p:cNvSpPr>
          <p:nvPr/>
        </p:nvSpPr>
        <p:spPr>
          <a:xfrm>
            <a:off x="471568" y="4306348"/>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Some girls do not enjoy cooking and do not want to spend their time cooking.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3">
            <a:extLst>
              <a:ext uri="{FF2B5EF4-FFF2-40B4-BE49-F238E27FC236}">
                <a16:creationId xmlns:a16="http://schemas.microsoft.com/office/drawing/2014/main" id="{CEC72E49-E720-47FB-8B72-12FE614AECA5}"/>
              </a:ext>
            </a:extLst>
          </p:cNvPr>
          <p:cNvSpPr txBox="1">
            <a:spLocks/>
          </p:cNvSpPr>
          <p:nvPr/>
        </p:nvSpPr>
        <p:spPr>
          <a:xfrm>
            <a:off x="471568" y="5402552"/>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Unfair if a man has time to relax and watch TV while a girl has to cook.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3">
            <a:extLst>
              <a:ext uri="{FF2B5EF4-FFF2-40B4-BE49-F238E27FC236}">
                <a16:creationId xmlns:a16="http://schemas.microsoft.com/office/drawing/2014/main" id="{3D1C1F92-8F7A-43E3-AA50-512C405F7CF9}"/>
              </a:ext>
            </a:extLst>
          </p:cNvPr>
          <p:cNvSpPr txBox="1">
            <a:spLocks/>
          </p:cNvSpPr>
          <p:nvPr/>
        </p:nvSpPr>
        <p:spPr>
          <a:xfrm>
            <a:off x="471568" y="3321916"/>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People should help each other and take turns.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3">
            <a:extLst>
              <a:ext uri="{FF2B5EF4-FFF2-40B4-BE49-F238E27FC236}">
                <a16:creationId xmlns:a16="http://schemas.microsoft.com/office/drawing/2014/main" id="{9F8492FB-EEF0-4B01-8B18-0C8F297FD759}"/>
              </a:ext>
            </a:extLst>
          </p:cNvPr>
          <p:cNvSpPr txBox="1">
            <a:spLocks/>
          </p:cNvSpPr>
          <p:nvPr/>
        </p:nvSpPr>
        <p:spPr>
          <a:xfrm>
            <a:off x="4905193" y="2332796"/>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Boys can easily buy a take away or use a microwave meal.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5A9C8297-815A-46CD-B134-9131F8E00E31}"/>
              </a:ext>
            </a:extLst>
          </p:cNvPr>
          <p:cNvSpPr txBox="1">
            <a:spLocks/>
          </p:cNvSpPr>
          <p:nvPr/>
        </p:nvSpPr>
        <p:spPr>
          <a:xfrm>
            <a:off x="4922044" y="3429000"/>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they do not enjoy cooking they should not have to do it.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3">
            <a:extLst>
              <a:ext uri="{FF2B5EF4-FFF2-40B4-BE49-F238E27FC236}">
                <a16:creationId xmlns:a16="http://schemas.microsoft.com/office/drawing/2014/main" id="{9E3D159A-A6D2-43D3-A679-FFDDC1492DA9}"/>
              </a:ext>
            </a:extLst>
          </p:cNvPr>
          <p:cNvSpPr txBox="1">
            <a:spLocks/>
          </p:cNvSpPr>
          <p:nvPr/>
        </p:nvSpPr>
        <p:spPr>
          <a:xfrm>
            <a:off x="4923340" y="4533656"/>
            <a:ext cx="3868340" cy="751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a job for girls.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6857598" y="5284739"/>
            <a:ext cx="2286491" cy="1384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is your opinion on this subject?</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373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P spid="9" grpId="0"/>
      <p:bldP spid="10" grpId="0"/>
      <p:bldP spid="11" grpId="0"/>
      <p:bldP spid="12" grpId="0"/>
      <p:bldP spid="13"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103" y="1151165"/>
            <a:ext cx="8752115" cy="507831"/>
          </a:xfrm>
          <a:prstGeom prst="rect">
            <a:avLst/>
          </a:prstGeom>
          <a:noFill/>
        </p:spPr>
        <p:txBody>
          <a:bodyPr wrap="square" rtlCol="0">
            <a:spAutoFit/>
          </a:bodyPr>
          <a:lstStyle/>
          <a:p>
            <a:pPr defTabSz="685800"/>
            <a:r>
              <a:rPr lang="en-GB" sz="1350" dirty="0">
                <a:solidFill>
                  <a:prstClr val="black"/>
                </a:solidFill>
                <a:latin typeface="Comic Sans MS" panose="030F0702030302020204" pitchFamily="66" charset="0"/>
              </a:rPr>
              <a:t>Creating interest in our discussion texts unit. We discussed differing viewpoints on some topics and gave reasons for our opinions. We were really good at using the language of discussion.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24246" y="1765119"/>
            <a:ext cx="2407919"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006633" y="1765118"/>
            <a:ext cx="2512423" cy="1884317"/>
          </a:xfrm>
          <a:prstGeom prst="rect">
            <a:avLst/>
          </a:prstGeom>
        </p:spPr>
      </p:pic>
      <p:sp>
        <p:nvSpPr>
          <p:cNvPr id="7" name="Oval 6"/>
          <p:cNvSpPr/>
          <p:nvPr/>
        </p:nvSpPr>
        <p:spPr>
          <a:xfrm>
            <a:off x="4622311" y="2962210"/>
            <a:ext cx="1221377" cy="738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omic Sans MS" panose="030F0702030302020204" pitchFamily="66" charset="0"/>
              </a:rPr>
              <a:t>For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84966" y="1765117"/>
            <a:ext cx="2407921" cy="1805941"/>
          </a:xfrm>
          <a:prstGeom prst="rect">
            <a:avLst/>
          </a:prstGeom>
        </p:spPr>
      </p:pic>
      <p:sp>
        <p:nvSpPr>
          <p:cNvPr id="9" name="Oval 8"/>
          <p:cNvSpPr/>
          <p:nvPr/>
        </p:nvSpPr>
        <p:spPr>
          <a:xfrm>
            <a:off x="7789345" y="2909958"/>
            <a:ext cx="1221377" cy="790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omic Sans MS" panose="030F0702030302020204" pitchFamily="66" charset="0"/>
              </a:rPr>
              <a:t>Against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39337" y="3787014"/>
            <a:ext cx="2460171" cy="18451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985813" y="3787013"/>
            <a:ext cx="2501816" cy="187636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5984966" y="3903081"/>
            <a:ext cx="2512059" cy="1884044"/>
          </a:xfrm>
          <a:prstGeom prst="rect">
            <a:avLst/>
          </a:prstGeom>
        </p:spPr>
      </p:pic>
    </p:spTree>
    <p:extLst>
      <p:ext uri="{BB962C8B-B14F-4D97-AF65-F5344CB8AC3E}">
        <p14:creationId xmlns:p14="http://schemas.microsoft.com/office/powerpoint/2010/main" val="66225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762963"/>
            <a:ext cx="6840760" cy="6188799"/>
          </a:xfrm>
          <a:prstGeom prst="rect">
            <a:avLst/>
          </a:prstGeom>
        </p:spPr>
      </p:pic>
      <p:sp>
        <p:nvSpPr>
          <p:cNvPr id="3" name="TextBox 2"/>
          <p:cNvSpPr txBox="1"/>
          <p:nvPr/>
        </p:nvSpPr>
        <p:spPr>
          <a:xfrm>
            <a:off x="179512" y="116632"/>
            <a:ext cx="8568952" cy="923330"/>
          </a:xfrm>
          <a:prstGeom prst="rect">
            <a:avLst/>
          </a:prstGeom>
          <a:noFill/>
        </p:spPr>
        <p:txBody>
          <a:bodyPr wrap="square" rtlCol="0">
            <a:spAutoFit/>
          </a:bodyPr>
          <a:lstStyle/>
          <a:p>
            <a:r>
              <a:rPr lang="en-GB" dirty="0">
                <a:solidFill>
                  <a:srgbClr val="FF0000"/>
                </a:solidFill>
                <a:latin typeface="Comic Sans MS" panose="030F0702030302020204" pitchFamily="66" charset="0"/>
              </a:rPr>
              <a:t>Yesterday you read the discussion text ‘Do Cats Make Good Pets?’ and you had to find the arguments for and against and write them in a </a:t>
            </a:r>
            <a:r>
              <a:rPr lang="en-GB" dirty="0" smtClean="0">
                <a:solidFill>
                  <a:srgbClr val="FF0000"/>
                </a:solidFill>
                <a:latin typeface="Comic Sans MS" panose="030F0702030302020204" pitchFamily="66" charset="0"/>
              </a:rPr>
              <a:t>table. See how you got on, on the next slide.</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93012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1DF8-A8FC-4923-8F6C-395ED912A14A}"/>
              </a:ext>
            </a:extLst>
          </p:cNvPr>
          <p:cNvSpPr>
            <a:spLocks noGrp="1"/>
          </p:cNvSpPr>
          <p:nvPr>
            <p:ph type="title"/>
          </p:nvPr>
        </p:nvSpPr>
        <p:spPr/>
        <p:txBody>
          <a:bodyPr>
            <a:normAutofit/>
          </a:bodyPr>
          <a:lstStyle/>
          <a:p>
            <a:pPr algn="ctr"/>
            <a:r>
              <a:rPr lang="en-GB" sz="4800" b="1" u="sng" dirty="0" smtClean="0"/>
              <a:t>Do cats make good pets?</a:t>
            </a:r>
            <a:endParaRPr lang="en-GB" sz="4800" b="1" u="sng" dirty="0"/>
          </a:p>
        </p:txBody>
      </p:sp>
      <p:sp>
        <p:nvSpPr>
          <p:cNvPr id="3" name="Text Placeholder 2">
            <a:extLst>
              <a:ext uri="{FF2B5EF4-FFF2-40B4-BE49-F238E27FC236}">
                <a16:creationId xmlns:a16="http://schemas.microsoft.com/office/drawing/2014/main" id="{3E2CCB1E-4756-42AA-BD96-9617564D9A4B}"/>
              </a:ext>
            </a:extLst>
          </p:cNvPr>
          <p:cNvSpPr>
            <a:spLocks noGrp="1"/>
          </p:cNvSpPr>
          <p:nvPr>
            <p:ph type="body" idx="1"/>
          </p:nvPr>
        </p:nvSpPr>
        <p:spPr/>
        <p:txBody>
          <a:bodyPr>
            <a:normAutofit/>
          </a:bodyPr>
          <a:lstStyle/>
          <a:p>
            <a:pPr algn="ctr"/>
            <a:r>
              <a:rPr lang="en-GB" sz="3600" dirty="0">
                <a:solidFill>
                  <a:srgbClr val="FF0000"/>
                </a:solidFill>
              </a:rPr>
              <a:t>Reasons For:</a:t>
            </a:r>
          </a:p>
        </p:txBody>
      </p:sp>
      <p:sp>
        <p:nvSpPr>
          <p:cNvPr id="14" name="Content Placeholder 13"/>
          <p:cNvSpPr>
            <a:spLocks noGrp="1"/>
          </p:cNvSpPr>
          <p:nvPr>
            <p:ph sz="half" idx="2"/>
          </p:nvPr>
        </p:nvSpPr>
        <p:spPr/>
        <p:txBody>
          <a:bodyPr>
            <a:normAutofit fontScale="77500" lnSpcReduction="20000"/>
          </a:bodyPr>
          <a:lstStyle/>
          <a:p>
            <a:r>
              <a:rPr lang="en-GB" dirty="0">
                <a:latin typeface="Comic Sans MS" panose="030F0702030302020204" pitchFamily="66" charset="0"/>
              </a:rPr>
              <a:t>They are very clean as they look after their coats</a:t>
            </a:r>
            <a:r>
              <a:rPr lang="en-GB" dirty="0" smtClean="0">
                <a:latin typeface="Comic Sans MS" panose="030F0702030302020204" pitchFamily="66" charset="0"/>
              </a:rPr>
              <a:t>.</a:t>
            </a:r>
          </a:p>
          <a:p>
            <a:r>
              <a:rPr lang="en-GB" dirty="0">
                <a:latin typeface="Comic Sans MS" panose="030F0702030302020204" pitchFamily="66" charset="0"/>
              </a:rPr>
              <a:t>They always go to the toilet outside or in a litter tray. </a:t>
            </a:r>
            <a:endParaRPr lang="en-GB" dirty="0" smtClean="0">
              <a:latin typeface="Comic Sans MS" panose="030F0702030302020204" pitchFamily="66" charset="0"/>
            </a:endParaRPr>
          </a:p>
          <a:p>
            <a:r>
              <a:rPr lang="en-GB" dirty="0">
                <a:latin typeface="Comic Sans MS" panose="030F0702030302020204" pitchFamily="66" charset="0"/>
              </a:rPr>
              <a:t>Cats are cuddly and beautiful. </a:t>
            </a:r>
            <a:endParaRPr lang="en-GB" dirty="0" smtClean="0">
              <a:latin typeface="Comic Sans MS" panose="030F0702030302020204" pitchFamily="66" charset="0"/>
            </a:endParaRPr>
          </a:p>
          <a:p>
            <a:r>
              <a:rPr lang="en-GB" dirty="0" smtClean="0">
                <a:latin typeface="Comic Sans MS" panose="030F0702030302020204" pitchFamily="66" charset="0"/>
              </a:rPr>
              <a:t>Cats </a:t>
            </a:r>
            <a:r>
              <a:rPr lang="en-GB" dirty="0">
                <a:latin typeface="Comic Sans MS" panose="030F0702030302020204" pitchFamily="66" charset="0"/>
              </a:rPr>
              <a:t>do not need a lot of food. </a:t>
            </a:r>
            <a:endParaRPr lang="en-GB" dirty="0" smtClean="0">
              <a:latin typeface="Comic Sans MS" panose="030F0702030302020204" pitchFamily="66" charset="0"/>
            </a:endParaRPr>
          </a:p>
          <a:p>
            <a:r>
              <a:rPr lang="en-GB" dirty="0" smtClean="0">
                <a:latin typeface="Comic Sans MS" panose="030F0702030302020204" pitchFamily="66" charset="0"/>
              </a:rPr>
              <a:t>Cats </a:t>
            </a:r>
            <a:r>
              <a:rPr lang="en-GB" dirty="0">
                <a:latin typeface="Comic Sans MS" panose="030F0702030302020204" pitchFamily="66" charset="0"/>
              </a:rPr>
              <a:t>like to be stroked and make a purring noise. </a:t>
            </a:r>
          </a:p>
          <a:p>
            <a:endParaRPr lang="en-GB" dirty="0"/>
          </a:p>
          <a:p>
            <a:endParaRPr lang="en-GB" dirty="0"/>
          </a:p>
        </p:txBody>
      </p:sp>
      <p:sp>
        <p:nvSpPr>
          <p:cNvPr id="5" name="Text Placeholder 4">
            <a:extLst>
              <a:ext uri="{FF2B5EF4-FFF2-40B4-BE49-F238E27FC236}">
                <a16:creationId xmlns:a16="http://schemas.microsoft.com/office/drawing/2014/main" id="{5EB1F8D1-82DB-4CA0-B830-E5198ABC40BB}"/>
              </a:ext>
            </a:extLst>
          </p:cNvPr>
          <p:cNvSpPr>
            <a:spLocks noGrp="1"/>
          </p:cNvSpPr>
          <p:nvPr>
            <p:ph type="body" sz="quarter" idx="3"/>
          </p:nvPr>
        </p:nvSpPr>
        <p:spPr/>
        <p:txBody>
          <a:bodyPr>
            <a:normAutofit/>
          </a:bodyPr>
          <a:lstStyle/>
          <a:p>
            <a:pPr algn="ctr"/>
            <a:r>
              <a:rPr lang="en-GB" sz="3600" dirty="0">
                <a:solidFill>
                  <a:schemeClr val="accent1"/>
                </a:solidFill>
              </a:rPr>
              <a:t>Reasons Against:</a:t>
            </a:r>
          </a:p>
        </p:txBody>
      </p:sp>
      <p:sp>
        <p:nvSpPr>
          <p:cNvPr id="15" name="Content Placeholder 14"/>
          <p:cNvSpPr>
            <a:spLocks noGrp="1"/>
          </p:cNvSpPr>
          <p:nvPr>
            <p:ph sz="quarter" idx="4"/>
          </p:nvPr>
        </p:nvSpPr>
        <p:spPr/>
        <p:txBody>
          <a:bodyPr>
            <a:normAutofit fontScale="92500"/>
          </a:bodyPr>
          <a:lstStyle/>
          <a:p>
            <a:r>
              <a:rPr lang="en-GB" dirty="0">
                <a:latin typeface="Comic Sans MS" panose="030F0702030302020204" pitchFamily="66" charset="0"/>
              </a:rPr>
              <a:t>Cats kill birds and small animals. </a:t>
            </a:r>
            <a:endParaRPr lang="en-GB" dirty="0" smtClean="0">
              <a:latin typeface="Comic Sans MS" panose="030F0702030302020204" pitchFamily="66" charset="0"/>
            </a:endParaRPr>
          </a:p>
          <a:p>
            <a:r>
              <a:rPr lang="en-GB" dirty="0">
                <a:latin typeface="Comic Sans MS" panose="030F0702030302020204" pitchFamily="66" charset="0"/>
              </a:rPr>
              <a:t>You can’t take a cat for a walk and they hate riding in cars. </a:t>
            </a:r>
            <a:endParaRPr lang="en-GB" dirty="0" smtClean="0">
              <a:latin typeface="Comic Sans MS" panose="030F0702030302020204" pitchFamily="66" charset="0"/>
            </a:endParaRPr>
          </a:p>
          <a:p>
            <a:r>
              <a:rPr lang="en-GB" dirty="0">
                <a:latin typeface="Comic Sans MS" panose="030F0702030302020204" pitchFamily="66" charset="0"/>
              </a:rPr>
              <a:t>Cats scratch and spit when they are angry. </a:t>
            </a:r>
            <a:endParaRPr lang="en-GB" dirty="0" smtClean="0">
              <a:latin typeface="Comic Sans MS" panose="030F0702030302020204" pitchFamily="66" charset="0"/>
            </a:endParaRPr>
          </a:p>
          <a:p>
            <a:r>
              <a:rPr lang="en-GB" dirty="0">
                <a:latin typeface="Comic Sans MS" panose="030F0702030302020204" pitchFamily="66" charset="0"/>
              </a:rPr>
              <a:t>They do not protect their house like a dog</a:t>
            </a:r>
            <a:r>
              <a:rPr lang="en-GB" dirty="0"/>
              <a:t>. </a:t>
            </a:r>
          </a:p>
        </p:txBody>
      </p:sp>
      <p:sp>
        <p:nvSpPr>
          <p:cNvPr id="8" name="Content Placeholder 3">
            <a:extLst>
              <a:ext uri="{FF2B5EF4-FFF2-40B4-BE49-F238E27FC236}">
                <a16:creationId xmlns:a16="http://schemas.microsoft.com/office/drawing/2014/main" id="{3B9DAC90-D27C-490D-8ABC-AF8145582A8F}"/>
              </a:ext>
            </a:extLst>
          </p:cNvPr>
          <p:cNvSpPr txBox="1">
            <a:spLocks/>
          </p:cNvSpPr>
          <p:nvPr/>
        </p:nvSpPr>
        <p:spPr>
          <a:xfrm>
            <a:off x="471568" y="4306348"/>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3">
            <a:extLst>
              <a:ext uri="{FF2B5EF4-FFF2-40B4-BE49-F238E27FC236}">
                <a16:creationId xmlns:a16="http://schemas.microsoft.com/office/drawing/2014/main" id="{CEC72E49-E720-47FB-8B72-12FE614AECA5}"/>
              </a:ext>
            </a:extLst>
          </p:cNvPr>
          <p:cNvSpPr txBox="1">
            <a:spLocks/>
          </p:cNvSpPr>
          <p:nvPr/>
        </p:nvSpPr>
        <p:spPr>
          <a:xfrm>
            <a:off x="471568" y="5402552"/>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3">
            <a:extLst>
              <a:ext uri="{FF2B5EF4-FFF2-40B4-BE49-F238E27FC236}">
                <a16:creationId xmlns:a16="http://schemas.microsoft.com/office/drawing/2014/main" id="{3D1C1F92-8F7A-43E3-AA50-512C405F7CF9}"/>
              </a:ext>
            </a:extLst>
          </p:cNvPr>
          <p:cNvSpPr txBox="1">
            <a:spLocks/>
          </p:cNvSpPr>
          <p:nvPr/>
        </p:nvSpPr>
        <p:spPr>
          <a:xfrm>
            <a:off x="471568" y="3321916"/>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3">
            <a:extLst>
              <a:ext uri="{FF2B5EF4-FFF2-40B4-BE49-F238E27FC236}">
                <a16:creationId xmlns:a16="http://schemas.microsoft.com/office/drawing/2014/main" id="{9F8492FB-EEF0-4B01-8B18-0C8F297FD759}"/>
              </a:ext>
            </a:extLst>
          </p:cNvPr>
          <p:cNvSpPr txBox="1">
            <a:spLocks/>
          </p:cNvSpPr>
          <p:nvPr/>
        </p:nvSpPr>
        <p:spPr>
          <a:xfrm>
            <a:off x="4905193" y="2332796"/>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5A9C8297-815A-46CD-B134-9131F8E00E31}"/>
              </a:ext>
            </a:extLst>
          </p:cNvPr>
          <p:cNvSpPr txBox="1">
            <a:spLocks/>
          </p:cNvSpPr>
          <p:nvPr/>
        </p:nvSpPr>
        <p:spPr>
          <a:xfrm>
            <a:off x="4922044" y="3429000"/>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3">
            <a:extLst>
              <a:ext uri="{FF2B5EF4-FFF2-40B4-BE49-F238E27FC236}">
                <a16:creationId xmlns:a16="http://schemas.microsoft.com/office/drawing/2014/main" id="{9E3D159A-A6D2-43D3-A679-FFDDC1492DA9}"/>
              </a:ext>
            </a:extLst>
          </p:cNvPr>
          <p:cNvSpPr txBox="1">
            <a:spLocks/>
          </p:cNvSpPr>
          <p:nvPr/>
        </p:nvSpPr>
        <p:spPr>
          <a:xfrm>
            <a:off x="4923340" y="4533656"/>
            <a:ext cx="3868340" cy="751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6857509" y="5473201"/>
            <a:ext cx="2286491" cy="1384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is your opinion on this subject?</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1592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1000"/>
                                        <p:tgtEl>
                                          <p:spTgt spid="15">
                                            <p:txEl>
                                              <p:pRg st="0" end="0"/>
                                            </p:txEl>
                                          </p:spTgt>
                                        </p:tgtEl>
                                      </p:cBhvr>
                                    </p:animEffect>
                                    <p:anim calcmode="lin" valueType="num">
                                      <p:cBhvr>
                                        <p:cTn id="5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fade">
                                      <p:cBhvr>
                                        <p:cTn id="57" dur="1000"/>
                                        <p:tgtEl>
                                          <p:spTgt spid="15">
                                            <p:txEl>
                                              <p:pRg st="1" end="1"/>
                                            </p:txEl>
                                          </p:spTgt>
                                        </p:tgtEl>
                                      </p:cBhvr>
                                    </p:animEffect>
                                    <p:anim calcmode="lin" valueType="num">
                                      <p:cBhvr>
                                        <p:cTn id="5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xEl>
                                              <p:pRg st="2" end="2"/>
                                            </p:txEl>
                                          </p:spTgt>
                                        </p:tgtEl>
                                        <p:attrNameLst>
                                          <p:attrName>style.visibility</p:attrName>
                                        </p:attrNameLst>
                                      </p:cBhvr>
                                      <p:to>
                                        <p:strVal val="visible"/>
                                      </p:to>
                                    </p:set>
                                    <p:animEffect transition="in" filter="fade">
                                      <p:cBhvr>
                                        <p:cTn id="64" dur="1000"/>
                                        <p:tgtEl>
                                          <p:spTgt spid="15">
                                            <p:txEl>
                                              <p:pRg st="2" end="2"/>
                                            </p:txEl>
                                          </p:spTgt>
                                        </p:tgtEl>
                                      </p:cBhvr>
                                    </p:animEffect>
                                    <p:anim calcmode="lin" valueType="num">
                                      <p:cBhvr>
                                        <p:cTn id="6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5">
                                            <p:txEl>
                                              <p:pRg st="3" end="3"/>
                                            </p:txEl>
                                          </p:spTgt>
                                        </p:tgtEl>
                                        <p:attrNameLst>
                                          <p:attrName>style.visibility</p:attrName>
                                        </p:attrNameLst>
                                      </p:cBhvr>
                                      <p:to>
                                        <p:strVal val="visible"/>
                                      </p:to>
                                    </p:set>
                                    <p:animEffect transition="in" filter="fade">
                                      <p:cBhvr>
                                        <p:cTn id="71" dur="1000"/>
                                        <p:tgtEl>
                                          <p:spTgt spid="15">
                                            <p:txEl>
                                              <p:pRg st="3" end="3"/>
                                            </p:txEl>
                                          </p:spTgt>
                                        </p:tgtEl>
                                      </p:cBhvr>
                                    </p:animEffect>
                                    <p:anim calcmode="lin" valueType="num">
                                      <p:cBhvr>
                                        <p:cTn id="7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8" grpId="0"/>
      <p:bldP spid="9" grpId="0"/>
      <p:bldP spid="10" grpId="0"/>
      <p:bldP spid="11" grpId="0"/>
      <p:bldP spid="12" grpId="0"/>
      <p:bldP spid="13"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762"/>
            <a:ext cx="62646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Thursday 8</a:t>
            </a:r>
            <a:r>
              <a:rPr kumimoji="0" lang="en-GB" sz="3200" b="1" i="0" u="sng" strike="noStrike" kern="1200" cap="none" spc="0" normalizeH="0" baseline="30000" noProof="0" dirty="0" smtClean="0">
                <a:ln>
                  <a:noFill/>
                </a:ln>
                <a:solidFill>
                  <a:prstClr val="black"/>
                </a:solidFill>
                <a:effectLst/>
                <a:uLnTx/>
                <a:uFillTx/>
                <a:latin typeface="Comic Sans MS" panose="030F0702030302020204" pitchFamily="66" charset="0"/>
                <a:ea typeface="+mn-ea"/>
                <a:cs typeface="+mn-cs"/>
              </a:rPr>
              <a:t>th</a:t>
            </a:r>
            <a:r>
              <a:rPr kumimoji="0" lang="en-GB" sz="32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January 2021 </a:t>
            </a:r>
            <a:endParaRPr kumimoji="0" lang="en-GB" sz="3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TextBox 2"/>
          <p:cNvSpPr txBox="1"/>
          <p:nvPr/>
        </p:nvSpPr>
        <p:spPr>
          <a:xfrm>
            <a:off x="251521" y="1772865"/>
            <a:ext cx="806489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Can I answer questions about a discussion text?</a:t>
            </a:r>
            <a:endPar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36" y="4293096"/>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156176" y="188640"/>
            <a:ext cx="252028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Write today’s date and objective in your home learning book.</a:t>
            </a:r>
            <a:endParaRPr lang="en-GB" dirty="0"/>
          </a:p>
        </p:txBody>
      </p:sp>
      <p:sp>
        <p:nvSpPr>
          <p:cNvPr id="6" name="Oval 5"/>
          <p:cNvSpPr/>
          <p:nvPr/>
        </p:nvSpPr>
        <p:spPr>
          <a:xfrm>
            <a:off x="5580112" y="4365104"/>
            <a:ext cx="280831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Remember to be proud of your work and use your best presentation and handwriting </a:t>
            </a:r>
            <a:endParaRPr lang="en-GB" dirty="0"/>
          </a:p>
        </p:txBody>
      </p:sp>
    </p:spTree>
    <p:extLst>
      <p:ext uri="{BB962C8B-B14F-4D97-AF65-F5344CB8AC3E}">
        <p14:creationId xmlns:p14="http://schemas.microsoft.com/office/powerpoint/2010/main" val="41737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sz="3200" u="sng" dirty="0" smtClean="0">
                <a:latin typeface="Comic Sans MS" panose="030F0702030302020204" pitchFamily="66" charset="0"/>
              </a:rPr>
              <a:t>Warm up</a:t>
            </a:r>
            <a:endParaRPr lang="en-GB" sz="3200" u="sng" dirty="0">
              <a:latin typeface="Comic Sans MS" panose="030F0702030302020204" pitchFamily="66" charset="0"/>
            </a:endParaRPr>
          </a:p>
        </p:txBody>
      </p:sp>
      <p:sp>
        <p:nvSpPr>
          <p:cNvPr id="4" name="TextBox 3"/>
          <p:cNvSpPr txBox="1"/>
          <p:nvPr/>
        </p:nvSpPr>
        <p:spPr>
          <a:xfrm>
            <a:off x="395536" y="1417638"/>
            <a:ext cx="7416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Using conjunctions to create complex sentences. </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p:cNvSpPr txBox="1"/>
          <p:nvPr/>
        </p:nvSpPr>
        <p:spPr>
          <a:xfrm>
            <a:off x="395536" y="2132856"/>
            <a:ext cx="7416824" cy="936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796136" y="2098220"/>
            <a:ext cx="2983582" cy="4253191"/>
          </a:xfrm>
          <a:prstGeom prst="rect">
            <a:avLst/>
          </a:prstGeom>
        </p:spPr>
      </p:pic>
      <p:sp>
        <p:nvSpPr>
          <p:cNvPr id="7" name="TextBox 6"/>
          <p:cNvSpPr txBox="1"/>
          <p:nvPr/>
        </p:nvSpPr>
        <p:spPr>
          <a:xfrm>
            <a:off x="251520" y="2132856"/>
            <a:ext cx="5328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Write</a:t>
            </a:r>
            <a:r>
              <a:rPr kumimoji="0" lang="en-GB" sz="1800" b="1"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these sentences out in your home learning book and underline the conjunction. </a:t>
            </a:r>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p:cNvSpPr txBox="1"/>
          <p:nvPr/>
        </p:nvSpPr>
        <p:spPr>
          <a:xfrm>
            <a:off x="251520" y="3068960"/>
            <a:ext cx="5040560"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If children do not wear a school uniform, they will look scruffy and untidy.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Children need to be recognised easily while they are on a school trip.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Although some children feel uncomfortable in a school uniform, it makes them look smart and respectable.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Children can wear their own clothes after they have finished school. </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188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sz="3200" u="sng" dirty="0" smtClean="0">
                <a:latin typeface="Comic Sans MS" panose="030F0702030302020204" pitchFamily="66" charset="0"/>
              </a:rPr>
              <a:t>Warm </a:t>
            </a:r>
            <a:r>
              <a:rPr lang="en-GB" sz="3200" u="sng" smtClean="0">
                <a:latin typeface="Comic Sans MS" panose="030F0702030302020204" pitchFamily="66" charset="0"/>
              </a:rPr>
              <a:t>up </a:t>
            </a:r>
            <a:endParaRPr lang="en-GB" sz="3200" u="sng" dirty="0">
              <a:latin typeface="Comic Sans MS" panose="030F0702030302020204" pitchFamily="66" charset="0"/>
            </a:endParaRPr>
          </a:p>
        </p:txBody>
      </p:sp>
      <p:sp>
        <p:nvSpPr>
          <p:cNvPr id="4" name="TextBox 3"/>
          <p:cNvSpPr txBox="1"/>
          <p:nvPr/>
        </p:nvSpPr>
        <p:spPr>
          <a:xfrm>
            <a:off x="395536" y="1417638"/>
            <a:ext cx="7416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Let’s see if you got them correct.  </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p:cNvSpPr txBox="1"/>
          <p:nvPr/>
        </p:nvSpPr>
        <p:spPr>
          <a:xfrm>
            <a:off x="395536" y="2132856"/>
            <a:ext cx="7416824" cy="936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796136" y="2098220"/>
            <a:ext cx="2983582" cy="4253191"/>
          </a:xfrm>
          <a:prstGeom prst="rect">
            <a:avLst/>
          </a:prstGeom>
        </p:spPr>
      </p:pic>
      <p:sp>
        <p:nvSpPr>
          <p:cNvPr id="8" name="TextBox 7"/>
          <p:cNvSpPr txBox="1"/>
          <p:nvPr/>
        </p:nvSpPr>
        <p:spPr>
          <a:xfrm>
            <a:off x="251520" y="3068960"/>
            <a:ext cx="5040560"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If</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children do not wear a school uniform, they will look scruffy and untidy.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Children need to be recognised easily </a:t>
            </a:r>
            <a:r>
              <a:rPr kumimoji="0" lang="en-GB" sz="18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while</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they are on a school trip.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Although </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some children feel uncomfortable in a school uniform, it makes them look smart and respectable.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Children can wear their own clothes </a:t>
            </a:r>
            <a:r>
              <a:rPr kumimoji="0" lang="en-GB" sz="18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after</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they have finished school. </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2261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66967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So far we have read a discussion text on the following topics.</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TextBox 2"/>
          <p:cNvSpPr txBox="1"/>
          <p:nvPr/>
        </p:nvSpPr>
        <p:spPr>
          <a:xfrm>
            <a:off x="323528" y="1772816"/>
            <a:ext cx="6552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Should children wear a school uniform? </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2"/>
          <a:stretch>
            <a:fillRect/>
          </a:stretch>
        </p:blipFill>
        <p:spPr>
          <a:xfrm>
            <a:off x="6588224" y="1176733"/>
            <a:ext cx="1402202" cy="2115495"/>
          </a:xfrm>
          <a:prstGeom prst="rect">
            <a:avLst/>
          </a:prstGeom>
        </p:spPr>
      </p:pic>
      <p:sp>
        <p:nvSpPr>
          <p:cNvPr id="5" name="TextBox 4"/>
          <p:cNvSpPr txBox="1"/>
          <p:nvPr/>
        </p:nvSpPr>
        <p:spPr>
          <a:xfrm>
            <a:off x="323528" y="2924944"/>
            <a:ext cx="540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Should boys learn cookery?</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6" name="Picture 5"/>
          <p:cNvPicPr>
            <a:picLocks noChangeAspect="1"/>
          </p:cNvPicPr>
          <p:nvPr/>
        </p:nvPicPr>
        <p:blipFill>
          <a:blip r:embed="rId3"/>
          <a:stretch>
            <a:fillRect/>
          </a:stretch>
        </p:blipFill>
        <p:spPr>
          <a:xfrm>
            <a:off x="4355976" y="3381521"/>
            <a:ext cx="2007774" cy="1391101"/>
          </a:xfrm>
          <a:prstGeom prst="rect">
            <a:avLst/>
          </a:prstGeom>
        </p:spPr>
      </p:pic>
      <p:sp>
        <p:nvSpPr>
          <p:cNvPr id="10" name="TextBox 9"/>
          <p:cNvSpPr txBox="1"/>
          <p:nvPr/>
        </p:nvSpPr>
        <p:spPr>
          <a:xfrm>
            <a:off x="248801" y="4998147"/>
            <a:ext cx="40324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Do cats make good pets?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1" name="Picture 10"/>
          <p:cNvPicPr>
            <a:picLocks noChangeAspect="1"/>
          </p:cNvPicPr>
          <p:nvPr/>
        </p:nvPicPr>
        <p:blipFill>
          <a:blip r:embed="rId4"/>
          <a:stretch>
            <a:fillRect/>
          </a:stretch>
        </p:blipFill>
        <p:spPr>
          <a:xfrm>
            <a:off x="4678859" y="5228979"/>
            <a:ext cx="2090538" cy="1045269"/>
          </a:xfrm>
          <a:prstGeom prst="rect">
            <a:avLst/>
          </a:prstGeom>
        </p:spPr>
      </p:pic>
    </p:spTree>
    <p:extLst>
      <p:ext uri="{BB962C8B-B14F-4D97-AF65-F5344CB8AC3E}">
        <p14:creationId xmlns:p14="http://schemas.microsoft.com/office/powerpoint/2010/main" val="17584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76328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Today we are going to be answering questions about a discussion text. We will read a different one together and look at the strategies for how we can answer the questions. </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TextBox 2"/>
          <p:cNvSpPr txBox="1"/>
          <p:nvPr/>
        </p:nvSpPr>
        <p:spPr>
          <a:xfrm>
            <a:off x="323528" y="2060848"/>
            <a:ext cx="73448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Before we begin, the discussion text is called, ‘Should children do housework?’</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 name="TextBox 3"/>
          <p:cNvSpPr txBox="1"/>
          <p:nvPr/>
        </p:nvSpPr>
        <p:spPr>
          <a:xfrm>
            <a:off x="323528" y="3284984"/>
            <a:ext cx="70567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your thoughts? What do you think some of the points for children doing housework will be? What do you think some of the points against will be?</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5" name="Picture 4"/>
          <p:cNvPicPr>
            <a:picLocks noChangeAspect="1"/>
          </p:cNvPicPr>
          <p:nvPr/>
        </p:nvPicPr>
        <p:blipFill>
          <a:blip r:embed="rId2"/>
          <a:stretch>
            <a:fillRect/>
          </a:stretch>
        </p:blipFill>
        <p:spPr>
          <a:xfrm>
            <a:off x="755576" y="4653136"/>
            <a:ext cx="2619375" cy="1743075"/>
          </a:xfrm>
          <a:prstGeom prst="rect">
            <a:avLst/>
          </a:prstGeom>
        </p:spPr>
      </p:pic>
      <p:pic>
        <p:nvPicPr>
          <p:cNvPr id="6" name="Picture 5"/>
          <p:cNvPicPr>
            <a:picLocks noChangeAspect="1"/>
          </p:cNvPicPr>
          <p:nvPr/>
        </p:nvPicPr>
        <p:blipFill>
          <a:blip r:embed="rId3"/>
          <a:stretch>
            <a:fillRect/>
          </a:stretch>
        </p:blipFill>
        <p:spPr>
          <a:xfrm>
            <a:off x="4104889" y="4724573"/>
            <a:ext cx="2857500" cy="1600200"/>
          </a:xfrm>
          <a:prstGeom prst="rect">
            <a:avLst/>
          </a:prstGeom>
        </p:spPr>
      </p:pic>
    </p:spTree>
    <p:extLst>
      <p:ext uri="{BB962C8B-B14F-4D97-AF65-F5344CB8AC3E}">
        <p14:creationId xmlns:p14="http://schemas.microsoft.com/office/powerpoint/2010/main" val="253542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6176" y="476672"/>
            <a:ext cx="2736304" cy="6480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the title of the discussion text?</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p:cNvSpPr txBox="1"/>
          <p:nvPr/>
        </p:nvSpPr>
        <p:spPr>
          <a:xfrm>
            <a:off x="6156176" y="1484784"/>
            <a:ext cx="27169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Give two reasons for children doing housework. </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p:cNvSpPr txBox="1"/>
          <p:nvPr/>
        </p:nvSpPr>
        <p:spPr>
          <a:xfrm>
            <a:off x="6156176" y="2708920"/>
            <a:ext cx="27363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Give two reasons against children doing housework</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156176" y="3861048"/>
            <a:ext cx="28083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Find a different word for ‘job’ in the text.</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p:cNvSpPr txBox="1"/>
          <p:nvPr/>
        </p:nvSpPr>
        <p:spPr>
          <a:xfrm>
            <a:off x="6271592" y="4682753"/>
            <a:ext cx="27169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your opinion about children doing housework? Why?</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 name="TextBox 1"/>
          <p:cNvSpPr txBox="1"/>
          <p:nvPr/>
        </p:nvSpPr>
        <p:spPr>
          <a:xfrm>
            <a:off x="5868144" y="5805264"/>
            <a:ext cx="28083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Find one word that means the same as working in a better way.</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9" name="Picture 8"/>
          <p:cNvPicPr>
            <a:picLocks noChangeAspect="1"/>
          </p:cNvPicPr>
          <p:nvPr/>
        </p:nvPicPr>
        <p:blipFill>
          <a:blip r:embed="rId2"/>
          <a:stretch>
            <a:fillRect/>
          </a:stretch>
        </p:blipFill>
        <p:spPr>
          <a:xfrm>
            <a:off x="539552" y="404664"/>
            <a:ext cx="4856851" cy="6130967"/>
          </a:xfrm>
          <a:prstGeom prst="rect">
            <a:avLst/>
          </a:prstGeom>
        </p:spPr>
      </p:pic>
      <p:sp>
        <p:nvSpPr>
          <p:cNvPr id="10" name="Oval 9"/>
          <p:cNvSpPr/>
          <p:nvPr/>
        </p:nvSpPr>
        <p:spPr>
          <a:xfrm>
            <a:off x="251520" y="5373216"/>
            <a:ext cx="201622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Answers on the next slide. </a:t>
            </a:r>
            <a:endParaRPr lang="en-GB" dirty="0"/>
          </a:p>
        </p:txBody>
      </p:sp>
    </p:spTree>
    <p:extLst>
      <p:ext uri="{BB962C8B-B14F-4D97-AF65-F5344CB8AC3E}">
        <p14:creationId xmlns:p14="http://schemas.microsoft.com/office/powerpoint/2010/main" val="18989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6176" y="476672"/>
            <a:ext cx="27363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The</a:t>
            </a:r>
            <a:r>
              <a:rPr kumimoji="0" lang="en-GB" sz="1400" b="0" i="0" u="none" strike="noStrike" kern="1200" cap="none" spc="0" normalizeH="0" noProof="0" dirty="0" smtClean="0">
                <a:ln>
                  <a:noFill/>
                </a:ln>
                <a:solidFill>
                  <a:srgbClr val="FF0000"/>
                </a:solidFill>
                <a:effectLst/>
                <a:uLnTx/>
                <a:uFillTx/>
                <a:latin typeface="Comic Sans MS" panose="030F0702030302020204" pitchFamily="66" charset="0"/>
                <a:ea typeface="+mn-ea"/>
                <a:cs typeface="+mn-cs"/>
              </a:rPr>
              <a:t> title of the discussion text is ‘Should children do housework’. </a:t>
            </a:r>
            <a:endParaRPr kumimoji="0" lang="en-GB"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5" name="TextBox 4"/>
          <p:cNvSpPr txBox="1"/>
          <p:nvPr/>
        </p:nvSpPr>
        <p:spPr>
          <a:xfrm>
            <a:off x="5983817" y="1417881"/>
            <a:ext cx="31489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latin typeface="Comic Sans MS" panose="030F0702030302020204" pitchFamily="66" charset="0"/>
              </a:rPr>
              <a:t>Two reasons for children doing housework are  that it is unfair if the adult in every house has to do all the work and that when children ware older they have to look after themselves and this is good preparation. </a:t>
            </a:r>
            <a:endParaRPr kumimoji="0" lang="en-GB" sz="1200" b="0" i="0" u="none" strike="noStrike" kern="1200" cap="none" spc="0" normalizeH="0" baseline="0" noProof="0" dirty="0">
              <a:ln>
                <a:noFill/>
              </a:ln>
              <a:solidFill>
                <a:srgbClr val="FF0000"/>
              </a:solidFill>
              <a:effectLst/>
              <a:uLnTx/>
              <a:uFillTx/>
              <a:latin typeface="Comic Sans MS" panose="030F0702030302020204" pitchFamily="66" charset="0"/>
            </a:endParaRPr>
          </a:p>
        </p:txBody>
      </p:sp>
      <p:sp>
        <p:nvSpPr>
          <p:cNvPr id="6" name="TextBox 5"/>
          <p:cNvSpPr txBox="1"/>
          <p:nvPr/>
        </p:nvSpPr>
        <p:spPr>
          <a:xfrm>
            <a:off x="5940152" y="2820755"/>
            <a:ext cx="28443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0000"/>
                </a:solidFill>
                <a:effectLst/>
                <a:uLnTx/>
                <a:uFillTx/>
                <a:latin typeface="Comic Sans MS" panose="030F0702030302020204" pitchFamily="66" charset="0"/>
              </a:rPr>
              <a:t>Two reasons against children</a:t>
            </a:r>
            <a:r>
              <a:rPr kumimoji="0" lang="en-GB" sz="1200" b="0" i="0" u="none" strike="noStrike" kern="1200" cap="none" spc="0" normalizeH="0" noProof="0" dirty="0" smtClean="0">
                <a:ln>
                  <a:noFill/>
                </a:ln>
                <a:solidFill>
                  <a:srgbClr val="FF0000"/>
                </a:solidFill>
                <a:effectLst/>
                <a:uLnTx/>
                <a:uFillTx/>
                <a:latin typeface="Comic Sans MS" panose="030F0702030302020204" pitchFamily="66" charset="0"/>
              </a:rPr>
              <a:t> doing housework are that when you are a child you should be free to do watch TV, play computer games and read comics and that household jobs are boring.  </a:t>
            </a:r>
            <a:endParaRPr kumimoji="0" lang="en-GB" sz="1200" b="0" i="0" u="none" strike="noStrike" kern="1200" cap="none" spc="0" normalizeH="0" baseline="0" noProof="0" dirty="0">
              <a:ln>
                <a:noFill/>
              </a:ln>
              <a:solidFill>
                <a:srgbClr val="FF0000"/>
              </a:solidFill>
              <a:effectLst/>
              <a:uLnTx/>
              <a:uFillTx/>
              <a:latin typeface="Comic Sans MS" panose="030F0702030302020204" pitchFamily="66" charset="0"/>
            </a:endParaRPr>
          </a:p>
        </p:txBody>
      </p:sp>
      <p:sp>
        <p:nvSpPr>
          <p:cNvPr id="7" name="TextBox 6"/>
          <p:cNvSpPr txBox="1"/>
          <p:nvPr/>
        </p:nvSpPr>
        <p:spPr>
          <a:xfrm>
            <a:off x="6110490" y="4082631"/>
            <a:ext cx="28083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The</a:t>
            </a:r>
            <a:r>
              <a:rPr kumimoji="0" lang="en-GB" sz="1200" b="0" i="0" u="none" strike="noStrike" kern="1200" cap="none" spc="0" normalizeH="0" noProof="0" dirty="0" smtClean="0">
                <a:ln>
                  <a:noFill/>
                </a:ln>
                <a:solidFill>
                  <a:srgbClr val="FF0000"/>
                </a:solidFill>
                <a:effectLst/>
                <a:uLnTx/>
                <a:uFillTx/>
                <a:latin typeface="Comic Sans MS" panose="030F0702030302020204" pitchFamily="66" charset="0"/>
                <a:ea typeface="+mn-ea"/>
                <a:cs typeface="+mn-cs"/>
              </a:rPr>
              <a:t> word that means job is chores</a:t>
            </a:r>
            <a:endParaRPr kumimoji="0" lang="en-GB" sz="1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8" name="TextBox 7"/>
          <p:cNvSpPr txBox="1"/>
          <p:nvPr/>
        </p:nvSpPr>
        <p:spPr>
          <a:xfrm>
            <a:off x="5396403" y="4569099"/>
            <a:ext cx="34767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0000"/>
                </a:solidFill>
                <a:effectLst/>
                <a:uLnTx/>
                <a:uFillTx/>
                <a:latin typeface="Comic Sans MS" panose="030F0702030302020204" pitchFamily="66" charset="0"/>
              </a:rPr>
              <a:t>I</a:t>
            </a:r>
            <a:r>
              <a:rPr kumimoji="0" lang="en-GB" sz="1200" b="0" i="0" u="none" strike="noStrike" kern="1200" cap="none" spc="0" normalizeH="0" noProof="0" dirty="0" smtClean="0">
                <a:ln>
                  <a:noFill/>
                </a:ln>
                <a:solidFill>
                  <a:srgbClr val="FF0000"/>
                </a:solidFill>
                <a:effectLst/>
                <a:uLnTx/>
                <a:uFillTx/>
                <a:latin typeface="Comic Sans MS" panose="030F0702030302020204" pitchFamily="66" charset="0"/>
              </a:rPr>
              <a:t> think children should be responsible for helping at home especially with cleaning </a:t>
            </a:r>
            <a:r>
              <a:rPr lang="en-GB" sz="1200" dirty="0" smtClean="0">
                <a:solidFill>
                  <a:srgbClr val="FF0000"/>
                </a:solidFill>
                <a:latin typeface="Comic Sans MS" panose="030F0702030302020204" pitchFamily="66" charset="0"/>
              </a:rPr>
              <a:t>and tidying their own bedrooms. </a:t>
            </a:r>
            <a:endParaRPr kumimoji="0" lang="en-GB" sz="1200" b="0" i="0" u="none" strike="noStrike" kern="1200" cap="none" spc="0" normalizeH="0" baseline="0" noProof="0" dirty="0">
              <a:ln>
                <a:noFill/>
              </a:ln>
              <a:solidFill>
                <a:srgbClr val="FF0000"/>
              </a:solidFill>
              <a:effectLst/>
              <a:uLnTx/>
              <a:uFillTx/>
              <a:latin typeface="Comic Sans MS" panose="030F0702030302020204" pitchFamily="66" charset="0"/>
            </a:endParaRPr>
          </a:p>
        </p:txBody>
      </p:sp>
      <p:sp>
        <p:nvSpPr>
          <p:cNvPr id="2" name="TextBox 1"/>
          <p:cNvSpPr txBox="1"/>
          <p:nvPr/>
        </p:nvSpPr>
        <p:spPr>
          <a:xfrm>
            <a:off x="5580112" y="5517232"/>
            <a:ext cx="30963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The</a:t>
            </a:r>
            <a:r>
              <a:rPr kumimoji="0" lang="en-GB" sz="1200" b="0" i="0" u="none" strike="noStrike" kern="1200" cap="none" spc="0" normalizeH="0" noProof="0" dirty="0" smtClean="0">
                <a:ln>
                  <a:noFill/>
                </a:ln>
                <a:solidFill>
                  <a:srgbClr val="FF0000"/>
                </a:solidFill>
                <a:effectLst/>
                <a:uLnTx/>
                <a:uFillTx/>
                <a:latin typeface="Comic Sans MS" panose="030F0702030302020204" pitchFamily="66" charset="0"/>
                <a:ea typeface="+mn-ea"/>
                <a:cs typeface="+mn-cs"/>
              </a:rPr>
              <a:t> word efficient means working in a better way</a:t>
            </a:r>
            <a:r>
              <a:rPr kumimoji="0" lang="en-GB" sz="12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a:t>
            </a:r>
            <a:endParaRPr kumimoji="0" lang="en-GB" sz="1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pic>
        <p:nvPicPr>
          <p:cNvPr id="10" name="Picture 9"/>
          <p:cNvPicPr>
            <a:picLocks noChangeAspect="1"/>
          </p:cNvPicPr>
          <p:nvPr/>
        </p:nvPicPr>
        <p:blipFill>
          <a:blip r:embed="rId2"/>
          <a:stretch>
            <a:fillRect/>
          </a:stretch>
        </p:blipFill>
        <p:spPr>
          <a:xfrm>
            <a:off x="539552" y="404664"/>
            <a:ext cx="4856851" cy="6130967"/>
          </a:xfrm>
          <a:prstGeom prst="rect">
            <a:avLst/>
          </a:prstGeom>
        </p:spPr>
      </p:pic>
    </p:spTree>
    <p:extLst>
      <p:ext uri="{BB962C8B-B14F-4D97-AF65-F5344CB8AC3E}">
        <p14:creationId xmlns:p14="http://schemas.microsoft.com/office/powerpoint/2010/main" val="38383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7776864" cy="60631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Comic Sans MS" panose="030F0702030302020204" pitchFamily="66" charset="0"/>
              </a:rPr>
              <a:t>Read the discussion text through carefully</a:t>
            </a:r>
            <a:r>
              <a:rPr lang="en-GB" dirty="0" smtClean="0">
                <a:solidFill>
                  <a:prstClr val="black"/>
                </a:solidFill>
                <a:latin typeface="Comic Sans MS" panose="030F0702030302020204" pitchFamily="66" charset="0"/>
              </a:rPr>
              <a:t>. There is an easier one (Do cats make better pets? and a harder one Should children do homework?)</a:t>
            </a:r>
            <a:r>
              <a:rPr kumimoji="0" lang="en-GB" b="0" i="0" u="none" strike="noStrike" kern="1200" cap="none" spc="0" normalizeH="0" baseline="0" noProof="0" dirty="0" smtClean="0">
                <a:ln>
                  <a:noFill/>
                </a:ln>
                <a:solidFill>
                  <a:prstClr val="black"/>
                </a:solidFill>
                <a:effectLst/>
                <a:uLnTx/>
                <a:uFillTx/>
                <a:latin typeface="Comic Sans MS" panose="030F0702030302020204" pitchFamily="66" charset="0"/>
              </a:rPr>
              <a:t> Now answer the questions about the text in full sentences in your home</a:t>
            </a:r>
            <a:r>
              <a:rPr kumimoji="0" lang="en-GB" b="0" i="0" u="none" strike="noStrike" kern="1200" cap="none" spc="0" normalizeH="0" noProof="0" dirty="0" smtClean="0">
                <a:ln>
                  <a:noFill/>
                </a:ln>
                <a:solidFill>
                  <a:prstClr val="black"/>
                </a:solidFill>
                <a:effectLst/>
                <a:uLnTx/>
                <a:uFillTx/>
                <a:latin typeface="Comic Sans MS" panose="030F0702030302020204" pitchFamily="66" charset="0"/>
              </a:rPr>
              <a:t> learning book. </a:t>
            </a:r>
            <a:r>
              <a:rPr lang="en-GB" dirty="0" smtClean="0">
                <a:solidFill>
                  <a:prstClr val="black"/>
                </a:solidFill>
                <a:latin typeface="Comic Sans MS" panose="030F0702030302020204" pitchFamily="66" charset="0"/>
              </a:rPr>
              <a:t>You can do both if you wish! </a:t>
            </a:r>
            <a:endParaRPr kumimoji="0" lang="en-GB" b="0" i="0" u="none" strike="noStrike" kern="1200" cap="none" spc="0" normalizeH="0" baseline="0" noProof="0" dirty="0" smtClean="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When you write your answer, remember to use the question to help you write your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Question - What is the title of the discussion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Answer- The title of the discussion text is ‘Should children do housework?’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Oval 2"/>
          <p:cNvSpPr/>
          <p:nvPr/>
        </p:nvSpPr>
        <p:spPr>
          <a:xfrm>
            <a:off x="5580112" y="5013176"/>
            <a:ext cx="2880320" cy="1700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Be proud of your work and earn extra dojos! </a:t>
            </a:r>
            <a:endParaRPr lang="en-GB" dirty="0"/>
          </a:p>
        </p:txBody>
      </p:sp>
    </p:spTree>
    <p:extLst>
      <p:ext uri="{BB962C8B-B14F-4D97-AF65-F5344CB8AC3E}">
        <p14:creationId xmlns:p14="http://schemas.microsoft.com/office/powerpoint/2010/main" val="20895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2" y="479425"/>
            <a:ext cx="8220075" cy="993775"/>
          </a:xfrm>
        </p:spPr>
        <p:txBody>
          <a:bodyPr/>
          <a:lstStyle/>
          <a:p>
            <a:pPr eaLnBrk="1" hangingPunct="1"/>
            <a:endParaRPr lang="en-GB" altLang="en-US" sz="3600" dirty="0" smtClean="0">
              <a:solidFill>
                <a:srgbClr val="013F7B"/>
              </a:solidFill>
            </a:endParaRPr>
          </a:p>
        </p:txBody>
      </p:sp>
      <p:sp>
        <p:nvSpPr>
          <p:cNvPr id="6" name="Rectangle 5"/>
          <p:cNvSpPr>
            <a:spLocks/>
          </p:cNvSpPr>
          <p:nvPr/>
        </p:nvSpPr>
        <p:spPr bwMode="auto">
          <a:xfrm>
            <a:off x="965249" y="1489165"/>
            <a:ext cx="6454775" cy="2296934"/>
          </a:xfrm>
          <a:prstGeom prst="rect">
            <a:avLst/>
          </a:prstGeom>
          <a:solidFill>
            <a:srgbClr val="653B8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44000" bIns="216000" anchor="ctr">
            <a:spAutoFit/>
          </a:bodyPr>
          <a:lstStyle>
            <a:lvl1pPr>
              <a:lnSpc>
                <a:spcPct val="90000"/>
              </a:lnSpc>
              <a:spcBef>
                <a:spcPts val="1000"/>
              </a:spcBef>
              <a:buFont typeface="Arial"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pPr>
            <a:r>
              <a:rPr lang="en-GB" altLang="en-US" sz="3200" dirty="0"/>
              <a:t> </a:t>
            </a:r>
            <a:r>
              <a:rPr lang="en-GB" altLang="en-US" sz="3200" dirty="0" smtClean="0">
                <a:latin typeface="Comic Sans MS" panose="030F0702030302020204" pitchFamily="66" charset="0"/>
              </a:rPr>
              <a:t>A discussion texts presents arguments and information from differing viewpoints.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b="18797"/>
          <a:stretch>
            <a:fillRect/>
          </a:stretch>
        </p:blipFill>
        <p:spPr bwMode="auto">
          <a:xfrm>
            <a:off x="5461049" y="1285875"/>
            <a:ext cx="32162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5" y="4321595"/>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7866" y="4321546"/>
            <a:ext cx="3096344" cy="2062103"/>
          </a:xfrm>
          <a:prstGeom prst="rect">
            <a:avLst/>
          </a:prstGeom>
          <a:noFill/>
        </p:spPr>
        <p:txBody>
          <a:bodyPr wrap="square" rtlCol="0">
            <a:spAutoFit/>
          </a:bodyPr>
          <a:lstStyle/>
          <a:p>
            <a:r>
              <a:rPr lang="en-GB" sz="3200" dirty="0" smtClean="0">
                <a:latin typeface="Comic Sans MS" panose="030F0702030302020204" pitchFamily="66" charset="0"/>
              </a:rPr>
              <a:t>It gives reasons for and against an argument.</a:t>
            </a:r>
            <a:endParaRPr lang="en-GB" sz="3200" dirty="0">
              <a:latin typeface="Comic Sans MS" panose="030F0702030302020204" pitchFamily="66" charset="0"/>
            </a:endParaRPr>
          </a:p>
        </p:txBody>
      </p:sp>
    </p:spTree>
    <p:extLst>
      <p:ext uri="{BB962C8B-B14F-4D97-AF65-F5344CB8AC3E}">
        <p14:creationId xmlns:p14="http://schemas.microsoft.com/office/powerpoint/2010/main" val="42619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224859"/>
            <a:ext cx="4156303" cy="6408281"/>
          </a:xfrm>
          <a:prstGeom prst="rect">
            <a:avLst/>
          </a:prstGeom>
        </p:spPr>
      </p:pic>
      <p:sp>
        <p:nvSpPr>
          <p:cNvPr id="3" name="Rectangle 2"/>
          <p:cNvSpPr/>
          <p:nvPr/>
        </p:nvSpPr>
        <p:spPr>
          <a:xfrm>
            <a:off x="4263807" y="764704"/>
            <a:ext cx="4572000" cy="4560736"/>
          </a:xfrm>
          <a:prstGeom prst="rect">
            <a:avLst/>
          </a:prstGeom>
        </p:spPr>
        <p:txBody>
          <a:bodyPr>
            <a:spAutoFit/>
          </a:bodyPr>
          <a:lstStyle/>
          <a:p>
            <a:pPr algn="ctr">
              <a:lnSpc>
                <a:spcPct val="115000"/>
              </a:lnSpc>
              <a:spcAft>
                <a:spcPts val="1000"/>
              </a:spcAft>
            </a:pPr>
            <a:r>
              <a:rPr lang="en-GB" sz="1400" b="1" u="sng" dirty="0">
                <a:latin typeface="Comic Sans MS" panose="030F0702030302020204" pitchFamily="66" charset="0"/>
                <a:ea typeface="Calibri" panose="020F0502020204030204" pitchFamily="34" charset="0"/>
                <a:cs typeface="Times New Roman" panose="02020603050405020304" pitchFamily="18" charset="0"/>
              </a:rPr>
              <a:t>Do Cats Make Good Pets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Comic Sans MS" panose="030F0702030302020204" pitchFamily="66" charset="0"/>
                <a:ea typeface="Calibri" panose="020F0502020204030204" pitchFamily="34" charset="0"/>
                <a:cs typeface="Times New Roman" panose="02020603050405020304" pitchFamily="18" charset="0"/>
              </a:rPr>
              <a:t>Answer these questions in full sentences in your book.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What is the title of the discussion text?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Why is this class discussing this topic?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Write 2 reasons why cats make good pets.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Write 2 reasons why cats do not make good pets.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What do cats do when they are angry?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What do cats do when they are stoked?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Find the word that means the same as </a:t>
            </a:r>
            <a:r>
              <a:rPr lang="en-GB" sz="1400" u="sng" dirty="0">
                <a:latin typeface="Comic Sans MS" panose="030F0702030302020204" pitchFamily="66" charset="0"/>
                <a:ea typeface="Calibri" panose="020F0502020204030204" pitchFamily="34" charset="0"/>
                <a:cs typeface="Times New Roman" panose="02020603050405020304" pitchFamily="18" charset="0"/>
              </a:rPr>
              <a:t>guard.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In your opinion which is the best pet to have? Give three reasons. Start your answer with: I think the best pet to have is………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arenR"/>
            </a:pPr>
            <a:r>
              <a:rPr lang="en-GB" sz="1400" dirty="0">
                <a:latin typeface="Comic Sans MS" panose="030F0702030302020204" pitchFamily="66" charset="0"/>
                <a:ea typeface="Calibri" panose="020F0502020204030204" pitchFamily="34" charset="0"/>
                <a:cs typeface="Times New Roman" panose="02020603050405020304" pitchFamily="18" charset="0"/>
              </a:rPr>
              <a:t>Can you think of three reasons for having a dog as a pet and three reasons against?  Set it out in a table – for/against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081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6" y="836712"/>
            <a:ext cx="4508929" cy="5314446"/>
          </a:xfrm>
          <a:prstGeom prst="rect">
            <a:avLst/>
          </a:prstGeom>
        </p:spPr>
      </p:pic>
      <p:pic>
        <p:nvPicPr>
          <p:cNvPr id="3" name="Picture 2"/>
          <p:cNvPicPr>
            <a:picLocks noChangeAspect="1"/>
          </p:cNvPicPr>
          <p:nvPr/>
        </p:nvPicPr>
        <p:blipFill>
          <a:blip r:embed="rId3"/>
          <a:stretch>
            <a:fillRect/>
          </a:stretch>
        </p:blipFill>
        <p:spPr>
          <a:xfrm>
            <a:off x="4363960" y="980727"/>
            <a:ext cx="4793443" cy="2933397"/>
          </a:xfrm>
          <a:prstGeom prst="rect">
            <a:avLst/>
          </a:prstGeom>
        </p:spPr>
      </p:pic>
    </p:spTree>
    <p:extLst>
      <p:ext uri="{BB962C8B-B14F-4D97-AF65-F5344CB8AC3E}">
        <p14:creationId xmlns:p14="http://schemas.microsoft.com/office/powerpoint/2010/main" val="389127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FFD5-4A1B-EE42-A731-D7BC7AF58D9D}"/>
              </a:ext>
            </a:extLst>
          </p:cNvPr>
          <p:cNvSpPr>
            <a:spLocks noGrp="1"/>
          </p:cNvSpPr>
          <p:nvPr>
            <p:ph type="title"/>
          </p:nvPr>
        </p:nvSpPr>
        <p:spPr>
          <a:xfrm>
            <a:off x="457200" y="274638"/>
            <a:ext cx="8229600" cy="2290266"/>
          </a:xfrm>
        </p:spPr>
        <p:txBody>
          <a:bodyPr>
            <a:normAutofit/>
          </a:bodyPr>
          <a:lstStyle/>
          <a:p>
            <a:r>
              <a:rPr lang="en-GB" dirty="0" smtClean="0">
                <a:latin typeface="Comic Sans MS" panose="030F0702030302020204" pitchFamily="66" charset="0"/>
              </a:rPr>
              <a:t>Don’t forget to make us smile and post work onto </a:t>
            </a:r>
            <a:r>
              <a:rPr lang="en-GB">
                <a:latin typeface="Comic Sans MS" panose="030F0702030302020204" pitchFamily="66" charset="0"/>
              </a:rPr>
              <a:t>Class </a:t>
            </a:r>
            <a:r>
              <a:rPr lang="en-GB" smtClean="0">
                <a:latin typeface="Comic Sans MS" panose="030F0702030302020204" pitchFamily="66" charset="0"/>
              </a:rPr>
              <a:t>Dojo!</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4D2165F-1A25-4147-A026-503CEF70E3D6}"/>
              </a:ext>
            </a:extLst>
          </p:cNvPr>
          <p:cNvSpPr>
            <a:spLocks noGrp="1"/>
          </p:cNvSpPr>
          <p:nvPr>
            <p:ph idx="1"/>
          </p:nvPr>
        </p:nvSpPr>
        <p:spPr>
          <a:xfrm>
            <a:off x="683569" y="2924944"/>
            <a:ext cx="3106688" cy="1872208"/>
          </a:xfrm>
        </p:spPr>
        <p:txBody>
          <a:bodyPr>
            <a:normAutofit lnSpcReduction="10000"/>
          </a:bodyPr>
          <a:lstStyle/>
          <a:p>
            <a:pPr marL="0" indent="0" algn="ctr">
              <a:buNone/>
            </a:pPr>
            <a:r>
              <a:rPr lang="en-GB" dirty="0">
                <a:latin typeface="Comic Sans MS" panose="030F0702030302020204" pitchFamily="66" charset="0"/>
              </a:rPr>
              <a:t>For great work posted, there will be dojos given out!</a:t>
            </a:r>
          </a:p>
        </p:txBody>
      </p:sp>
      <p:pic>
        <p:nvPicPr>
          <p:cNvPr id="4" name="Picture 3">
            <a:extLst>
              <a:ext uri="{FF2B5EF4-FFF2-40B4-BE49-F238E27FC236}">
                <a16:creationId xmlns:a16="http://schemas.microsoft.com/office/drawing/2014/main" id="{91C620B4-E8C7-B141-8A44-A189F0512D6C}"/>
              </a:ext>
            </a:extLst>
          </p:cNvPr>
          <p:cNvPicPr>
            <a:picLocks noChangeAspect="1"/>
          </p:cNvPicPr>
          <p:nvPr/>
        </p:nvPicPr>
        <p:blipFill>
          <a:blip r:embed="rId2"/>
          <a:stretch>
            <a:fillRect/>
          </a:stretch>
        </p:blipFill>
        <p:spPr>
          <a:xfrm>
            <a:off x="4211960" y="4056510"/>
            <a:ext cx="3937000" cy="2070100"/>
          </a:xfrm>
          <a:prstGeom prst="rect">
            <a:avLst/>
          </a:prstGeom>
        </p:spPr>
      </p:pic>
    </p:spTree>
    <p:extLst>
      <p:ext uri="{BB962C8B-B14F-4D97-AF65-F5344CB8AC3E}">
        <p14:creationId xmlns:p14="http://schemas.microsoft.com/office/powerpoint/2010/main" val="1050612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2" y="479425"/>
            <a:ext cx="8220075" cy="993775"/>
          </a:xfrm>
        </p:spPr>
        <p:txBody>
          <a:bodyPr/>
          <a:lstStyle/>
          <a:p>
            <a:pPr eaLnBrk="1" hangingPunct="1"/>
            <a:endParaRPr lang="en-GB" altLang="en-US" sz="3600" dirty="0" smtClean="0">
              <a:solidFill>
                <a:srgbClr val="013F7B"/>
              </a:solidFill>
            </a:endParaRPr>
          </a:p>
        </p:txBody>
      </p:sp>
      <p:sp>
        <p:nvSpPr>
          <p:cNvPr id="6" name="Rectangle 5"/>
          <p:cNvSpPr>
            <a:spLocks/>
          </p:cNvSpPr>
          <p:nvPr/>
        </p:nvSpPr>
        <p:spPr bwMode="auto">
          <a:xfrm>
            <a:off x="965249" y="996723"/>
            <a:ext cx="6454775" cy="3281819"/>
          </a:xfrm>
          <a:prstGeom prst="rect">
            <a:avLst/>
          </a:prstGeom>
          <a:solidFill>
            <a:srgbClr val="653B8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44000" bIns="216000" anchor="ctr">
            <a:spAutoFit/>
          </a:bodyPr>
          <a:lstStyle>
            <a:lvl1pPr>
              <a:lnSpc>
                <a:spcPct val="90000"/>
              </a:lnSpc>
              <a:spcBef>
                <a:spcPts val="1000"/>
              </a:spcBef>
              <a:buFont typeface="Arial"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1C1C1C"/>
                </a:solidFill>
                <a:effectLst/>
                <a:uLnTx/>
                <a:uFillTx/>
                <a:latin typeface="Twinkl" pitchFamily="2" charset="0"/>
              </a:rPr>
              <a:t> </a:t>
            </a:r>
            <a:r>
              <a:rPr kumimoji="0" lang="en-GB" altLang="en-US" sz="3200" b="0" i="0" u="none" strike="noStrike" kern="1200" cap="none" spc="0" normalizeH="0" baseline="0" noProof="0" dirty="0" smtClean="0">
                <a:ln>
                  <a:noFill/>
                </a:ln>
                <a:solidFill>
                  <a:srgbClr val="1C1C1C"/>
                </a:solidFill>
                <a:effectLst/>
                <a:uLnTx/>
                <a:uFillTx/>
                <a:latin typeface="Comic Sans MS" panose="030F0702030302020204" pitchFamily="66" charset="0"/>
              </a:rPr>
              <a:t>Let’s take a look at an example of a question that we can discuss. We will then think about the reasons for and against what is being said. </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b="18797"/>
          <a:stretch>
            <a:fillRect/>
          </a:stretch>
        </p:blipFill>
        <p:spPr bwMode="auto">
          <a:xfrm>
            <a:off x="5461049" y="1285875"/>
            <a:ext cx="32162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5" y="4321595"/>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7866" y="4321546"/>
            <a:ext cx="30963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1C1C1C"/>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644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endCondLst>
                                    <p:cond evt="begin" delay="0">
                                      <p:tn val="19"/>
                                    </p:cond>
                                  </p:end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2FC0-EE3B-4973-8AFC-15E6CC93B181}"/>
              </a:ext>
            </a:extLst>
          </p:cNvPr>
          <p:cNvSpPr>
            <a:spLocks noGrp="1"/>
          </p:cNvSpPr>
          <p:nvPr>
            <p:ph type="title"/>
          </p:nvPr>
        </p:nvSpPr>
        <p:spPr>
          <a:xfrm>
            <a:off x="628650" y="503388"/>
            <a:ext cx="7886700" cy="1325563"/>
          </a:xfrm>
        </p:spPr>
        <p:txBody>
          <a:bodyPr>
            <a:normAutofit fontScale="90000"/>
          </a:bodyPr>
          <a:lstStyle/>
          <a:p>
            <a:pPr algn="ctr"/>
            <a:r>
              <a:rPr lang="en-GB" sz="5400" b="1" u="sng" dirty="0">
                <a:latin typeface="Comic Sans MS" panose="030F0702030302020204" pitchFamily="66" charset="0"/>
              </a:rPr>
              <a:t>Should </a:t>
            </a:r>
            <a:r>
              <a:rPr lang="en-GB" sz="5400" b="1" u="sng" dirty="0" smtClean="0">
                <a:latin typeface="Comic Sans MS" panose="030F0702030302020204" pitchFamily="66" charset="0"/>
              </a:rPr>
              <a:t>children wear school uniform?</a:t>
            </a:r>
            <a:endParaRPr lang="en-GB" sz="5400" b="1" u="sng" dirty="0">
              <a:latin typeface="Comic Sans MS" panose="030F0702030302020204" pitchFamily="66" charset="0"/>
            </a:endParaRPr>
          </a:p>
        </p:txBody>
      </p:sp>
      <p:sp>
        <p:nvSpPr>
          <p:cNvPr id="4" name="Cloud 3">
            <a:extLst>
              <a:ext uri="{FF2B5EF4-FFF2-40B4-BE49-F238E27FC236}">
                <a16:creationId xmlns:a16="http://schemas.microsoft.com/office/drawing/2014/main" id="{33FF2EE3-15A8-4A0D-83B5-0075AA1B2BCA}"/>
              </a:ext>
            </a:extLst>
          </p:cNvPr>
          <p:cNvSpPr/>
          <p:nvPr/>
        </p:nvSpPr>
        <p:spPr>
          <a:xfrm rot="20420573">
            <a:off x="229285" y="2318938"/>
            <a:ext cx="2541656" cy="2260606"/>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prstClr val="black"/>
                </a:solidFill>
              </a:rPr>
              <a:t>Arguments </a:t>
            </a:r>
            <a:r>
              <a:rPr lang="en-GB" sz="2400" b="1" dirty="0" smtClean="0">
                <a:solidFill>
                  <a:prstClr val="black"/>
                </a:solidFill>
              </a:rPr>
              <a:t>for </a:t>
            </a:r>
            <a:r>
              <a:rPr lang="en-GB" sz="2400" b="1" dirty="0">
                <a:solidFill>
                  <a:prstClr val="black"/>
                </a:solidFill>
              </a:rPr>
              <a:t>why they should?</a:t>
            </a:r>
          </a:p>
        </p:txBody>
      </p:sp>
      <p:sp>
        <p:nvSpPr>
          <p:cNvPr id="7" name="Cloud 6">
            <a:extLst>
              <a:ext uri="{FF2B5EF4-FFF2-40B4-BE49-F238E27FC236}">
                <a16:creationId xmlns:a16="http://schemas.microsoft.com/office/drawing/2014/main" id="{3C327EA8-5D26-41E0-8BB1-FC23BE4A41B0}"/>
              </a:ext>
            </a:extLst>
          </p:cNvPr>
          <p:cNvSpPr/>
          <p:nvPr/>
        </p:nvSpPr>
        <p:spPr>
          <a:xfrm rot="1310047">
            <a:off x="6342399" y="3931965"/>
            <a:ext cx="2456953" cy="245032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prstClr val="black"/>
                </a:solidFill>
              </a:rPr>
              <a:t>Arguments </a:t>
            </a:r>
            <a:r>
              <a:rPr lang="en-GB" sz="2400" b="1" dirty="0" smtClean="0">
                <a:solidFill>
                  <a:prstClr val="black"/>
                </a:solidFill>
              </a:rPr>
              <a:t>for </a:t>
            </a:r>
            <a:r>
              <a:rPr lang="en-GB" sz="2400" b="1" dirty="0">
                <a:solidFill>
                  <a:prstClr val="black"/>
                </a:solidFill>
              </a:rPr>
              <a:t>why they should NOT?</a:t>
            </a:r>
          </a:p>
        </p:txBody>
      </p:sp>
      <p:sp>
        <p:nvSpPr>
          <p:cNvPr id="8" name="Cloud 7">
            <a:extLst>
              <a:ext uri="{FF2B5EF4-FFF2-40B4-BE49-F238E27FC236}">
                <a16:creationId xmlns:a16="http://schemas.microsoft.com/office/drawing/2014/main" id="{52253B95-7110-4C99-AE8A-E66F94D19725}"/>
              </a:ext>
            </a:extLst>
          </p:cNvPr>
          <p:cNvSpPr/>
          <p:nvPr/>
        </p:nvSpPr>
        <p:spPr>
          <a:xfrm rot="21372535">
            <a:off x="3714214" y="2198958"/>
            <a:ext cx="2456953" cy="245032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solidFill>
                  <a:prstClr val="black"/>
                </a:solidFill>
              </a:rPr>
              <a:t>Do you agree? Yes or No</a:t>
            </a:r>
          </a:p>
          <a:p>
            <a:pPr algn="ctr"/>
            <a:r>
              <a:rPr lang="en-GB" sz="2400" b="1" dirty="0">
                <a:solidFill>
                  <a:prstClr val="black"/>
                </a:solidFill>
              </a:rPr>
              <a:t>Why?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222" y="4455483"/>
            <a:ext cx="1401763"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04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Watch the following clip where some children are discussing whether we should wear a school uniform or not. </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79512" y="116632"/>
            <a:ext cx="3816424" cy="830997"/>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Listen to the reasons for wearing a school uniform</a:t>
            </a:r>
            <a:endParaRPr lang="en-GB" sz="2400" dirty="0">
              <a:solidFill>
                <a:srgbClr val="FF0000"/>
              </a:solidFill>
              <a:latin typeface="Comic Sans MS" panose="030F0702030302020204" pitchFamily="66" charset="0"/>
            </a:endParaRPr>
          </a:p>
        </p:txBody>
      </p:sp>
      <p:sp>
        <p:nvSpPr>
          <p:cNvPr id="5" name="TextBox 4"/>
          <p:cNvSpPr txBox="1"/>
          <p:nvPr/>
        </p:nvSpPr>
        <p:spPr>
          <a:xfrm>
            <a:off x="5004048" y="116632"/>
            <a:ext cx="3744416" cy="1200329"/>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Listen to the reasons against wearing a school uniform</a:t>
            </a:r>
            <a:endParaRPr lang="en-GB" sz="2400" dirty="0">
              <a:solidFill>
                <a:srgbClr val="FF0000"/>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45841"/>
            <a:ext cx="1406203" cy="211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15816" y="4725144"/>
            <a:ext cx="5472608" cy="461665"/>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How do they back up their opinions?</a:t>
            </a:r>
            <a:endParaRPr lang="en-GB" sz="2400" dirty="0">
              <a:solidFill>
                <a:srgbClr val="FF0000"/>
              </a:solidFill>
              <a:latin typeface="Comic Sans MS" panose="030F0702030302020204" pitchFamily="66" charset="0"/>
            </a:endParaRPr>
          </a:p>
        </p:txBody>
      </p:sp>
      <p:sp>
        <p:nvSpPr>
          <p:cNvPr id="7" name="TextBox 6"/>
          <p:cNvSpPr txBox="1"/>
          <p:nvPr/>
        </p:nvSpPr>
        <p:spPr>
          <a:xfrm>
            <a:off x="2915816" y="5589240"/>
            <a:ext cx="5472608" cy="954107"/>
          </a:xfrm>
          <a:prstGeom prst="rect">
            <a:avLst/>
          </a:prstGeom>
          <a:noFill/>
        </p:spPr>
        <p:txBody>
          <a:bodyPr wrap="square" rtlCol="0">
            <a:spAutoFit/>
          </a:bodyPr>
          <a:lstStyle/>
          <a:p>
            <a:r>
              <a:rPr lang="en-GB" sz="2800" dirty="0" smtClean="0">
                <a:latin typeface="Comic Sans MS" panose="030F0702030302020204" pitchFamily="66" charset="0"/>
              </a:rPr>
              <a:t>What arguments for and against did the children give?</a:t>
            </a:r>
            <a:endParaRPr lang="en-GB" sz="2800" dirty="0">
              <a:latin typeface="Comic Sans MS" panose="030F0702030302020204" pitchFamily="66" charset="0"/>
            </a:endParaRPr>
          </a:p>
        </p:txBody>
      </p:sp>
      <p:sp>
        <p:nvSpPr>
          <p:cNvPr id="8" name="TextBox 7"/>
          <p:cNvSpPr txBox="1"/>
          <p:nvPr/>
        </p:nvSpPr>
        <p:spPr>
          <a:xfrm>
            <a:off x="2555776" y="4245841"/>
            <a:ext cx="5216624" cy="369332"/>
          </a:xfrm>
          <a:prstGeom prst="rect">
            <a:avLst/>
          </a:prstGeom>
          <a:noFill/>
        </p:spPr>
        <p:txBody>
          <a:bodyPr wrap="square" rtlCol="0">
            <a:spAutoFit/>
          </a:bodyPr>
          <a:lstStyle/>
          <a:p>
            <a:r>
              <a:rPr lang="en-GB" dirty="0" smtClean="0">
                <a:hlinkClick r:id="rId3"/>
              </a:rPr>
              <a:t>https://www.bbc.co.uk/bitesize/clips/z2ftsbk</a:t>
            </a:r>
            <a:endParaRPr lang="en-GB" dirty="0"/>
          </a:p>
        </p:txBody>
      </p:sp>
    </p:spTree>
    <p:extLst>
      <p:ext uri="{BB962C8B-B14F-4D97-AF65-F5344CB8AC3E}">
        <p14:creationId xmlns:p14="http://schemas.microsoft.com/office/powerpoint/2010/main" val="13098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latin typeface="Comic Sans MS" panose="030F0702030302020204" pitchFamily="66" charset="0"/>
              </a:rPr>
              <a:t>You should take pride in your appearance for school</a:t>
            </a:r>
          </a:p>
          <a:p>
            <a:r>
              <a:rPr lang="en-GB" dirty="0" smtClean="0">
                <a:latin typeface="Comic Sans MS" panose="030F0702030302020204" pitchFamily="66" charset="0"/>
              </a:rPr>
              <a:t>It is important to look smart for school and not scruffy</a:t>
            </a:r>
          </a:p>
          <a:p>
            <a:r>
              <a:rPr lang="en-GB" dirty="0" smtClean="0">
                <a:latin typeface="Comic Sans MS" panose="030F0702030302020204" pitchFamily="66" charset="0"/>
              </a:rPr>
              <a:t>Identify </a:t>
            </a:r>
            <a:r>
              <a:rPr lang="en-GB" dirty="0">
                <a:latin typeface="Comic Sans MS" panose="030F0702030302020204" pitchFamily="66" charset="0"/>
              </a:rPr>
              <a:t>children on school trips. Stops them from getting lost and keeps them safe. </a:t>
            </a:r>
            <a:endParaRPr lang="en-GB" dirty="0" smtClean="0">
              <a:latin typeface="Comic Sans MS" panose="030F0702030302020204" pitchFamily="66" charset="0"/>
            </a:endParaRPr>
          </a:p>
          <a:p>
            <a:r>
              <a:rPr lang="en-GB" dirty="0" smtClean="0">
                <a:latin typeface="Comic Sans MS" panose="030F0702030302020204" pitchFamily="66" charset="0"/>
              </a:rPr>
              <a:t>Stops </a:t>
            </a:r>
            <a:r>
              <a:rPr lang="en-GB" dirty="0">
                <a:latin typeface="Comic Sans MS" panose="030F0702030302020204" pitchFamily="66" charset="0"/>
              </a:rPr>
              <a:t>children competing to wear the nicest clothes. </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Content Placeholder 3"/>
          <p:cNvSpPr>
            <a:spLocks noGrp="1"/>
          </p:cNvSpPr>
          <p:nvPr>
            <p:ph sz="half" idx="2"/>
          </p:nvPr>
        </p:nvSpPr>
        <p:spPr/>
        <p:txBody>
          <a:bodyPr>
            <a:normAutofit fontScale="85000" lnSpcReduction="20000"/>
          </a:bodyPr>
          <a:lstStyle/>
          <a:p>
            <a:r>
              <a:rPr lang="en-GB" dirty="0" smtClean="0">
                <a:latin typeface="Comic Sans MS" panose="030F0702030302020204" pitchFamily="66" charset="0"/>
              </a:rPr>
              <a:t>School uniform is expensive and children grow out of it quickly</a:t>
            </a:r>
          </a:p>
          <a:p>
            <a:r>
              <a:rPr lang="en-GB" dirty="0" smtClean="0">
                <a:latin typeface="Comic Sans MS" panose="030F0702030302020204" pitchFamily="66" charset="0"/>
              </a:rPr>
              <a:t>Teacher’s don’t have to wear uniform so why should children. It should be the same rules for both</a:t>
            </a:r>
            <a:r>
              <a:rPr lang="en-GB" dirty="0">
                <a:latin typeface="Comic Sans MS" panose="030F0702030302020204" pitchFamily="66" charset="0"/>
              </a:rPr>
              <a:t>. </a:t>
            </a:r>
            <a:endParaRPr lang="en-GB" dirty="0" smtClean="0">
              <a:latin typeface="Comic Sans MS" panose="030F0702030302020204" pitchFamily="66" charset="0"/>
            </a:endParaRPr>
          </a:p>
          <a:p>
            <a:r>
              <a:rPr lang="en-GB" dirty="0" smtClean="0">
                <a:latin typeface="Comic Sans MS" panose="030F0702030302020204" pitchFamily="66" charset="0"/>
              </a:rPr>
              <a:t>It </a:t>
            </a:r>
            <a:r>
              <a:rPr lang="en-GB" dirty="0">
                <a:latin typeface="Comic Sans MS" panose="030F0702030302020204" pitchFamily="66" charset="0"/>
              </a:rPr>
              <a:t>is boring because you can’t choose what you want to wear. </a:t>
            </a:r>
          </a:p>
          <a:p>
            <a:endParaRPr lang="en-GB" dirty="0">
              <a:latin typeface="Comic Sans MS" panose="030F0702030302020204" pitchFamily="66" charset="0"/>
            </a:endParaRPr>
          </a:p>
        </p:txBody>
      </p:sp>
      <p:sp>
        <p:nvSpPr>
          <p:cNvPr id="5" name="Oval 4"/>
          <p:cNvSpPr/>
          <p:nvPr/>
        </p:nvSpPr>
        <p:spPr>
          <a:xfrm>
            <a:off x="395536" y="188640"/>
            <a:ext cx="324036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For school uniform </a:t>
            </a:r>
            <a:endParaRPr kumimoji="0" lang="en-GB" sz="2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Oval 5"/>
          <p:cNvSpPr/>
          <p:nvPr/>
        </p:nvSpPr>
        <p:spPr>
          <a:xfrm>
            <a:off x="5508104" y="188640"/>
            <a:ext cx="280831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Against school uniform</a:t>
            </a:r>
            <a:endParaRPr kumimoji="0" lang="en-GB" sz="2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028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1000"/>
                                        <p:tgtEl>
                                          <p:spTgt spid="4">
                                            <p:txEl>
                                              <p:pRg st="1" end="1"/>
                                            </p:txEl>
                                          </p:spTgt>
                                        </p:tgtEl>
                                      </p:cBhvr>
                                    </p:animEffect>
                                    <p:anim calcmode="lin" valueType="num">
                                      <p:cBhvr>
                                        <p:cTn id="5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1000"/>
                                        <p:tgtEl>
                                          <p:spTgt spid="4">
                                            <p:txEl>
                                              <p:pRg st="2" end="2"/>
                                            </p:txEl>
                                          </p:spTgt>
                                        </p:tgtEl>
                                      </p:cBhvr>
                                    </p:animEffect>
                                    <p:anim calcmode="lin" valueType="num">
                                      <p:cBhvr>
                                        <p:cTn id="6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2120" y="1484784"/>
            <a:ext cx="2595419" cy="3915695"/>
          </a:xfrm>
          <a:prstGeom prst="rect">
            <a:avLst/>
          </a:prstGeom>
        </p:spPr>
      </p:pic>
      <p:sp>
        <p:nvSpPr>
          <p:cNvPr id="3" name="TextBox 2"/>
          <p:cNvSpPr txBox="1"/>
          <p:nvPr/>
        </p:nvSpPr>
        <p:spPr>
          <a:xfrm>
            <a:off x="107504" y="692696"/>
            <a:ext cx="5256584" cy="2308324"/>
          </a:xfrm>
          <a:prstGeom prst="rect">
            <a:avLst/>
          </a:prstGeom>
          <a:noFill/>
        </p:spPr>
        <p:txBody>
          <a:bodyPr wrap="square" rtlCol="0">
            <a:spAutoFit/>
          </a:bodyPr>
          <a:lstStyle/>
          <a:p>
            <a:r>
              <a:rPr lang="en-GB" sz="2400" dirty="0" smtClean="0">
                <a:latin typeface="Comic Sans MS" panose="030F0702030302020204" pitchFamily="66" charset="0"/>
              </a:rPr>
              <a:t>Let’s now have a go at saying some sentences to present different points of view.</a:t>
            </a:r>
          </a:p>
          <a:p>
            <a:endParaRPr lang="en-GB" sz="2400" dirty="0">
              <a:latin typeface="Comic Sans MS" panose="030F0702030302020204" pitchFamily="66" charset="0"/>
            </a:endParaRPr>
          </a:p>
          <a:p>
            <a:r>
              <a:rPr lang="en-GB" sz="2400" dirty="0" smtClean="0">
                <a:latin typeface="Comic Sans MS" panose="030F0702030302020204" pitchFamily="66" charset="0"/>
              </a:rPr>
              <a:t>Use the sentence starters on the following slide to help you. </a:t>
            </a:r>
            <a:endParaRPr lang="en-GB" sz="2400" dirty="0">
              <a:latin typeface="Comic Sans MS" panose="030F0702030302020204" pitchFamily="66" charset="0"/>
            </a:endParaRPr>
          </a:p>
        </p:txBody>
      </p:sp>
    </p:spTree>
    <p:extLst>
      <p:ext uri="{BB962C8B-B14F-4D97-AF65-F5344CB8AC3E}">
        <p14:creationId xmlns:p14="http://schemas.microsoft.com/office/powerpoint/2010/main" val="58434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6672"/>
            <a:ext cx="8640960" cy="369332"/>
          </a:xfrm>
          <a:prstGeom prst="rect">
            <a:avLst/>
          </a:prstGeom>
          <a:noFill/>
        </p:spPr>
        <p:txBody>
          <a:bodyPr wrap="square" rtlCol="0">
            <a:spAutoFit/>
          </a:bodyPr>
          <a:lstStyle/>
          <a:p>
            <a:r>
              <a:rPr lang="en-GB" dirty="0" smtClean="0">
                <a:latin typeface="Comic Sans MS" panose="030F0702030302020204" pitchFamily="66" charset="0"/>
              </a:rPr>
              <a:t>I believe children should wear school uniform because________________</a:t>
            </a:r>
            <a:endParaRPr lang="en-GB" dirty="0">
              <a:latin typeface="Comic Sans MS" panose="030F0702030302020204" pitchFamily="66" charset="0"/>
            </a:endParaRPr>
          </a:p>
        </p:txBody>
      </p:sp>
      <p:sp>
        <p:nvSpPr>
          <p:cNvPr id="3" name="TextBox 2"/>
          <p:cNvSpPr txBox="1"/>
          <p:nvPr/>
        </p:nvSpPr>
        <p:spPr>
          <a:xfrm>
            <a:off x="179512" y="1268760"/>
            <a:ext cx="8640960"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I</a:t>
            </a:r>
            <a:r>
              <a:rPr lang="en-GB" dirty="0" smtClean="0">
                <a:latin typeface="Comic Sans MS" panose="030F0702030302020204" pitchFamily="66" charset="0"/>
              </a:rPr>
              <a:t> </a:t>
            </a:r>
            <a:r>
              <a:rPr lang="en-GB" dirty="0" smtClean="0">
                <a:solidFill>
                  <a:srgbClr val="FF0000"/>
                </a:solidFill>
                <a:latin typeface="Comic Sans MS" panose="030F0702030302020204" pitchFamily="66" charset="0"/>
              </a:rPr>
              <a:t>think that children should not wear school uniform because _____________</a:t>
            </a:r>
            <a:endParaRPr lang="en-GB" dirty="0">
              <a:solidFill>
                <a:srgbClr val="FF0000"/>
              </a:solidFill>
              <a:latin typeface="Comic Sans MS" panose="030F0702030302020204" pitchFamily="66" charset="0"/>
            </a:endParaRPr>
          </a:p>
        </p:txBody>
      </p:sp>
      <p:sp>
        <p:nvSpPr>
          <p:cNvPr id="4" name="TextBox 3"/>
          <p:cNvSpPr txBox="1"/>
          <p:nvPr/>
        </p:nvSpPr>
        <p:spPr>
          <a:xfrm>
            <a:off x="179512" y="2060848"/>
            <a:ext cx="8640960" cy="369332"/>
          </a:xfrm>
          <a:prstGeom prst="rect">
            <a:avLst/>
          </a:prstGeom>
          <a:noFill/>
        </p:spPr>
        <p:txBody>
          <a:bodyPr wrap="square" rtlCol="0">
            <a:spAutoFit/>
          </a:bodyPr>
          <a:lstStyle/>
          <a:p>
            <a:r>
              <a:rPr lang="en-GB" dirty="0" smtClean="0">
                <a:latin typeface="Comic Sans MS" panose="030F0702030302020204" pitchFamily="66" charset="0"/>
              </a:rPr>
              <a:t>Wearing school uniform is a good idea because  _____________</a:t>
            </a:r>
            <a:endParaRPr lang="en-GB" dirty="0">
              <a:latin typeface="Comic Sans MS" panose="030F0702030302020204" pitchFamily="66" charset="0"/>
            </a:endParaRPr>
          </a:p>
        </p:txBody>
      </p:sp>
      <p:sp>
        <p:nvSpPr>
          <p:cNvPr id="5" name="TextBox 4"/>
          <p:cNvSpPr txBox="1"/>
          <p:nvPr/>
        </p:nvSpPr>
        <p:spPr>
          <a:xfrm>
            <a:off x="179512" y="2708920"/>
            <a:ext cx="8640960"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Wearing school uniform is not a good idea because ______________</a:t>
            </a:r>
            <a:endParaRPr lang="en-GB" dirty="0">
              <a:solidFill>
                <a:srgbClr val="FF0000"/>
              </a:solidFill>
              <a:latin typeface="Comic Sans MS" panose="030F0702030302020204" pitchFamily="66" charset="0"/>
            </a:endParaRPr>
          </a:p>
        </p:txBody>
      </p:sp>
      <p:sp>
        <p:nvSpPr>
          <p:cNvPr id="6" name="TextBox 5"/>
          <p:cNvSpPr txBox="1"/>
          <p:nvPr/>
        </p:nvSpPr>
        <p:spPr>
          <a:xfrm>
            <a:off x="179512" y="3501008"/>
            <a:ext cx="8208912" cy="646331"/>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Although some people think that school uniform is a good idea, I think that ___</a:t>
            </a:r>
            <a:endParaRPr lang="en-GB" dirty="0">
              <a:solidFill>
                <a:srgbClr val="FF0000"/>
              </a:solidFill>
              <a:latin typeface="Comic Sans MS" panose="030F0702030302020204" pitchFamily="66" charset="0"/>
            </a:endParaRPr>
          </a:p>
        </p:txBody>
      </p:sp>
      <p:sp>
        <p:nvSpPr>
          <p:cNvPr id="7" name="TextBox 6"/>
          <p:cNvSpPr txBox="1"/>
          <p:nvPr/>
        </p:nvSpPr>
        <p:spPr>
          <a:xfrm>
            <a:off x="179512" y="4509120"/>
            <a:ext cx="8208912" cy="646331"/>
          </a:xfrm>
          <a:prstGeom prst="rect">
            <a:avLst/>
          </a:prstGeom>
          <a:noFill/>
        </p:spPr>
        <p:txBody>
          <a:bodyPr wrap="square" rtlCol="0">
            <a:spAutoFit/>
          </a:bodyPr>
          <a:lstStyle/>
          <a:p>
            <a:r>
              <a:rPr lang="en-GB" dirty="0" smtClean="0">
                <a:latin typeface="Comic Sans MS" panose="030F0702030302020204" pitchFamily="66" charset="0"/>
              </a:rPr>
              <a:t>Although some people think that wearing school uniform is a bad idea, I think that__</a:t>
            </a:r>
            <a:endParaRPr lang="en-GB" dirty="0">
              <a:latin typeface="Comic Sans MS" panose="030F0702030302020204" pitchFamily="66" charset="0"/>
            </a:endParaRPr>
          </a:p>
        </p:txBody>
      </p:sp>
      <p:sp>
        <p:nvSpPr>
          <p:cNvPr id="8" name="TextBox 7"/>
          <p:cNvSpPr txBox="1"/>
          <p:nvPr/>
        </p:nvSpPr>
        <p:spPr>
          <a:xfrm>
            <a:off x="179512" y="5589240"/>
            <a:ext cx="8208912" cy="369332"/>
          </a:xfrm>
          <a:prstGeom prst="rect">
            <a:avLst/>
          </a:prstGeom>
          <a:noFill/>
        </p:spPr>
        <p:txBody>
          <a:bodyPr wrap="square" rtlCol="0">
            <a:spAutoFit/>
          </a:bodyPr>
          <a:lstStyle/>
          <a:p>
            <a:r>
              <a:rPr lang="en-GB" dirty="0" smtClean="0">
                <a:latin typeface="Comic Sans MS" panose="030F0702030302020204" pitchFamily="66" charset="0"/>
              </a:rPr>
              <a:t>Children should wear school uniform because _____________________</a:t>
            </a:r>
          </a:p>
        </p:txBody>
      </p:sp>
      <p:sp>
        <p:nvSpPr>
          <p:cNvPr id="9" name="TextBox 8"/>
          <p:cNvSpPr txBox="1"/>
          <p:nvPr/>
        </p:nvSpPr>
        <p:spPr>
          <a:xfrm>
            <a:off x="179512" y="6165304"/>
            <a:ext cx="8208912"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Children should not wear school uniform because __________________</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2622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1C5F51-9503-44CD-B564-61B77B94F773}">
  <ds:schemaRefs>
    <ds:schemaRef ds:uri="http://schemas.microsoft.com/sharepoint/v3/contenttype/forms"/>
  </ds:schemaRefs>
</ds:datastoreItem>
</file>

<file path=customXml/itemProps2.xml><?xml version="1.0" encoding="utf-8"?>
<ds:datastoreItem xmlns:ds="http://schemas.openxmlformats.org/officeDocument/2006/customXml" ds:itemID="{CFCE2AEF-2271-431C-9F75-49023C32506E}">
  <ds:schemaRefs>
    <ds:schemaRef ds:uri="http://schemas.microsoft.com/office/2006/documentManagement/types"/>
    <ds:schemaRef ds:uri="http://schemas.microsoft.com/office/infopath/2007/PartnerControls"/>
    <ds:schemaRef ds:uri="1bdd9bf8-020d-4964-b720-1ef7858a6916"/>
    <ds:schemaRef ds:uri="http://purl.org/dc/elements/1.1/"/>
    <ds:schemaRef ds:uri="http://schemas.microsoft.com/office/2006/metadata/properties"/>
    <ds:schemaRef ds:uri="a0a8976a-7299-4835-8070-21fdeedc9cc0"/>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2CDBC8F3-35AA-41D0-B2DC-EEE0C515D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13101</TotalTime>
  <Words>1517</Words>
  <Application>Microsoft Office PowerPoint</Application>
  <PresentationFormat>On-screen Show (4:3)</PresentationFormat>
  <Paragraphs>158</Paragraphs>
  <Slides>32</Slides>
  <Notes>0</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32</vt:i4>
      </vt:variant>
    </vt:vector>
  </HeadingPairs>
  <TitlesOfParts>
    <vt:vector size="55" baseType="lpstr">
      <vt:lpstr>Arial</vt:lpstr>
      <vt:lpstr>Calibri</vt:lpstr>
      <vt:lpstr>Calibri Light</vt:lpstr>
      <vt:lpstr>Comic Sans MS</vt:lpstr>
      <vt:lpstr>Sassoon Infant Rg</vt:lpstr>
      <vt:lpstr>Times New Roman</vt:lpstr>
      <vt:lpstr>Twinkl</vt:lpstr>
      <vt:lpstr>Twinkl SemiBold</vt:lpstr>
      <vt:lpstr>Office Theme</vt:lpstr>
      <vt:lpstr>2_Office Theme</vt:lpstr>
      <vt:lpstr>1_Office Theme</vt:lpstr>
      <vt:lpstr>9_Office Theme</vt:lpstr>
      <vt:lpstr>10_Office Theme</vt:lpstr>
      <vt:lpstr>11_Office Theme</vt:lpstr>
      <vt:lpstr>12_Office Theme</vt:lpstr>
      <vt:lpstr>13_Office Theme</vt:lpstr>
      <vt:lpstr>14_Office Theme</vt:lpstr>
      <vt:lpstr>16_Office Theme</vt:lpstr>
      <vt:lpstr>17_Office Theme</vt:lpstr>
      <vt:lpstr>18_Office Theme</vt:lpstr>
      <vt:lpstr>19_Office Theme</vt:lpstr>
      <vt:lpstr>3_Office Theme</vt:lpstr>
      <vt:lpstr>4_Office Theme</vt:lpstr>
      <vt:lpstr>PowerPoint Presentation</vt:lpstr>
      <vt:lpstr>PowerPoint Presentation</vt:lpstr>
      <vt:lpstr>PowerPoint Presentation</vt:lpstr>
      <vt:lpstr>PowerPoint Presentation</vt:lpstr>
      <vt:lpstr>Should children wear school uniform?</vt:lpstr>
      <vt:lpstr>Watch the following clip where some children are discussing whether we should wear a school uniform or not. </vt:lpstr>
      <vt:lpstr>PowerPoint Presentation</vt:lpstr>
      <vt:lpstr>PowerPoint Presentation</vt:lpstr>
      <vt:lpstr>PowerPoint Presentation</vt:lpstr>
      <vt:lpstr>Take a look at the following pictures and decide whether the jobs you see are for males or females. </vt:lpstr>
      <vt:lpstr>Footballer</vt:lpstr>
      <vt:lpstr>Beautician </vt:lpstr>
      <vt:lpstr>Chef</vt:lpstr>
      <vt:lpstr>Plumber </vt:lpstr>
      <vt:lpstr>Hairdresser </vt:lpstr>
      <vt:lpstr>Cleaner </vt:lpstr>
      <vt:lpstr>Should boys learn cookery?</vt:lpstr>
      <vt:lpstr>PowerPoint Presentation</vt:lpstr>
      <vt:lpstr>Should boys learn cookery?</vt:lpstr>
      <vt:lpstr>PowerPoint Presentation</vt:lpstr>
      <vt:lpstr>Do cats make good pets?</vt:lpstr>
      <vt:lpstr>PowerPoint Presentation</vt:lpstr>
      <vt:lpstr>Warm up</vt:lpstr>
      <vt:lpstr>Warm 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forget to make us smile and post work onto Class Dojo!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Texts</dc:title>
  <dc:creator>L Milne</dc:creator>
  <cp:lastModifiedBy>Milne, Laura</cp:lastModifiedBy>
  <cp:revision>106</cp:revision>
  <cp:lastPrinted>2021-01-04T08:13:47Z</cp:lastPrinted>
  <dcterms:created xsi:type="dcterms:W3CDTF">2018-04-05T18:41:35Z</dcterms:created>
  <dcterms:modified xsi:type="dcterms:W3CDTF">2021-01-06T17:04:46Z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