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945" r:id="rId5"/>
    <p:sldMasterId id="2147483957" r:id="rId6"/>
    <p:sldMasterId id="2147483969" r:id="rId7"/>
    <p:sldMasterId id="2147483981" r:id="rId8"/>
    <p:sldMasterId id="2147483987" r:id="rId9"/>
  </p:sldMasterIdLst>
  <p:notesMasterIdLst>
    <p:notesMasterId r:id="rId28"/>
  </p:notesMasterIdLst>
  <p:sldIdLst>
    <p:sldId id="384" r:id="rId10"/>
    <p:sldId id="374" r:id="rId11"/>
    <p:sldId id="375" r:id="rId12"/>
    <p:sldId id="407" r:id="rId13"/>
    <p:sldId id="408" r:id="rId14"/>
    <p:sldId id="409" r:id="rId15"/>
    <p:sldId id="410" r:id="rId16"/>
    <p:sldId id="385" r:id="rId17"/>
    <p:sldId id="386" r:id="rId18"/>
    <p:sldId id="389" r:id="rId19"/>
    <p:sldId id="387" r:id="rId20"/>
    <p:sldId id="397" r:id="rId21"/>
    <p:sldId id="398" r:id="rId22"/>
    <p:sldId id="400" r:id="rId23"/>
    <p:sldId id="406" r:id="rId24"/>
    <p:sldId id="401" r:id="rId25"/>
    <p:sldId id="411" r:id="rId26"/>
    <p:sldId id="412" r:id="rId27"/>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p:cViewPr varScale="1">
        <p:scale>
          <a:sx n="83" d="100"/>
          <a:sy n="83" d="100"/>
        </p:scale>
        <p:origin x="1613" y="2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E70C1E40-8AF0-4233-AC55-8E51C192A3AB}" type="datetimeFigureOut">
              <a:rPr lang="en-GB" smtClean="0"/>
              <a:t>08/01/2021</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6BA43B8-C6E3-4F52-82A8-570F7A964972}" type="slidenum">
              <a:rPr lang="en-GB" smtClean="0"/>
              <a:t>‹#›</a:t>
            </a:fld>
            <a:endParaRPr lang="en-GB"/>
          </a:p>
        </p:txBody>
      </p:sp>
    </p:spTree>
    <p:extLst>
      <p:ext uri="{BB962C8B-B14F-4D97-AF65-F5344CB8AC3E}">
        <p14:creationId xmlns:p14="http://schemas.microsoft.com/office/powerpoint/2010/main" val="275176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DF56BF3-8E38-4D09-B31F-FFF7F956CD02}"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157295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F56BF3-8E38-4D09-B31F-FFF7F956CD02}"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422901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6"/>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73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F56BF3-8E38-4D09-B31F-FFF7F956CD02}"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63513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5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0813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8025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2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35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7858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3895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1418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1854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4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948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F56BF3-8E38-4D09-B31F-FFF7F956CD02}"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3901740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282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5384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6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506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6950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960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668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963"/>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68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845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589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179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051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33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56BF3-8E38-4D09-B31F-FFF7F956CD02}"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1998059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65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312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65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002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431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241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332A-902F-4E02-9E97-525733790C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8327FD-8639-4288-B538-756394491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86A4-FECB-4EB0-BBDC-1A612F0724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BEF47A7-3A9F-4FD9-A2C2-0ADF6EBCFD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1D75719-46CA-4FC9-80D1-3B25714699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931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A88D-F865-463D-884D-F23647AEDA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94EEC0-A6E5-4E57-BE05-74AF687D7A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9F92E-604E-401A-B0EB-84C09EC4CF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3B44256-5824-4E2B-90C7-4D74F7E867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6AC6C64-B994-42B4-83B4-9C50904C79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5084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30B-8CFA-4A71-B4AA-D0E5BED442B6}"/>
              </a:ext>
            </a:extLst>
          </p:cNvPr>
          <p:cNvSpPr>
            <a:spLocks noGrp="1"/>
          </p:cNvSpPr>
          <p:nvPr>
            <p:ph type="title"/>
          </p:nvPr>
        </p:nvSpPr>
        <p:spPr>
          <a:xfrm>
            <a:off x="623888" y="1709963"/>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D68DD9-9CFB-45A4-B608-4DB98FB0A93E}"/>
              </a:ext>
            </a:extLst>
          </p:cNvPr>
          <p:cNvSpPr>
            <a:spLocks noGrp="1"/>
          </p:cNvSpPr>
          <p:nvPr>
            <p:ph type="body" idx="1"/>
          </p:nvPr>
        </p:nvSpPr>
        <p:spPr>
          <a:xfrm>
            <a:off x="623888" y="458968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0DAE58-5426-4137-B538-9B33B5495E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4708FC3-D652-47F4-96D5-47FC33280E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9CCA69E-C130-4C2E-A444-D8A270009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103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883-85E1-4CB6-954A-ED09B598D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A64EA-4BEA-4F63-B15B-D62AAA6DE49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44DF82-A8FC-4D75-91E2-18F5405FE26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D9B3C-EDA8-4C49-ADC1-C48CFD7390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56A833F-AC11-4196-B451-4665A4FEE3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1705609-3686-49B0-AF7E-01337F0CAE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101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B9FC-C831-45D1-A20E-D5B45D6EF39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9D8E9-2389-4C38-80DC-2BC7B9BD1FF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2C946-20B6-4295-BB08-5B55A5BEC7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4C4611-024D-4DB3-847A-FCE59DBF9150}"/>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47862-3983-417E-8FD0-E0588FDEECA1}"/>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A9F466-8BBE-4663-B3D3-C10C3C551D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84360D3-A470-4773-9A71-9CC0A77309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9A062A5-6196-46A9-93F8-AC9CF20433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798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85F-58F5-48E6-A113-0B0CDC527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901B11-2CB4-4871-A9F7-4F1C14364D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0B64280-F2DF-4B4C-A7AF-C892A23F55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DA682A5-66C0-424F-8D97-EEE2BBF8E7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75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DF56BF3-8E38-4D09-B31F-FFF7F956CD02}"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11665243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F45D-7AB1-4943-BB34-0B459550BC1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4900A0E-8197-4C46-BBF9-9E35AC42AA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69B8C6D-6293-4933-B148-05D3407AC8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359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468-07F7-4500-86D8-CA996484AFD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73E45F-6933-40C6-B512-D19E299CBFE9}"/>
              </a:ext>
            </a:extLst>
          </p:cNvPr>
          <p:cNvSpPr>
            <a:spLocks noGrp="1"/>
          </p:cNvSpPr>
          <p:nvPr>
            <p:ph idx="1"/>
          </p:nvPr>
        </p:nvSpPr>
        <p:spPr>
          <a:xfrm>
            <a:off x="3887391" y="98765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98368-C0A8-498B-835E-379724943B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A9C80-17A9-4BD0-BFDB-C1C26BC5D1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ACB2202-1558-499B-A476-5D57E715B8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790887A-4ED4-4924-AA13-4BD23BF684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820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A53-4671-4B58-BC63-6FEF735E0CF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A525E-6FD7-48B0-A078-29673D7238EA}"/>
              </a:ext>
            </a:extLst>
          </p:cNvPr>
          <p:cNvSpPr>
            <a:spLocks noGrp="1"/>
          </p:cNvSpPr>
          <p:nvPr>
            <p:ph type="pic" idx="1"/>
          </p:nvPr>
        </p:nvSpPr>
        <p:spPr>
          <a:xfrm>
            <a:off x="3887391" y="98765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FB5A70-32AD-4BE4-B9F4-B41634F6120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EAE4D-311E-42CA-ADF8-9089BB30A1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FB6EBD3-6B4D-45B2-8442-9142C102DD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1BE186E-F0B7-439E-A040-60BDB1566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5340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134E-F9DD-41C4-A223-07EF85747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91A3-4D4C-45F4-983B-25E1E2A355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A9117-1E9B-4054-80E1-95C870DB81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B4F7D21-2FB2-4D28-B19A-AAF935C525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950898-0196-4645-A514-8805670F1C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19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518D3-C46A-41B0-81E2-700F7BC588A0}"/>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29215-9C66-4701-8B0D-9016484AB78E}"/>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A7C45-3003-4137-9AAD-E98FC23506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41D60FB-24D6-4262-8E4F-4A87C0CECC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EA26C4E-89DF-466D-B611-E4A76120F5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528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111"/>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292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2"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9" y="5734148"/>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73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457202"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8" name="Title 5"/>
          <p:cNvSpPr>
            <a:spLocks noGrp="1"/>
          </p:cNvSpPr>
          <p:nvPr>
            <p:ph type="title"/>
          </p:nvPr>
        </p:nvSpPr>
        <p:spPr>
          <a:xfrm>
            <a:off x="457199" y="478895"/>
            <a:ext cx="8220075"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026966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76" y="2930623"/>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4" name="Rounded Rectangle 3"/>
          <p:cNvSpPr/>
          <p:nvPr userDrawn="1"/>
        </p:nvSpPr>
        <p:spPr bwMode="auto">
          <a:xfrm>
            <a:off x="503276" y="512861"/>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1 Lorem ipsum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dolor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sit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amet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consectetur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adipiscing</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elit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C1C1C"/>
                </a:solidFill>
                <a:effectLst/>
                <a:uLnTx/>
                <a:uFillTx/>
                <a:latin typeface="Twinkl" pitchFamily="50" charset="0"/>
                <a:cs typeface="+mn-cs"/>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1552319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111"/>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40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7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DF56BF3-8E38-4D09-B31F-FFF7F956CD02}" type="datetimeFigureOut">
              <a:rPr lang="en-GB" smtClean="0"/>
              <a:t>08/01/2021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22365991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40" indent="0" algn="ctr">
              <a:buNone/>
              <a:defRPr>
                <a:solidFill>
                  <a:schemeClr val="tx1">
                    <a:tint val="75000"/>
                  </a:schemeClr>
                </a:solidFill>
              </a:defRPr>
            </a:lvl2pPr>
            <a:lvl3pPr marL="913883" indent="0" algn="ctr">
              <a:buNone/>
              <a:defRPr>
                <a:solidFill>
                  <a:schemeClr val="tx1">
                    <a:tint val="75000"/>
                  </a:schemeClr>
                </a:solidFill>
              </a:defRPr>
            </a:lvl3pPr>
            <a:lvl4pPr marL="1370830" indent="0" algn="ctr">
              <a:buNone/>
              <a:defRPr>
                <a:solidFill>
                  <a:schemeClr val="tx1">
                    <a:tint val="75000"/>
                  </a:schemeClr>
                </a:solidFill>
              </a:defRPr>
            </a:lvl4pPr>
            <a:lvl5pPr marL="1827772" indent="0" algn="ctr">
              <a:buNone/>
              <a:defRPr>
                <a:solidFill>
                  <a:schemeClr val="tx1">
                    <a:tint val="75000"/>
                  </a:schemeClr>
                </a:solidFill>
              </a:defRPr>
            </a:lvl5pPr>
            <a:lvl6pPr marL="2284713" indent="0" algn="ctr">
              <a:buNone/>
              <a:defRPr>
                <a:solidFill>
                  <a:schemeClr val="tx1">
                    <a:tint val="75000"/>
                  </a:schemeClr>
                </a:solidFill>
              </a:defRPr>
            </a:lvl6pPr>
            <a:lvl7pPr marL="2741659" indent="0" algn="ctr">
              <a:buNone/>
              <a:defRPr>
                <a:solidFill>
                  <a:schemeClr val="tx1">
                    <a:tint val="75000"/>
                  </a:schemeClr>
                </a:solidFill>
              </a:defRPr>
            </a:lvl7pPr>
            <a:lvl8pPr marL="3198596" indent="0" algn="ctr">
              <a:buNone/>
              <a:defRPr>
                <a:solidFill>
                  <a:schemeClr val="tx1">
                    <a:tint val="75000"/>
                  </a:schemeClr>
                </a:solidFill>
              </a:defRPr>
            </a:lvl8pPr>
            <a:lvl9pPr marL="365554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26608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20378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7"/>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32"/>
            <a:ext cx="7772400" cy="1500187"/>
          </a:xfrm>
        </p:spPr>
        <p:txBody>
          <a:bodyPr anchor="b"/>
          <a:lstStyle>
            <a:lvl1pPr marL="0" indent="0">
              <a:buNone/>
              <a:defRPr sz="2000">
                <a:solidFill>
                  <a:schemeClr val="tx1">
                    <a:tint val="75000"/>
                  </a:schemeClr>
                </a:solidFill>
              </a:defRPr>
            </a:lvl1pPr>
            <a:lvl2pPr marL="456940" indent="0">
              <a:buNone/>
              <a:defRPr sz="1800">
                <a:solidFill>
                  <a:schemeClr val="tx1">
                    <a:tint val="75000"/>
                  </a:schemeClr>
                </a:solidFill>
              </a:defRPr>
            </a:lvl2pPr>
            <a:lvl3pPr marL="913883" indent="0">
              <a:buNone/>
              <a:defRPr sz="1600">
                <a:solidFill>
                  <a:schemeClr val="tx1">
                    <a:tint val="75000"/>
                  </a:schemeClr>
                </a:solidFill>
              </a:defRPr>
            </a:lvl3pPr>
            <a:lvl4pPr marL="1370830" indent="0">
              <a:buNone/>
              <a:defRPr sz="1400">
                <a:solidFill>
                  <a:schemeClr val="tx1">
                    <a:tint val="75000"/>
                  </a:schemeClr>
                </a:solidFill>
              </a:defRPr>
            </a:lvl4pPr>
            <a:lvl5pPr marL="1827772" indent="0">
              <a:buNone/>
              <a:defRPr sz="1400">
                <a:solidFill>
                  <a:schemeClr val="tx1">
                    <a:tint val="75000"/>
                  </a:schemeClr>
                </a:solidFill>
              </a:defRPr>
            </a:lvl5pPr>
            <a:lvl6pPr marL="2284713" indent="0">
              <a:buNone/>
              <a:defRPr sz="1400">
                <a:solidFill>
                  <a:schemeClr val="tx1">
                    <a:tint val="75000"/>
                  </a:schemeClr>
                </a:solidFill>
              </a:defRPr>
            </a:lvl6pPr>
            <a:lvl7pPr marL="2741659" indent="0">
              <a:buNone/>
              <a:defRPr sz="1400">
                <a:solidFill>
                  <a:schemeClr val="tx1">
                    <a:tint val="75000"/>
                  </a:schemeClr>
                </a:solidFill>
              </a:defRPr>
            </a:lvl7pPr>
            <a:lvl8pPr marL="3198596" indent="0">
              <a:buNone/>
              <a:defRPr sz="1400">
                <a:solidFill>
                  <a:schemeClr val="tx1">
                    <a:tint val="75000"/>
                  </a:schemeClr>
                </a:solidFill>
              </a:defRPr>
            </a:lvl8pPr>
            <a:lvl9pPr marL="36555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9818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34695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40" indent="0">
              <a:buNone/>
              <a:defRPr sz="2000" b="1"/>
            </a:lvl2pPr>
            <a:lvl3pPr marL="913883" indent="0">
              <a:buNone/>
              <a:defRPr sz="1800" b="1"/>
            </a:lvl3pPr>
            <a:lvl4pPr marL="1370830" indent="0">
              <a:buNone/>
              <a:defRPr sz="1600" b="1"/>
            </a:lvl4pPr>
            <a:lvl5pPr marL="1827772" indent="0">
              <a:buNone/>
              <a:defRPr sz="1600" b="1"/>
            </a:lvl5pPr>
            <a:lvl6pPr marL="2284713" indent="0">
              <a:buNone/>
              <a:defRPr sz="1600" b="1"/>
            </a:lvl6pPr>
            <a:lvl7pPr marL="2741659" indent="0">
              <a:buNone/>
              <a:defRPr sz="1600" b="1"/>
            </a:lvl7pPr>
            <a:lvl8pPr marL="3198596" indent="0">
              <a:buNone/>
              <a:defRPr sz="1600" b="1"/>
            </a:lvl8pPr>
            <a:lvl9pPr marL="36555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940" indent="0">
              <a:buNone/>
              <a:defRPr sz="2000" b="1"/>
            </a:lvl2pPr>
            <a:lvl3pPr marL="913883" indent="0">
              <a:buNone/>
              <a:defRPr sz="1800" b="1"/>
            </a:lvl3pPr>
            <a:lvl4pPr marL="1370830" indent="0">
              <a:buNone/>
              <a:defRPr sz="1600" b="1"/>
            </a:lvl4pPr>
            <a:lvl5pPr marL="1827772" indent="0">
              <a:buNone/>
              <a:defRPr sz="1600" b="1"/>
            </a:lvl5pPr>
            <a:lvl6pPr marL="2284713" indent="0">
              <a:buNone/>
              <a:defRPr sz="1600" b="1"/>
            </a:lvl6pPr>
            <a:lvl7pPr marL="2741659" indent="0">
              <a:buNone/>
              <a:defRPr sz="1600" b="1"/>
            </a:lvl7pPr>
            <a:lvl8pPr marL="3198596" indent="0">
              <a:buNone/>
              <a:defRPr sz="1600" b="1"/>
            </a:lvl8pPr>
            <a:lvl9pPr marL="36555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6713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73185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30435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6940" indent="0">
              <a:buNone/>
              <a:defRPr sz="1200"/>
            </a:lvl2pPr>
            <a:lvl3pPr marL="913883" indent="0">
              <a:buNone/>
              <a:defRPr sz="1000"/>
            </a:lvl3pPr>
            <a:lvl4pPr marL="1370830" indent="0">
              <a:buNone/>
              <a:defRPr sz="900"/>
            </a:lvl4pPr>
            <a:lvl5pPr marL="1827772" indent="0">
              <a:buNone/>
              <a:defRPr sz="900"/>
            </a:lvl5pPr>
            <a:lvl6pPr marL="2284713" indent="0">
              <a:buNone/>
              <a:defRPr sz="900"/>
            </a:lvl6pPr>
            <a:lvl7pPr marL="2741659" indent="0">
              <a:buNone/>
              <a:defRPr sz="900"/>
            </a:lvl7pPr>
            <a:lvl8pPr marL="3198596" indent="0">
              <a:buNone/>
              <a:defRPr sz="900"/>
            </a:lvl8pPr>
            <a:lvl9pPr marL="36555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932826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40" indent="0">
              <a:buNone/>
              <a:defRPr sz="2800"/>
            </a:lvl2pPr>
            <a:lvl3pPr marL="913883" indent="0">
              <a:buNone/>
              <a:defRPr sz="2400"/>
            </a:lvl3pPr>
            <a:lvl4pPr marL="1370830" indent="0">
              <a:buNone/>
              <a:defRPr sz="2000"/>
            </a:lvl4pPr>
            <a:lvl5pPr marL="1827772" indent="0">
              <a:buNone/>
              <a:defRPr sz="2000"/>
            </a:lvl5pPr>
            <a:lvl6pPr marL="2284713" indent="0">
              <a:buNone/>
              <a:defRPr sz="2000"/>
            </a:lvl6pPr>
            <a:lvl7pPr marL="2741659" indent="0">
              <a:buNone/>
              <a:defRPr sz="2000"/>
            </a:lvl7pPr>
            <a:lvl8pPr marL="3198596" indent="0">
              <a:buNone/>
              <a:defRPr sz="2000"/>
            </a:lvl8pPr>
            <a:lvl9pPr marL="3655543"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40" indent="0">
              <a:buNone/>
              <a:defRPr sz="1200"/>
            </a:lvl2pPr>
            <a:lvl3pPr marL="913883" indent="0">
              <a:buNone/>
              <a:defRPr sz="1000"/>
            </a:lvl3pPr>
            <a:lvl4pPr marL="1370830" indent="0">
              <a:buNone/>
              <a:defRPr sz="900"/>
            </a:lvl4pPr>
            <a:lvl5pPr marL="1827772" indent="0">
              <a:buNone/>
              <a:defRPr sz="900"/>
            </a:lvl5pPr>
            <a:lvl6pPr marL="2284713" indent="0">
              <a:buNone/>
              <a:defRPr sz="900"/>
            </a:lvl6pPr>
            <a:lvl7pPr marL="2741659" indent="0">
              <a:buNone/>
              <a:defRPr sz="900"/>
            </a:lvl7pPr>
            <a:lvl8pPr marL="3198596" indent="0">
              <a:buNone/>
              <a:defRPr sz="900"/>
            </a:lvl8pPr>
            <a:lvl9pPr marL="36555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80564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4687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F56BF3-8E38-4D09-B31F-FFF7F956CD02}" type="datetimeFigureOut">
              <a:rPr lang="en-GB" smtClean="0"/>
              <a:t>08/01/2021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4177071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5"/>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8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04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56BF3-8E38-4D09-B31F-FFF7F956CD02}" type="datetimeFigureOut">
              <a:rPr lang="en-GB" smtClean="0"/>
              <a:t>08/01/2021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300121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14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56BF3-8E38-4D09-B31F-FFF7F956CD02}"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105837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56BF3-8E38-4D09-B31F-FFF7F956CD02}"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CE1788-87E3-4AB0-97B7-E5543E70FE96}" type="slidenum">
              <a:rPr lang="en-GB" smtClean="0"/>
              <a:t>‹#›</a:t>
            </a:fld>
            <a:endParaRPr lang="en-GB"/>
          </a:p>
        </p:txBody>
      </p:sp>
    </p:spTree>
    <p:extLst>
      <p:ext uri="{BB962C8B-B14F-4D97-AF65-F5344CB8AC3E}">
        <p14:creationId xmlns:p14="http://schemas.microsoft.com/office/powerpoint/2010/main" val="116158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44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56BF3-8E38-4D09-B31F-FFF7F956CD02}" type="datetimeFigureOut">
              <a:rPr lang="en-GB" smtClean="0"/>
              <a:t>08/01/2021</a:t>
            </a:fld>
            <a:endParaRPr lang="en-GB"/>
          </a:p>
        </p:txBody>
      </p:sp>
      <p:sp>
        <p:nvSpPr>
          <p:cNvPr id="5" name="Footer Placeholder 4"/>
          <p:cNvSpPr>
            <a:spLocks noGrp="1"/>
          </p:cNvSpPr>
          <p:nvPr>
            <p:ph type="ftr" sz="quarter" idx="3"/>
          </p:nvPr>
        </p:nvSpPr>
        <p:spPr>
          <a:xfrm>
            <a:off x="3124200" y="635644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44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E1788-87E3-4AB0-97B7-E5543E70FE96}" type="slidenum">
              <a:rPr lang="en-GB" smtClean="0"/>
              <a:t>‹#›</a:t>
            </a:fld>
            <a:endParaRPr lang="en-GB"/>
          </a:p>
        </p:txBody>
      </p:sp>
    </p:spTree>
    <p:extLst>
      <p:ext uri="{BB962C8B-B14F-4D97-AF65-F5344CB8AC3E}">
        <p14:creationId xmlns:p14="http://schemas.microsoft.com/office/powerpoint/2010/main" val="3620323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7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F56BF3-8E38-4D09-B31F-FFF7F956CD02}"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7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7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CE1788-87E3-4AB0-97B7-E5543E70FE9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23103884"/>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5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5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5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91012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AEE7-A97E-4B96-8CD2-03A3562CFF6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296EBC-7F7E-4186-A54D-2BB4C9D646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415EE-1166-4AAE-A865-5D297EB30400}"/>
              </a:ext>
            </a:extLst>
          </p:cNvPr>
          <p:cNvSpPr>
            <a:spLocks noGrp="1"/>
          </p:cNvSpPr>
          <p:nvPr>
            <p:ph type="dt" sz="half" idx="2"/>
          </p:nvPr>
        </p:nvSpPr>
        <p:spPr>
          <a:xfrm>
            <a:off x="628650" y="63565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D24AD8-DB29-4AA9-85E5-798DF5F53C66}"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E77EE5F-B257-4116-BBCD-72D4801E527B}"/>
              </a:ext>
            </a:extLst>
          </p:cNvPr>
          <p:cNvSpPr>
            <a:spLocks noGrp="1"/>
          </p:cNvSpPr>
          <p:nvPr>
            <p:ph type="ftr" sz="quarter" idx="3"/>
          </p:nvPr>
        </p:nvSpPr>
        <p:spPr>
          <a:xfrm>
            <a:off x="3028950" y="63565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FC0E5F3-00D0-4180-AECC-848C95C5187D}"/>
              </a:ext>
            </a:extLst>
          </p:cNvPr>
          <p:cNvSpPr>
            <a:spLocks noGrp="1"/>
          </p:cNvSpPr>
          <p:nvPr>
            <p:ph type="sldNum" sz="quarter" idx="4"/>
          </p:nvPr>
        </p:nvSpPr>
        <p:spPr>
          <a:xfrm>
            <a:off x="6457950" y="63565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6743D9-FBFF-4E70-9E25-1F0092300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564895"/>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774674456"/>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88" tIns="45694" rIns="91388" bIns="45694"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6"/>
            <a:ext cx="8229600" cy="4525963"/>
          </a:xfrm>
          <a:prstGeom prst="rect">
            <a:avLst/>
          </a:prstGeom>
        </p:spPr>
        <p:txBody>
          <a:bodyPr vert="horz" lIns="91388" tIns="45694" rIns="91388" bIns="4569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97"/>
            <a:ext cx="2133600" cy="365125"/>
          </a:xfrm>
          <a:prstGeom prst="rect">
            <a:avLst/>
          </a:prstGeom>
        </p:spPr>
        <p:txBody>
          <a:bodyPr vert="horz" lIns="91388" tIns="45694" rIns="91388" bIns="45694" rtlCol="0" anchor="ctr"/>
          <a:lstStyle>
            <a:lvl1pPr algn="l">
              <a:defRPr sz="1200">
                <a:solidFill>
                  <a:schemeClr val="tx1">
                    <a:tint val="75000"/>
                  </a:schemeClr>
                </a:solidFill>
              </a:defRPr>
            </a:lvl1pPr>
          </a:lstStyle>
          <a:p>
            <a:pPr marL="0" marR="0" lvl="0" indent="0" algn="l" defTabSz="913883" rtl="0" eaLnBrk="1" fontAlgn="auto" latinLnBrk="0" hangingPunct="1">
              <a:lnSpc>
                <a:spcPct val="100000"/>
              </a:lnSpc>
              <a:spcBef>
                <a:spcPts val="0"/>
              </a:spcBef>
              <a:spcAft>
                <a:spcPts val="0"/>
              </a:spcAft>
              <a:buClrTx/>
              <a:buSzTx/>
              <a:buFontTx/>
              <a:buNone/>
              <a:tabLst/>
              <a:defRPr/>
            </a:pPr>
            <a:fld id="{50B08256-495F-40BA-B191-DEE6784A8E4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883" rtl="0" eaLnBrk="1" fontAlgn="auto" latinLnBrk="0" hangingPunct="1">
                <a:lnSpc>
                  <a:spcPct val="100000"/>
                </a:lnSpc>
                <a:spcBef>
                  <a:spcPts val="0"/>
                </a:spcBef>
                <a:spcAft>
                  <a:spcPts val="0"/>
                </a:spcAft>
                <a:buClrTx/>
                <a:buSzTx/>
                <a:buFontTx/>
                <a:buNone/>
                <a:tabLst/>
                <a:defRPr/>
              </a:pPr>
              <a:t>08/01/2021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1" y="6356397"/>
            <a:ext cx="2895600" cy="365125"/>
          </a:xfrm>
          <a:prstGeom prst="rect">
            <a:avLst/>
          </a:prstGeom>
        </p:spPr>
        <p:txBody>
          <a:bodyPr vert="horz" lIns="91388" tIns="45694" rIns="91388" bIns="45694" rtlCol="0" anchor="ctr"/>
          <a:lstStyle>
            <a:lvl1pPr algn="ctr">
              <a:defRPr sz="1200">
                <a:solidFill>
                  <a:schemeClr val="tx1">
                    <a:tint val="75000"/>
                  </a:schemeClr>
                </a:solidFill>
              </a:defRPr>
            </a:lvl1pPr>
          </a:lstStyle>
          <a:p>
            <a:pPr marL="0" marR="0" lvl="0" indent="0" algn="ctr" defTabSz="913883"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97"/>
            <a:ext cx="2133600" cy="365125"/>
          </a:xfrm>
          <a:prstGeom prst="rect">
            <a:avLst/>
          </a:prstGeom>
        </p:spPr>
        <p:txBody>
          <a:bodyPr vert="horz" lIns="91388" tIns="45694" rIns="91388" bIns="45694" rtlCol="0" anchor="ctr"/>
          <a:lstStyle>
            <a:lvl1pPr algn="r">
              <a:defRPr sz="1200">
                <a:solidFill>
                  <a:schemeClr val="tx1">
                    <a:tint val="75000"/>
                  </a:schemeClr>
                </a:solidFill>
              </a:defRPr>
            </a:lvl1pPr>
          </a:lstStyle>
          <a:p>
            <a:pPr marL="0" marR="0" lvl="0" indent="0" algn="r" defTabSz="913883" rtl="0" eaLnBrk="1" fontAlgn="auto" latinLnBrk="0" hangingPunct="1">
              <a:lnSpc>
                <a:spcPct val="100000"/>
              </a:lnSpc>
              <a:spcBef>
                <a:spcPts val="0"/>
              </a:spcBef>
              <a:spcAft>
                <a:spcPts val="0"/>
              </a:spcAft>
              <a:buClrTx/>
              <a:buSzTx/>
              <a:buFontTx/>
              <a:buNone/>
              <a:tabLst/>
              <a:defRPr/>
            </a:pPr>
            <a:fld id="{0C05BAF0-66A6-4F1A-970E-6FDD5CD278E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883"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0552547"/>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defTabSz="913883" rtl="0" eaLnBrk="1" latinLnBrk="0" hangingPunct="1">
        <a:spcBef>
          <a:spcPct val="0"/>
        </a:spcBef>
        <a:buNone/>
        <a:defRPr sz="4400" kern="1200">
          <a:solidFill>
            <a:schemeClr val="tx1"/>
          </a:solidFill>
          <a:latin typeface="+mj-lt"/>
          <a:ea typeface="+mj-ea"/>
          <a:cs typeface="+mj-cs"/>
        </a:defRPr>
      </a:lvl1pPr>
    </p:titleStyle>
    <p:bodyStyle>
      <a:lvl1pPr marL="342709" indent="-342709" algn="l" defTabSz="91388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32" indent="-285589" algn="l" defTabSz="91388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53" indent="-228470" algn="l" defTabSz="9138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298"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245"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87"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128"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73"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012" indent="-228470"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762"/>
            <a:ext cx="626469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u="sng" dirty="0" smtClean="0">
                <a:solidFill>
                  <a:prstClr val="black"/>
                </a:solidFill>
                <a:latin typeface="Comic Sans MS" panose="030F0702030302020204" pitchFamily="66" charset="0"/>
              </a:rPr>
              <a:t>Friday 9</a:t>
            </a:r>
            <a:r>
              <a:rPr lang="en-GB" sz="3200" b="1" u="sng" baseline="30000" dirty="0" smtClean="0">
                <a:solidFill>
                  <a:prstClr val="black"/>
                </a:solidFill>
                <a:latin typeface="Comic Sans MS" panose="030F0702030302020204" pitchFamily="66" charset="0"/>
              </a:rPr>
              <a:t>th</a:t>
            </a:r>
            <a:r>
              <a:rPr lang="en-GB" sz="3200" b="1" u="sng" dirty="0" smtClean="0">
                <a:solidFill>
                  <a:prstClr val="black"/>
                </a:solidFill>
                <a:latin typeface="Comic Sans MS" panose="030F0702030302020204" pitchFamily="66" charset="0"/>
              </a:rPr>
              <a:t> </a:t>
            </a:r>
            <a:r>
              <a:rPr kumimoji="0" lang="en-GB" sz="3200" b="1"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January 2021 </a:t>
            </a:r>
            <a:endParaRPr kumimoji="0" lang="en-GB" sz="32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 name="TextBox 2"/>
          <p:cNvSpPr txBox="1"/>
          <p:nvPr/>
        </p:nvSpPr>
        <p:spPr>
          <a:xfrm>
            <a:off x="251521" y="1772865"/>
            <a:ext cx="806489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Can</a:t>
            </a:r>
            <a:r>
              <a:rPr kumimoji="0" lang="en-GB" sz="40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a:t>
            </a:r>
            <a:r>
              <a:rPr lang="en-GB" sz="4000" dirty="0" smtClean="0">
                <a:solidFill>
                  <a:prstClr val="black"/>
                </a:solidFill>
                <a:latin typeface="Comic Sans MS" panose="030F0702030302020204" pitchFamily="66" charset="0"/>
              </a:rPr>
              <a:t>I identify the structure of a discussion text?</a:t>
            </a:r>
            <a:endParaRPr kumimoji="0" lang="en-GB" sz="4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36" y="4293096"/>
            <a:ext cx="2682875"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6012160" y="-1279"/>
            <a:ext cx="2542252" cy="1597290"/>
          </a:xfrm>
          <a:prstGeom prst="rect">
            <a:avLst/>
          </a:prstGeom>
        </p:spPr>
      </p:pic>
      <p:pic>
        <p:nvPicPr>
          <p:cNvPr id="6" name="Picture 5"/>
          <p:cNvPicPr>
            <a:picLocks noChangeAspect="1"/>
          </p:cNvPicPr>
          <p:nvPr/>
        </p:nvPicPr>
        <p:blipFill>
          <a:blip r:embed="rId4"/>
          <a:stretch>
            <a:fillRect/>
          </a:stretch>
        </p:blipFill>
        <p:spPr>
          <a:xfrm>
            <a:off x="5220072" y="4005064"/>
            <a:ext cx="2834886" cy="1822862"/>
          </a:xfrm>
          <a:prstGeom prst="rect">
            <a:avLst/>
          </a:prstGeom>
        </p:spPr>
      </p:pic>
    </p:spTree>
    <p:extLst>
      <p:ext uri="{BB962C8B-B14F-4D97-AF65-F5344CB8AC3E}">
        <p14:creationId xmlns:p14="http://schemas.microsoft.com/office/powerpoint/2010/main" val="282117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1600" y="836712"/>
            <a:ext cx="7091564" cy="5717229"/>
          </a:xfrm>
          <a:prstGeom prst="rect">
            <a:avLst/>
          </a:prstGeom>
        </p:spPr>
      </p:pic>
      <p:sp>
        <p:nvSpPr>
          <p:cNvPr id="3" name="TextBox 2"/>
          <p:cNvSpPr txBox="1"/>
          <p:nvPr/>
        </p:nvSpPr>
        <p:spPr>
          <a:xfrm>
            <a:off x="107504" y="116632"/>
            <a:ext cx="7632848" cy="830997"/>
          </a:xfrm>
          <a:prstGeom prst="rect">
            <a:avLst/>
          </a:prstGeom>
          <a:noFill/>
        </p:spPr>
        <p:txBody>
          <a:bodyPr wrap="square" rtlCol="0">
            <a:spAutoFit/>
          </a:bodyPr>
          <a:lstStyle/>
          <a:p>
            <a:r>
              <a:rPr lang="en-GB" sz="1600" dirty="0" smtClean="0">
                <a:latin typeface="Comic Sans MS" panose="030F0702030302020204" pitchFamily="66" charset="0"/>
              </a:rPr>
              <a:t>It was written in the wrong order! It is really important that a discussion text follows the following structure. When we have identified them we will add them to our working wall. </a:t>
            </a:r>
            <a:endParaRPr lang="en-GB" sz="1600" dirty="0">
              <a:latin typeface="Comic Sans MS" panose="030F0702030302020204" pitchFamily="66" charset="0"/>
            </a:endParaRPr>
          </a:p>
        </p:txBody>
      </p:sp>
    </p:spTree>
    <p:extLst>
      <p:ext uri="{BB962C8B-B14F-4D97-AF65-F5344CB8AC3E}">
        <p14:creationId xmlns:p14="http://schemas.microsoft.com/office/powerpoint/2010/main" val="181996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54E7CA-7504-45F5-9B69-3671504505D6}"/>
              </a:ext>
            </a:extLst>
          </p:cNvPr>
          <p:cNvSpPr txBox="1"/>
          <p:nvPr/>
        </p:nvSpPr>
        <p:spPr>
          <a:xfrm>
            <a:off x="367750" y="177"/>
            <a:ext cx="8617226" cy="68941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Should boys learn cookery?</a:t>
            </a:r>
            <a:b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 our class we have been </a:t>
            </a:r>
            <a:r>
              <a:rPr kumimoji="0" lang="en-GB" sz="1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discussing </a:t>
            </a: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whether or not boys as well as girls should have to learn cookery.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Some of the class believe that all children should have to learn cookery. They have a number of reasons for suggesting this. Their first reason is that when you leave home, you have to be able to look after yourself, and this involves cooking. Another reason is that many girls do not enjoy cooking and would not want to cook for their husbands. Furthermore, it is not fair that a man should be able to sit and watch television while their girlfriend is cooking. These people argue that everyone should learn to cook because they will need this skill in life and because people should help each other and take turns.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On the other hand, there are quite a few people in our class who believe that boys should not bother with cookery. They argue that boys could easily buy a take-away or use a microwave meal. They believe that if they do not enjoy cooking then they should not have to do it. Some people just say that cooking is a job for girls. They think that boys’ time would be better spent if they learned how to mend a car or build things.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Finally, having listened to all arguments that people have suggested I have made my own mind up. I believe that girls and boys should learn subjects that will help them with everyday living. This means that everyone should learn cookery as well as how to mend a car. This would mean that people could choose what to do depending on what they like and what they are good at. </a:t>
            </a:r>
          </a:p>
        </p:txBody>
      </p:sp>
      <p:sp>
        <p:nvSpPr>
          <p:cNvPr id="2" name="Oval 1"/>
          <p:cNvSpPr/>
          <p:nvPr/>
        </p:nvSpPr>
        <p:spPr>
          <a:xfrm>
            <a:off x="6156176" y="94362"/>
            <a:ext cx="2853902" cy="1822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An opening paragraph which states what is being discussed (introduction)</a:t>
            </a: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3" name="Oval 2"/>
          <p:cNvSpPr/>
          <p:nvPr/>
        </p:nvSpPr>
        <p:spPr>
          <a:xfrm>
            <a:off x="-31948" y="1772816"/>
            <a:ext cx="223224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The reasons for</a:t>
            </a: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6" name="Oval 5"/>
          <p:cNvSpPr/>
          <p:nvPr/>
        </p:nvSpPr>
        <p:spPr>
          <a:xfrm>
            <a:off x="179512" y="203"/>
            <a:ext cx="2232248" cy="1268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A title- what is being discussed.</a:t>
            </a:r>
            <a:r>
              <a:rPr kumimoji="0" lang="en-GB" sz="1400" b="0" i="0" u="none" strike="noStrike" kern="1200" cap="none" spc="0" normalizeH="0" noProof="0" dirty="0" smtClean="0">
                <a:ln>
                  <a:noFill/>
                </a:ln>
                <a:solidFill>
                  <a:prstClr val="white"/>
                </a:solidFill>
                <a:effectLst/>
                <a:uLnTx/>
                <a:uFillTx/>
                <a:latin typeface="Comic Sans MS" panose="030F0702030302020204" pitchFamily="66" charset="0"/>
                <a:ea typeface="+mn-ea"/>
                <a:cs typeface="+mn-cs"/>
              </a:rPr>
              <a:t> This is normally a question. </a:t>
            </a:r>
            <a:endParaRPr kumimoji="0" lang="en-GB" sz="1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7" name="Oval 6"/>
          <p:cNvSpPr/>
          <p:nvPr/>
        </p:nvSpPr>
        <p:spPr>
          <a:xfrm>
            <a:off x="6575016" y="3570948"/>
            <a:ext cx="252028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The reasons against</a:t>
            </a: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cxnSp>
        <p:nvCxnSpPr>
          <p:cNvPr id="8" name="Straight Arrow Connector 7"/>
          <p:cNvCxnSpPr/>
          <p:nvPr/>
        </p:nvCxnSpPr>
        <p:spPr>
          <a:xfrm flipV="1">
            <a:off x="2411761" y="476672"/>
            <a:ext cx="158417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860034" y="836712"/>
            <a:ext cx="180020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79512" y="5661248"/>
            <a:ext cx="2808312" cy="1196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A final paragraph stating your opinion</a:t>
            </a: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6845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12968" cy="584775"/>
          </a:xfrm>
          <a:prstGeom prst="rect">
            <a:avLst/>
          </a:prstGeom>
          <a:noFill/>
        </p:spPr>
        <p:txBody>
          <a:bodyPr wrap="square" rtlCol="0">
            <a:spAutoFit/>
          </a:bodyPr>
          <a:lstStyle/>
          <a:p>
            <a:r>
              <a:rPr lang="en-GB" sz="1600" dirty="0" smtClean="0">
                <a:latin typeface="Comic Sans MS" panose="030F0702030302020204" pitchFamily="66" charset="0"/>
              </a:rPr>
              <a:t>Let’s take a look at one more example. See if you can spot the features that we have just looked at together.</a:t>
            </a:r>
            <a:endParaRPr lang="en-GB" sz="16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179512" y="773415"/>
            <a:ext cx="8641471" cy="4860828"/>
          </a:xfrm>
          <a:prstGeom prst="rect">
            <a:avLst/>
          </a:prstGeom>
        </p:spPr>
      </p:pic>
      <p:pic>
        <p:nvPicPr>
          <p:cNvPr id="4" name="Picture 3"/>
          <p:cNvPicPr>
            <a:picLocks noChangeAspect="1"/>
          </p:cNvPicPr>
          <p:nvPr/>
        </p:nvPicPr>
        <p:blipFill>
          <a:blip r:embed="rId3"/>
          <a:stretch>
            <a:fillRect/>
          </a:stretch>
        </p:blipFill>
        <p:spPr>
          <a:xfrm>
            <a:off x="467544" y="5584507"/>
            <a:ext cx="1907000" cy="1269022"/>
          </a:xfrm>
          <a:prstGeom prst="rect">
            <a:avLst/>
          </a:prstGeom>
        </p:spPr>
      </p:pic>
      <p:pic>
        <p:nvPicPr>
          <p:cNvPr id="5" name="Picture 4"/>
          <p:cNvPicPr>
            <a:picLocks noChangeAspect="1"/>
          </p:cNvPicPr>
          <p:nvPr/>
        </p:nvPicPr>
        <p:blipFill>
          <a:blip r:embed="rId4"/>
          <a:stretch>
            <a:fillRect/>
          </a:stretch>
        </p:blipFill>
        <p:spPr>
          <a:xfrm>
            <a:off x="5148064" y="5413134"/>
            <a:ext cx="2580878" cy="1445292"/>
          </a:xfrm>
          <a:prstGeom prst="rect">
            <a:avLst/>
          </a:prstGeom>
        </p:spPr>
      </p:pic>
    </p:spTree>
    <p:extLst>
      <p:ext uri="{BB962C8B-B14F-4D97-AF65-F5344CB8AC3E}">
        <p14:creationId xmlns:p14="http://schemas.microsoft.com/office/powerpoint/2010/main" val="270424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1186792"/>
            <a:ext cx="8824389" cy="4959829"/>
          </a:xfrm>
          <a:prstGeom prst="rect">
            <a:avLst/>
          </a:prstGeom>
        </p:spPr>
      </p:pic>
      <p:cxnSp>
        <p:nvCxnSpPr>
          <p:cNvPr id="5" name="Straight Arrow Connector 4"/>
          <p:cNvCxnSpPr/>
          <p:nvPr/>
        </p:nvCxnSpPr>
        <p:spPr>
          <a:xfrm flipH="1">
            <a:off x="5148064" y="872716"/>
            <a:ext cx="1008112" cy="468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300192" y="116632"/>
            <a:ext cx="273630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An opening paragraph/</a:t>
            </a:r>
          </a:p>
          <a:p>
            <a:pPr algn="ctr"/>
            <a:r>
              <a:rPr lang="en-GB" dirty="0" smtClean="0">
                <a:latin typeface="Comic Sans MS" panose="030F0702030302020204" pitchFamily="66" charset="0"/>
              </a:rPr>
              <a:t>introduction</a:t>
            </a:r>
            <a:endParaRPr lang="en-GB" dirty="0">
              <a:latin typeface="Comic Sans MS" panose="030F0702030302020204" pitchFamily="66" charset="0"/>
            </a:endParaRPr>
          </a:p>
        </p:txBody>
      </p:sp>
      <p:cxnSp>
        <p:nvCxnSpPr>
          <p:cNvPr id="12" name="Straight Arrow Connector 11"/>
          <p:cNvCxnSpPr/>
          <p:nvPr/>
        </p:nvCxnSpPr>
        <p:spPr>
          <a:xfrm>
            <a:off x="827584" y="1186792"/>
            <a:ext cx="504056" cy="1085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51520" y="116632"/>
            <a:ext cx="2160240"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The reasons for </a:t>
            </a:r>
            <a:endParaRPr lang="en-GB" dirty="0">
              <a:latin typeface="Comic Sans MS" panose="030F0702030302020204" pitchFamily="66" charset="0"/>
            </a:endParaRPr>
          </a:p>
        </p:txBody>
      </p:sp>
      <p:cxnSp>
        <p:nvCxnSpPr>
          <p:cNvPr id="16" name="Straight Arrow Connector 15"/>
          <p:cNvCxnSpPr/>
          <p:nvPr/>
        </p:nvCxnSpPr>
        <p:spPr>
          <a:xfrm flipH="1" flipV="1">
            <a:off x="5868144" y="4581128"/>
            <a:ext cx="936104"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876256" y="5661248"/>
            <a:ext cx="2160240" cy="1196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The reasons against </a:t>
            </a:r>
            <a:endParaRPr lang="en-GB" dirty="0">
              <a:latin typeface="Comic Sans MS" panose="030F0702030302020204" pitchFamily="66" charset="0"/>
            </a:endParaRPr>
          </a:p>
        </p:txBody>
      </p:sp>
      <p:cxnSp>
        <p:nvCxnSpPr>
          <p:cNvPr id="19" name="Straight Arrow Connector 18"/>
          <p:cNvCxnSpPr/>
          <p:nvPr/>
        </p:nvCxnSpPr>
        <p:spPr>
          <a:xfrm flipV="1">
            <a:off x="1331640" y="5445224"/>
            <a:ext cx="1080120" cy="634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7504" y="5589240"/>
            <a:ext cx="273630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A final paragraph stating your opinion</a:t>
            </a:r>
            <a:endParaRPr lang="en-GB" dirty="0">
              <a:latin typeface="Comic Sans MS" panose="030F0702030302020204" pitchFamily="66" charset="0"/>
            </a:endParaRPr>
          </a:p>
        </p:txBody>
      </p:sp>
      <p:sp>
        <p:nvSpPr>
          <p:cNvPr id="23" name="TextBox 22"/>
          <p:cNvSpPr txBox="1"/>
          <p:nvPr/>
        </p:nvSpPr>
        <p:spPr>
          <a:xfrm>
            <a:off x="2555776" y="116632"/>
            <a:ext cx="2808312" cy="646331"/>
          </a:xfrm>
          <a:prstGeom prst="rect">
            <a:avLst/>
          </a:prstGeom>
          <a:noFill/>
        </p:spPr>
        <p:txBody>
          <a:bodyPr wrap="square" rtlCol="0">
            <a:spAutoFit/>
          </a:bodyPr>
          <a:lstStyle/>
          <a:p>
            <a:r>
              <a:rPr lang="en-GB" dirty="0" smtClean="0">
                <a:latin typeface="Comic Sans MS" panose="030F0702030302020204" pitchFamily="66" charset="0"/>
              </a:rPr>
              <a:t>What is missing from this discussion text?</a:t>
            </a:r>
            <a:endParaRPr lang="en-GB" dirty="0">
              <a:latin typeface="Comic Sans MS" panose="030F0702030302020204" pitchFamily="66" charset="0"/>
            </a:endParaRPr>
          </a:p>
        </p:txBody>
      </p:sp>
      <p:sp>
        <p:nvSpPr>
          <p:cNvPr id="24" name="TextBox 23"/>
          <p:cNvSpPr txBox="1"/>
          <p:nvPr/>
        </p:nvSpPr>
        <p:spPr>
          <a:xfrm>
            <a:off x="2411760" y="872716"/>
            <a:ext cx="3096344" cy="646331"/>
          </a:xfrm>
          <a:prstGeom prst="rect">
            <a:avLst/>
          </a:prstGeom>
          <a:noFill/>
        </p:spPr>
        <p:txBody>
          <a:bodyPr wrap="square" rtlCol="0">
            <a:spAutoFit/>
          </a:bodyPr>
          <a:lstStyle/>
          <a:p>
            <a:pPr algn="ctr"/>
            <a:r>
              <a:rPr lang="en-GB" b="1" u="sng" dirty="0" smtClean="0"/>
              <a:t>Should animals perform in circuses? </a:t>
            </a:r>
            <a:endParaRPr lang="en-GB" b="1" u="sng" dirty="0"/>
          </a:p>
        </p:txBody>
      </p:sp>
    </p:spTree>
    <p:extLst>
      <p:ext uri="{BB962C8B-B14F-4D97-AF65-F5344CB8AC3E}">
        <p14:creationId xmlns:p14="http://schemas.microsoft.com/office/powerpoint/2010/main" val="364928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3">
                                            <p:txEl>
                                              <p:pRg st="0" end="0"/>
                                            </p:txEl>
                                          </p:spTgt>
                                        </p:tgtEl>
                                        <p:attrNameLst>
                                          <p:attrName>style.visibility</p:attrName>
                                        </p:attrNameLst>
                                      </p:cBhvr>
                                      <p:to>
                                        <p:strVal val="visible"/>
                                      </p:to>
                                    </p:set>
                                    <p:animEffect transition="in" filter="fade">
                                      <p:cBhvr>
                                        <p:cTn id="63" dur="1000"/>
                                        <p:tgtEl>
                                          <p:spTgt spid="23">
                                            <p:txEl>
                                              <p:pRg st="0" end="0"/>
                                            </p:txEl>
                                          </p:spTgt>
                                        </p:tgtEl>
                                      </p:cBhvr>
                                    </p:animEffect>
                                    <p:anim calcmode="lin" valueType="num">
                                      <p:cBhvr>
                                        <p:cTn id="64"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7" grpId="0" animBg="1"/>
      <p:bldP spid="22"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80728"/>
            <a:ext cx="7416824" cy="3884140"/>
          </a:xfrm>
          <a:prstGeom prst="rect">
            <a:avLst/>
          </a:prstGeom>
          <a:noFill/>
        </p:spPr>
        <p:txBody>
          <a:bodyPr wrap="square" rtlCol="0">
            <a:spAutoFit/>
          </a:bodyPr>
          <a:lstStyle/>
          <a:p>
            <a:pPr marL="342900" lvl="0" indent="-342900" eaLnBrk="0" fontAlgn="base" hangingPunct="0">
              <a:spcBef>
                <a:spcPct val="20000"/>
              </a:spcBef>
              <a:spcAft>
                <a:spcPct val="0"/>
              </a:spcAft>
              <a:buFontTx/>
              <a:buChar char="-"/>
            </a:pPr>
            <a:r>
              <a:rPr lang="en-GB" sz="2800" kern="0" dirty="0">
                <a:solidFill>
                  <a:srgbClr val="000000"/>
                </a:solidFill>
                <a:latin typeface="Comic Sans MS" panose="030F0702030302020204" pitchFamily="66" charset="0"/>
              </a:rPr>
              <a:t>Clear </a:t>
            </a:r>
            <a:r>
              <a:rPr lang="en-GB" sz="2800" kern="0" dirty="0">
                <a:solidFill>
                  <a:srgbClr val="FF0000"/>
                </a:solidFill>
                <a:latin typeface="Comic Sans MS" panose="030F0702030302020204" pitchFamily="66" charset="0"/>
              </a:rPr>
              <a:t>title</a:t>
            </a:r>
            <a:r>
              <a:rPr lang="en-GB" sz="2800" kern="0" dirty="0">
                <a:solidFill>
                  <a:srgbClr val="000000"/>
                </a:solidFill>
                <a:latin typeface="Comic Sans MS" panose="030F0702030302020204" pitchFamily="66" charset="0"/>
              </a:rPr>
              <a:t> that shows what is being discussed</a:t>
            </a:r>
          </a:p>
          <a:p>
            <a:pPr marL="342900" lvl="0" indent="-342900" eaLnBrk="0" fontAlgn="base" hangingPunct="0">
              <a:spcBef>
                <a:spcPct val="20000"/>
              </a:spcBef>
              <a:spcAft>
                <a:spcPct val="0"/>
              </a:spcAft>
              <a:buFontTx/>
              <a:buChar char="-"/>
            </a:pPr>
            <a:r>
              <a:rPr lang="en-GB" sz="2800" kern="0" dirty="0">
                <a:solidFill>
                  <a:srgbClr val="FF0000"/>
                </a:solidFill>
                <a:latin typeface="Comic Sans MS" panose="030F0702030302020204" pitchFamily="66" charset="0"/>
              </a:rPr>
              <a:t>Opening </a:t>
            </a:r>
            <a:r>
              <a:rPr lang="en-GB" sz="2800" kern="0" dirty="0" smtClean="0">
                <a:solidFill>
                  <a:srgbClr val="FF0000"/>
                </a:solidFill>
                <a:latin typeface="Comic Sans MS" panose="030F0702030302020204" pitchFamily="66" charset="0"/>
              </a:rPr>
              <a:t>paragraph/introduction </a:t>
            </a:r>
            <a:r>
              <a:rPr lang="en-GB" sz="2800" kern="0" dirty="0">
                <a:solidFill>
                  <a:srgbClr val="000000"/>
                </a:solidFill>
                <a:latin typeface="Comic Sans MS" panose="030F0702030302020204" pitchFamily="66" charset="0"/>
              </a:rPr>
              <a:t>– states what is being </a:t>
            </a:r>
            <a:r>
              <a:rPr lang="en-GB" sz="2800" kern="0" dirty="0" smtClean="0">
                <a:solidFill>
                  <a:srgbClr val="000000"/>
                </a:solidFill>
                <a:latin typeface="Comic Sans MS" panose="030F0702030302020204" pitchFamily="66" charset="0"/>
              </a:rPr>
              <a:t>discussed and why </a:t>
            </a:r>
            <a:endParaRPr lang="en-GB" sz="2800" kern="0" dirty="0">
              <a:solidFill>
                <a:srgbClr val="000000"/>
              </a:solidFill>
              <a:latin typeface="Comic Sans MS" panose="030F0702030302020204" pitchFamily="66" charset="0"/>
            </a:endParaRPr>
          </a:p>
          <a:p>
            <a:pPr marL="342900" lvl="0" indent="-342900" eaLnBrk="0" fontAlgn="base" hangingPunct="0">
              <a:spcBef>
                <a:spcPct val="20000"/>
              </a:spcBef>
              <a:spcAft>
                <a:spcPct val="0"/>
              </a:spcAft>
              <a:buFontTx/>
              <a:buChar char="-"/>
            </a:pPr>
            <a:r>
              <a:rPr lang="en-GB" sz="2800" kern="0" dirty="0">
                <a:solidFill>
                  <a:srgbClr val="000000"/>
                </a:solidFill>
                <a:latin typeface="Comic Sans MS" panose="030F0702030302020204" pitchFamily="66" charset="0"/>
              </a:rPr>
              <a:t>Paragraph with </a:t>
            </a:r>
            <a:r>
              <a:rPr lang="en-GB" sz="2800" kern="0" dirty="0">
                <a:solidFill>
                  <a:srgbClr val="FF0000"/>
                </a:solidFill>
                <a:latin typeface="Comic Sans MS" panose="030F0702030302020204" pitchFamily="66" charset="0"/>
              </a:rPr>
              <a:t>reasons for</a:t>
            </a:r>
            <a:r>
              <a:rPr lang="en-GB" sz="2800" kern="0" dirty="0">
                <a:solidFill>
                  <a:srgbClr val="000000"/>
                </a:solidFill>
                <a:latin typeface="Comic Sans MS" panose="030F0702030302020204" pitchFamily="66" charset="0"/>
              </a:rPr>
              <a:t>.</a:t>
            </a:r>
          </a:p>
          <a:p>
            <a:pPr marL="342900" lvl="0" indent="-342900" eaLnBrk="0" fontAlgn="base" hangingPunct="0">
              <a:spcBef>
                <a:spcPct val="20000"/>
              </a:spcBef>
              <a:spcAft>
                <a:spcPct val="0"/>
              </a:spcAft>
              <a:buFontTx/>
              <a:buChar char="-"/>
            </a:pPr>
            <a:r>
              <a:rPr lang="en-GB" sz="2800" kern="0" dirty="0">
                <a:solidFill>
                  <a:srgbClr val="000000"/>
                </a:solidFill>
                <a:latin typeface="Comic Sans MS" panose="030F0702030302020204" pitchFamily="66" charset="0"/>
              </a:rPr>
              <a:t>Paragraph with </a:t>
            </a:r>
            <a:r>
              <a:rPr lang="en-GB" sz="2800" kern="0" dirty="0">
                <a:solidFill>
                  <a:srgbClr val="FF0000"/>
                </a:solidFill>
                <a:latin typeface="Comic Sans MS" panose="030F0702030302020204" pitchFamily="66" charset="0"/>
              </a:rPr>
              <a:t>reasons </a:t>
            </a:r>
            <a:r>
              <a:rPr lang="en-GB" sz="2800" kern="0" dirty="0" smtClean="0">
                <a:solidFill>
                  <a:srgbClr val="FF0000"/>
                </a:solidFill>
                <a:latin typeface="Comic Sans MS" panose="030F0702030302020204" pitchFamily="66" charset="0"/>
              </a:rPr>
              <a:t>against</a:t>
            </a:r>
            <a:endParaRPr lang="en-GB" sz="2800" kern="0" dirty="0">
              <a:solidFill>
                <a:srgbClr val="FF0000"/>
              </a:solidFill>
              <a:latin typeface="Comic Sans MS" panose="030F0702030302020204" pitchFamily="66" charset="0"/>
            </a:endParaRPr>
          </a:p>
          <a:p>
            <a:pPr marL="342900" lvl="0" indent="-342900" eaLnBrk="0" fontAlgn="base" hangingPunct="0">
              <a:spcBef>
                <a:spcPct val="20000"/>
              </a:spcBef>
              <a:spcAft>
                <a:spcPct val="0"/>
              </a:spcAft>
              <a:buFontTx/>
              <a:buChar char="-"/>
            </a:pPr>
            <a:r>
              <a:rPr lang="en-GB" sz="2800" kern="0" dirty="0" smtClean="0">
                <a:solidFill>
                  <a:srgbClr val="FF0000"/>
                </a:solidFill>
                <a:latin typeface="Comic Sans MS" panose="030F0702030302020204" pitchFamily="66" charset="0"/>
              </a:rPr>
              <a:t>Final paragraph </a:t>
            </a:r>
            <a:r>
              <a:rPr lang="en-GB" sz="2800" kern="0" dirty="0">
                <a:solidFill>
                  <a:srgbClr val="000000"/>
                </a:solidFill>
                <a:latin typeface="Comic Sans MS" panose="030F0702030302020204" pitchFamily="66" charset="0"/>
              </a:rPr>
              <a:t>stating your views and provide reasons</a:t>
            </a:r>
          </a:p>
        </p:txBody>
      </p:sp>
      <p:sp>
        <p:nvSpPr>
          <p:cNvPr id="3" name="TextBox 2"/>
          <p:cNvSpPr txBox="1"/>
          <p:nvPr/>
        </p:nvSpPr>
        <p:spPr>
          <a:xfrm>
            <a:off x="683568" y="116632"/>
            <a:ext cx="6408712" cy="830997"/>
          </a:xfrm>
          <a:prstGeom prst="rect">
            <a:avLst/>
          </a:prstGeom>
          <a:noFill/>
        </p:spPr>
        <p:txBody>
          <a:bodyPr wrap="square" rtlCol="0">
            <a:spAutoFit/>
          </a:bodyPr>
          <a:lstStyle/>
          <a:p>
            <a:r>
              <a:rPr lang="en-GB" sz="2400" b="1" u="sng" dirty="0" smtClean="0">
                <a:latin typeface="Comic Sans MS" panose="030F0702030302020204" pitchFamily="66" charset="0"/>
              </a:rPr>
              <a:t>Checklist for the structure of a discussion text</a:t>
            </a:r>
            <a:endParaRPr lang="en-GB" sz="2400" b="1" u="sng" dirty="0">
              <a:latin typeface="Comic Sans MS" panose="030F0702030302020204" pitchFamily="66" charset="0"/>
            </a:endParaRPr>
          </a:p>
        </p:txBody>
      </p:sp>
    </p:spTree>
    <p:extLst>
      <p:ext uri="{BB962C8B-B14F-4D97-AF65-F5344CB8AC3E}">
        <p14:creationId xmlns:p14="http://schemas.microsoft.com/office/powerpoint/2010/main" val="1210880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80728"/>
            <a:ext cx="7416824" cy="388414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rgbClr val="000000"/>
                </a:solidFill>
                <a:effectLst/>
                <a:uLnTx/>
                <a:uFillTx/>
                <a:latin typeface="Comic Sans MS" panose="030F0702030302020204" pitchFamily="66" charset="0"/>
                <a:ea typeface="+mn-ea"/>
                <a:cs typeface="+mn-cs"/>
              </a:rPr>
              <a:t>Clear </a:t>
            </a:r>
            <a:r>
              <a:rPr kumimoji="0" lang="en-GB" sz="2800" b="0" i="0" u="none" strike="noStrike" kern="0" cap="none" spc="0" normalizeH="0" baseline="0" noProof="0" dirty="0">
                <a:ln>
                  <a:noFill/>
                </a:ln>
                <a:solidFill>
                  <a:srgbClr val="FF0000"/>
                </a:solidFill>
                <a:effectLst/>
                <a:uLnTx/>
                <a:uFillTx/>
                <a:latin typeface="Comic Sans MS" panose="030F0702030302020204" pitchFamily="66" charset="0"/>
                <a:ea typeface="+mn-ea"/>
                <a:cs typeface="+mn-cs"/>
              </a:rPr>
              <a:t>title</a:t>
            </a:r>
            <a:r>
              <a:rPr kumimoji="0" lang="en-GB" sz="2800" b="0" i="0" u="none" strike="noStrike" kern="0" cap="none" spc="0" normalizeH="0" baseline="0" noProof="0" dirty="0">
                <a:ln>
                  <a:noFill/>
                </a:ln>
                <a:solidFill>
                  <a:srgbClr val="000000"/>
                </a:solidFill>
                <a:effectLst/>
                <a:uLnTx/>
                <a:uFillTx/>
                <a:latin typeface="Comic Sans MS" panose="030F0702030302020204" pitchFamily="66" charset="0"/>
                <a:ea typeface="+mn-ea"/>
                <a:cs typeface="+mn-cs"/>
              </a:rPr>
              <a:t> that shows what is being discussed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rgbClr val="FF0000"/>
                </a:solidFill>
                <a:effectLst/>
                <a:uLnTx/>
                <a:uFillTx/>
                <a:latin typeface="Comic Sans MS" panose="030F0702030302020204" pitchFamily="66" charset="0"/>
                <a:ea typeface="+mn-ea"/>
                <a:cs typeface="+mn-cs"/>
              </a:rPr>
              <a:t>Opening </a:t>
            </a:r>
            <a:r>
              <a:rPr kumimoji="0" lang="en-GB" sz="2800" b="0" i="0" u="none" strike="noStrike" kern="0" cap="none" spc="0" normalizeH="0" baseline="0" noProof="0" dirty="0" smtClean="0">
                <a:ln>
                  <a:noFill/>
                </a:ln>
                <a:solidFill>
                  <a:srgbClr val="FF0000"/>
                </a:solidFill>
                <a:effectLst/>
                <a:uLnTx/>
                <a:uFillTx/>
                <a:latin typeface="Comic Sans MS" panose="030F0702030302020204" pitchFamily="66" charset="0"/>
                <a:ea typeface="+mn-ea"/>
                <a:cs typeface="+mn-cs"/>
              </a:rPr>
              <a:t>paragraph/introduction </a:t>
            </a:r>
            <a:r>
              <a:rPr kumimoji="0" lang="en-GB" sz="2800" b="0" i="0" u="none" strike="noStrike" kern="0" cap="none" spc="0" normalizeH="0" baseline="0" noProof="0" dirty="0">
                <a:ln>
                  <a:noFill/>
                </a:ln>
                <a:solidFill>
                  <a:srgbClr val="000000"/>
                </a:solidFill>
                <a:effectLst/>
                <a:uLnTx/>
                <a:uFillTx/>
                <a:latin typeface="Comic Sans MS" panose="030F0702030302020204" pitchFamily="66" charset="0"/>
                <a:ea typeface="+mn-ea"/>
                <a:cs typeface="+mn-cs"/>
              </a:rPr>
              <a:t>– states what is being </a:t>
            </a:r>
            <a:r>
              <a:rPr kumimoji="0" lang="en-GB" sz="2800" b="0" i="0" u="none" strike="noStrike" kern="0" cap="none" spc="0" normalizeH="0" baseline="0" noProof="0" dirty="0" smtClean="0">
                <a:ln>
                  <a:noFill/>
                </a:ln>
                <a:solidFill>
                  <a:srgbClr val="000000"/>
                </a:solidFill>
                <a:effectLst/>
                <a:uLnTx/>
                <a:uFillTx/>
                <a:latin typeface="Comic Sans MS" panose="030F0702030302020204" pitchFamily="66" charset="0"/>
                <a:ea typeface="+mn-ea"/>
                <a:cs typeface="+mn-cs"/>
              </a:rPr>
              <a:t>discussed and why </a:t>
            </a:r>
            <a:endParaRPr kumimoji="0" lang="en-GB" sz="2800" b="0" i="0" u="none" strike="noStrike" kern="0" cap="none" spc="0" normalizeH="0" baseline="0" noProof="0" dirty="0">
              <a:ln>
                <a:noFill/>
              </a:ln>
              <a:solidFill>
                <a:srgbClr val="000000"/>
              </a:solidFill>
              <a:effectLst/>
              <a:uLnTx/>
              <a:uFillTx/>
              <a:latin typeface="Comic Sans MS" panose="030F0702030302020204" pitchFamily="66"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rgbClr val="000000"/>
                </a:solidFill>
                <a:effectLst/>
                <a:uLnTx/>
                <a:uFillTx/>
                <a:latin typeface="Comic Sans MS" panose="030F0702030302020204" pitchFamily="66" charset="0"/>
                <a:ea typeface="+mn-ea"/>
                <a:cs typeface="+mn-cs"/>
              </a:rPr>
              <a:t>Paragraph with </a:t>
            </a:r>
            <a:r>
              <a:rPr kumimoji="0" lang="en-GB" sz="2800" b="0" i="0" u="none" strike="noStrike" kern="0" cap="none" spc="0" normalizeH="0" baseline="0" noProof="0" dirty="0">
                <a:ln>
                  <a:noFill/>
                </a:ln>
                <a:solidFill>
                  <a:srgbClr val="FF0000"/>
                </a:solidFill>
                <a:effectLst/>
                <a:uLnTx/>
                <a:uFillTx/>
                <a:latin typeface="Comic Sans MS" panose="030F0702030302020204" pitchFamily="66" charset="0"/>
                <a:ea typeface="+mn-ea"/>
                <a:cs typeface="+mn-cs"/>
              </a:rPr>
              <a:t>reasons for</a:t>
            </a:r>
            <a:r>
              <a:rPr kumimoji="0" lang="en-GB" sz="2800" b="0" i="0" u="none" strike="noStrike" kern="0" cap="none" spc="0" normalizeH="0" baseline="0" noProof="0" dirty="0">
                <a:ln>
                  <a:noFill/>
                </a:ln>
                <a:solidFill>
                  <a:srgbClr val="000000"/>
                </a:solidFill>
                <a:effectLst/>
                <a:uLnTx/>
                <a:uFillTx/>
                <a:latin typeface="Comic Sans MS" panose="030F0702030302020204" pitchFamily="66" charset="0"/>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rgbClr val="000000"/>
                </a:solidFill>
                <a:effectLst/>
                <a:uLnTx/>
                <a:uFillTx/>
                <a:latin typeface="Comic Sans MS" panose="030F0702030302020204" pitchFamily="66" charset="0"/>
                <a:ea typeface="+mn-ea"/>
                <a:cs typeface="+mn-cs"/>
              </a:rPr>
              <a:t>Paragraph with </a:t>
            </a:r>
            <a:r>
              <a:rPr kumimoji="0" lang="en-GB" sz="2800" b="0" i="0" u="none" strike="noStrike" kern="0" cap="none" spc="0" normalizeH="0" baseline="0" noProof="0" dirty="0">
                <a:ln>
                  <a:noFill/>
                </a:ln>
                <a:solidFill>
                  <a:srgbClr val="FF0000"/>
                </a:solidFill>
                <a:effectLst/>
                <a:uLnTx/>
                <a:uFillTx/>
                <a:latin typeface="Comic Sans MS" panose="030F0702030302020204" pitchFamily="66" charset="0"/>
                <a:ea typeface="+mn-ea"/>
                <a:cs typeface="+mn-cs"/>
              </a:rPr>
              <a:t>reasons </a:t>
            </a:r>
            <a:r>
              <a:rPr kumimoji="0" lang="en-GB" sz="2800" b="0" i="0" u="none" strike="noStrike" kern="0" cap="none" spc="0" normalizeH="0" baseline="0" noProof="0" dirty="0" smtClean="0">
                <a:ln>
                  <a:noFill/>
                </a:ln>
                <a:solidFill>
                  <a:srgbClr val="FF0000"/>
                </a:solidFill>
                <a:effectLst/>
                <a:uLnTx/>
                <a:uFillTx/>
                <a:latin typeface="Comic Sans MS" panose="030F0702030302020204" pitchFamily="66" charset="0"/>
                <a:ea typeface="+mn-ea"/>
                <a:cs typeface="+mn-cs"/>
              </a:rPr>
              <a:t>against</a:t>
            </a:r>
            <a:endParaRPr kumimoji="0" lang="en-GB" sz="2800" b="0" i="0" u="none" strike="noStrike" kern="0" cap="none" spc="0" normalizeH="0" baseline="0" noProof="0" dirty="0">
              <a:ln>
                <a:noFill/>
              </a:ln>
              <a:solidFill>
                <a:srgbClr val="FF0000"/>
              </a:solidFill>
              <a:effectLst/>
              <a:uLnTx/>
              <a:uFillTx/>
              <a:latin typeface="Comic Sans MS" panose="030F0702030302020204" pitchFamily="66"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rgbClr val="FF0000"/>
                </a:solidFill>
                <a:effectLst/>
                <a:uLnTx/>
                <a:uFillTx/>
                <a:latin typeface="Comic Sans MS" panose="030F0702030302020204" pitchFamily="66" charset="0"/>
                <a:ea typeface="+mn-ea"/>
                <a:cs typeface="+mn-cs"/>
              </a:rPr>
              <a:t>Final paragraph </a:t>
            </a:r>
            <a:r>
              <a:rPr kumimoji="0" lang="en-GB" sz="2800" b="0" i="0" u="none" strike="noStrike" kern="0" cap="none" spc="0" normalizeH="0" baseline="0" noProof="0" dirty="0">
                <a:ln>
                  <a:noFill/>
                </a:ln>
                <a:solidFill>
                  <a:srgbClr val="000000"/>
                </a:solidFill>
                <a:effectLst/>
                <a:uLnTx/>
                <a:uFillTx/>
                <a:latin typeface="Comic Sans MS" panose="030F0702030302020204" pitchFamily="66" charset="0"/>
                <a:ea typeface="+mn-ea"/>
                <a:cs typeface="+mn-cs"/>
              </a:rPr>
              <a:t>stating your views and provide reasons</a:t>
            </a:r>
          </a:p>
        </p:txBody>
      </p:sp>
      <p:sp>
        <p:nvSpPr>
          <p:cNvPr id="3" name="TextBox 2"/>
          <p:cNvSpPr txBox="1"/>
          <p:nvPr/>
        </p:nvSpPr>
        <p:spPr>
          <a:xfrm>
            <a:off x="683568" y="116632"/>
            <a:ext cx="640871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Checklist for the structure of a discussion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531505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7776864"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Task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i="0" strike="noStrike" kern="1200" cap="none" spc="0" normalizeH="0" baseline="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prstClr val="black"/>
                </a:solidFill>
                <a:latin typeface="Comic Sans MS" panose="030F0702030302020204" pitchFamily="66" charset="0"/>
              </a:rPr>
              <a:t>If you can, print of the discussion text that is on the next slide. Stick it in your home learning book and find the features (slide 15) by drawing a line to this part and labelling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prstClr val="black"/>
                </a:solidFill>
                <a:latin typeface="Comic Sans MS" panose="030F0702030302020204" pitchFamily="66" charset="0"/>
              </a:rPr>
              <a:t>If you can not print the discussion text of, then in home learning book copy neatly the checklist for a discussion text (slide 15) You will need this for next week’s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prstClr val="black"/>
                </a:solidFill>
                <a:latin typeface="Comic Sans MS" panose="030F0702030302020204" pitchFamily="66" charset="0"/>
              </a:rPr>
              <a:t> </a:t>
            </a:r>
            <a:endParaRPr lang="en-GB" sz="2400"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smtClean="0">
                <a:solidFill>
                  <a:prstClr val="black"/>
                </a:solidFill>
                <a:latin typeface="Comic Sans MS" panose="030F0702030302020204" pitchFamily="66" charset="0"/>
              </a:rPr>
              <a:t> </a:t>
            </a:r>
            <a:endParaRPr kumimoji="0" lang="en-GB" sz="2400" i="0"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6862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775" t="14699" r="40150" b="25200"/>
          <a:stretch/>
        </p:blipFill>
        <p:spPr>
          <a:xfrm>
            <a:off x="1259632" y="0"/>
            <a:ext cx="6192688" cy="6561300"/>
          </a:xfrm>
          <a:prstGeom prst="rect">
            <a:avLst/>
          </a:prstGeom>
        </p:spPr>
      </p:pic>
    </p:spTree>
    <p:extLst>
      <p:ext uri="{BB962C8B-B14F-4D97-AF65-F5344CB8AC3E}">
        <p14:creationId xmlns:p14="http://schemas.microsoft.com/office/powerpoint/2010/main" val="1142218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FFD5-4A1B-EE42-A731-D7BC7AF58D9D}"/>
              </a:ext>
            </a:extLst>
          </p:cNvPr>
          <p:cNvSpPr>
            <a:spLocks noGrp="1"/>
          </p:cNvSpPr>
          <p:nvPr>
            <p:ph type="title"/>
          </p:nvPr>
        </p:nvSpPr>
        <p:spPr>
          <a:xfrm>
            <a:off x="457200" y="274638"/>
            <a:ext cx="8229600" cy="2290266"/>
          </a:xfrm>
        </p:spPr>
        <p:txBody>
          <a:bodyPr>
            <a:normAutofit/>
          </a:bodyPr>
          <a:lstStyle/>
          <a:p>
            <a:r>
              <a:rPr lang="en-GB" dirty="0" smtClean="0">
                <a:latin typeface="Comic Sans MS" panose="030F0702030302020204" pitchFamily="66" charset="0"/>
              </a:rPr>
              <a:t>Don’t forget to make us smile and post work onto </a:t>
            </a:r>
            <a:r>
              <a:rPr lang="en-GB">
                <a:latin typeface="Comic Sans MS" panose="030F0702030302020204" pitchFamily="66" charset="0"/>
              </a:rPr>
              <a:t>Class </a:t>
            </a:r>
            <a:r>
              <a:rPr lang="en-GB" smtClean="0">
                <a:latin typeface="Comic Sans MS" panose="030F0702030302020204" pitchFamily="66" charset="0"/>
              </a:rPr>
              <a:t>Dojo!</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D4D2165F-1A25-4147-A026-503CEF70E3D6}"/>
              </a:ext>
            </a:extLst>
          </p:cNvPr>
          <p:cNvSpPr>
            <a:spLocks noGrp="1"/>
          </p:cNvSpPr>
          <p:nvPr>
            <p:ph idx="1"/>
          </p:nvPr>
        </p:nvSpPr>
        <p:spPr>
          <a:xfrm>
            <a:off x="683569" y="2924944"/>
            <a:ext cx="3106688" cy="1872208"/>
          </a:xfrm>
        </p:spPr>
        <p:txBody>
          <a:bodyPr>
            <a:normAutofit lnSpcReduction="10000"/>
          </a:bodyPr>
          <a:lstStyle/>
          <a:p>
            <a:pPr marL="0" indent="0" algn="ctr">
              <a:buNone/>
            </a:pPr>
            <a:r>
              <a:rPr lang="en-GB" dirty="0">
                <a:latin typeface="Comic Sans MS" panose="030F0702030302020204" pitchFamily="66" charset="0"/>
              </a:rPr>
              <a:t>For great work posted, there will be dojos given out!</a:t>
            </a:r>
          </a:p>
        </p:txBody>
      </p:sp>
      <p:pic>
        <p:nvPicPr>
          <p:cNvPr id="4" name="Picture 3">
            <a:extLst>
              <a:ext uri="{FF2B5EF4-FFF2-40B4-BE49-F238E27FC236}">
                <a16:creationId xmlns:a16="http://schemas.microsoft.com/office/drawing/2014/main" id="{91C620B4-E8C7-B141-8A44-A189F0512D6C}"/>
              </a:ext>
            </a:extLst>
          </p:cNvPr>
          <p:cNvPicPr>
            <a:picLocks noChangeAspect="1"/>
          </p:cNvPicPr>
          <p:nvPr/>
        </p:nvPicPr>
        <p:blipFill>
          <a:blip r:embed="rId2"/>
          <a:stretch>
            <a:fillRect/>
          </a:stretch>
        </p:blipFill>
        <p:spPr>
          <a:xfrm>
            <a:off x="4211960" y="4056510"/>
            <a:ext cx="3937000" cy="2070100"/>
          </a:xfrm>
          <a:prstGeom prst="rect">
            <a:avLst/>
          </a:prstGeom>
        </p:spPr>
      </p:pic>
    </p:spTree>
    <p:extLst>
      <p:ext uri="{BB962C8B-B14F-4D97-AF65-F5344CB8AC3E}">
        <p14:creationId xmlns:p14="http://schemas.microsoft.com/office/powerpoint/2010/main" val="1211843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GB" sz="3200" u="sng" dirty="0" smtClean="0">
                <a:latin typeface="Comic Sans MS" panose="030F0702030302020204" pitchFamily="66" charset="0"/>
              </a:rPr>
              <a:t>Warm up</a:t>
            </a:r>
            <a:endParaRPr lang="en-GB" sz="3200" u="sng" dirty="0">
              <a:latin typeface="Comic Sans MS" panose="030F0702030302020204" pitchFamily="66" charset="0"/>
            </a:endParaRPr>
          </a:p>
        </p:txBody>
      </p:sp>
      <p:sp>
        <p:nvSpPr>
          <p:cNvPr id="4" name="TextBox 3"/>
          <p:cNvSpPr txBox="1"/>
          <p:nvPr/>
        </p:nvSpPr>
        <p:spPr>
          <a:xfrm>
            <a:off x="395536" y="1417638"/>
            <a:ext cx="74168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Using conjunctions to create complex sentences. </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5" name="TextBox 4"/>
          <p:cNvSpPr txBox="1"/>
          <p:nvPr/>
        </p:nvSpPr>
        <p:spPr>
          <a:xfrm>
            <a:off x="395536" y="2132856"/>
            <a:ext cx="7416824" cy="936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5940152" y="2132856"/>
            <a:ext cx="2983582" cy="4253191"/>
          </a:xfrm>
          <a:prstGeom prst="rect">
            <a:avLst/>
          </a:prstGeom>
        </p:spPr>
      </p:pic>
      <p:sp>
        <p:nvSpPr>
          <p:cNvPr id="7" name="TextBox 6"/>
          <p:cNvSpPr txBox="1"/>
          <p:nvPr/>
        </p:nvSpPr>
        <p:spPr>
          <a:xfrm>
            <a:off x="251520" y="2132856"/>
            <a:ext cx="53285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Can</a:t>
            </a:r>
            <a:r>
              <a:rPr kumimoji="0" lang="en-GB" sz="18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you add a conjunction to these complex sentences?</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8" name="TextBox 7"/>
          <p:cNvSpPr txBox="1"/>
          <p:nvPr/>
        </p:nvSpPr>
        <p:spPr>
          <a:xfrm>
            <a:off x="107504" y="3068960"/>
            <a:ext cx="5760640" cy="36933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Boys should learn</a:t>
            </a:r>
            <a:r>
              <a:rPr kumimoji="0" lang="en-GB" sz="18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cookery ___________ they need to be able to look after themselves.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baseline="0" dirty="0">
              <a:solidFill>
                <a:prstClr val="black"/>
              </a:solidFill>
              <a:latin typeface="Comic Sans MS" panose="030F0702030302020204" pitchFamily="66"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dirty="0" smtClean="0">
                <a:solidFill>
                  <a:prstClr val="black"/>
                </a:solidFill>
                <a:latin typeface="Comic Sans MS" panose="030F0702030302020204" pitchFamily="66" charset="0"/>
              </a:rPr>
              <a:t>Children need to have homework _________ they are at school __________ parents need to know what they have been learning.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dirty="0" smtClean="0">
                <a:solidFill>
                  <a:prstClr val="black"/>
                </a:solidFill>
                <a:latin typeface="Comic Sans MS" panose="030F0702030302020204" pitchFamily="66" charset="0"/>
              </a:rPr>
              <a:t>___children do not wear a school uniform, then they will look scruffy and untidy.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dirty="0">
              <a:solidFill>
                <a:prstClr val="black"/>
              </a:solidFill>
              <a:latin typeface="Comic Sans MS" panose="030F0702030302020204" pitchFamily="66"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dirty="0" smtClean="0">
                <a:solidFill>
                  <a:prstClr val="black"/>
                </a:solidFill>
                <a:latin typeface="Comic Sans MS" panose="030F0702030302020204" pitchFamily="66" charset="0"/>
              </a:rPr>
              <a:t> Homework is essential for children ______ they are at school.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74490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GB" sz="3200" u="sng" dirty="0" smtClean="0">
                <a:latin typeface="Comic Sans MS" panose="030F0702030302020204" pitchFamily="66" charset="0"/>
              </a:rPr>
              <a:t>Warm up</a:t>
            </a:r>
            <a:endParaRPr lang="en-GB" sz="3200" u="sng" dirty="0">
              <a:latin typeface="Comic Sans MS" panose="030F0702030302020204" pitchFamily="66" charset="0"/>
            </a:endParaRPr>
          </a:p>
        </p:txBody>
      </p:sp>
      <p:sp>
        <p:nvSpPr>
          <p:cNvPr id="4" name="TextBox 3"/>
          <p:cNvSpPr txBox="1"/>
          <p:nvPr/>
        </p:nvSpPr>
        <p:spPr>
          <a:xfrm>
            <a:off x="395536" y="1417638"/>
            <a:ext cx="74168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Using conjunctions to create complex sentences. </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5" name="TextBox 4"/>
          <p:cNvSpPr txBox="1"/>
          <p:nvPr/>
        </p:nvSpPr>
        <p:spPr>
          <a:xfrm>
            <a:off x="395536" y="2132856"/>
            <a:ext cx="7416824" cy="936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5940152" y="2132856"/>
            <a:ext cx="2983582" cy="4253191"/>
          </a:xfrm>
          <a:prstGeom prst="rect">
            <a:avLst/>
          </a:prstGeom>
        </p:spPr>
      </p:pic>
      <p:sp>
        <p:nvSpPr>
          <p:cNvPr id="7" name="TextBox 6"/>
          <p:cNvSpPr txBox="1"/>
          <p:nvPr/>
        </p:nvSpPr>
        <p:spPr>
          <a:xfrm>
            <a:off x="251520" y="2132856"/>
            <a:ext cx="53285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a:t>
            </a:r>
            <a:r>
              <a:rPr kumimoji="0" lang="en-GB" sz="18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did you get on?</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8" name="TextBox 7"/>
          <p:cNvSpPr txBox="1"/>
          <p:nvPr/>
        </p:nvSpPr>
        <p:spPr>
          <a:xfrm>
            <a:off x="107504" y="3068960"/>
            <a:ext cx="5760640" cy="36933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Boys should learn cookery </a:t>
            </a:r>
            <a:r>
              <a:rPr kumimoji="0" lang="en-GB" sz="18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because</a:t>
            </a: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they need to be able to look after themselves.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Children need to have homework </a:t>
            </a:r>
            <a:r>
              <a:rPr kumimoji="0" lang="en-GB" sz="18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a:t>
            </a:r>
            <a:r>
              <a:rPr kumimoji="0" lang="en-GB" sz="1800" b="0" i="0" u="sng" strike="noStrike" kern="1200" cap="none" spc="0" normalizeH="0" noProof="0" dirty="0" smtClean="0">
                <a:ln>
                  <a:noFill/>
                </a:ln>
                <a:solidFill>
                  <a:prstClr val="black"/>
                </a:solidFill>
                <a:effectLst/>
                <a:uLnTx/>
                <a:uFillTx/>
                <a:latin typeface="Comic Sans MS" panose="030F0702030302020204" pitchFamily="66" charset="0"/>
                <a:ea typeface="+mn-ea"/>
                <a:cs typeface="+mn-cs"/>
              </a:rPr>
              <a:t>while</a:t>
            </a:r>
            <a:r>
              <a:rPr kumimoji="0" lang="en-GB" sz="18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a:t>
            </a: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they are at school </a:t>
            </a:r>
            <a:r>
              <a:rPr kumimoji="0" lang="en-GB" sz="18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because</a:t>
            </a:r>
            <a:r>
              <a:rPr kumimoji="0" lang="en-GB" sz="18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a:t>
            </a: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parents need to know what they have been learning.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u="sng" dirty="0" smtClean="0">
                <a:solidFill>
                  <a:prstClr val="black"/>
                </a:solidFill>
                <a:latin typeface="Comic Sans MS" panose="030F0702030302020204" pitchFamily="66" charset="0"/>
              </a:rPr>
              <a:t>If </a:t>
            </a: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children do not wear a school uniform, then they will look scruffy and untidy.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Homework is essential for children </a:t>
            </a:r>
            <a:r>
              <a:rPr kumimoji="0" lang="en-GB" sz="18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when</a:t>
            </a:r>
            <a:r>
              <a:rPr kumimoji="0" lang="en-GB" sz="1800" b="0" i="0" u="sng"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a:t>
            </a: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they are at school.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48035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2" y="479425"/>
            <a:ext cx="8220075" cy="993775"/>
          </a:xfrm>
        </p:spPr>
        <p:txBody>
          <a:bodyPr/>
          <a:lstStyle/>
          <a:p>
            <a:pPr eaLnBrk="1" hangingPunct="1"/>
            <a:endParaRPr lang="en-GB" altLang="en-US" sz="3600" dirty="0" smtClean="0">
              <a:solidFill>
                <a:srgbClr val="013F7B"/>
              </a:solidFill>
            </a:endParaRPr>
          </a:p>
        </p:txBody>
      </p:sp>
      <p:sp>
        <p:nvSpPr>
          <p:cNvPr id="6" name="Rectangle 5"/>
          <p:cNvSpPr>
            <a:spLocks/>
          </p:cNvSpPr>
          <p:nvPr/>
        </p:nvSpPr>
        <p:spPr bwMode="auto">
          <a:xfrm>
            <a:off x="965249" y="1489165"/>
            <a:ext cx="6454775" cy="2296934"/>
          </a:xfrm>
          <a:prstGeom prst="rect">
            <a:avLst/>
          </a:prstGeom>
          <a:solidFill>
            <a:srgbClr val="653B8F">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44000" bIns="216000" anchor="ctr">
            <a:spAutoFit/>
          </a:bodyPr>
          <a:lstStyle>
            <a:lvl1pPr>
              <a:lnSpc>
                <a:spcPct val="90000"/>
              </a:lnSpc>
              <a:spcBef>
                <a:spcPts val="1000"/>
              </a:spcBef>
              <a:buFont typeface="Arial"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pitchFamily="2" charset="0"/>
                <a:ea typeface="Sassoon Infant Rg" pitchFamily="50" charset="0"/>
                <a:cs typeface="Sassoon Infant Rg" pitchFamily="50"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dirty="0">
                <a:ln>
                  <a:noFill/>
                </a:ln>
                <a:solidFill>
                  <a:srgbClr val="1C1C1C"/>
                </a:solidFill>
                <a:effectLst/>
                <a:uLnTx/>
                <a:uFillTx/>
                <a:latin typeface="Twinkl" pitchFamily="2" charset="0"/>
              </a:rPr>
              <a:t> </a:t>
            </a:r>
            <a:r>
              <a:rPr kumimoji="0" lang="en-GB" altLang="en-US" sz="3200" b="0" i="0" u="none" strike="noStrike" kern="1200" cap="none" spc="0" normalizeH="0" baseline="0" noProof="0" dirty="0" smtClean="0">
                <a:ln>
                  <a:noFill/>
                </a:ln>
                <a:solidFill>
                  <a:srgbClr val="1C1C1C"/>
                </a:solidFill>
                <a:effectLst/>
                <a:uLnTx/>
                <a:uFillTx/>
                <a:latin typeface="Comic Sans MS" panose="030F0702030302020204" pitchFamily="66" charset="0"/>
              </a:rPr>
              <a:t>A discussion texts presents arguments and information from differing viewpoints.</a:t>
            </a: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b="18797"/>
          <a:stretch>
            <a:fillRect/>
          </a:stretch>
        </p:blipFill>
        <p:spPr bwMode="auto">
          <a:xfrm>
            <a:off x="5461049" y="1285875"/>
            <a:ext cx="321627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85" y="4321595"/>
            <a:ext cx="2682875"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47866" y="4321546"/>
            <a:ext cx="309634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1C1C1C"/>
                </a:solidFill>
                <a:effectLst/>
                <a:uLnTx/>
                <a:uFillTx/>
                <a:latin typeface="Comic Sans MS" panose="030F0702030302020204" pitchFamily="66" charset="0"/>
                <a:ea typeface="+mn-ea"/>
                <a:cs typeface="+mn-cs"/>
              </a:rPr>
              <a:t>It gives reasons for and against an argument.</a:t>
            </a:r>
            <a:endParaRPr kumimoji="0" lang="en-GB" sz="3200" b="0" i="0" u="none" strike="noStrike" kern="1200" cap="none" spc="0" normalizeH="0" baseline="0" noProof="0" dirty="0">
              <a:ln>
                <a:noFill/>
              </a:ln>
              <a:solidFill>
                <a:srgbClr val="1C1C1C"/>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386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424936" cy="1815882"/>
          </a:xfrm>
          <a:prstGeom prst="rect">
            <a:avLst/>
          </a:prstGeom>
          <a:noFill/>
        </p:spPr>
        <p:txBody>
          <a:bodyPr wrap="square" rtlCol="0">
            <a:spAutoFit/>
          </a:bodyPr>
          <a:lstStyle/>
          <a:p>
            <a:r>
              <a:rPr lang="en-GB" sz="2800" dirty="0" smtClean="0">
                <a:latin typeface="Comic Sans MS" panose="030F0702030302020204" pitchFamily="66" charset="0"/>
              </a:rPr>
              <a:t>Yesterday we were looking at different discussion texts and answering questions about what we had read. Check on the next slides to see how you got on. </a:t>
            </a:r>
            <a:endParaRPr lang="en-GB" sz="2800" dirty="0">
              <a:latin typeface="Comic Sans MS" panose="030F0702030302020204" pitchFamily="66" charset="0"/>
            </a:endParaRPr>
          </a:p>
        </p:txBody>
      </p:sp>
    </p:spTree>
    <p:extLst>
      <p:ext uri="{BB962C8B-B14F-4D97-AF65-F5344CB8AC3E}">
        <p14:creationId xmlns:p14="http://schemas.microsoft.com/office/powerpoint/2010/main" val="2492257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332656"/>
            <a:ext cx="4151736" cy="6407451"/>
          </a:xfrm>
          <a:prstGeom prst="rect">
            <a:avLst/>
          </a:prstGeom>
        </p:spPr>
      </p:pic>
      <p:sp>
        <p:nvSpPr>
          <p:cNvPr id="3" name="TextBox 2"/>
          <p:cNvSpPr txBox="1"/>
          <p:nvPr/>
        </p:nvSpPr>
        <p:spPr>
          <a:xfrm>
            <a:off x="4716016" y="332656"/>
            <a:ext cx="3960440" cy="6186309"/>
          </a:xfrm>
          <a:prstGeom prst="rect">
            <a:avLst/>
          </a:prstGeom>
          <a:noFill/>
        </p:spPr>
        <p:txBody>
          <a:bodyPr wrap="square" rtlCol="0">
            <a:spAutoFit/>
          </a:bodyPr>
          <a:lstStyle/>
          <a:p>
            <a:pPr marL="342900" indent="-342900">
              <a:buAutoNum type="arabicPeriod"/>
            </a:pPr>
            <a:r>
              <a:rPr lang="en-GB" sz="1200" dirty="0" smtClean="0">
                <a:latin typeface="Comic Sans MS" panose="030F0702030302020204" pitchFamily="66" charset="0"/>
              </a:rPr>
              <a:t>The title of the discussion text is ‘Do cats make good pets?’</a:t>
            </a:r>
          </a:p>
          <a:p>
            <a:pPr marL="342900" indent="-342900">
              <a:buAutoNum type="arabicPeriod"/>
            </a:pPr>
            <a:endParaRPr lang="en-GB" sz="1200" dirty="0">
              <a:latin typeface="Comic Sans MS" panose="030F0702030302020204" pitchFamily="66" charset="0"/>
            </a:endParaRPr>
          </a:p>
          <a:p>
            <a:pPr marL="342900" indent="-342900">
              <a:buAutoNum type="arabicPeriod"/>
            </a:pPr>
            <a:r>
              <a:rPr lang="en-GB" sz="1200" dirty="0" smtClean="0">
                <a:latin typeface="Comic Sans MS" panose="030F0702030302020204" pitchFamily="66" charset="0"/>
              </a:rPr>
              <a:t>The class are discussing this because they discovered that some children love cats and others dislike them. </a:t>
            </a:r>
          </a:p>
          <a:p>
            <a:pPr marL="342900" indent="-342900">
              <a:buAutoNum type="arabicPeriod"/>
            </a:pPr>
            <a:endParaRPr lang="en-GB" sz="1200" dirty="0">
              <a:latin typeface="Comic Sans MS" panose="030F0702030302020204" pitchFamily="66" charset="0"/>
            </a:endParaRPr>
          </a:p>
          <a:p>
            <a:pPr marL="342900" indent="-342900">
              <a:buAutoNum type="arabicPeriod"/>
            </a:pPr>
            <a:r>
              <a:rPr lang="en-GB" sz="1200" dirty="0" smtClean="0">
                <a:latin typeface="Comic Sans MS" panose="030F0702030302020204" pitchFamily="66" charset="0"/>
              </a:rPr>
              <a:t>Two reasons why cats make good pets are they are beautiful and cuddly and like to be stroked (other answers from the for cats section would be adequate)</a:t>
            </a:r>
          </a:p>
          <a:p>
            <a:pPr marL="342900" indent="-342900">
              <a:buAutoNum type="arabicPeriod"/>
            </a:pPr>
            <a:endParaRPr lang="en-GB" sz="1200" dirty="0">
              <a:latin typeface="Comic Sans MS" panose="030F0702030302020204" pitchFamily="66" charset="0"/>
            </a:endParaRPr>
          </a:p>
          <a:p>
            <a:pPr marL="342900" indent="-342900">
              <a:buAutoNum type="arabicPeriod"/>
            </a:pPr>
            <a:r>
              <a:rPr lang="en-GB" sz="1200" dirty="0" smtClean="0">
                <a:latin typeface="Comic Sans MS" panose="030F0702030302020204" pitchFamily="66" charset="0"/>
              </a:rPr>
              <a:t>Two reasons against why cats don’t make good pets is because they scratch and spit and they do not protect the house like a dog (other answers from the against cats section will be adequate)</a:t>
            </a:r>
          </a:p>
          <a:p>
            <a:pPr marL="342900" indent="-342900">
              <a:buAutoNum type="arabicPeriod"/>
            </a:pPr>
            <a:endParaRPr lang="en-GB" sz="1200" dirty="0">
              <a:latin typeface="Comic Sans MS" panose="030F0702030302020204" pitchFamily="66" charset="0"/>
            </a:endParaRPr>
          </a:p>
          <a:p>
            <a:pPr marL="342900" indent="-342900">
              <a:buAutoNum type="arabicPeriod"/>
            </a:pPr>
            <a:r>
              <a:rPr lang="en-GB" sz="1200" dirty="0" smtClean="0">
                <a:latin typeface="Comic Sans MS" panose="030F0702030302020204" pitchFamily="66" charset="0"/>
              </a:rPr>
              <a:t>Cats scratch and spit when they get angry. </a:t>
            </a:r>
          </a:p>
          <a:p>
            <a:pPr marL="342900" indent="-342900">
              <a:buAutoNum type="arabicPeriod"/>
            </a:pPr>
            <a:endParaRPr lang="en-GB" sz="1200" dirty="0">
              <a:latin typeface="Comic Sans MS" panose="030F0702030302020204" pitchFamily="66" charset="0"/>
            </a:endParaRPr>
          </a:p>
          <a:p>
            <a:pPr marL="342900" indent="-342900">
              <a:buAutoNum type="arabicPeriod"/>
            </a:pPr>
            <a:r>
              <a:rPr lang="en-GB" sz="1200" dirty="0" smtClean="0">
                <a:latin typeface="Comic Sans MS" panose="030F0702030302020204" pitchFamily="66" charset="0"/>
              </a:rPr>
              <a:t>Cats purr when they are stroked. </a:t>
            </a:r>
          </a:p>
          <a:p>
            <a:pPr marL="342900" indent="-342900">
              <a:buAutoNum type="arabicPeriod"/>
            </a:pPr>
            <a:endParaRPr lang="en-GB" sz="1200" dirty="0">
              <a:latin typeface="Comic Sans MS" panose="030F0702030302020204" pitchFamily="66" charset="0"/>
            </a:endParaRPr>
          </a:p>
          <a:p>
            <a:pPr marL="342900" indent="-342900">
              <a:buAutoNum type="arabicPeriod"/>
            </a:pPr>
            <a:r>
              <a:rPr lang="en-GB" sz="1200" dirty="0" smtClean="0">
                <a:latin typeface="Comic Sans MS" panose="030F0702030302020204" pitchFamily="66" charset="0"/>
              </a:rPr>
              <a:t>The word that means the same as guard is protect. </a:t>
            </a:r>
          </a:p>
          <a:p>
            <a:pPr marL="342900" indent="-342900">
              <a:buAutoNum type="arabicPeriod"/>
            </a:pPr>
            <a:endParaRPr lang="en-GB" sz="1200" dirty="0">
              <a:latin typeface="Comic Sans MS" panose="030F0702030302020204" pitchFamily="66" charset="0"/>
            </a:endParaRPr>
          </a:p>
          <a:p>
            <a:pPr marL="342900" indent="-342900">
              <a:buAutoNum type="arabicPeriod"/>
            </a:pPr>
            <a:r>
              <a:rPr lang="en-GB" sz="1200" dirty="0" smtClean="0">
                <a:latin typeface="Comic Sans MS" panose="030F0702030302020204" pitchFamily="66" charset="0"/>
              </a:rPr>
              <a:t>I think the best pet to have is……..</a:t>
            </a:r>
          </a:p>
          <a:p>
            <a:pPr marL="342900" indent="-342900">
              <a:buAutoNum type="arabicPeriod"/>
            </a:pPr>
            <a:endParaRPr lang="en-GB" sz="1200" dirty="0">
              <a:latin typeface="Comic Sans MS" panose="030F0702030302020204" pitchFamily="66" charset="0"/>
            </a:endParaRPr>
          </a:p>
          <a:p>
            <a:pPr marL="342900" indent="-342900">
              <a:buAutoNum type="arabicPeriod"/>
            </a:pPr>
            <a:r>
              <a:rPr lang="en-GB" sz="1200" dirty="0" smtClean="0">
                <a:latin typeface="Comic Sans MS" panose="030F0702030302020204" pitchFamily="66" charset="0"/>
              </a:rPr>
              <a:t>Three reasons for having a dog are – they are very loyal, you can take them on walks and they can protect your property</a:t>
            </a:r>
          </a:p>
          <a:p>
            <a:r>
              <a:rPr lang="en-GB" sz="1200" dirty="0">
                <a:latin typeface="Comic Sans MS" panose="030F0702030302020204" pitchFamily="66" charset="0"/>
              </a:rPr>
              <a:t> </a:t>
            </a:r>
            <a:r>
              <a:rPr lang="en-GB" sz="1200" dirty="0" smtClean="0">
                <a:latin typeface="Comic Sans MS" panose="030F0702030302020204" pitchFamily="66" charset="0"/>
              </a:rPr>
              <a:t>       Three reasons against having a dog are – you    have  to clean up their mess, they can get muddy on walks and they can chew your things</a:t>
            </a:r>
            <a:endParaRPr lang="en-GB" sz="1200" dirty="0">
              <a:latin typeface="Comic Sans MS" panose="030F0702030302020204" pitchFamily="66" charset="0"/>
            </a:endParaRPr>
          </a:p>
        </p:txBody>
      </p:sp>
    </p:spTree>
    <p:extLst>
      <p:ext uri="{BB962C8B-B14F-4D97-AF65-F5344CB8AC3E}">
        <p14:creationId xmlns:p14="http://schemas.microsoft.com/office/powerpoint/2010/main" val="255887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764704"/>
            <a:ext cx="4511431" cy="5316173"/>
          </a:xfrm>
          <a:prstGeom prst="rect">
            <a:avLst/>
          </a:prstGeom>
        </p:spPr>
      </p:pic>
      <p:sp>
        <p:nvSpPr>
          <p:cNvPr id="3" name="TextBox 2"/>
          <p:cNvSpPr txBox="1"/>
          <p:nvPr/>
        </p:nvSpPr>
        <p:spPr>
          <a:xfrm>
            <a:off x="5076056" y="29561"/>
            <a:ext cx="3672408" cy="7125027"/>
          </a:xfrm>
          <a:prstGeom prst="rect">
            <a:avLst/>
          </a:prstGeom>
          <a:noFill/>
        </p:spPr>
        <p:txBody>
          <a:bodyPr wrap="square" rtlCol="0">
            <a:spAutoFit/>
          </a:bodyPr>
          <a:lstStyle/>
          <a:p>
            <a:pPr marL="342900" indent="-342900">
              <a:buAutoNum type="arabicPeriod"/>
            </a:pPr>
            <a:r>
              <a:rPr lang="en-GB" sz="1100" dirty="0" smtClean="0">
                <a:latin typeface="Comic Sans MS" panose="030F0702030302020204" pitchFamily="66" charset="0"/>
              </a:rPr>
              <a:t>Older children need to do school work at home because they need to learn enough to be able to pass exams. </a:t>
            </a:r>
          </a:p>
          <a:p>
            <a:pPr marL="342900" indent="-342900">
              <a:buAutoNum type="arabicPeriod"/>
            </a:pPr>
            <a:endParaRPr lang="en-GB" sz="1100" dirty="0">
              <a:latin typeface="Comic Sans MS" panose="030F0702030302020204" pitchFamily="66" charset="0"/>
            </a:endParaRPr>
          </a:p>
          <a:p>
            <a:pPr marL="342900" indent="-342900">
              <a:buAutoNum type="arabicPeriod"/>
            </a:pPr>
            <a:r>
              <a:rPr lang="en-GB" sz="1100" dirty="0" smtClean="0">
                <a:latin typeface="Comic Sans MS" panose="030F0702030302020204" pitchFamily="66" charset="0"/>
              </a:rPr>
              <a:t>Three reasons for homework are homework helps parents to understand what their children are learning and to help them at home, it gets them into good habits and it helps them to concentrate on their own. </a:t>
            </a:r>
          </a:p>
          <a:p>
            <a:pPr marL="342900" indent="-342900">
              <a:buAutoNum type="arabicPeriod"/>
            </a:pPr>
            <a:endParaRPr lang="en-GB" sz="1100" dirty="0">
              <a:latin typeface="Comic Sans MS" panose="030F0702030302020204" pitchFamily="66" charset="0"/>
            </a:endParaRPr>
          </a:p>
          <a:p>
            <a:pPr marL="342900" indent="-342900">
              <a:buAutoNum type="arabicPeriod"/>
            </a:pPr>
            <a:r>
              <a:rPr lang="en-GB" sz="1100" dirty="0" smtClean="0">
                <a:latin typeface="Comic Sans MS" panose="030F0702030302020204" pitchFamily="66" charset="0"/>
              </a:rPr>
              <a:t>Three reasons against homework </a:t>
            </a:r>
            <a:r>
              <a:rPr lang="en-GB" sz="1100" dirty="0" smtClean="0">
                <a:latin typeface="Comic Sans MS" panose="030F0702030302020204" pitchFamily="66" charset="0"/>
              </a:rPr>
              <a:t>are that people say that children are too tired after a day at school. It can also be too crowded in some houses to find a quiet place to work and busy parents might not have the time to help their children and this could cause proble</a:t>
            </a:r>
            <a:r>
              <a:rPr lang="en-GB" sz="1100" dirty="0" smtClean="0">
                <a:latin typeface="Comic Sans MS" panose="030F0702030302020204" pitchFamily="66" charset="0"/>
              </a:rPr>
              <a:t>ms. </a:t>
            </a:r>
          </a:p>
          <a:p>
            <a:pPr marL="342900" indent="-342900">
              <a:buAutoNum type="arabicPeriod"/>
            </a:pPr>
            <a:endParaRPr lang="en-GB" sz="1100" dirty="0">
              <a:latin typeface="Comic Sans MS" panose="030F0702030302020204" pitchFamily="66" charset="0"/>
            </a:endParaRPr>
          </a:p>
          <a:p>
            <a:pPr marL="342900" indent="-342900">
              <a:buAutoNum type="arabicPeriod"/>
            </a:pPr>
            <a:r>
              <a:rPr lang="en-GB" sz="1100" dirty="0" smtClean="0">
                <a:latin typeface="Comic Sans MS" panose="030F0702030302020204" pitchFamily="66" charset="0"/>
              </a:rPr>
              <a:t>It could be difficult to find a quiet place to work if you live in a crowded house. </a:t>
            </a:r>
          </a:p>
          <a:p>
            <a:pPr marL="342900" indent="-342900">
              <a:buAutoNum type="arabicPeriod"/>
            </a:pPr>
            <a:endParaRPr lang="en-GB" sz="1100" dirty="0" smtClean="0">
              <a:latin typeface="Comic Sans MS" panose="030F0702030302020204" pitchFamily="66" charset="0"/>
            </a:endParaRPr>
          </a:p>
          <a:p>
            <a:pPr marL="342900" indent="-342900">
              <a:buAutoNum type="arabicPeriod"/>
            </a:pPr>
            <a:r>
              <a:rPr lang="en-GB" sz="1100" dirty="0" smtClean="0">
                <a:latin typeface="Comic Sans MS" panose="030F0702030302020204" pitchFamily="66" charset="0"/>
              </a:rPr>
              <a:t>Children might fuss about homework because they don’t want to do it and parents have a job to make them do it so it all ends in tears. </a:t>
            </a:r>
            <a:endParaRPr lang="en-GB" sz="1100" dirty="0">
              <a:latin typeface="Comic Sans MS" panose="030F0702030302020204" pitchFamily="66" charset="0"/>
            </a:endParaRPr>
          </a:p>
          <a:p>
            <a:pPr marL="342900" indent="-342900">
              <a:buAutoNum type="arabicPeriod"/>
            </a:pPr>
            <a:endParaRPr lang="en-GB" sz="1100" dirty="0" smtClean="0">
              <a:latin typeface="Comic Sans MS" panose="030F0702030302020204" pitchFamily="66" charset="0"/>
            </a:endParaRPr>
          </a:p>
          <a:p>
            <a:pPr marL="342900" indent="-342900">
              <a:buAutoNum type="arabicPeriod"/>
            </a:pPr>
            <a:endParaRPr lang="en-GB" sz="1100" dirty="0">
              <a:latin typeface="Comic Sans MS" panose="030F0702030302020204" pitchFamily="66" charset="0"/>
            </a:endParaRPr>
          </a:p>
          <a:p>
            <a:pPr marL="342900" indent="-342900">
              <a:buAutoNum type="arabicPeriod"/>
            </a:pPr>
            <a:r>
              <a:rPr lang="en-GB" sz="1100" dirty="0" smtClean="0">
                <a:latin typeface="Comic Sans MS" panose="030F0702030302020204" pitchFamily="66" charset="0"/>
              </a:rPr>
              <a:t>Younger children are given homework because it gets them into the habit of working at home.</a:t>
            </a:r>
          </a:p>
          <a:p>
            <a:pPr marL="342900" indent="-342900">
              <a:buAutoNum type="arabicPeriod"/>
            </a:pPr>
            <a:endParaRPr lang="en-GB" sz="1100" dirty="0">
              <a:latin typeface="Comic Sans MS" panose="030F0702030302020204" pitchFamily="66" charset="0"/>
            </a:endParaRPr>
          </a:p>
          <a:p>
            <a:pPr marL="342900" indent="-342900">
              <a:buAutoNum type="arabicPeriod"/>
            </a:pPr>
            <a:r>
              <a:rPr lang="en-GB" sz="1100" dirty="0" smtClean="0">
                <a:latin typeface="Comic Sans MS" panose="030F0702030302020204" pitchFamily="66" charset="0"/>
              </a:rPr>
              <a:t>My opinion </a:t>
            </a:r>
            <a:r>
              <a:rPr lang="en-GB" sz="1100" dirty="0" smtClean="0">
                <a:latin typeface="Comic Sans MS" panose="030F0702030302020204" pitchFamily="66" charset="0"/>
              </a:rPr>
              <a:t>on homework is……..</a:t>
            </a:r>
          </a:p>
          <a:p>
            <a:pPr marL="342900" indent="-342900">
              <a:buAutoNum type="arabicPeriod"/>
            </a:pPr>
            <a:endParaRPr lang="en-GB" sz="1100" dirty="0">
              <a:latin typeface="Comic Sans MS" panose="030F0702030302020204" pitchFamily="66" charset="0"/>
            </a:endParaRPr>
          </a:p>
          <a:p>
            <a:pPr marL="342900" indent="-342900">
              <a:buAutoNum type="arabicPeriod"/>
            </a:pPr>
            <a:r>
              <a:rPr lang="en-GB" sz="1100" dirty="0" smtClean="0">
                <a:latin typeface="Comic Sans MS" panose="030F0702030302020204" pitchFamily="66" charset="0"/>
              </a:rPr>
              <a:t>3 reasons for banning playtimes – some children play in a rough way and hurt others, it is also a big chunk of learning time lost and break time interrupts valuable learning time. </a:t>
            </a:r>
          </a:p>
          <a:p>
            <a:pPr marL="342900" indent="-342900">
              <a:buAutoNum type="arabicPeriod"/>
            </a:pPr>
            <a:endParaRPr lang="en-GB" sz="1100" dirty="0">
              <a:latin typeface="Comic Sans MS" panose="030F0702030302020204" pitchFamily="66" charset="0"/>
            </a:endParaRPr>
          </a:p>
          <a:p>
            <a:r>
              <a:rPr lang="en-GB" sz="1100" dirty="0" smtClean="0">
                <a:latin typeface="Comic Sans MS" panose="030F0702030302020204" pitchFamily="66" charset="0"/>
              </a:rPr>
              <a:t>        3 reasons against banning playtimes – children need to exercise and run around, children need to eat toast and fruit to give them energy and children need to have time to go </a:t>
            </a:r>
            <a:r>
              <a:rPr lang="en-GB" sz="1100" smtClean="0">
                <a:latin typeface="Comic Sans MS" panose="030F0702030302020204" pitchFamily="66" charset="0"/>
              </a:rPr>
              <a:t>to the toilet. </a:t>
            </a:r>
            <a:endParaRPr lang="en-GB" sz="1100" dirty="0" smtClean="0">
              <a:latin typeface="Comic Sans MS" panose="030F0702030302020204" pitchFamily="66" charset="0"/>
            </a:endParaRPr>
          </a:p>
          <a:p>
            <a:pPr marL="342900" indent="-342900">
              <a:buAutoNum type="arabicPeriod"/>
            </a:pPr>
            <a:endParaRPr lang="en-GB" sz="1400" dirty="0">
              <a:latin typeface="Comic Sans MS" panose="030F0702030302020204" pitchFamily="66" charset="0"/>
            </a:endParaRPr>
          </a:p>
          <a:p>
            <a:pPr marL="342900" indent="-342900">
              <a:buAutoNum type="arabicPeriod"/>
            </a:pPr>
            <a:endParaRPr lang="en-GB" sz="1400" dirty="0">
              <a:latin typeface="Comic Sans MS" panose="030F0702030302020204" pitchFamily="66" charset="0"/>
            </a:endParaRPr>
          </a:p>
        </p:txBody>
      </p:sp>
    </p:spTree>
    <p:extLst>
      <p:ext uri="{BB962C8B-B14F-4D97-AF65-F5344CB8AC3E}">
        <p14:creationId xmlns:p14="http://schemas.microsoft.com/office/powerpoint/2010/main" val="1133467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9" y="404664"/>
            <a:ext cx="835292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Today we are going to look at how a discussion text is </a:t>
            </a:r>
            <a:r>
              <a:rPr kumimoji="0" lang="en-GB" sz="32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organised</a:t>
            </a:r>
            <a:r>
              <a:rPr lang="en-GB" sz="3200" dirty="0">
                <a:solidFill>
                  <a:prstClr val="black"/>
                </a:solidFill>
                <a:latin typeface="Comic Sans MS" panose="030F0702030302020204" pitchFamily="66" charset="0"/>
              </a:rPr>
              <a:t>.</a:t>
            </a:r>
            <a:endPar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 name="TextBox 2"/>
          <p:cNvSpPr txBox="1"/>
          <p:nvPr/>
        </p:nvSpPr>
        <p:spPr>
          <a:xfrm>
            <a:off x="323530" y="2708927"/>
            <a:ext cx="8064896"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Look at the discussion text about whether boys should learn cookery and see if you can spot anything that is wrong with it.</a:t>
            </a:r>
            <a:endPar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9710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54E7CA-7504-45F5-9B69-3671504505D6}"/>
              </a:ext>
            </a:extLst>
          </p:cNvPr>
          <p:cNvSpPr txBox="1"/>
          <p:nvPr/>
        </p:nvSpPr>
        <p:spPr>
          <a:xfrm>
            <a:off x="367750" y="125"/>
            <a:ext cx="8617226" cy="70173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Finally, having listened to all arguments that people have suggested I have made my own mind up. I believe that girls and boys should learn subjects that will help them with everyday living. This means that everyone should learn cookery as well as how to mend a car. This would mean that people could choose what to do depending on what they like and what they are good at. </a:t>
            </a:r>
            <a:endParaRPr kumimoji="0" lang="en-GB" sz="1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Some of the class believe that all children should have to learn cookery. They have a number of reasons for suggesting this. Their first reason is that when you leave home, you have to be able to look after yourself, and this involves cooking. Another reason is that many girls do not enjoy cooking and would not want to cook for their husbands. Furthermore, it is not fair that a man should be able to sit and watch television while their girlfriend is cooking. These people argue that everyone should learn to cook because they will need this skill in life and because people should help each other and take turns.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Should boys learn cookery?</a:t>
            </a:r>
            <a:br>
              <a:rPr kumimoji="0" lang="en-GB" sz="16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endParaRPr kumimoji="0" lang="en-GB" sz="16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On the other hand, there are quite a few people in our class who believe that boys should not bother with cookery. They argue that boys could easily buy a take-away or use a microwave meal. They believe that if they do not enjoy cooking then they should not have to do it. Some people just say that cooking is a job for girls. They think that boys’ time would be better spent if they learned how to mend a car or build things.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 our class we have been discussing whether or not boys as well as girls should have to learn cookery.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5" name="Oval 4"/>
          <p:cNvSpPr/>
          <p:nvPr/>
        </p:nvSpPr>
        <p:spPr>
          <a:xfrm>
            <a:off x="6012160" y="4869160"/>
            <a:ext cx="2972816"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Can you tell me what is wrong with this discussion text?</a:t>
            </a: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96342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B057C9BE9C5A41BE769B1C2B60F132" ma:contentTypeVersion="13" ma:contentTypeDescription="Create a new document." ma:contentTypeScope="" ma:versionID="c7abc5df8551666119d6d123df3d5118">
  <xsd:schema xmlns:xsd="http://www.w3.org/2001/XMLSchema" xmlns:xs="http://www.w3.org/2001/XMLSchema" xmlns:p="http://schemas.microsoft.com/office/2006/metadata/properties" xmlns:ns3="a0a8976a-7299-4835-8070-21fdeedc9cc0" xmlns:ns4="1bdd9bf8-020d-4964-b720-1ef7858a6916" targetNamespace="http://schemas.microsoft.com/office/2006/metadata/properties" ma:root="true" ma:fieldsID="a82f84373737e2813afe534a578ad1b0" ns3:_="" ns4:_="">
    <xsd:import namespace="a0a8976a-7299-4835-8070-21fdeedc9cc0"/>
    <xsd:import namespace="1bdd9bf8-020d-4964-b720-1ef7858a69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a8976a-7299-4835-8070-21fdeedc9c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dd9bf8-020d-4964-b720-1ef7858a691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6BA6C6-F297-4E83-A9B0-DB5B40E8B608}">
  <ds:schemaRefs>
    <ds:schemaRef ds:uri="http://schemas.microsoft.com/office/2006/documentManagement/types"/>
    <ds:schemaRef ds:uri="http://purl.org/dc/terms/"/>
    <ds:schemaRef ds:uri="http://schemas.microsoft.com/office/infopath/2007/PartnerControls"/>
    <ds:schemaRef ds:uri="http://www.w3.org/XML/1998/namespace"/>
    <ds:schemaRef ds:uri="1bdd9bf8-020d-4964-b720-1ef7858a6916"/>
    <ds:schemaRef ds:uri="http://purl.org/dc/elements/1.1/"/>
    <ds:schemaRef ds:uri="a0a8976a-7299-4835-8070-21fdeedc9cc0"/>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23F67475-2E40-4585-A5EE-AD3876792322}">
  <ds:schemaRefs>
    <ds:schemaRef ds:uri="http://schemas.microsoft.com/sharepoint/v3/contenttype/forms"/>
  </ds:schemaRefs>
</ds:datastoreItem>
</file>

<file path=customXml/itemProps3.xml><?xml version="1.0" encoding="utf-8"?>
<ds:datastoreItem xmlns:ds="http://schemas.openxmlformats.org/officeDocument/2006/customXml" ds:itemID="{432BA399-7CA3-4BD3-A931-24019FF770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a8976a-7299-4835-8070-21fdeedc9cc0"/>
    <ds:schemaRef ds:uri="1bdd9bf8-020d-4964-b720-1ef7858a69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12974</TotalTime>
  <Words>1247</Words>
  <Application>Microsoft Office PowerPoint</Application>
  <PresentationFormat>On-screen Show (4:3)</PresentationFormat>
  <Paragraphs>118</Paragraphs>
  <Slides>18</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18</vt:i4>
      </vt:variant>
    </vt:vector>
  </HeadingPairs>
  <TitlesOfParts>
    <vt:vector size="31" baseType="lpstr">
      <vt:lpstr>Arial</vt:lpstr>
      <vt:lpstr>Calibri</vt:lpstr>
      <vt:lpstr>Calibri Light</vt:lpstr>
      <vt:lpstr>Comic Sans MS</vt:lpstr>
      <vt:lpstr>Sassoon Infant Rg</vt:lpstr>
      <vt:lpstr>Twinkl</vt:lpstr>
      <vt:lpstr>Twinkl SemiBold</vt:lpstr>
      <vt:lpstr>Office Theme</vt:lpstr>
      <vt:lpstr>24_Office Theme</vt:lpstr>
      <vt:lpstr>25_Office Theme</vt:lpstr>
      <vt:lpstr>26_Office Theme</vt:lpstr>
      <vt:lpstr>2_Office Theme</vt:lpstr>
      <vt:lpstr>4_Office Theme</vt:lpstr>
      <vt:lpstr>PowerPoint Presentation</vt:lpstr>
      <vt:lpstr>Warm up</vt:lpstr>
      <vt:lpstr>Warm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forget to make us smile and post work onto Class Dojo!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Texts</dc:title>
  <dc:creator>L Milne</dc:creator>
  <cp:lastModifiedBy>Milne, Laura</cp:lastModifiedBy>
  <cp:revision>105</cp:revision>
  <cp:lastPrinted>2021-01-04T08:13:47Z</cp:lastPrinted>
  <dcterms:created xsi:type="dcterms:W3CDTF">2018-04-05T18:41:35Z</dcterms:created>
  <dcterms:modified xsi:type="dcterms:W3CDTF">2021-01-08T07:51:27Z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0x0101007DB057C9BE9C5A41BE769B1C2B60F132</vt:lpwstr>
  </property>
</Properties>
</file>