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3.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4.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5.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6.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5" r:id="rId5"/>
    <p:sldMasterId id="2147483753" r:id="rId6"/>
    <p:sldMasterId id="2147483765" r:id="rId7"/>
    <p:sldMasterId id="2147483777" r:id="rId8"/>
    <p:sldMasterId id="2147483789" r:id="rId9"/>
    <p:sldMasterId id="2147483801" r:id="rId10"/>
    <p:sldMasterId id="2147483813" r:id="rId11"/>
    <p:sldMasterId id="2147483825" r:id="rId12"/>
    <p:sldMasterId id="2147483849" r:id="rId13"/>
    <p:sldMasterId id="2147483861" r:id="rId14"/>
    <p:sldMasterId id="2147483873" r:id="rId15"/>
    <p:sldMasterId id="2147483885" r:id="rId16"/>
    <p:sldMasterId id="2147483921" r:id="rId17"/>
    <p:sldMasterId id="2147483933" r:id="rId18"/>
    <p:sldMasterId id="2147483981" r:id="rId19"/>
    <p:sldMasterId id="2147483993" r:id="rId20"/>
  </p:sldMasterIdLst>
  <p:notesMasterIdLst>
    <p:notesMasterId r:id="rId48"/>
  </p:notesMasterIdLst>
  <p:sldIdLst>
    <p:sldId id="357" r:id="rId21"/>
    <p:sldId id="407" r:id="rId22"/>
    <p:sldId id="286" r:id="rId23"/>
    <p:sldId id="358" r:id="rId24"/>
    <p:sldId id="350" r:id="rId25"/>
    <p:sldId id="352" r:id="rId26"/>
    <p:sldId id="360" r:id="rId27"/>
    <p:sldId id="361" r:id="rId28"/>
    <p:sldId id="355" r:id="rId29"/>
    <p:sldId id="362" r:id="rId30"/>
    <p:sldId id="380" r:id="rId31"/>
    <p:sldId id="382" r:id="rId32"/>
    <p:sldId id="383" r:id="rId33"/>
    <p:sldId id="260" r:id="rId34"/>
    <p:sldId id="344" r:id="rId35"/>
    <p:sldId id="345" r:id="rId36"/>
    <p:sldId id="346" r:id="rId37"/>
    <p:sldId id="347" r:id="rId38"/>
    <p:sldId id="348" r:id="rId39"/>
    <p:sldId id="349" r:id="rId40"/>
    <p:sldId id="365" r:id="rId41"/>
    <p:sldId id="366" r:id="rId42"/>
    <p:sldId id="367" r:id="rId43"/>
    <p:sldId id="370" r:id="rId44"/>
    <p:sldId id="409" r:id="rId45"/>
    <p:sldId id="408" r:id="rId46"/>
    <p:sldId id="410" r:id="rId47"/>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8" d="100"/>
          <a:sy n="88" d="100"/>
        </p:scale>
        <p:origin x="13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9.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0" Type="http://schemas.openxmlformats.org/officeDocument/2006/relationships/slideMaster" Target="slideMasters/slideMaster17.xml"/><Relationship Id="rId41"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E70C1E40-8AF0-4233-AC55-8E51C192A3AB}" type="datetimeFigureOut">
              <a:rPr lang="en-GB" smtClean="0"/>
              <a:t>05/01/2021</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6BA43B8-C6E3-4F52-82A8-570F7A964972}" type="slidenum">
              <a:rPr lang="en-GB" smtClean="0"/>
              <a:t>‹#›</a:t>
            </a:fld>
            <a:endParaRPr lang="en-GB"/>
          </a:p>
        </p:txBody>
      </p:sp>
    </p:spTree>
    <p:extLst>
      <p:ext uri="{BB962C8B-B14F-4D97-AF65-F5344CB8AC3E}">
        <p14:creationId xmlns:p14="http://schemas.microsoft.com/office/powerpoint/2010/main" val="275176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there is too much sugar in it, children should not be allowed chocolate. </a:t>
            </a:r>
            <a:br>
              <a:rPr lang="en-GB" dirty="0"/>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E3DEF-89B0-48AC-B809-27EC597DC6C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63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there is too much sugar in it, children should not be allowed chocolate. </a:t>
            </a:r>
            <a:br>
              <a:rPr lang="en-GB" dirty="0"/>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E3DEF-89B0-48AC-B809-27EC597DC6C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55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DF56BF3-8E38-4D09-B31F-FFF7F956CD02}"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157295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F56BF3-8E38-4D09-B31F-FFF7F956CD02}"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42290116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06580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4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95821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00268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14444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6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506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28906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1993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161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983"/>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70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852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8054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72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6"/>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73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F56BF3-8E38-4D09-B31F-FFF7F956CD02}"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63513223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2426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5964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67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7340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67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2091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7771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1702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0656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0382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963"/>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68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7545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598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111"/>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8931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4607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3844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9482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65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1255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65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7483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203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5668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593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119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917"/>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64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74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2"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9" y="5734148"/>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2620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3634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72491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7809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0751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60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1997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60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2409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9074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0089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9561659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710996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userDrawn="1"/>
        </p:nvSpPr>
        <p:spPr bwMode="auto">
          <a:xfrm>
            <a:off x="457202"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8" name="Title 5"/>
          <p:cNvSpPr>
            <a:spLocks noGrp="1"/>
          </p:cNvSpPr>
          <p:nvPr>
            <p:ph type="title"/>
          </p:nvPr>
        </p:nvSpPr>
        <p:spPr>
          <a:xfrm>
            <a:off x="457199" y="478895"/>
            <a:ext cx="8220075"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55355547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887306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6578067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9828951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6575564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6187963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3772098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72853242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1584084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4823980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61430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76" y="2930623"/>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4" name="Rounded Rectangle 3"/>
          <p:cNvSpPr/>
          <p:nvPr userDrawn="1"/>
        </p:nvSpPr>
        <p:spPr bwMode="auto">
          <a:xfrm>
            <a:off x="503276" y="512861"/>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a:defRPr/>
            </a:pPr>
            <a:r>
              <a:rPr lang="en-US" sz="3600" dirty="0">
                <a:solidFill>
                  <a:srgbClr val="1C1C1C"/>
                </a:solidFill>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a:defRPr/>
            </a:pPr>
            <a:r>
              <a:rPr lang="en-US" sz="3600" dirty="0">
                <a:solidFill>
                  <a:srgbClr val="1C1C1C"/>
                </a:solidFill>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a:defRPr/>
            </a:pPr>
            <a:r>
              <a:rPr lang="en-GB" dirty="0">
                <a:latin typeface="Twinkl" pitchFamily="50" charset="0"/>
              </a:rPr>
              <a:t>Statement 2</a:t>
            </a:r>
          </a:p>
          <a:p>
            <a:pPr lvl="1">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42455411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11333728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31707230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8931867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30605396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0122876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2695179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522295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84681677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96276272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570922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111"/>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29450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5906867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2651913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4122419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02185917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49512395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5764446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66460880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7581648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9176298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618139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143138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D31C35D6-29CC-490E-BDA0-42C59BA48FA7}"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6217630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40" indent="0" algn="ctr">
              <a:buNone/>
              <a:defRPr>
                <a:solidFill>
                  <a:schemeClr val="tx1">
                    <a:tint val="75000"/>
                  </a:schemeClr>
                </a:solidFill>
              </a:defRPr>
            </a:lvl2pPr>
            <a:lvl3pPr marL="913883" indent="0" algn="ctr">
              <a:buNone/>
              <a:defRPr>
                <a:solidFill>
                  <a:schemeClr val="tx1">
                    <a:tint val="75000"/>
                  </a:schemeClr>
                </a:solidFill>
              </a:defRPr>
            </a:lvl3pPr>
            <a:lvl4pPr marL="1370830" indent="0" algn="ctr">
              <a:buNone/>
              <a:defRPr>
                <a:solidFill>
                  <a:schemeClr val="tx1">
                    <a:tint val="75000"/>
                  </a:schemeClr>
                </a:solidFill>
              </a:defRPr>
            </a:lvl4pPr>
            <a:lvl5pPr marL="1827772" indent="0" algn="ctr">
              <a:buNone/>
              <a:defRPr>
                <a:solidFill>
                  <a:schemeClr val="tx1">
                    <a:tint val="75000"/>
                  </a:schemeClr>
                </a:solidFill>
              </a:defRPr>
            </a:lvl5pPr>
            <a:lvl6pPr marL="2284713" indent="0" algn="ctr">
              <a:buNone/>
              <a:defRPr>
                <a:solidFill>
                  <a:schemeClr val="tx1">
                    <a:tint val="75000"/>
                  </a:schemeClr>
                </a:solidFill>
              </a:defRPr>
            </a:lvl6pPr>
            <a:lvl7pPr marL="2741659" indent="0" algn="ctr">
              <a:buNone/>
              <a:defRPr>
                <a:solidFill>
                  <a:schemeClr val="tx1">
                    <a:tint val="75000"/>
                  </a:schemeClr>
                </a:solidFill>
              </a:defRPr>
            </a:lvl7pPr>
            <a:lvl8pPr marL="3198596" indent="0" algn="ctr">
              <a:buNone/>
              <a:defRPr>
                <a:solidFill>
                  <a:schemeClr val="tx1">
                    <a:tint val="75000"/>
                  </a:schemeClr>
                </a:solidFill>
              </a:defRPr>
            </a:lvl8pPr>
            <a:lvl9pPr marL="365554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94742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01594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7"/>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solidFill>
                  <a:schemeClr val="tx1">
                    <a:tint val="75000"/>
                  </a:schemeClr>
                </a:solidFill>
              </a:defRPr>
            </a:lvl1pPr>
            <a:lvl2pPr marL="456940" indent="0">
              <a:buNone/>
              <a:defRPr sz="1800">
                <a:solidFill>
                  <a:schemeClr val="tx1">
                    <a:tint val="75000"/>
                  </a:schemeClr>
                </a:solidFill>
              </a:defRPr>
            </a:lvl2pPr>
            <a:lvl3pPr marL="913883" indent="0">
              <a:buNone/>
              <a:defRPr sz="1600">
                <a:solidFill>
                  <a:schemeClr val="tx1">
                    <a:tint val="75000"/>
                  </a:schemeClr>
                </a:solidFill>
              </a:defRPr>
            </a:lvl3pPr>
            <a:lvl4pPr marL="1370830" indent="0">
              <a:buNone/>
              <a:defRPr sz="1400">
                <a:solidFill>
                  <a:schemeClr val="tx1">
                    <a:tint val="75000"/>
                  </a:schemeClr>
                </a:solidFill>
              </a:defRPr>
            </a:lvl4pPr>
            <a:lvl5pPr marL="1827772" indent="0">
              <a:buNone/>
              <a:defRPr sz="1400">
                <a:solidFill>
                  <a:schemeClr val="tx1">
                    <a:tint val="75000"/>
                  </a:schemeClr>
                </a:solidFill>
              </a:defRPr>
            </a:lvl5pPr>
            <a:lvl6pPr marL="2284713" indent="0">
              <a:buNone/>
              <a:defRPr sz="1400">
                <a:solidFill>
                  <a:schemeClr val="tx1">
                    <a:tint val="75000"/>
                  </a:schemeClr>
                </a:solidFill>
              </a:defRPr>
            </a:lvl6pPr>
            <a:lvl7pPr marL="2741659" indent="0">
              <a:buNone/>
              <a:defRPr sz="1400">
                <a:solidFill>
                  <a:schemeClr val="tx1">
                    <a:tint val="75000"/>
                  </a:schemeClr>
                </a:solidFill>
              </a:defRPr>
            </a:lvl7pPr>
            <a:lvl8pPr marL="3198596" indent="0">
              <a:buNone/>
              <a:defRPr sz="1400">
                <a:solidFill>
                  <a:schemeClr val="tx1">
                    <a:tint val="75000"/>
                  </a:schemeClr>
                </a:solidFill>
              </a:defRPr>
            </a:lvl8pPr>
            <a:lvl9pPr marL="36555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139620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376186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40" indent="0">
              <a:buNone/>
              <a:defRPr sz="2000" b="1"/>
            </a:lvl2pPr>
            <a:lvl3pPr marL="913883" indent="0">
              <a:buNone/>
              <a:defRPr sz="1800" b="1"/>
            </a:lvl3pPr>
            <a:lvl4pPr marL="1370830" indent="0">
              <a:buNone/>
              <a:defRPr sz="1600" b="1"/>
            </a:lvl4pPr>
            <a:lvl5pPr marL="1827772" indent="0">
              <a:buNone/>
              <a:defRPr sz="1600" b="1"/>
            </a:lvl5pPr>
            <a:lvl6pPr marL="2284713" indent="0">
              <a:buNone/>
              <a:defRPr sz="1600" b="1"/>
            </a:lvl6pPr>
            <a:lvl7pPr marL="2741659" indent="0">
              <a:buNone/>
              <a:defRPr sz="1600" b="1"/>
            </a:lvl7pPr>
            <a:lvl8pPr marL="3198596" indent="0">
              <a:buNone/>
              <a:defRPr sz="1600" b="1"/>
            </a:lvl8pPr>
            <a:lvl9pPr marL="36555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940" indent="0">
              <a:buNone/>
              <a:defRPr sz="2000" b="1"/>
            </a:lvl2pPr>
            <a:lvl3pPr marL="913883" indent="0">
              <a:buNone/>
              <a:defRPr sz="1800" b="1"/>
            </a:lvl3pPr>
            <a:lvl4pPr marL="1370830" indent="0">
              <a:buNone/>
              <a:defRPr sz="1600" b="1"/>
            </a:lvl4pPr>
            <a:lvl5pPr marL="1827772" indent="0">
              <a:buNone/>
              <a:defRPr sz="1600" b="1"/>
            </a:lvl5pPr>
            <a:lvl6pPr marL="2284713" indent="0">
              <a:buNone/>
              <a:defRPr sz="1600" b="1"/>
            </a:lvl6pPr>
            <a:lvl7pPr marL="2741659" indent="0">
              <a:buNone/>
              <a:defRPr sz="1600" b="1"/>
            </a:lvl7pPr>
            <a:lvl8pPr marL="3198596" indent="0">
              <a:buNone/>
              <a:defRPr sz="1600" b="1"/>
            </a:lvl8pPr>
            <a:lvl9pPr marL="36555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229411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279330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892507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9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6940" indent="0">
              <a:buNone/>
              <a:defRPr sz="1200"/>
            </a:lvl2pPr>
            <a:lvl3pPr marL="913883" indent="0">
              <a:buNone/>
              <a:defRPr sz="1000"/>
            </a:lvl3pPr>
            <a:lvl4pPr marL="1370830" indent="0">
              <a:buNone/>
              <a:defRPr sz="900"/>
            </a:lvl4pPr>
            <a:lvl5pPr marL="1827772" indent="0">
              <a:buNone/>
              <a:defRPr sz="900"/>
            </a:lvl5pPr>
            <a:lvl6pPr marL="2284713" indent="0">
              <a:buNone/>
              <a:defRPr sz="900"/>
            </a:lvl6pPr>
            <a:lvl7pPr marL="2741659" indent="0">
              <a:buNone/>
              <a:defRPr sz="900"/>
            </a:lvl7pPr>
            <a:lvl8pPr marL="3198596" indent="0">
              <a:buNone/>
              <a:defRPr sz="900"/>
            </a:lvl8pPr>
            <a:lvl9pPr marL="36555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855112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40" indent="0">
              <a:buNone/>
              <a:defRPr sz="2800"/>
            </a:lvl2pPr>
            <a:lvl3pPr marL="913883" indent="0">
              <a:buNone/>
              <a:defRPr sz="2400"/>
            </a:lvl3pPr>
            <a:lvl4pPr marL="1370830" indent="0">
              <a:buNone/>
              <a:defRPr sz="2000"/>
            </a:lvl4pPr>
            <a:lvl5pPr marL="1827772" indent="0">
              <a:buNone/>
              <a:defRPr sz="2000"/>
            </a:lvl5pPr>
            <a:lvl6pPr marL="2284713" indent="0">
              <a:buNone/>
              <a:defRPr sz="2000"/>
            </a:lvl6pPr>
            <a:lvl7pPr marL="2741659" indent="0">
              <a:buNone/>
              <a:defRPr sz="2000"/>
            </a:lvl7pPr>
            <a:lvl8pPr marL="3198596" indent="0">
              <a:buNone/>
              <a:defRPr sz="2000"/>
            </a:lvl8pPr>
            <a:lvl9pPr marL="3655543"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40" indent="0">
              <a:buNone/>
              <a:defRPr sz="1200"/>
            </a:lvl2pPr>
            <a:lvl3pPr marL="913883" indent="0">
              <a:buNone/>
              <a:defRPr sz="1000"/>
            </a:lvl3pPr>
            <a:lvl4pPr marL="1370830" indent="0">
              <a:buNone/>
              <a:defRPr sz="900"/>
            </a:lvl4pPr>
            <a:lvl5pPr marL="1827772" indent="0">
              <a:buNone/>
              <a:defRPr sz="900"/>
            </a:lvl5pPr>
            <a:lvl6pPr marL="2284713" indent="0">
              <a:buNone/>
              <a:defRPr sz="900"/>
            </a:lvl6pPr>
            <a:lvl7pPr marL="2741659" indent="0">
              <a:buNone/>
              <a:defRPr sz="900"/>
            </a:lvl7pPr>
            <a:lvl8pPr marL="3198596" indent="0">
              <a:buNone/>
              <a:defRPr sz="900"/>
            </a:lvl8pPr>
            <a:lvl9pPr marL="36555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8582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35232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83313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5"/>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8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5735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833"/>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55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593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F56BF3-8E38-4D09-B31F-FFF7F956CD02}"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3901740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2345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4465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6441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3276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52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2152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52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7500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3186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5459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6421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916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56BF3-8E38-4D09-B31F-FFF7F956CD02}"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1998059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825"/>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55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9462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1115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1706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3827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4403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51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1454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51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7187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748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192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468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DF56BF3-8E38-4D09-B31F-FFF7F956CD02}"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11665243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87613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815"/>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54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4899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7913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76809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2791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7613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50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4515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50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50386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1886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6768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7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DF56BF3-8E38-4D09-B31F-FFF7F956CD02}" type="datetimeFigureOut">
              <a:rPr lang="en-GB" smtClean="0"/>
              <a:t>05/01/2021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22365991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3436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1779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803"/>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52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15376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06907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6907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69043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00171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49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91800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49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95741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253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F56BF3-8E38-4D09-B31F-FFF7F956CD02}" type="datetimeFigureOut">
              <a:rPr lang="en-GB" smtClean="0"/>
              <a:t>05/01/2021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4177071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40069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19096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70892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78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51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74127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52128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09833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1873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5166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47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88409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47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634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56BF3-8E38-4D09-B31F-FFF7F956CD02}" type="datetimeFigureOut">
              <a:rPr lang="en-GB" smtClean="0"/>
              <a:t>05/01/2021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30012176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41016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3016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07954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54592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773"/>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49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49198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29089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90626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11508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40444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46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6538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14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56BF3-8E38-4D09-B31F-FFF7F956CD02}"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1058379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46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23973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7394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33501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593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13658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757"/>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48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45445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40093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80276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49175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507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56BF3-8E38-4D09-B31F-FFF7F956CD02}"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11615843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44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57025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44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55448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74729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80736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5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249095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13359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2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1735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68076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3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8287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106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4.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6.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7.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44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56BF3-8E38-4D09-B31F-FFF7F956CD02}" type="datetimeFigureOut">
              <a:rPr lang="en-GB" smtClean="0"/>
              <a:t>05/01/2021</a:t>
            </a:fld>
            <a:endParaRPr lang="en-GB"/>
          </a:p>
        </p:txBody>
      </p:sp>
      <p:sp>
        <p:nvSpPr>
          <p:cNvPr id="5" name="Footer Placeholder 4"/>
          <p:cNvSpPr>
            <a:spLocks noGrp="1"/>
          </p:cNvSpPr>
          <p:nvPr>
            <p:ph type="ftr" sz="quarter" idx="3"/>
          </p:nvPr>
        </p:nvSpPr>
        <p:spPr>
          <a:xfrm>
            <a:off x="3124200" y="635644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44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E1788-87E3-4AB0-97B7-E5543E70FE96}" type="slidenum">
              <a:rPr lang="en-GB" smtClean="0"/>
              <a:t>‹#›</a:t>
            </a:fld>
            <a:endParaRPr lang="en-GB"/>
          </a:p>
        </p:txBody>
      </p:sp>
    </p:spTree>
    <p:extLst>
      <p:ext uri="{BB962C8B-B14F-4D97-AF65-F5344CB8AC3E}">
        <p14:creationId xmlns:p14="http://schemas.microsoft.com/office/powerpoint/2010/main" val="3620323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7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7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7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3717937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59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59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59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362757"/>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5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57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5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966392"/>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52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52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52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210799"/>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088918163"/>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ED24AD8-DB29-4AA9-85E5-798DF5F53C66}"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86743D9-FBFF-4E70-9E25-1F00923004B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03685334"/>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D31C35D6-29CC-490E-BDA0-42C59BA48FA7}" type="datetimeFigureOut">
              <a:rPr lang="en-GB" smtClean="0">
                <a:solidFill>
                  <a:prstClr val="black">
                    <a:tint val="75000"/>
                  </a:prstClr>
                </a:solidFill>
              </a:rPr>
              <a:pPr defTabSz="685800"/>
              <a:t>05/01/2021</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B9A3A246-77BD-4FC2-A856-6946FB84052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654841771"/>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88" tIns="45694" rIns="91388" bIns="45694"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6"/>
            <a:ext cx="8229600" cy="4525963"/>
          </a:xfrm>
          <a:prstGeom prst="rect">
            <a:avLst/>
          </a:prstGeom>
        </p:spPr>
        <p:txBody>
          <a:bodyPr vert="horz" lIns="91388" tIns="45694" rIns="91388" bIns="4569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97"/>
            <a:ext cx="2133600" cy="365125"/>
          </a:xfrm>
          <a:prstGeom prst="rect">
            <a:avLst/>
          </a:prstGeom>
        </p:spPr>
        <p:txBody>
          <a:bodyPr vert="horz" lIns="91388" tIns="45694" rIns="91388" bIns="45694" rtlCol="0" anchor="ctr"/>
          <a:lstStyle>
            <a:lvl1pPr algn="l">
              <a:defRPr sz="1200">
                <a:solidFill>
                  <a:schemeClr val="tx1">
                    <a:tint val="75000"/>
                  </a:schemeClr>
                </a:solidFill>
              </a:defRPr>
            </a:lvl1p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05/01/2021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1" y="6356397"/>
            <a:ext cx="2895600" cy="365125"/>
          </a:xfrm>
          <a:prstGeom prst="rect">
            <a:avLst/>
          </a:prstGeom>
        </p:spPr>
        <p:txBody>
          <a:bodyPr vert="horz" lIns="91388" tIns="45694" rIns="91388" bIns="45694" rtlCol="0" anchor="ctr"/>
          <a:lstStyle>
            <a:lvl1pPr algn="ctr">
              <a:defRPr sz="1200">
                <a:solidFill>
                  <a:schemeClr val="tx1">
                    <a:tint val="75000"/>
                  </a:schemeClr>
                </a:solidFill>
              </a:defRPr>
            </a:lvl1p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97"/>
            <a:ext cx="2133600" cy="365125"/>
          </a:xfrm>
          <a:prstGeom prst="rect">
            <a:avLst/>
          </a:prstGeom>
        </p:spPr>
        <p:txBody>
          <a:bodyPr vert="horz" lIns="91388" tIns="45694" rIns="91388" bIns="45694" rtlCol="0" anchor="ctr"/>
          <a:lstStyle>
            <a:lvl1pPr algn="r">
              <a:defRPr sz="1200">
                <a:solidFill>
                  <a:schemeClr val="tx1">
                    <a:tint val="75000"/>
                  </a:schemeClr>
                </a:solidFill>
              </a:defRPr>
            </a:lvl1p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92343"/>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defTabSz="913883" rtl="0" eaLnBrk="1" latinLnBrk="0" hangingPunct="1">
        <a:spcBef>
          <a:spcPct val="0"/>
        </a:spcBef>
        <a:buNone/>
        <a:defRPr sz="4400" kern="1200">
          <a:solidFill>
            <a:schemeClr val="tx1"/>
          </a:solidFill>
          <a:latin typeface="+mj-lt"/>
          <a:ea typeface="+mj-ea"/>
          <a:cs typeface="+mj-cs"/>
        </a:defRPr>
      </a:lvl1pPr>
    </p:titleStyle>
    <p:bodyStyle>
      <a:lvl1pPr marL="342709" indent="-342709" algn="l" defTabSz="91388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32" indent="-285589" algn="l" defTabSz="91388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53" indent="-228470" algn="l" defTabSz="9138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298"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245"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187"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128"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73"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012"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77702899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44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44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44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421283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43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43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4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261254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42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42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42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367607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41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41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41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040329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40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40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40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000826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38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38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38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341523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36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24AD8-DB29-4AA9-85E5-798DF5F53C66}" type="datetimeFigureOut">
              <a:rPr lang="en-GB" smtClean="0">
                <a:solidFill>
                  <a:prstClr val="black">
                    <a:tint val="75000"/>
                  </a:prstClr>
                </a:solidFill>
              </a:rPr>
              <a:pPr/>
              <a:t>05/01/2021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36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36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743D9-FBFF-4E70-9E25-1F00923004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903148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6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17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hyperlink" Target="https://www.bbc.co.uk/bitesize/clips/z2ftsbk"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861145"/>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7544" y="548680"/>
            <a:ext cx="792088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On</a:t>
            </a:r>
            <a:r>
              <a:rPr kumimoji="0" lang="en-GB" sz="28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Monday we began our new unit on discussion texts.</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5" name="TextBox 4"/>
          <p:cNvSpPr txBox="1"/>
          <p:nvPr/>
        </p:nvSpPr>
        <p:spPr>
          <a:xfrm>
            <a:off x="467544" y="2132856"/>
            <a:ext cx="77768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solidFill>
                  <a:prstClr val="black"/>
                </a:solidFill>
                <a:latin typeface="Comic Sans MS" panose="030F0702030302020204" pitchFamily="66" charset="0"/>
              </a:rPr>
              <a:t>Remind yourself of what a discussion text is by reading the next few slides.</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60709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762"/>
            <a:ext cx="626469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u="sng" dirty="0" smtClean="0">
                <a:solidFill>
                  <a:prstClr val="black"/>
                </a:solidFill>
                <a:latin typeface="Comic Sans MS" panose="030F0702030302020204" pitchFamily="66" charset="0"/>
              </a:rPr>
              <a:t>Wednesday 6</a:t>
            </a:r>
            <a:r>
              <a:rPr lang="en-GB" sz="3200" b="1" u="sng" baseline="30000" dirty="0" smtClean="0">
                <a:solidFill>
                  <a:prstClr val="black"/>
                </a:solidFill>
                <a:latin typeface="Comic Sans MS" panose="030F0702030302020204" pitchFamily="66" charset="0"/>
              </a:rPr>
              <a:t>th</a:t>
            </a:r>
            <a:r>
              <a:rPr lang="en-GB" sz="3200" b="1" u="sng" dirty="0" smtClean="0">
                <a:solidFill>
                  <a:prstClr val="black"/>
                </a:solidFill>
                <a:latin typeface="Comic Sans MS" panose="030F0702030302020204" pitchFamily="66" charset="0"/>
              </a:rPr>
              <a:t> January </a:t>
            </a:r>
            <a:r>
              <a:rPr kumimoji="0" lang="en-GB" sz="3200" b="1"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2021 </a:t>
            </a:r>
            <a:endParaRPr kumimoji="0" lang="en-GB" sz="32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 name="TextBox 2"/>
          <p:cNvSpPr txBox="1"/>
          <p:nvPr/>
        </p:nvSpPr>
        <p:spPr>
          <a:xfrm>
            <a:off x="251521" y="1772865"/>
            <a:ext cx="806489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Can identify</a:t>
            </a:r>
            <a:r>
              <a:rPr kumimoji="0" lang="en-GB" sz="40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the arguments for and against in a discussion text? </a:t>
            </a:r>
            <a:endParaRPr kumimoji="0" lang="en-GB" sz="4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36" y="4293096"/>
            <a:ext cx="2682875"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516216" y="116631"/>
            <a:ext cx="2304256" cy="1656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Write today’s date and the objective in your home learning book</a:t>
            </a:r>
            <a:endParaRPr lang="en-GB" dirty="0"/>
          </a:p>
        </p:txBody>
      </p:sp>
      <p:sp>
        <p:nvSpPr>
          <p:cNvPr id="7" name="Oval 6"/>
          <p:cNvSpPr/>
          <p:nvPr/>
        </p:nvSpPr>
        <p:spPr>
          <a:xfrm>
            <a:off x="5004048" y="4293096"/>
            <a:ext cx="3240360"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 proud of your work. Use your best handwriting and presentation and earn extra dojos!</a:t>
            </a:r>
            <a:endParaRPr lang="en-GB" dirty="0"/>
          </a:p>
        </p:txBody>
      </p:sp>
    </p:spTree>
    <p:extLst>
      <p:ext uri="{BB962C8B-B14F-4D97-AF65-F5344CB8AC3E}">
        <p14:creationId xmlns:p14="http://schemas.microsoft.com/office/powerpoint/2010/main" val="393619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5786-CD67-4CFA-BEF5-7928C0EC270D}"/>
              </a:ext>
            </a:extLst>
          </p:cNvPr>
          <p:cNvSpPr>
            <a:spLocks noGrp="1"/>
          </p:cNvSpPr>
          <p:nvPr>
            <p:ph type="title"/>
          </p:nvPr>
        </p:nvSpPr>
        <p:spPr/>
        <p:txBody>
          <a:bodyPr>
            <a:normAutofit/>
          </a:bodyPr>
          <a:lstStyle/>
          <a:p>
            <a:pPr algn="ctr"/>
            <a:r>
              <a:rPr lang="en-GB" sz="3600" b="1" u="sng" dirty="0">
                <a:solidFill>
                  <a:srgbClr val="FF0000"/>
                </a:solidFill>
                <a:latin typeface="Comic Sans MS" panose="030F0702030302020204" pitchFamily="66" charset="0"/>
              </a:rPr>
              <a:t>Warm-up: Main and Subordinate clauses</a:t>
            </a:r>
          </a:p>
        </p:txBody>
      </p:sp>
      <p:sp>
        <p:nvSpPr>
          <p:cNvPr id="3" name="Content Placeholder 2">
            <a:extLst>
              <a:ext uri="{FF2B5EF4-FFF2-40B4-BE49-F238E27FC236}">
                <a16:creationId xmlns:a16="http://schemas.microsoft.com/office/drawing/2014/main" id="{A83539AA-2EC3-4D6B-AD75-4135F3C98D66}"/>
              </a:ext>
            </a:extLst>
          </p:cNvPr>
          <p:cNvSpPr>
            <a:spLocks noGrp="1"/>
          </p:cNvSpPr>
          <p:nvPr>
            <p:ph idx="1"/>
          </p:nvPr>
        </p:nvSpPr>
        <p:spPr>
          <a:xfrm>
            <a:off x="628650" y="2226469"/>
            <a:ext cx="7886700" cy="2309163"/>
          </a:xfrm>
        </p:spPr>
        <p:txBody>
          <a:bodyPr>
            <a:normAutofit lnSpcReduction="10000"/>
          </a:bodyPr>
          <a:lstStyle/>
          <a:p>
            <a:pPr marL="0" indent="0">
              <a:buNone/>
            </a:pPr>
            <a:r>
              <a:rPr lang="en-GB" sz="2700" b="1" u="sng" dirty="0">
                <a:latin typeface="Comic Sans MS" panose="030F0702030302020204" pitchFamily="66" charset="0"/>
              </a:rPr>
              <a:t>The </a:t>
            </a:r>
            <a:r>
              <a:rPr lang="en-GB" sz="2700" b="1" u="sng" dirty="0">
                <a:solidFill>
                  <a:srgbClr val="FF0000"/>
                </a:solidFill>
                <a:latin typeface="Comic Sans MS" panose="030F0702030302020204" pitchFamily="66" charset="0"/>
              </a:rPr>
              <a:t>MAIN clause </a:t>
            </a:r>
            <a:r>
              <a:rPr lang="en-GB" sz="2700" b="1" u="sng" dirty="0">
                <a:latin typeface="Comic Sans MS" panose="030F0702030302020204" pitchFamily="66" charset="0"/>
              </a:rPr>
              <a:t>in a sentence contains the main idea or action : </a:t>
            </a:r>
            <a:r>
              <a:rPr lang="en-GB" sz="2700" b="1" dirty="0">
                <a:solidFill>
                  <a:srgbClr val="FF0000"/>
                </a:solidFill>
                <a:latin typeface="Comic Sans MS" panose="030F0702030302020204" pitchFamily="66" charset="0"/>
              </a:rPr>
              <a:t>Sam went to bed </a:t>
            </a:r>
          </a:p>
          <a:p>
            <a:endParaRPr lang="en-GB" sz="2700" b="1" dirty="0">
              <a:solidFill>
                <a:srgbClr val="FF0000"/>
              </a:solidFill>
            </a:endParaRPr>
          </a:p>
          <a:p>
            <a:pPr marL="0" indent="0">
              <a:buNone/>
            </a:pPr>
            <a:r>
              <a:rPr lang="en-GB" sz="2700" b="1" u="sng" dirty="0">
                <a:latin typeface="Comic Sans MS" panose="030F0702030302020204" pitchFamily="66" charset="0"/>
              </a:rPr>
              <a:t>The </a:t>
            </a:r>
            <a:r>
              <a:rPr lang="en-GB" sz="2700" b="1" u="sng" dirty="0">
                <a:solidFill>
                  <a:schemeClr val="accent1"/>
                </a:solidFill>
                <a:latin typeface="Comic Sans MS" panose="030F0702030302020204" pitchFamily="66" charset="0"/>
              </a:rPr>
              <a:t>SUBORDINATE clause </a:t>
            </a:r>
            <a:r>
              <a:rPr lang="en-GB" sz="2700" b="1" u="sng" dirty="0">
                <a:latin typeface="Comic Sans MS" panose="030F0702030302020204" pitchFamily="66" charset="0"/>
              </a:rPr>
              <a:t>in a sentence contains another idea or action: </a:t>
            </a:r>
            <a:r>
              <a:rPr lang="en-GB" sz="2700" b="1" dirty="0">
                <a:solidFill>
                  <a:schemeClr val="accent1"/>
                </a:solidFill>
                <a:latin typeface="Comic Sans MS" panose="030F0702030302020204" pitchFamily="66" charset="0"/>
              </a:rPr>
              <a:t>because she was </a:t>
            </a:r>
            <a:r>
              <a:rPr lang="en-GB" sz="2700" b="1" dirty="0" smtClean="0">
                <a:solidFill>
                  <a:schemeClr val="accent1"/>
                </a:solidFill>
                <a:latin typeface="Comic Sans MS" panose="030F0702030302020204" pitchFamily="66" charset="0"/>
              </a:rPr>
              <a:t>tired.</a:t>
            </a:r>
          </a:p>
          <a:p>
            <a:pPr marL="0" indent="0">
              <a:buNone/>
            </a:pPr>
            <a:endParaRPr lang="en-GB" sz="2700" b="1" dirty="0">
              <a:solidFill>
                <a:schemeClr val="accent1"/>
              </a:solidFill>
              <a:latin typeface="Comic Sans MS" panose="030F0702030302020204" pitchFamily="66" charset="0"/>
            </a:endParaRPr>
          </a:p>
          <a:p>
            <a:pPr marL="0" indent="0">
              <a:buNone/>
            </a:pPr>
            <a:endParaRPr lang="en-GB" sz="2700" b="1" dirty="0" smtClean="0">
              <a:solidFill>
                <a:schemeClr val="accent1"/>
              </a:solidFill>
              <a:latin typeface="Comic Sans MS" panose="030F0702030302020204" pitchFamily="66" charset="0"/>
            </a:endParaRPr>
          </a:p>
          <a:p>
            <a:pPr marL="0" indent="0">
              <a:buNone/>
            </a:pPr>
            <a:endParaRPr lang="en-GB" sz="2700" b="1" dirty="0">
              <a:solidFill>
                <a:schemeClr val="accent1"/>
              </a:solidFill>
              <a:latin typeface="Comic Sans MS" panose="030F0702030302020204" pitchFamily="66" charset="0"/>
            </a:endParaRPr>
          </a:p>
          <a:p>
            <a:pPr marL="0" indent="0">
              <a:buNone/>
            </a:pPr>
            <a:endParaRPr lang="en-GB" sz="2700" b="1" dirty="0">
              <a:solidFill>
                <a:schemeClr val="accent1"/>
              </a:solidFill>
              <a:latin typeface="Comic Sans MS" panose="030F0702030302020204" pitchFamily="66" charset="0"/>
            </a:endParaRPr>
          </a:p>
          <a:p>
            <a:pPr marL="0" indent="0">
              <a:buNone/>
            </a:pPr>
            <a:endParaRPr lang="en-GB" sz="2700" b="1" dirty="0">
              <a:solidFill>
                <a:srgbClr val="FF0000"/>
              </a:solidFill>
            </a:endParaRPr>
          </a:p>
          <a:p>
            <a:pPr marL="0" indent="0">
              <a:buNone/>
            </a:pPr>
            <a:endParaRPr lang="en-GB" sz="2700" b="1" dirty="0"/>
          </a:p>
        </p:txBody>
      </p:sp>
      <p:sp>
        <p:nvSpPr>
          <p:cNvPr id="4" name="TextBox 3">
            <a:extLst>
              <a:ext uri="{FF2B5EF4-FFF2-40B4-BE49-F238E27FC236}">
                <a16:creationId xmlns:a16="http://schemas.microsoft.com/office/drawing/2014/main" id="{6EEDE0EE-5E43-4C67-9150-C5492C87B441}"/>
              </a:ext>
            </a:extLst>
          </p:cNvPr>
          <p:cNvSpPr txBox="1"/>
          <p:nvPr/>
        </p:nvSpPr>
        <p:spPr>
          <a:xfrm>
            <a:off x="628649" y="4535632"/>
            <a:ext cx="813919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685800"/>
            <a:r>
              <a:rPr lang="en-GB" sz="2400" b="1" dirty="0" smtClean="0">
                <a:solidFill>
                  <a:srgbClr val="FF0000"/>
                </a:solidFill>
                <a:latin typeface="Comic Sans MS" panose="030F0702030302020204" pitchFamily="66" charset="0"/>
              </a:rPr>
              <a:t>Sam went to bed </a:t>
            </a:r>
            <a:r>
              <a:rPr lang="en-GB" sz="2400" b="1" dirty="0" smtClean="0">
                <a:solidFill>
                  <a:srgbClr val="4472C4"/>
                </a:solidFill>
                <a:latin typeface="Comic Sans MS" panose="030F0702030302020204" pitchFamily="66" charset="0"/>
              </a:rPr>
              <a:t>because she was tired</a:t>
            </a:r>
            <a:r>
              <a:rPr lang="en-GB" sz="2400" dirty="0" smtClean="0">
                <a:solidFill>
                  <a:srgbClr val="4472C4"/>
                </a:solidFill>
                <a:latin typeface="Comic Sans MS" panose="030F0702030302020204" pitchFamily="66" charset="0"/>
              </a:rPr>
              <a:t>. </a:t>
            </a:r>
            <a:endParaRPr lang="en-GB" sz="2400" dirty="0">
              <a:solidFill>
                <a:srgbClr val="4472C4"/>
              </a:solidFill>
              <a:latin typeface="Comic Sans MS" panose="030F0702030302020204" pitchFamily="66" charset="0"/>
            </a:endParaRPr>
          </a:p>
        </p:txBody>
      </p:sp>
      <p:sp>
        <p:nvSpPr>
          <p:cNvPr id="5" name="TextBox 4">
            <a:extLst>
              <a:ext uri="{FF2B5EF4-FFF2-40B4-BE49-F238E27FC236}">
                <a16:creationId xmlns:a16="http://schemas.microsoft.com/office/drawing/2014/main" id="{FA1D7096-C183-44A7-8B14-610A6BCB8ED2}"/>
              </a:ext>
            </a:extLst>
          </p:cNvPr>
          <p:cNvSpPr txBox="1"/>
          <p:nvPr/>
        </p:nvSpPr>
        <p:spPr>
          <a:xfrm>
            <a:off x="2219498" y="4985865"/>
            <a:ext cx="4551218" cy="1200329"/>
          </a:xfrm>
          <a:prstGeom prst="rect">
            <a:avLst/>
          </a:prstGeom>
          <a:noFill/>
        </p:spPr>
        <p:txBody>
          <a:bodyPr wrap="square" rtlCol="0">
            <a:spAutoFit/>
          </a:bodyPr>
          <a:lstStyle/>
          <a:p>
            <a:pPr algn="ctr" defTabSz="685800"/>
            <a:endParaRPr lang="en-GB" sz="2400" b="1" u="sng" dirty="0" smtClean="0">
              <a:solidFill>
                <a:prstClr val="black"/>
              </a:solidFill>
              <a:latin typeface="Comic Sans MS" panose="030F0702030302020204" pitchFamily="66" charset="0"/>
            </a:endParaRPr>
          </a:p>
          <a:p>
            <a:pPr algn="ctr" defTabSz="685800"/>
            <a:r>
              <a:rPr lang="en-GB" sz="2400" b="1" u="sng" dirty="0" smtClean="0">
                <a:solidFill>
                  <a:prstClr val="black"/>
                </a:solidFill>
                <a:latin typeface="Comic Sans MS" panose="030F0702030302020204" pitchFamily="66" charset="0"/>
              </a:rPr>
              <a:t>Could </a:t>
            </a:r>
            <a:r>
              <a:rPr lang="en-GB" sz="2400" b="1" u="sng" dirty="0">
                <a:solidFill>
                  <a:prstClr val="black"/>
                </a:solidFill>
                <a:latin typeface="Comic Sans MS" panose="030F0702030302020204" pitchFamily="66" charset="0"/>
              </a:rPr>
              <a:t>we make this a complex sentence?</a:t>
            </a:r>
          </a:p>
        </p:txBody>
      </p:sp>
    </p:spTree>
    <p:extLst>
      <p:ext uri="{BB962C8B-B14F-4D97-AF65-F5344CB8AC3E}">
        <p14:creationId xmlns:p14="http://schemas.microsoft.com/office/powerpoint/2010/main" val="406173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8C1100-D1E6-4F9A-B06C-8B0E3848ACE3}"/>
              </a:ext>
            </a:extLst>
          </p:cNvPr>
          <p:cNvSpPr>
            <a:spLocks noGrp="1"/>
          </p:cNvSpPr>
          <p:nvPr>
            <p:ph idx="1"/>
          </p:nvPr>
        </p:nvSpPr>
        <p:spPr>
          <a:xfrm>
            <a:off x="257175" y="1412776"/>
            <a:ext cx="8563297" cy="4502249"/>
          </a:xfrm>
        </p:spPr>
        <p:txBody>
          <a:bodyPr>
            <a:noAutofit/>
          </a:bodyPr>
          <a:lstStyle/>
          <a:p>
            <a:pPr marL="0" indent="0">
              <a:buNone/>
            </a:pPr>
            <a:r>
              <a:rPr lang="en-GB" sz="2000" dirty="0">
                <a:latin typeface="Comic Sans MS" panose="030F0702030302020204" pitchFamily="66" charset="0"/>
              </a:rPr>
              <a:t>Children should not be allowed chocolate because there is too much sugar in it.</a:t>
            </a:r>
            <a:br>
              <a:rPr lang="en-GB" sz="2000" dirty="0">
                <a:latin typeface="Comic Sans MS" panose="030F0702030302020204" pitchFamily="66" charset="0"/>
              </a:rPr>
            </a:br>
            <a:endParaRPr lang="en-GB" sz="2000" dirty="0">
              <a:latin typeface="Comic Sans MS" panose="030F0702030302020204" pitchFamily="66" charset="0"/>
            </a:endParaRPr>
          </a:p>
          <a:p>
            <a:pPr marL="0" indent="0">
              <a:buNone/>
            </a:pPr>
            <a:r>
              <a:rPr lang="en-GB" sz="2000" dirty="0">
                <a:latin typeface="Comic Sans MS" panose="030F0702030302020204" pitchFamily="66" charset="0"/>
              </a:rPr>
              <a:t>Children should be allowed to eat ice cream if they eat all their lunch.</a:t>
            </a:r>
            <a:br>
              <a:rPr lang="en-GB" sz="2000" dirty="0">
                <a:latin typeface="Comic Sans MS" panose="030F0702030302020204" pitchFamily="66" charset="0"/>
              </a:rPr>
            </a:br>
            <a:endParaRPr lang="en-GB" sz="2000" dirty="0">
              <a:latin typeface="Comic Sans MS" panose="030F0702030302020204" pitchFamily="66" charset="0"/>
            </a:endParaRPr>
          </a:p>
          <a:p>
            <a:pPr marL="0" indent="0">
              <a:buNone/>
            </a:pPr>
            <a:r>
              <a:rPr lang="en-GB" sz="2000" dirty="0">
                <a:latin typeface="Comic Sans MS" panose="030F0702030302020204" pitchFamily="66" charset="0"/>
              </a:rPr>
              <a:t>Grandma said I could go out to play if I finished my homework.</a:t>
            </a:r>
            <a:br>
              <a:rPr lang="en-GB" sz="2000" dirty="0">
                <a:latin typeface="Comic Sans MS" panose="030F0702030302020204" pitchFamily="66" charset="0"/>
              </a:rPr>
            </a:br>
            <a:endParaRPr lang="en-GB" sz="2000" dirty="0">
              <a:latin typeface="Comic Sans MS" panose="030F0702030302020204" pitchFamily="66" charset="0"/>
            </a:endParaRPr>
          </a:p>
          <a:p>
            <a:pPr marL="0" indent="0">
              <a:buNone/>
            </a:pPr>
            <a:r>
              <a:rPr lang="en-GB" sz="2000" dirty="0">
                <a:latin typeface="Comic Sans MS" panose="030F0702030302020204" pitchFamily="66" charset="0"/>
              </a:rPr>
              <a:t>Cats do make good pets even though they like to catch mice.</a:t>
            </a:r>
            <a:br>
              <a:rPr lang="en-GB" sz="2000" dirty="0">
                <a:latin typeface="Comic Sans MS" panose="030F0702030302020204" pitchFamily="66" charset="0"/>
              </a:rPr>
            </a:br>
            <a:endParaRPr lang="en-GB" sz="2000" dirty="0">
              <a:latin typeface="Comic Sans MS" panose="030F0702030302020204" pitchFamily="66" charset="0"/>
            </a:endParaRPr>
          </a:p>
          <a:p>
            <a:pPr marL="0" indent="0">
              <a:buNone/>
            </a:pPr>
            <a:r>
              <a:rPr lang="en-GB" sz="2000" dirty="0">
                <a:latin typeface="Comic Sans MS" panose="030F0702030302020204" pitchFamily="66" charset="0"/>
              </a:rPr>
              <a:t>Homework should not be banned even if children do not like doing it.</a:t>
            </a:r>
            <a:r>
              <a:rPr lang="en-GB" sz="2000" dirty="0"/>
              <a:t/>
            </a:r>
            <a:br>
              <a:rPr lang="en-GB" sz="2000" dirty="0"/>
            </a:br>
            <a:endParaRPr lang="en-GB" sz="2000" dirty="0"/>
          </a:p>
        </p:txBody>
      </p:sp>
      <p:sp>
        <p:nvSpPr>
          <p:cNvPr id="2" name="TextBox 1"/>
          <p:cNvSpPr txBox="1"/>
          <p:nvPr/>
        </p:nvSpPr>
        <p:spPr>
          <a:xfrm>
            <a:off x="257175" y="116632"/>
            <a:ext cx="7411169" cy="646331"/>
          </a:xfrm>
          <a:prstGeom prst="rect">
            <a:avLst/>
          </a:prstGeom>
          <a:noFill/>
        </p:spPr>
        <p:txBody>
          <a:bodyPr wrap="square" rtlCol="0">
            <a:spAutoFit/>
          </a:bodyPr>
          <a:lstStyle/>
          <a:p>
            <a:r>
              <a:rPr lang="en-GB" u="sng" dirty="0" smtClean="0">
                <a:latin typeface="Comic Sans MS" panose="030F0702030302020204" pitchFamily="66" charset="0"/>
              </a:rPr>
              <a:t>Write out these sentences in your home learning book and identify the main clause and the subordinate clause in these sentences</a:t>
            </a:r>
            <a:endParaRPr lang="en-GB" u="sng" dirty="0">
              <a:latin typeface="Comic Sans MS" panose="030F0702030302020204" pitchFamily="66" charset="0"/>
            </a:endParaRPr>
          </a:p>
        </p:txBody>
      </p:sp>
    </p:spTree>
    <p:extLst>
      <p:ext uri="{BB962C8B-B14F-4D97-AF65-F5344CB8AC3E}">
        <p14:creationId xmlns:p14="http://schemas.microsoft.com/office/powerpoint/2010/main" val="145578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8C1100-D1E6-4F9A-B06C-8B0E3848ACE3}"/>
              </a:ext>
            </a:extLst>
          </p:cNvPr>
          <p:cNvSpPr>
            <a:spLocks noGrp="1"/>
          </p:cNvSpPr>
          <p:nvPr>
            <p:ph idx="1"/>
          </p:nvPr>
        </p:nvSpPr>
        <p:spPr>
          <a:xfrm>
            <a:off x="257175" y="1628800"/>
            <a:ext cx="8554316" cy="4968552"/>
          </a:xfrm>
        </p:spPr>
        <p:txBody>
          <a:bodyPr>
            <a:noAutofit/>
          </a:bodyPr>
          <a:lstStyle/>
          <a:p>
            <a:pPr marL="0" indent="0">
              <a:buNone/>
            </a:pPr>
            <a:r>
              <a:rPr lang="en-GB" sz="2000" u="sng" dirty="0">
                <a:latin typeface="Comic Sans MS" panose="030F0702030302020204" pitchFamily="66" charset="0"/>
              </a:rPr>
              <a:t>Children should not be allowed chocolate </a:t>
            </a:r>
            <a:r>
              <a:rPr lang="en-GB" sz="2000" dirty="0">
                <a:solidFill>
                  <a:srgbClr val="FF0000"/>
                </a:solidFill>
                <a:latin typeface="Comic Sans MS" panose="030F0702030302020204" pitchFamily="66" charset="0"/>
              </a:rPr>
              <a:t>because there is too much sugar in it.</a:t>
            </a:r>
            <a:r>
              <a:rPr lang="en-GB" sz="2000" dirty="0">
                <a:latin typeface="Comic Sans MS" panose="030F0702030302020204" pitchFamily="66" charset="0"/>
              </a:rPr>
              <a:t/>
            </a:r>
            <a:br>
              <a:rPr lang="en-GB" sz="2000" dirty="0">
                <a:latin typeface="Comic Sans MS" panose="030F0702030302020204" pitchFamily="66" charset="0"/>
              </a:rPr>
            </a:br>
            <a:endParaRPr lang="en-GB" sz="2000" dirty="0">
              <a:latin typeface="Comic Sans MS" panose="030F0702030302020204" pitchFamily="66" charset="0"/>
            </a:endParaRPr>
          </a:p>
          <a:p>
            <a:pPr marL="0" indent="0">
              <a:buNone/>
            </a:pPr>
            <a:r>
              <a:rPr lang="en-GB" sz="2000" u="sng" dirty="0">
                <a:latin typeface="Comic Sans MS" panose="030F0702030302020204" pitchFamily="66" charset="0"/>
              </a:rPr>
              <a:t>Children should be allowed to eat ice cream </a:t>
            </a:r>
            <a:r>
              <a:rPr lang="en-GB" sz="2000" dirty="0">
                <a:solidFill>
                  <a:srgbClr val="FF0000"/>
                </a:solidFill>
                <a:latin typeface="Comic Sans MS" panose="030F0702030302020204" pitchFamily="66" charset="0"/>
              </a:rPr>
              <a:t>if they eat all their lunch</a:t>
            </a:r>
            <a:r>
              <a:rPr lang="en-GB" sz="2000" dirty="0">
                <a:latin typeface="Comic Sans MS" panose="030F0702030302020204" pitchFamily="66" charset="0"/>
              </a:rPr>
              <a:t>.</a:t>
            </a:r>
            <a:br>
              <a:rPr lang="en-GB" sz="2000" dirty="0">
                <a:latin typeface="Comic Sans MS" panose="030F0702030302020204" pitchFamily="66" charset="0"/>
              </a:rPr>
            </a:br>
            <a:endParaRPr lang="en-GB" sz="2000" dirty="0">
              <a:latin typeface="Comic Sans MS" panose="030F0702030302020204" pitchFamily="66" charset="0"/>
            </a:endParaRPr>
          </a:p>
          <a:p>
            <a:pPr marL="0" indent="0">
              <a:buNone/>
            </a:pPr>
            <a:r>
              <a:rPr lang="en-GB" sz="2000" u="sng" dirty="0">
                <a:latin typeface="Comic Sans MS" panose="030F0702030302020204" pitchFamily="66" charset="0"/>
              </a:rPr>
              <a:t>Grandma said I could go out to play </a:t>
            </a:r>
            <a:r>
              <a:rPr lang="en-GB" sz="2000" dirty="0">
                <a:solidFill>
                  <a:srgbClr val="FF0000"/>
                </a:solidFill>
                <a:latin typeface="Comic Sans MS" panose="030F0702030302020204" pitchFamily="66" charset="0"/>
              </a:rPr>
              <a:t>if I finished my homework</a:t>
            </a:r>
            <a:r>
              <a:rPr lang="en-GB" sz="2000" dirty="0">
                <a:latin typeface="Comic Sans MS" panose="030F0702030302020204" pitchFamily="66" charset="0"/>
              </a:rPr>
              <a:t>.</a:t>
            </a:r>
            <a:br>
              <a:rPr lang="en-GB" sz="2000" dirty="0">
                <a:latin typeface="Comic Sans MS" panose="030F0702030302020204" pitchFamily="66" charset="0"/>
              </a:rPr>
            </a:br>
            <a:endParaRPr lang="en-GB" sz="2000" dirty="0">
              <a:latin typeface="Comic Sans MS" panose="030F0702030302020204" pitchFamily="66" charset="0"/>
            </a:endParaRPr>
          </a:p>
          <a:p>
            <a:pPr marL="0" indent="0">
              <a:buNone/>
            </a:pPr>
            <a:r>
              <a:rPr lang="en-GB" sz="2000" u="sng" dirty="0">
                <a:latin typeface="Comic Sans MS" panose="030F0702030302020204" pitchFamily="66" charset="0"/>
              </a:rPr>
              <a:t>Cats do make good pets </a:t>
            </a:r>
            <a:r>
              <a:rPr lang="en-GB" sz="2000" dirty="0">
                <a:solidFill>
                  <a:srgbClr val="FF0000"/>
                </a:solidFill>
                <a:latin typeface="Comic Sans MS" panose="030F0702030302020204" pitchFamily="66" charset="0"/>
              </a:rPr>
              <a:t>even though they like to catch mice</a:t>
            </a:r>
            <a:r>
              <a:rPr lang="en-GB" sz="2000" dirty="0">
                <a:latin typeface="Comic Sans MS" panose="030F0702030302020204" pitchFamily="66" charset="0"/>
              </a:rPr>
              <a:t>.</a:t>
            </a:r>
            <a:br>
              <a:rPr lang="en-GB" sz="2000" dirty="0">
                <a:latin typeface="Comic Sans MS" panose="030F0702030302020204" pitchFamily="66" charset="0"/>
              </a:rPr>
            </a:br>
            <a:endParaRPr lang="en-GB" sz="2000" dirty="0">
              <a:latin typeface="Comic Sans MS" panose="030F0702030302020204" pitchFamily="66" charset="0"/>
            </a:endParaRPr>
          </a:p>
          <a:p>
            <a:pPr marL="0" indent="0">
              <a:buNone/>
            </a:pPr>
            <a:r>
              <a:rPr lang="en-GB" sz="2000" u="sng" dirty="0">
                <a:latin typeface="Comic Sans MS" panose="030F0702030302020204" pitchFamily="66" charset="0"/>
              </a:rPr>
              <a:t>Homework should not be banned</a:t>
            </a:r>
            <a:r>
              <a:rPr lang="en-GB" sz="2000" dirty="0">
                <a:latin typeface="Comic Sans MS" panose="030F0702030302020204" pitchFamily="66" charset="0"/>
              </a:rPr>
              <a:t> </a:t>
            </a:r>
            <a:r>
              <a:rPr lang="en-GB" sz="2000" dirty="0">
                <a:solidFill>
                  <a:srgbClr val="FF0000"/>
                </a:solidFill>
                <a:latin typeface="Comic Sans MS" panose="030F0702030302020204" pitchFamily="66" charset="0"/>
              </a:rPr>
              <a:t>even if children do not like doing it</a:t>
            </a:r>
            <a:r>
              <a:rPr lang="en-GB" sz="2000" dirty="0">
                <a:latin typeface="Comic Sans MS" panose="030F0702030302020204" pitchFamily="66" charset="0"/>
              </a:rPr>
              <a:t>.</a:t>
            </a:r>
            <a:r>
              <a:rPr lang="en-GB" sz="2000" dirty="0">
                <a:solidFill>
                  <a:schemeClr val="accent1"/>
                </a:solidFill>
              </a:rPr>
              <a:t/>
            </a:r>
            <a:br>
              <a:rPr lang="en-GB" sz="2000" dirty="0">
                <a:solidFill>
                  <a:schemeClr val="accent1"/>
                </a:solidFill>
              </a:rPr>
            </a:br>
            <a:endParaRPr lang="en-GB" sz="2000" dirty="0" smtClean="0">
              <a:solidFill>
                <a:schemeClr val="accent1"/>
              </a:solidFill>
            </a:endParaRPr>
          </a:p>
          <a:p>
            <a:pPr marL="0" indent="0">
              <a:buNone/>
            </a:pPr>
            <a:r>
              <a:rPr lang="en-GB" sz="2000" dirty="0" smtClean="0">
                <a:solidFill>
                  <a:schemeClr val="accent1"/>
                </a:solidFill>
                <a:latin typeface="Comic Sans MS" panose="030F0702030302020204" pitchFamily="66" charset="0"/>
              </a:rPr>
              <a:t>Remember you can use the subordinate clause at the beginning of your sentence to make complex sentences. But do not forget your comma! </a:t>
            </a:r>
          </a:p>
          <a:p>
            <a:pPr marL="0" indent="0">
              <a:buNone/>
            </a:pPr>
            <a:endParaRPr lang="en-GB" sz="2000" dirty="0" smtClean="0">
              <a:solidFill>
                <a:schemeClr val="accent1"/>
              </a:solidFill>
              <a:latin typeface="Comic Sans MS" panose="030F0702030302020204" pitchFamily="66" charset="0"/>
            </a:endParaRPr>
          </a:p>
          <a:p>
            <a:pPr marL="0" indent="0">
              <a:buNone/>
            </a:pPr>
            <a:r>
              <a:rPr lang="en-GB" sz="2000" dirty="0" smtClean="0">
                <a:solidFill>
                  <a:srgbClr val="FF0000"/>
                </a:solidFill>
                <a:latin typeface="Comic Sans MS" panose="030F0702030302020204" pitchFamily="66" charset="0"/>
              </a:rPr>
              <a:t>Because there is too much sugar in it, </a:t>
            </a:r>
            <a:r>
              <a:rPr lang="en-GB" sz="2000" u="sng" dirty="0" smtClean="0">
                <a:latin typeface="Comic Sans MS" panose="030F0702030302020204" pitchFamily="66" charset="0"/>
              </a:rPr>
              <a:t>children should not be allowed chocolate.</a:t>
            </a:r>
            <a:endParaRPr lang="en-GB" sz="2000" u="sng" dirty="0">
              <a:latin typeface="Comic Sans MS" panose="030F0702030302020204" pitchFamily="66" charset="0"/>
            </a:endParaRPr>
          </a:p>
          <a:p>
            <a:pPr marL="0" indent="0">
              <a:buNone/>
            </a:pPr>
            <a:endParaRPr lang="en-GB" sz="2000" dirty="0">
              <a:solidFill>
                <a:schemeClr val="accent1"/>
              </a:solidFill>
            </a:endParaRPr>
          </a:p>
        </p:txBody>
      </p:sp>
      <p:sp>
        <p:nvSpPr>
          <p:cNvPr id="2" name="TextBox 1"/>
          <p:cNvSpPr txBox="1"/>
          <p:nvPr/>
        </p:nvSpPr>
        <p:spPr>
          <a:xfrm>
            <a:off x="257175" y="116632"/>
            <a:ext cx="741116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a:t>
            </a:r>
            <a:r>
              <a:rPr kumimoji="0" lang="en-GB" sz="2400" b="0" i="0" u="sng"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did you get 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u="sng" baseline="0" dirty="0" smtClean="0">
                <a:solidFill>
                  <a:prstClr val="black"/>
                </a:solidFill>
                <a:latin typeface="Comic Sans MS" panose="030F0702030302020204" pitchFamily="66" charset="0"/>
              </a:rPr>
              <a:t>The main clause is underlined </a:t>
            </a:r>
            <a:r>
              <a:rPr lang="en-GB" sz="2400" baseline="0" dirty="0" smtClean="0">
                <a:solidFill>
                  <a:prstClr val="black"/>
                </a:solidFill>
                <a:latin typeface="Comic Sans MS" panose="030F0702030302020204" pitchFamily="66" charset="0"/>
              </a:rPr>
              <a:t>and the</a:t>
            </a:r>
            <a:r>
              <a:rPr lang="en-GB" sz="2400" baseline="0" dirty="0" smtClean="0">
                <a:solidFill>
                  <a:srgbClr val="FF0000"/>
                </a:solidFill>
                <a:latin typeface="Comic Sans MS" panose="030F0702030302020204" pitchFamily="66" charset="0"/>
              </a:rPr>
              <a:t> subordinate</a:t>
            </a:r>
            <a:r>
              <a:rPr lang="en-GB" sz="2400" dirty="0" smtClean="0">
                <a:solidFill>
                  <a:srgbClr val="FF0000"/>
                </a:solidFill>
                <a:latin typeface="Comic Sans MS" panose="030F0702030302020204" pitchFamily="66" charset="0"/>
              </a:rPr>
              <a:t> clause is in red.</a:t>
            </a:r>
            <a:endParaRPr kumimoji="0" lang="en-GB" sz="2400" b="0" i="0" strike="noStrike" kern="1200" cap="none" spc="0" normalizeH="0" baseline="0" noProof="0" dirty="0">
              <a:ln>
                <a:noFill/>
              </a:ln>
              <a:solidFill>
                <a:srgbClr val="FF0000"/>
              </a:solidFill>
              <a:effectLst/>
              <a:uLnTx/>
              <a:uFillTx/>
              <a:latin typeface="Comic Sans MS" panose="030F0702030302020204" pitchFamily="66" charset="0"/>
            </a:endParaRPr>
          </a:p>
        </p:txBody>
      </p:sp>
    </p:spTree>
    <p:extLst>
      <p:ext uri="{BB962C8B-B14F-4D97-AF65-F5344CB8AC3E}">
        <p14:creationId xmlns:p14="http://schemas.microsoft.com/office/powerpoint/2010/main" val="61693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Comic Sans MS" panose="030F0702030302020204" pitchFamily="66" charset="0"/>
              </a:rPr>
              <a:t>Take a look at the following pictures and decide whether the jobs you see are for males or females. </a:t>
            </a:r>
            <a:endParaRPr lang="en-GB"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52531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008E-903C-49B4-ABFF-98782A7A136B}"/>
              </a:ext>
            </a:extLst>
          </p:cNvPr>
          <p:cNvSpPr>
            <a:spLocks noGrp="1"/>
          </p:cNvSpPr>
          <p:nvPr>
            <p:ph type="title"/>
          </p:nvPr>
        </p:nvSpPr>
        <p:spPr>
          <a:xfrm>
            <a:off x="2377937" y="2459066"/>
            <a:ext cx="4162011" cy="1325563"/>
          </a:xfrm>
        </p:spPr>
        <p:txBody>
          <a:bodyPr>
            <a:normAutofit/>
          </a:bodyPr>
          <a:lstStyle/>
          <a:p>
            <a:pPr algn="ctr"/>
            <a:r>
              <a:rPr lang="en-GB" sz="6000" b="1" u="sng" dirty="0">
                <a:solidFill>
                  <a:schemeClr val="accent6"/>
                </a:solidFill>
              </a:rPr>
              <a:t>Footballer</a:t>
            </a:r>
          </a:p>
        </p:txBody>
      </p:sp>
      <p:sp>
        <p:nvSpPr>
          <p:cNvPr id="4" name="AutoShape 2" descr="Image result for footballer animation">
            <a:extLst>
              <a:ext uri="{FF2B5EF4-FFF2-40B4-BE49-F238E27FC236}">
                <a16:creationId xmlns:a16="http://schemas.microsoft.com/office/drawing/2014/main" id="{AC896AB0-4747-477C-98E9-0708A3B605BE}"/>
              </a:ext>
            </a:extLst>
          </p:cNvPr>
          <p:cNvSpPr>
            <a:spLocks noChangeAspect="1" noChangeArrowheads="1"/>
          </p:cNvSpPr>
          <p:nvPr/>
        </p:nvSpPr>
        <p:spPr bwMode="auto">
          <a:xfrm>
            <a:off x="4457700" y="3276600"/>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2052" name="Picture 4" descr="Image result for footballer animation">
            <a:extLst>
              <a:ext uri="{FF2B5EF4-FFF2-40B4-BE49-F238E27FC236}">
                <a16:creationId xmlns:a16="http://schemas.microsoft.com/office/drawing/2014/main" id="{321DF5A8-79DA-4B21-8DC3-135D46412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961" y="1117532"/>
            <a:ext cx="1150144"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a:extLst>
              <a:ext uri="{FF2B5EF4-FFF2-40B4-BE49-F238E27FC236}">
                <a16:creationId xmlns:a16="http://schemas.microsoft.com/office/drawing/2014/main" id="{45C73AEA-7736-4B3A-A994-43C9B0DA5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205" y="3276600"/>
            <a:ext cx="2243138"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89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fade">
                                      <p:cBhvr>
                                        <p:cTn id="13" dur="1000"/>
                                        <p:tgtEl>
                                          <p:spTgt spid="2054"/>
                                        </p:tgtEl>
                                      </p:cBhvr>
                                    </p:animEffect>
                                    <p:anim calcmode="lin" valueType="num">
                                      <p:cBhvr>
                                        <p:cTn id="14" dur="1000" fill="hold"/>
                                        <p:tgtEl>
                                          <p:spTgt spid="2054"/>
                                        </p:tgtEl>
                                        <p:attrNameLst>
                                          <p:attrName>ppt_x</p:attrName>
                                        </p:attrNameLst>
                                      </p:cBhvr>
                                      <p:tavLst>
                                        <p:tav tm="0">
                                          <p:val>
                                            <p:strVal val="#ppt_x"/>
                                          </p:val>
                                        </p:tav>
                                        <p:tav tm="100000">
                                          <p:val>
                                            <p:strVal val="#ppt_x"/>
                                          </p:val>
                                        </p:tav>
                                      </p:tavLst>
                                    </p:anim>
                                    <p:anim calcmode="lin" valueType="num">
                                      <p:cBhvr>
                                        <p:cTn id="15"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6F07-84FB-42CE-9E42-C817B2F24891}"/>
              </a:ext>
            </a:extLst>
          </p:cNvPr>
          <p:cNvSpPr>
            <a:spLocks noGrp="1"/>
          </p:cNvSpPr>
          <p:nvPr>
            <p:ph type="title"/>
          </p:nvPr>
        </p:nvSpPr>
        <p:spPr>
          <a:xfrm>
            <a:off x="2600325" y="2512066"/>
            <a:ext cx="3943350" cy="1325563"/>
          </a:xfrm>
        </p:spPr>
        <p:txBody>
          <a:bodyPr>
            <a:normAutofit/>
          </a:bodyPr>
          <a:lstStyle/>
          <a:p>
            <a:pPr algn="ctr"/>
            <a:r>
              <a:rPr lang="en-GB" sz="6000" b="1" u="sng" dirty="0">
                <a:solidFill>
                  <a:srgbClr val="CC0099"/>
                </a:solidFill>
              </a:rPr>
              <a:t>Beautician </a:t>
            </a:r>
          </a:p>
        </p:txBody>
      </p:sp>
      <p:pic>
        <p:nvPicPr>
          <p:cNvPr id="7170" name="Picture 2" descr="Image result for make up artist animation">
            <a:extLst>
              <a:ext uri="{FF2B5EF4-FFF2-40B4-BE49-F238E27FC236}">
                <a16:creationId xmlns:a16="http://schemas.microsoft.com/office/drawing/2014/main" id="{8C827DAE-F557-49ED-8468-BCFF9C6035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28"/>
          <a:stretch/>
        </p:blipFill>
        <p:spPr bwMode="auto">
          <a:xfrm>
            <a:off x="701956" y="664117"/>
            <a:ext cx="2104550" cy="278835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male make up artist animation">
            <a:extLst>
              <a:ext uri="{FF2B5EF4-FFF2-40B4-BE49-F238E27FC236}">
                <a16:creationId xmlns:a16="http://schemas.microsoft.com/office/drawing/2014/main" id="{A8EA8FDC-E231-4F39-93B8-76DFAB2E6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448" y="3114912"/>
            <a:ext cx="2489981" cy="331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1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A7B3D-DF92-43BC-B99B-C73F01E1FA9C}"/>
              </a:ext>
            </a:extLst>
          </p:cNvPr>
          <p:cNvSpPr>
            <a:spLocks noGrp="1"/>
          </p:cNvSpPr>
          <p:nvPr>
            <p:ph type="title"/>
          </p:nvPr>
        </p:nvSpPr>
        <p:spPr>
          <a:xfrm>
            <a:off x="3107259" y="2498804"/>
            <a:ext cx="2929559" cy="1325563"/>
          </a:xfrm>
        </p:spPr>
        <p:txBody>
          <a:bodyPr>
            <a:normAutofit/>
          </a:bodyPr>
          <a:lstStyle/>
          <a:p>
            <a:pPr algn="ctr"/>
            <a:r>
              <a:rPr lang="en-GB" sz="6000" b="1" u="sng" dirty="0">
                <a:solidFill>
                  <a:schemeClr val="accent2">
                    <a:lumMod val="75000"/>
                  </a:schemeClr>
                </a:solidFill>
              </a:rPr>
              <a:t>Chef</a:t>
            </a:r>
          </a:p>
        </p:txBody>
      </p:sp>
      <p:pic>
        <p:nvPicPr>
          <p:cNvPr id="5122" name="Picture 2" descr="Image result for chef  animation">
            <a:extLst>
              <a:ext uri="{FF2B5EF4-FFF2-40B4-BE49-F238E27FC236}">
                <a16:creationId xmlns:a16="http://schemas.microsoft.com/office/drawing/2014/main" id="{2879ED07-91DE-4FE4-BC08-56373BD09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185" y="2749996"/>
            <a:ext cx="2548560" cy="31221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chef  animation">
            <a:extLst>
              <a:ext uri="{FF2B5EF4-FFF2-40B4-BE49-F238E27FC236}">
                <a16:creationId xmlns:a16="http://schemas.microsoft.com/office/drawing/2014/main" id="{24D9A847-0368-412B-A041-D2308FA76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95" y="789482"/>
            <a:ext cx="2450121" cy="2639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56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fill="hold"/>
                                        <p:tgtEl>
                                          <p:spTgt spid="5122"/>
                                        </p:tgtEl>
                                        <p:attrNameLst>
                                          <p:attrName>ppt_x</p:attrName>
                                        </p:attrNameLst>
                                      </p:cBhvr>
                                      <p:tavLst>
                                        <p:tav tm="0">
                                          <p:val>
                                            <p:strVal val="#ppt_x"/>
                                          </p:val>
                                        </p:tav>
                                        <p:tav tm="100000">
                                          <p:val>
                                            <p:strVal val="#ppt_x"/>
                                          </p:val>
                                        </p:tav>
                                      </p:tavLst>
                                    </p:anim>
                                    <p:anim calcmode="lin" valueType="num">
                                      <p:cBhvr additive="base">
                                        <p:cTn id="15"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C08B-9253-471C-8E71-843BF8D4AE59}"/>
              </a:ext>
            </a:extLst>
          </p:cNvPr>
          <p:cNvSpPr>
            <a:spLocks noGrp="1"/>
          </p:cNvSpPr>
          <p:nvPr>
            <p:ph type="title"/>
          </p:nvPr>
        </p:nvSpPr>
        <p:spPr>
          <a:xfrm>
            <a:off x="2447512" y="2366270"/>
            <a:ext cx="3853898" cy="1325563"/>
          </a:xfrm>
        </p:spPr>
        <p:txBody>
          <a:bodyPr>
            <a:normAutofit/>
          </a:bodyPr>
          <a:lstStyle/>
          <a:p>
            <a:pPr algn="ctr"/>
            <a:r>
              <a:rPr lang="en-GB" sz="6600" b="1" u="sng" dirty="0">
                <a:solidFill>
                  <a:schemeClr val="accent1"/>
                </a:solidFill>
              </a:rPr>
              <a:t>Plumber </a:t>
            </a:r>
          </a:p>
        </p:txBody>
      </p:sp>
      <p:pic>
        <p:nvPicPr>
          <p:cNvPr id="4098" name="Picture 2" descr="Image result for plumber animation">
            <a:extLst>
              <a:ext uri="{FF2B5EF4-FFF2-40B4-BE49-F238E27FC236}">
                <a16:creationId xmlns:a16="http://schemas.microsoft.com/office/drawing/2014/main" id="{46426C1D-2994-4766-932A-0CD9D7FD6E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195"/>
          <a:stretch/>
        </p:blipFill>
        <p:spPr bwMode="auto">
          <a:xfrm>
            <a:off x="1112666" y="834266"/>
            <a:ext cx="1200150" cy="25947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plumber animation">
            <a:extLst>
              <a:ext uri="{FF2B5EF4-FFF2-40B4-BE49-F238E27FC236}">
                <a16:creationId xmlns:a16="http://schemas.microsoft.com/office/drawing/2014/main" id="{1BAFEE64-BDA6-4986-8145-DFF8E2920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793" y="3528200"/>
            <a:ext cx="2698567" cy="239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9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1000"/>
                                        <p:tgtEl>
                                          <p:spTgt spid="4100"/>
                                        </p:tgtEl>
                                      </p:cBhvr>
                                    </p:animEffect>
                                    <p:anim calcmode="lin" valueType="num">
                                      <p:cBhvr>
                                        <p:cTn id="14" dur="1000" fill="hold"/>
                                        <p:tgtEl>
                                          <p:spTgt spid="4100"/>
                                        </p:tgtEl>
                                        <p:attrNameLst>
                                          <p:attrName>ppt_x</p:attrName>
                                        </p:attrNameLst>
                                      </p:cBhvr>
                                      <p:tavLst>
                                        <p:tav tm="0">
                                          <p:val>
                                            <p:strVal val="#ppt_x"/>
                                          </p:val>
                                        </p:tav>
                                        <p:tav tm="100000">
                                          <p:val>
                                            <p:strVal val="#ppt_x"/>
                                          </p:val>
                                        </p:tav>
                                      </p:tavLst>
                                    </p:anim>
                                    <p:anim calcmode="lin" valueType="num">
                                      <p:cBhvr>
                                        <p:cTn id="15"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AD59E-819A-49EC-8572-208463B57641}"/>
              </a:ext>
            </a:extLst>
          </p:cNvPr>
          <p:cNvSpPr>
            <a:spLocks noGrp="1"/>
          </p:cNvSpPr>
          <p:nvPr>
            <p:ph type="title"/>
          </p:nvPr>
        </p:nvSpPr>
        <p:spPr>
          <a:xfrm>
            <a:off x="2328241" y="2313248"/>
            <a:ext cx="4082498" cy="1325563"/>
          </a:xfrm>
        </p:spPr>
        <p:txBody>
          <a:bodyPr>
            <a:normAutofit/>
          </a:bodyPr>
          <a:lstStyle/>
          <a:p>
            <a:pPr algn="ctr"/>
            <a:r>
              <a:rPr lang="en-GB" sz="6600" b="1" u="sng" dirty="0">
                <a:solidFill>
                  <a:srgbClr val="FF0066"/>
                </a:solidFill>
              </a:rPr>
              <a:t>Hairdresser </a:t>
            </a:r>
          </a:p>
        </p:txBody>
      </p:sp>
      <p:pic>
        <p:nvPicPr>
          <p:cNvPr id="3074" name="Picture 2" descr="Image result for beautician animation">
            <a:extLst>
              <a:ext uri="{FF2B5EF4-FFF2-40B4-BE49-F238E27FC236}">
                <a16:creationId xmlns:a16="http://schemas.microsoft.com/office/drawing/2014/main" id="{86F9A30C-20A8-4B63-9D91-A906E297C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906" y="3136708"/>
            <a:ext cx="2051575" cy="27354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ale beautician animation">
            <a:extLst>
              <a:ext uri="{FF2B5EF4-FFF2-40B4-BE49-F238E27FC236}">
                <a16:creationId xmlns:a16="http://schemas.microsoft.com/office/drawing/2014/main" id="{D6F7E941-AF02-4ED1-9541-DCEA1F4B0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12" y="338540"/>
            <a:ext cx="2051575" cy="273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77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103" y="1151165"/>
            <a:ext cx="8752115" cy="507831"/>
          </a:xfrm>
          <a:prstGeom prst="rect">
            <a:avLst/>
          </a:prstGeom>
          <a:noFill/>
        </p:spPr>
        <p:txBody>
          <a:bodyPr wrap="square" rtlCol="0">
            <a:spAutoFit/>
          </a:bodyPr>
          <a:lstStyle/>
          <a:p>
            <a:pPr defTabSz="685800"/>
            <a:r>
              <a:rPr lang="en-GB" sz="1350" dirty="0">
                <a:solidFill>
                  <a:prstClr val="black"/>
                </a:solidFill>
                <a:latin typeface="Comic Sans MS" panose="030F0702030302020204" pitchFamily="66" charset="0"/>
              </a:rPr>
              <a:t>Creating interest in our discussion texts unit. We discussed differing viewpoints on some topics and gave reasons for our opinions. We were really good at using the language of discussion.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24246" y="1765119"/>
            <a:ext cx="2407919" cy="18059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006633" y="1765118"/>
            <a:ext cx="2512423" cy="1884317"/>
          </a:xfrm>
          <a:prstGeom prst="rect">
            <a:avLst/>
          </a:prstGeom>
        </p:spPr>
      </p:pic>
      <p:sp>
        <p:nvSpPr>
          <p:cNvPr id="7" name="Oval 6"/>
          <p:cNvSpPr/>
          <p:nvPr/>
        </p:nvSpPr>
        <p:spPr>
          <a:xfrm>
            <a:off x="4622311" y="2962210"/>
            <a:ext cx="1221377" cy="7380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omic Sans MS" panose="030F0702030302020204" pitchFamily="66" charset="0"/>
              </a:rPr>
              <a:t>For</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984966" y="1765117"/>
            <a:ext cx="2407921" cy="1805941"/>
          </a:xfrm>
          <a:prstGeom prst="rect">
            <a:avLst/>
          </a:prstGeom>
        </p:spPr>
      </p:pic>
      <p:sp>
        <p:nvSpPr>
          <p:cNvPr id="9" name="Oval 8"/>
          <p:cNvSpPr/>
          <p:nvPr/>
        </p:nvSpPr>
        <p:spPr>
          <a:xfrm>
            <a:off x="7789345" y="2909958"/>
            <a:ext cx="1221377" cy="7903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omic Sans MS" panose="030F0702030302020204" pitchFamily="66" charset="0"/>
              </a:rPr>
              <a:t>Against</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39337" y="3787014"/>
            <a:ext cx="2460171" cy="184512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2985813" y="3787013"/>
            <a:ext cx="2501816" cy="1876362"/>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5984966" y="3903081"/>
            <a:ext cx="2512059" cy="1884044"/>
          </a:xfrm>
          <a:prstGeom prst="rect">
            <a:avLst/>
          </a:prstGeom>
        </p:spPr>
      </p:pic>
    </p:spTree>
    <p:extLst>
      <p:ext uri="{BB962C8B-B14F-4D97-AF65-F5344CB8AC3E}">
        <p14:creationId xmlns:p14="http://schemas.microsoft.com/office/powerpoint/2010/main" val="662254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5F6D5-4D8D-4C1C-9DDC-D6C96FAEF1F4}"/>
              </a:ext>
            </a:extLst>
          </p:cNvPr>
          <p:cNvSpPr>
            <a:spLocks noGrp="1"/>
          </p:cNvSpPr>
          <p:nvPr>
            <p:ph type="title"/>
          </p:nvPr>
        </p:nvSpPr>
        <p:spPr>
          <a:xfrm>
            <a:off x="2914650" y="2565023"/>
            <a:ext cx="3943350" cy="1325563"/>
          </a:xfrm>
        </p:spPr>
        <p:txBody>
          <a:bodyPr>
            <a:normAutofit/>
          </a:bodyPr>
          <a:lstStyle/>
          <a:p>
            <a:pPr algn="ctr"/>
            <a:r>
              <a:rPr lang="en-GB" sz="7200" b="1" u="sng" dirty="0">
                <a:solidFill>
                  <a:schemeClr val="accent2">
                    <a:lumMod val="75000"/>
                  </a:schemeClr>
                </a:solidFill>
              </a:rPr>
              <a:t>Cleaner </a:t>
            </a:r>
          </a:p>
        </p:txBody>
      </p:sp>
      <p:pic>
        <p:nvPicPr>
          <p:cNvPr id="6146" name="Picture 2" descr="Image result for cleaner  animation">
            <a:extLst>
              <a:ext uri="{FF2B5EF4-FFF2-40B4-BE49-F238E27FC236}">
                <a16:creationId xmlns:a16="http://schemas.microsoft.com/office/drawing/2014/main" id="{59CB7896-2ADF-4208-9672-2D1B98E54E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175"/>
          <a:stretch/>
        </p:blipFill>
        <p:spPr bwMode="auto">
          <a:xfrm>
            <a:off x="832140" y="506728"/>
            <a:ext cx="2396398" cy="31368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cleaner  animation">
            <a:extLst>
              <a:ext uri="{FF2B5EF4-FFF2-40B4-BE49-F238E27FC236}">
                <a16:creationId xmlns:a16="http://schemas.microsoft.com/office/drawing/2014/main" id="{7F9C277E-18D0-4270-803C-1641462285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26"/>
          <a:stretch/>
        </p:blipFill>
        <p:spPr bwMode="auto">
          <a:xfrm>
            <a:off x="6582966" y="3065746"/>
            <a:ext cx="1889302" cy="288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36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2FC0-EE3B-4973-8AFC-15E6CC93B181}"/>
              </a:ext>
            </a:extLst>
          </p:cNvPr>
          <p:cNvSpPr>
            <a:spLocks noGrp="1"/>
          </p:cNvSpPr>
          <p:nvPr>
            <p:ph type="title"/>
          </p:nvPr>
        </p:nvSpPr>
        <p:spPr>
          <a:xfrm>
            <a:off x="628650" y="503614"/>
            <a:ext cx="7886700" cy="1325563"/>
          </a:xfrm>
        </p:spPr>
        <p:txBody>
          <a:bodyPr>
            <a:normAutofit fontScale="90000"/>
          </a:bodyPr>
          <a:lstStyle/>
          <a:p>
            <a:pPr algn="ctr"/>
            <a:r>
              <a:rPr lang="en-GB" sz="5400" b="1" u="sng" dirty="0">
                <a:latin typeface="Comic Sans MS" panose="030F0702030302020204" pitchFamily="66" charset="0"/>
              </a:rPr>
              <a:t>Should boys learn cookery?</a:t>
            </a:r>
          </a:p>
        </p:txBody>
      </p:sp>
      <p:sp>
        <p:nvSpPr>
          <p:cNvPr id="4" name="Cloud 3">
            <a:extLst>
              <a:ext uri="{FF2B5EF4-FFF2-40B4-BE49-F238E27FC236}">
                <a16:creationId xmlns:a16="http://schemas.microsoft.com/office/drawing/2014/main" id="{33FF2EE3-15A8-4A0D-83B5-0075AA1B2BCA}"/>
              </a:ext>
            </a:extLst>
          </p:cNvPr>
          <p:cNvSpPr/>
          <p:nvPr/>
        </p:nvSpPr>
        <p:spPr>
          <a:xfrm rot="20420573">
            <a:off x="421917" y="2247811"/>
            <a:ext cx="2508861" cy="1987827"/>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Arguments For why they should?</a:t>
            </a:r>
          </a:p>
        </p:txBody>
      </p:sp>
      <p:sp>
        <p:nvSpPr>
          <p:cNvPr id="7" name="Cloud 6">
            <a:extLst>
              <a:ext uri="{FF2B5EF4-FFF2-40B4-BE49-F238E27FC236}">
                <a16:creationId xmlns:a16="http://schemas.microsoft.com/office/drawing/2014/main" id="{3C327EA8-5D26-41E0-8BB1-FC23BE4A41B0}"/>
              </a:ext>
            </a:extLst>
          </p:cNvPr>
          <p:cNvSpPr/>
          <p:nvPr/>
        </p:nvSpPr>
        <p:spPr>
          <a:xfrm rot="1310047">
            <a:off x="6342512" y="3932191"/>
            <a:ext cx="2456953" cy="2450327"/>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Arguments For why they should NOT?</a:t>
            </a:r>
          </a:p>
        </p:txBody>
      </p:sp>
      <p:sp>
        <p:nvSpPr>
          <p:cNvPr id="8" name="Cloud 7">
            <a:extLst>
              <a:ext uri="{FF2B5EF4-FFF2-40B4-BE49-F238E27FC236}">
                <a16:creationId xmlns:a16="http://schemas.microsoft.com/office/drawing/2014/main" id="{52253B95-7110-4C99-AE8A-E66F94D19725}"/>
              </a:ext>
            </a:extLst>
          </p:cNvPr>
          <p:cNvSpPr/>
          <p:nvPr/>
        </p:nvSpPr>
        <p:spPr>
          <a:xfrm rot="21372535">
            <a:off x="3343562" y="2203840"/>
            <a:ext cx="2456953" cy="2450327"/>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Do you agree? Yes or No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Why?</a:t>
            </a:r>
          </a:p>
        </p:txBody>
      </p:sp>
      <p:pic>
        <p:nvPicPr>
          <p:cNvPr id="8198" name="Picture 6" descr="Image result for cooking animation">
            <a:extLst>
              <a:ext uri="{FF2B5EF4-FFF2-40B4-BE49-F238E27FC236}">
                <a16:creationId xmlns:a16="http://schemas.microsoft.com/office/drawing/2014/main" id="{E141E520-14CA-4261-A6CA-D890C1CEA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395" y="4728056"/>
            <a:ext cx="2558702" cy="177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530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54E7CA-7504-45F5-9B69-3671504505D6}"/>
              </a:ext>
            </a:extLst>
          </p:cNvPr>
          <p:cNvSpPr txBox="1"/>
          <p:nvPr/>
        </p:nvSpPr>
        <p:spPr>
          <a:xfrm>
            <a:off x="367750" y="177"/>
            <a:ext cx="8617226" cy="68941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Should boys learn cookery?</a:t>
            </a:r>
            <a:br>
              <a:rPr kumimoji="0" lang="en-GB" sz="28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endParaRPr kumimoji="0" lang="en-GB" sz="28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 our class we have been </a:t>
            </a:r>
            <a:r>
              <a:rPr kumimoji="0" lang="en-GB" sz="1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discussing </a:t>
            </a: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whether or not boys as well as girls should have to learn cookery.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Some of the class believe that all children should have to learn cookery. They have a number of reasons for suggesting this. Their first reason is that when you leave home, you have to be able to look after yourself, and this involves cooking. Another reason is that many girls do not enjoy cooking and would not want to cook for their husbands. Furthermore, it is not fair that a man should be able to sit and watch television while their girlfriend is cooking. These people argue that everyone should learn to cook because they will need this skill in life and because people should help each other and take turns.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On the other hand, there are quite a few people in our class who believe that boys should not bother with cookery. They argue that boys could easily buy a take-away or use a microwave meal. They believe that if they do not enjoy cooking then they should not have to do it. Some people just say that cooking is a job for girls. They think that boys’ time would be better spent if they learned how to mend a car or build things.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Finally, having listened to all arguments that people have suggested I have made my own mind up. I believe that girls and boys should learn subjects that will help them with everyday living. This means that everyone should learn cookery as well as how to mend a car. This would mean that people could choose what to do depending on what they like and what they are good at. </a:t>
            </a:r>
          </a:p>
        </p:txBody>
      </p:sp>
      <p:sp>
        <p:nvSpPr>
          <p:cNvPr id="2" name="Oval 1"/>
          <p:cNvSpPr/>
          <p:nvPr/>
        </p:nvSpPr>
        <p:spPr>
          <a:xfrm>
            <a:off x="6444210" y="1412776"/>
            <a:ext cx="208823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What are the reasons for?</a:t>
            </a: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3" name="Oval 2"/>
          <p:cNvSpPr/>
          <p:nvPr/>
        </p:nvSpPr>
        <p:spPr>
          <a:xfrm>
            <a:off x="179512" y="3284984"/>
            <a:ext cx="223224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What are the reasons against?</a:t>
            </a: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6" name="Oval 5"/>
          <p:cNvSpPr/>
          <p:nvPr/>
        </p:nvSpPr>
        <p:spPr>
          <a:xfrm>
            <a:off x="179512" y="203"/>
            <a:ext cx="2232248" cy="1268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What is the question being discussed?</a:t>
            </a: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7" name="Oval 6"/>
          <p:cNvSpPr/>
          <p:nvPr/>
        </p:nvSpPr>
        <p:spPr>
          <a:xfrm>
            <a:off x="6300192" y="4581128"/>
            <a:ext cx="252028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What is the person’s final opinion? Why?</a:t>
            </a: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2344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1DF8-A8FC-4923-8F6C-395ED912A14A}"/>
              </a:ext>
            </a:extLst>
          </p:cNvPr>
          <p:cNvSpPr>
            <a:spLocks noGrp="1"/>
          </p:cNvSpPr>
          <p:nvPr>
            <p:ph type="title"/>
          </p:nvPr>
        </p:nvSpPr>
        <p:spPr/>
        <p:txBody>
          <a:bodyPr>
            <a:normAutofit fontScale="90000"/>
          </a:bodyPr>
          <a:lstStyle/>
          <a:p>
            <a:pPr algn="ctr"/>
            <a:r>
              <a:rPr lang="en-GB" sz="4800" b="1" u="sng" dirty="0">
                <a:latin typeface="Comic Sans MS" panose="030F0702030302020204" pitchFamily="66" charset="0"/>
              </a:rPr>
              <a:t>Should boys learn cookery?</a:t>
            </a:r>
          </a:p>
        </p:txBody>
      </p:sp>
      <p:sp>
        <p:nvSpPr>
          <p:cNvPr id="3" name="Text Placeholder 2">
            <a:extLst>
              <a:ext uri="{FF2B5EF4-FFF2-40B4-BE49-F238E27FC236}">
                <a16:creationId xmlns:a16="http://schemas.microsoft.com/office/drawing/2014/main" id="{3E2CCB1E-4756-42AA-BD96-9617564D9A4B}"/>
              </a:ext>
            </a:extLst>
          </p:cNvPr>
          <p:cNvSpPr>
            <a:spLocks noGrp="1"/>
          </p:cNvSpPr>
          <p:nvPr>
            <p:ph type="body" idx="1"/>
          </p:nvPr>
        </p:nvSpPr>
        <p:spPr>
          <a:xfrm>
            <a:off x="629842" y="1508884"/>
            <a:ext cx="3868340" cy="823912"/>
          </a:xfrm>
        </p:spPr>
        <p:txBody>
          <a:bodyPr>
            <a:normAutofit/>
          </a:bodyPr>
          <a:lstStyle/>
          <a:p>
            <a:pPr algn="ctr"/>
            <a:r>
              <a:rPr lang="en-GB" sz="3600" dirty="0">
                <a:solidFill>
                  <a:srgbClr val="FF0000"/>
                </a:solidFill>
              </a:rPr>
              <a:t>Reasons For:</a:t>
            </a:r>
          </a:p>
        </p:txBody>
      </p:sp>
      <p:sp>
        <p:nvSpPr>
          <p:cNvPr id="4" name="Content Placeholder 3">
            <a:extLst>
              <a:ext uri="{FF2B5EF4-FFF2-40B4-BE49-F238E27FC236}">
                <a16:creationId xmlns:a16="http://schemas.microsoft.com/office/drawing/2014/main" id="{8FA83EB5-ADB2-47B7-B5B2-D5777E1CC4D3}"/>
              </a:ext>
            </a:extLst>
          </p:cNvPr>
          <p:cNvSpPr>
            <a:spLocks noGrp="1"/>
          </p:cNvSpPr>
          <p:nvPr>
            <p:ph sz="half" idx="2"/>
          </p:nvPr>
        </p:nvSpPr>
        <p:spPr>
          <a:xfrm>
            <a:off x="454717" y="2364625"/>
            <a:ext cx="3868340" cy="1096204"/>
          </a:xfrm>
        </p:spPr>
        <p:txBody>
          <a:bodyPr>
            <a:normAutofit/>
          </a:bodyPr>
          <a:lstStyle/>
          <a:p>
            <a:r>
              <a:rPr lang="en-GB" sz="2400" dirty="0"/>
              <a:t>Need to look after yourself when you leave home.</a:t>
            </a:r>
          </a:p>
        </p:txBody>
      </p:sp>
      <p:sp>
        <p:nvSpPr>
          <p:cNvPr id="5" name="Text Placeholder 4">
            <a:extLst>
              <a:ext uri="{FF2B5EF4-FFF2-40B4-BE49-F238E27FC236}">
                <a16:creationId xmlns:a16="http://schemas.microsoft.com/office/drawing/2014/main" id="{5EB1F8D1-82DB-4CA0-B830-E5198ABC40BB}"/>
              </a:ext>
            </a:extLst>
          </p:cNvPr>
          <p:cNvSpPr>
            <a:spLocks noGrp="1"/>
          </p:cNvSpPr>
          <p:nvPr>
            <p:ph type="body" sz="quarter" idx="3"/>
          </p:nvPr>
        </p:nvSpPr>
        <p:spPr>
          <a:xfrm>
            <a:off x="4626770" y="1511783"/>
            <a:ext cx="3887391" cy="823912"/>
          </a:xfrm>
        </p:spPr>
        <p:txBody>
          <a:bodyPr>
            <a:normAutofit/>
          </a:bodyPr>
          <a:lstStyle/>
          <a:p>
            <a:pPr algn="ctr"/>
            <a:r>
              <a:rPr lang="en-GB" sz="3600" dirty="0">
                <a:solidFill>
                  <a:schemeClr val="accent1"/>
                </a:solidFill>
              </a:rPr>
              <a:t>Reasons Against:</a:t>
            </a:r>
          </a:p>
        </p:txBody>
      </p:sp>
      <p:sp>
        <p:nvSpPr>
          <p:cNvPr id="6" name="Content Placeholder 5">
            <a:extLst>
              <a:ext uri="{FF2B5EF4-FFF2-40B4-BE49-F238E27FC236}">
                <a16:creationId xmlns:a16="http://schemas.microsoft.com/office/drawing/2014/main" id="{C94F6FCB-6574-4B85-B5F6-5DB2935CBAD8}"/>
              </a:ext>
            </a:extLst>
          </p:cNvPr>
          <p:cNvSpPr>
            <a:spLocks noGrp="1"/>
          </p:cNvSpPr>
          <p:nvPr>
            <p:ph sz="quarter" idx="4"/>
          </p:nvPr>
        </p:nvSpPr>
        <p:spPr>
          <a:xfrm>
            <a:off x="4923338" y="5292829"/>
            <a:ext cx="3887391" cy="1021864"/>
          </a:xfrm>
        </p:spPr>
        <p:txBody>
          <a:bodyPr>
            <a:normAutofit/>
          </a:bodyPr>
          <a:lstStyle/>
          <a:p>
            <a:r>
              <a:rPr lang="en-GB" sz="2400" dirty="0"/>
              <a:t>Boys should be fixing cars or building things. </a:t>
            </a:r>
          </a:p>
        </p:txBody>
      </p:sp>
      <p:sp>
        <p:nvSpPr>
          <p:cNvPr id="8" name="Content Placeholder 3">
            <a:extLst>
              <a:ext uri="{FF2B5EF4-FFF2-40B4-BE49-F238E27FC236}">
                <a16:creationId xmlns:a16="http://schemas.microsoft.com/office/drawing/2014/main" id="{3B9DAC90-D27C-490D-8ABC-AF8145582A8F}"/>
              </a:ext>
            </a:extLst>
          </p:cNvPr>
          <p:cNvSpPr txBox="1">
            <a:spLocks/>
          </p:cNvSpPr>
          <p:nvPr/>
        </p:nvSpPr>
        <p:spPr>
          <a:xfrm>
            <a:off x="471568" y="4306348"/>
            <a:ext cx="3868340" cy="1096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Some girls do not enjoy cooking and do not want to spend their time cooking.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3">
            <a:extLst>
              <a:ext uri="{FF2B5EF4-FFF2-40B4-BE49-F238E27FC236}">
                <a16:creationId xmlns:a16="http://schemas.microsoft.com/office/drawing/2014/main" id="{CEC72E49-E720-47FB-8B72-12FE614AECA5}"/>
              </a:ext>
            </a:extLst>
          </p:cNvPr>
          <p:cNvSpPr txBox="1">
            <a:spLocks/>
          </p:cNvSpPr>
          <p:nvPr/>
        </p:nvSpPr>
        <p:spPr>
          <a:xfrm>
            <a:off x="471568" y="5402552"/>
            <a:ext cx="3868340" cy="1096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Unfair if a man has time to relax and watch TV while a girl has to cook.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3">
            <a:extLst>
              <a:ext uri="{FF2B5EF4-FFF2-40B4-BE49-F238E27FC236}">
                <a16:creationId xmlns:a16="http://schemas.microsoft.com/office/drawing/2014/main" id="{3D1C1F92-8F7A-43E3-AA50-512C405F7CF9}"/>
              </a:ext>
            </a:extLst>
          </p:cNvPr>
          <p:cNvSpPr txBox="1">
            <a:spLocks/>
          </p:cNvSpPr>
          <p:nvPr/>
        </p:nvSpPr>
        <p:spPr>
          <a:xfrm>
            <a:off x="471568" y="3321916"/>
            <a:ext cx="3868340" cy="1096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People should help each other and take turns.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ontent Placeholder 3">
            <a:extLst>
              <a:ext uri="{FF2B5EF4-FFF2-40B4-BE49-F238E27FC236}">
                <a16:creationId xmlns:a16="http://schemas.microsoft.com/office/drawing/2014/main" id="{9F8492FB-EEF0-4B01-8B18-0C8F297FD759}"/>
              </a:ext>
            </a:extLst>
          </p:cNvPr>
          <p:cNvSpPr txBox="1">
            <a:spLocks/>
          </p:cNvSpPr>
          <p:nvPr/>
        </p:nvSpPr>
        <p:spPr>
          <a:xfrm>
            <a:off x="4905193" y="2332796"/>
            <a:ext cx="3868340" cy="1096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Boys can easily buy a take away or use a microwave meal.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3">
            <a:extLst>
              <a:ext uri="{FF2B5EF4-FFF2-40B4-BE49-F238E27FC236}">
                <a16:creationId xmlns:a16="http://schemas.microsoft.com/office/drawing/2014/main" id="{5A9C8297-815A-46CD-B134-9131F8E00E31}"/>
              </a:ext>
            </a:extLst>
          </p:cNvPr>
          <p:cNvSpPr txBox="1">
            <a:spLocks/>
          </p:cNvSpPr>
          <p:nvPr/>
        </p:nvSpPr>
        <p:spPr>
          <a:xfrm>
            <a:off x="4922044" y="3429000"/>
            <a:ext cx="3868340" cy="1096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If they do not enjoy cooking they should not have to do it.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Content Placeholder 3">
            <a:extLst>
              <a:ext uri="{FF2B5EF4-FFF2-40B4-BE49-F238E27FC236}">
                <a16:creationId xmlns:a16="http://schemas.microsoft.com/office/drawing/2014/main" id="{9E3D159A-A6D2-43D3-A679-FFDDC1492DA9}"/>
              </a:ext>
            </a:extLst>
          </p:cNvPr>
          <p:cNvSpPr txBox="1">
            <a:spLocks/>
          </p:cNvSpPr>
          <p:nvPr/>
        </p:nvSpPr>
        <p:spPr>
          <a:xfrm>
            <a:off x="4923340" y="4533656"/>
            <a:ext cx="3868340" cy="7510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It is a job for girls.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6857598" y="5284739"/>
            <a:ext cx="2286491" cy="1384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What is your opinion on this subject?</a:t>
            </a: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3730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p:bldP spid="9" grpId="0"/>
      <p:bldP spid="10" grpId="0"/>
      <p:bldP spid="11" grpId="0"/>
      <p:bldP spid="12" grpId="0"/>
      <p:bldP spid="13"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7776864" cy="68018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smtClean="0">
                <a:ln>
                  <a:noFill/>
                </a:ln>
                <a:solidFill>
                  <a:prstClr val="black"/>
                </a:solidFill>
                <a:effectLst/>
                <a:uLnTx/>
                <a:uFillTx/>
                <a:latin typeface="Comic Sans MS" panose="030F0702030302020204" pitchFamily="66" charset="0"/>
              </a:rPr>
              <a:t>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u="sng"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prstClr val="black"/>
                </a:solidFill>
                <a:latin typeface="Comic Sans MS" panose="030F0702030302020204" pitchFamily="66" charset="0"/>
              </a:rPr>
              <a:t>Read the discussion text on the next slide and find the reasons for and against</a:t>
            </a:r>
            <a:r>
              <a:rPr lang="en-GB" sz="2400" dirty="0">
                <a:solidFill>
                  <a:prstClr val="black"/>
                </a:solidFill>
                <a:latin typeface="Comic Sans MS" panose="030F0702030302020204" pitchFamily="66" charset="0"/>
              </a:rPr>
              <a:t> </a:t>
            </a:r>
            <a:r>
              <a:rPr lang="en-GB" sz="2400" dirty="0" smtClean="0">
                <a:solidFill>
                  <a:prstClr val="black"/>
                </a:solidFill>
                <a:latin typeface="Comic Sans MS" panose="030F0702030302020204" pitchFamily="66" charset="0"/>
              </a:rPr>
              <a:t>for ‘Do cats make good pets?’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u="sng" dirty="0" smtClean="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prstClr val="black"/>
                </a:solidFill>
                <a:latin typeface="Comic Sans MS" panose="030F0702030302020204" pitchFamily="66" charset="0"/>
              </a:rPr>
              <a:t>Now split your page in </a:t>
            </a:r>
            <a:r>
              <a:rPr lang="en-GB" sz="2400" dirty="0" smtClean="0">
                <a:solidFill>
                  <a:prstClr val="black"/>
                </a:solidFill>
                <a:latin typeface="Comic Sans MS" panose="030F0702030302020204" pitchFamily="66" charset="0"/>
              </a:rPr>
              <a:t>two (home learning book)  </a:t>
            </a:r>
            <a:r>
              <a:rPr lang="en-GB" sz="2400" dirty="0" smtClean="0">
                <a:solidFill>
                  <a:prstClr val="black"/>
                </a:solidFill>
                <a:latin typeface="Comic Sans MS" panose="030F0702030302020204" pitchFamily="66" charset="0"/>
              </a:rPr>
              <a:t>and write </a:t>
            </a:r>
            <a:r>
              <a:rPr lang="en-GB" sz="2400" b="1" u="sng" dirty="0" smtClean="0">
                <a:solidFill>
                  <a:prstClr val="black"/>
                </a:solidFill>
                <a:latin typeface="Comic Sans MS" panose="030F0702030302020204" pitchFamily="66" charset="0"/>
              </a:rPr>
              <a:t>for</a:t>
            </a:r>
            <a:r>
              <a:rPr lang="en-GB" sz="2400" dirty="0" smtClean="0">
                <a:solidFill>
                  <a:prstClr val="black"/>
                </a:solidFill>
                <a:latin typeface="Comic Sans MS" panose="030F0702030302020204" pitchFamily="66" charset="0"/>
              </a:rPr>
              <a:t> in one column and </a:t>
            </a:r>
            <a:r>
              <a:rPr lang="en-GB" sz="2400" b="1" u="sng" dirty="0" smtClean="0">
                <a:solidFill>
                  <a:prstClr val="black"/>
                </a:solidFill>
                <a:latin typeface="Comic Sans MS" panose="030F0702030302020204" pitchFamily="66" charset="0"/>
              </a:rPr>
              <a:t>against</a:t>
            </a:r>
            <a:r>
              <a:rPr lang="en-GB" sz="2400" dirty="0" smtClean="0">
                <a:solidFill>
                  <a:prstClr val="black"/>
                </a:solidFill>
                <a:latin typeface="Comic Sans MS" panose="030F0702030302020204" pitchFamily="66" charset="0"/>
              </a:rPr>
              <a:t> in the other (see example on the next slide) Now write the reasons under the correct column.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u="sng" dirty="0" smtClean="0">
                <a:solidFill>
                  <a:prstClr val="black"/>
                </a:solidFill>
                <a:latin typeface="Comic Sans MS" panose="030F0702030302020204" pitchFamily="66" charset="0"/>
              </a:rPr>
              <a:t>Challenge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prstClr val="black"/>
                </a:solidFill>
                <a:latin typeface="Comic Sans MS" panose="030F0702030302020204" pitchFamily="66" charset="0"/>
              </a:rPr>
              <a:t>Write three sentences using a conjunction that could be added to the discussion text.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noProof="0" dirty="0" smtClean="0">
                <a:solidFill>
                  <a:prstClr val="black"/>
                </a:solidFill>
                <a:latin typeface="Comic Sans MS" panose="030F0702030302020204" pitchFamily="66" charset="0"/>
              </a:rPr>
              <a:t>e.g. I believe cats make good pets because they are </a:t>
            </a:r>
            <a:r>
              <a:rPr lang="en-GB" sz="2000" noProof="0" dirty="0" smtClean="0">
                <a:solidFill>
                  <a:prstClr val="black"/>
                </a:solidFill>
                <a:latin typeface="Comic Sans MS" panose="030F0702030302020204" pitchFamily="66" charset="0"/>
              </a:rPr>
              <a:t>really cute and cuddly.  </a:t>
            </a:r>
            <a:endParaRPr kumimoji="0" lang="en-GB" sz="2000" b="0" i="0" strike="noStrike" kern="1200" cap="none" spc="0" normalizeH="0" baseline="0" noProof="0" dirty="0" smtClean="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7589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09420" y="1906111"/>
          <a:ext cx="5725160" cy="3914140"/>
        </p:xfrm>
        <a:graphic>
          <a:graphicData uri="http://schemas.openxmlformats.org/drawingml/2006/table">
            <a:tbl>
              <a:tblPr firstRow="1" firstCol="1" bandRow="1"/>
              <a:tblGrid>
                <a:gridCol w="2862580">
                  <a:extLst>
                    <a:ext uri="{9D8B030D-6E8A-4147-A177-3AD203B41FA5}">
                      <a16:colId xmlns:a16="http://schemas.microsoft.com/office/drawing/2014/main" val="3710930443"/>
                    </a:ext>
                  </a:extLst>
                </a:gridCol>
                <a:gridCol w="2862580">
                  <a:extLst>
                    <a:ext uri="{9D8B030D-6E8A-4147-A177-3AD203B41FA5}">
                      <a16:colId xmlns:a16="http://schemas.microsoft.com/office/drawing/2014/main" val="1615860090"/>
                    </a:ext>
                  </a:extLst>
                </a:gridCol>
              </a:tblGrid>
              <a:tr h="0">
                <a:tc>
                  <a:txBody>
                    <a:bodyPr/>
                    <a:lstStyle/>
                    <a:p>
                      <a:pPr algn="ctr">
                        <a:lnSpc>
                          <a:spcPct val="107000"/>
                        </a:lnSpc>
                        <a:spcAft>
                          <a:spcPts val="0"/>
                        </a:spcAft>
                      </a:pPr>
                      <a:r>
                        <a:rPr lang="en-GB" sz="1200" b="1" u="sng">
                          <a:effectLst/>
                          <a:latin typeface="Comic Sans MS" panose="030F0702030302020204" pitchFamily="66" charset="0"/>
                          <a:ea typeface="Calibri" panose="020F0502020204030204" pitchFamily="34" charset="0"/>
                          <a:cs typeface="Times New Roman" panose="02020603050405020304" pitchFamily="18" charset="0"/>
                        </a:rPr>
                        <a:t>For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u="sng">
                          <a:effectLst/>
                          <a:latin typeface="Comic Sans MS" panose="030F0702030302020204" pitchFamily="66" charset="0"/>
                          <a:ea typeface="Calibri" panose="020F0502020204030204" pitchFamily="34" charset="0"/>
                          <a:cs typeface="Times New Roman" panose="02020603050405020304" pitchFamily="18" charset="0"/>
                        </a:rPr>
                        <a:t>Against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4711775"/>
                  </a:ext>
                </a:extLst>
              </a:tr>
              <a:tr h="0">
                <a:tc>
                  <a:txBody>
                    <a:bodyPr/>
                    <a:lstStyle/>
                    <a:p>
                      <a:pPr algn="ctr">
                        <a:lnSpc>
                          <a:spcPct val="107000"/>
                        </a:lnSpc>
                        <a:spcAft>
                          <a:spcPts val="0"/>
                        </a:spcAft>
                      </a:pPr>
                      <a:r>
                        <a:rPr lang="en-GB" sz="1200" b="1"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987705"/>
                  </a:ext>
                </a:extLst>
              </a:tr>
            </a:tbl>
          </a:graphicData>
        </a:graphic>
      </p:graphicFrame>
      <p:sp>
        <p:nvSpPr>
          <p:cNvPr id="4" name="TextBox 3"/>
          <p:cNvSpPr txBox="1"/>
          <p:nvPr/>
        </p:nvSpPr>
        <p:spPr>
          <a:xfrm>
            <a:off x="2915816" y="980728"/>
            <a:ext cx="3384376" cy="720080"/>
          </a:xfrm>
          <a:prstGeom prst="rect">
            <a:avLst/>
          </a:prstGeom>
          <a:noFill/>
        </p:spPr>
        <p:txBody>
          <a:bodyPr wrap="square" rtlCol="0">
            <a:spAutoFit/>
          </a:bodyPr>
          <a:lstStyle/>
          <a:p>
            <a:endParaRPr lang="en-GB"/>
          </a:p>
        </p:txBody>
      </p:sp>
    </p:spTree>
    <p:extLst>
      <p:ext uri="{BB962C8B-B14F-4D97-AF65-F5344CB8AC3E}">
        <p14:creationId xmlns:p14="http://schemas.microsoft.com/office/powerpoint/2010/main" val="1986382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5616" y="218724"/>
            <a:ext cx="6984776" cy="6319089"/>
          </a:xfrm>
          <a:prstGeom prst="rect">
            <a:avLst/>
          </a:prstGeom>
        </p:spPr>
      </p:pic>
    </p:spTree>
    <p:extLst>
      <p:ext uri="{BB962C8B-B14F-4D97-AF65-F5344CB8AC3E}">
        <p14:creationId xmlns:p14="http://schemas.microsoft.com/office/powerpoint/2010/main" val="930128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FFD5-4A1B-EE42-A731-D7BC7AF58D9D}"/>
              </a:ext>
            </a:extLst>
          </p:cNvPr>
          <p:cNvSpPr>
            <a:spLocks noGrp="1"/>
          </p:cNvSpPr>
          <p:nvPr>
            <p:ph type="title"/>
          </p:nvPr>
        </p:nvSpPr>
        <p:spPr>
          <a:xfrm>
            <a:off x="457200" y="274638"/>
            <a:ext cx="8229600" cy="2290266"/>
          </a:xfrm>
        </p:spPr>
        <p:txBody>
          <a:bodyPr>
            <a:normAutofit/>
          </a:bodyPr>
          <a:lstStyle/>
          <a:p>
            <a:r>
              <a:rPr lang="en-GB" dirty="0" smtClean="0">
                <a:latin typeface="Comic Sans MS" panose="030F0702030302020204" pitchFamily="66" charset="0"/>
              </a:rPr>
              <a:t>Don’t forget to make us smile and post work onto </a:t>
            </a:r>
            <a:r>
              <a:rPr lang="en-GB">
                <a:latin typeface="Comic Sans MS" panose="030F0702030302020204" pitchFamily="66" charset="0"/>
              </a:rPr>
              <a:t>Class </a:t>
            </a:r>
            <a:r>
              <a:rPr lang="en-GB" smtClean="0">
                <a:latin typeface="Comic Sans MS" panose="030F0702030302020204" pitchFamily="66" charset="0"/>
              </a:rPr>
              <a:t>Dojo!</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D4D2165F-1A25-4147-A026-503CEF70E3D6}"/>
              </a:ext>
            </a:extLst>
          </p:cNvPr>
          <p:cNvSpPr>
            <a:spLocks noGrp="1"/>
          </p:cNvSpPr>
          <p:nvPr>
            <p:ph idx="1"/>
          </p:nvPr>
        </p:nvSpPr>
        <p:spPr>
          <a:xfrm>
            <a:off x="683569" y="2924944"/>
            <a:ext cx="3106688" cy="1872208"/>
          </a:xfrm>
        </p:spPr>
        <p:txBody>
          <a:bodyPr>
            <a:normAutofit lnSpcReduction="10000"/>
          </a:bodyPr>
          <a:lstStyle/>
          <a:p>
            <a:pPr marL="0" indent="0" algn="ctr">
              <a:buNone/>
            </a:pPr>
            <a:r>
              <a:rPr lang="en-GB" dirty="0">
                <a:latin typeface="Comic Sans MS" panose="030F0702030302020204" pitchFamily="66" charset="0"/>
              </a:rPr>
              <a:t>For great work posted, there will be dojos given out!</a:t>
            </a:r>
          </a:p>
        </p:txBody>
      </p:sp>
      <p:pic>
        <p:nvPicPr>
          <p:cNvPr id="4" name="Picture 3">
            <a:extLst>
              <a:ext uri="{FF2B5EF4-FFF2-40B4-BE49-F238E27FC236}">
                <a16:creationId xmlns:a16="http://schemas.microsoft.com/office/drawing/2014/main" id="{91C620B4-E8C7-B141-8A44-A189F0512D6C}"/>
              </a:ext>
            </a:extLst>
          </p:cNvPr>
          <p:cNvPicPr>
            <a:picLocks noChangeAspect="1"/>
          </p:cNvPicPr>
          <p:nvPr/>
        </p:nvPicPr>
        <p:blipFill>
          <a:blip r:embed="rId2"/>
          <a:stretch>
            <a:fillRect/>
          </a:stretch>
        </p:blipFill>
        <p:spPr>
          <a:xfrm>
            <a:off x="4211960" y="4056510"/>
            <a:ext cx="3937000" cy="2070100"/>
          </a:xfrm>
          <a:prstGeom prst="rect">
            <a:avLst/>
          </a:prstGeom>
        </p:spPr>
      </p:pic>
    </p:spTree>
    <p:extLst>
      <p:ext uri="{BB962C8B-B14F-4D97-AF65-F5344CB8AC3E}">
        <p14:creationId xmlns:p14="http://schemas.microsoft.com/office/powerpoint/2010/main" val="1050612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2" y="479425"/>
            <a:ext cx="8220075" cy="993775"/>
          </a:xfrm>
        </p:spPr>
        <p:txBody>
          <a:bodyPr/>
          <a:lstStyle/>
          <a:p>
            <a:pPr eaLnBrk="1" hangingPunct="1"/>
            <a:endParaRPr lang="en-GB" altLang="en-US" sz="3600" dirty="0" smtClean="0">
              <a:solidFill>
                <a:srgbClr val="013F7B"/>
              </a:solidFill>
            </a:endParaRPr>
          </a:p>
        </p:txBody>
      </p:sp>
      <p:sp>
        <p:nvSpPr>
          <p:cNvPr id="6" name="Rectangle 5"/>
          <p:cNvSpPr>
            <a:spLocks/>
          </p:cNvSpPr>
          <p:nvPr/>
        </p:nvSpPr>
        <p:spPr bwMode="auto">
          <a:xfrm>
            <a:off x="965249" y="1489165"/>
            <a:ext cx="6454775" cy="2296934"/>
          </a:xfrm>
          <a:prstGeom prst="rect">
            <a:avLst/>
          </a:prstGeom>
          <a:solidFill>
            <a:srgbClr val="653B8F">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44000" bIns="216000" anchor="ctr">
            <a:spAutoFit/>
          </a:bodyPr>
          <a:lstStyle>
            <a:lvl1pPr>
              <a:lnSpc>
                <a:spcPct val="90000"/>
              </a:lnSpc>
              <a:spcBef>
                <a:spcPts val="1000"/>
              </a:spcBef>
              <a:buFont typeface="Arial"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fontAlgn="base">
              <a:lnSpc>
                <a:spcPct val="100000"/>
              </a:lnSpc>
              <a:spcBef>
                <a:spcPct val="0"/>
              </a:spcBef>
              <a:spcAft>
                <a:spcPct val="0"/>
              </a:spcAft>
              <a:buFontTx/>
              <a:buNone/>
            </a:pPr>
            <a:r>
              <a:rPr lang="en-GB" altLang="en-US" sz="3200" dirty="0"/>
              <a:t> </a:t>
            </a:r>
            <a:r>
              <a:rPr lang="en-GB" altLang="en-US" sz="3200" dirty="0" smtClean="0">
                <a:latin typeface="Comic Sans MS" panose="030F0702030302020204" pitchFamily="66" charset="0"/>
              </a:rPr>
              <a:t>A discussion texts presents arguments and information from differing viewpoints.</a:t>
            </a: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b="18797"/>
          <a:stretch>
            <a:fillRect/>
          </a:stretch>
        </p:blipFill>
        <p:spPr bwMode="auto">
          <a:xfrm>
            <a:off x="5461049" y="1285875"/>
            <a:ext cx="3216275"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85" y="4321595"/>
            <a:ext cx="2682875"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47866" y="4321546"/>
            <a:ext cx="3096344" cy="2062103"/>
          </a:xfrm>
          <a:prstGeom prst="rect">
            <a:avLst/>
          </a:prstGeom>
          <a:noFill/>
        </p:spPr>
        <p:txBody>
          <a:bodyPr wrap="square" rtlCol="0">
            <a:spAutoFit/>
          </a:bodyPr>
          <a:lstStyle/>
          <a:p>
            <a:r>
              <a:rPr lang="en-GB" sz="3200" dirty="0" smtClean="0">
                <a:latin typeface="Comic Sans MS" panose="030F0702030302020204" pitchFamily="66" charset="0"/>
              </a:rPr>
              <a:t>It gives reasons for and against an argument.</a:t>
            </a:r>
            <a:endParaRPr lang="en-GB" sz="3200" dirty="0">
              <a:latin typeface="Comic Sans MS" panose="030F0702030302020204" pitchFamily="66" charset="0"/>
            </a:endParaRPr>
          </a:p>
        </p:txBody>
      </p:sp>
    </p:spTree>
    <p:extLst>
      <p:ext uri="{BB962C8B-B14F-4D97-AF65-F5344CB8AC3E}">
        <p14:creationId xmlns:p14="http://schemas.microsoft.com/office/powerpoint/2010/main" val="426197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2" y="479425"/>
            <a:ext cx="8220075" cy="993775"/>
          </a:xfrm>
        </p:spPr>
        <p:txBody>
          <a:bodyPr/>
          <a:lstStyle/>
          <a:p>
            <a:pPr eaLnBrk="1" hangingPunct="1"/>
            <a:endParaRPr lang="en-GB" altLang="en-US" sz="3600" dirty="0" smtClean="0">
              <a:solidFill>
                <a:srgbClr val="013F7B"/>
              </a:solidFill>
            </a:endParaRPr>
          </a:p>
        </p:txBody>
      </p:sp>
      <p:sp>
        <p:nvSpPr>
          <p:cNvPr id="6" name="Rectangle 5"/>
          <p:cNvSpPr>
            <a:spLocks/>
          </p:cNvSpPr>
          <p:nvPr/>
        </p:nvSpPr>
        <p:spPr bwMode="auto">
          <a:xfrm>
            <a:off x="965249" y="996723"/>
            <a:ext cx="6454775" cy="3281819"/>
          </a:xfrm>
          <a:prstGeom prst="rect">
            <a:avLst/>
          </a:prstGeom>
          <a:solidFill>
            <a:srgbClr val="653B8F">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44000" bIns="216000" anchor="ctr">
            <a:spAutoFit/>
          </a:bodyPr>
          <a:lstStyle>
            <a:lvl1pPr>
              <a:lnSpc>
                <a:spcPct val="90000"/>
              </a:lnSpc>
              <a:spcBef>
                <a:spcPts val="1000"/>
              </a:spcBef>
              <a:buFont typeface="Arial"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dirty="0">
                <a:ln>
                  <a:noFill/>
                </a:ln>
                <a:solidFill>
                  <a:srgbClr val="1C1C1C"/>
                </a:solidFill>
                <a:effectLst/>
                <a:uLnTx/>
                <a:uFillTx/>
                <a:latin typeface="Twinkl" pitchFamily="2" charset="0"/>
              </a:rPr>
              <a:t> </a:t>
            </a:r>
            <a:r>
              <a:rPr kumimoji="0" lang="en-GB" altLang="en-US" sz="3200" b="0" i="0" u="none" strike="noStrike" kern="1200" cap="none" spc="0" normalizeH="0" baseline="0" noProof="0" dirty="0" smtClean="0">
                <a:ln>
                  <a:noFill/>
                </a:ln>
                <a:solidFill>
                  <a:srgbClr val="1C1C1C"/>
                </a:solidFill>
                <a:effectLst/>
                <a:uLnTx/>
                <a:uFillTx/>
                <a:latin typeface="Comic Sans MS" panose="030F0702030302020204" pitchFamily="66" charset="0"/>
              </a:rPr>
              <a:t>Let’s take a look at an example of a question that we can discuss. We will then think about the reasons for and against what is being said. </a:t>
            </a: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b="18797"/>
          <a:stretch>
            <a:fillRect/>
          </a:stretch>
        </p:blipFill>
        <p:spPr bwMode="auto">
          <a:xfrm>
            <a:off x="5461049" y="1285875"/>
            <a:ext cx="3216275"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85" y="4321595"/>
            <a:ext cx="2682875"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47866" y="4321546"/>
            <a:ext cx="30963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1C1C1C"/>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16445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nodePh="1">
                                  <p:stCondLst>
                                    <p:cond delay="0"/>
                                  </p:stCondLst>
                                  <p:endCondLst>
                                    <p:cond evt="begin" delay="0">
                                      <p:tn val="19"/>
                                    </p:cond>
                                  </p:end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2FC0-EE3B-4973-8AFC-15E6CC93B181}"/>
              </a:ext>
            </a:extLst>
          </p:cNvPr>
          <p:cNvSpPr>
            <a:spLocks noGrp="1"/>
          </p:cNvSpPr>
          <p:nvPr>
            <p:ph type="title"/>
          </p:nvPr>
        </p:nvSpPr>
        <p:spPr>
          <a:xfrm>
            <a:off x="628650" y="503388"/>
            <a:ext cx="7886700" cy="1325563"/>
          </a:xfrm>
        </p:spPr>
        <p:txBody>
          <a:bodyPr>
            <a:normAutofit fontScale="90000"/>
          </a:bodyPr>
          <a:lstStyle/>
          <a:p>
            <a:pPr algn="ctr"/>
            <a:r>
              <a:rPr lang="en-GB" sz="5400" b="1" u="sng" dirty="0">
                <a:latin typeface="Comic Sans MS" panose="030F0702030302020204" pitchFamily="66" charset="0"/>
              </a:rPr>
              <a:t>Should </a:t>
            </a:r>
            <a:r>
              <a:rPr lang="en-GB" sz="5400" b="1" u="sng" dirty="0" smtClean="0">
                <a:latin typeface="Comic Sans MS" panose="030F0702030302020204" pitchFamily="66" charset="0"/>
              </a:rPr>
              <a:t>children wear school uniform?</a:t>
            </a:r>
            <a:endParaRPr lang="en-GB" sz="5400" b="1" u="sng" dirty="0">
              <a:latin typeface="Comic Sans MS" panose="030F0702030302020204" pitchFamily="66" charset="0"/>
            </a:endParaRPr>
          </a:p>
        </p:txBody>
      </p:sp>
      <p:sp>
        <p:nvSpPr>
          <p:cNvPr id="4" name="Cloud 3">
            <a:extLst>
              <a:ext uri="{FF2B5EF4-FFF2-40B4-BE49-F238E27FC236}">
                <a16:creationId xmlns:a16="http://schemas.microsoft.com/office/drawing/2014/main" id="{33FF2EE3-15A8-4A0D-83B5-0075AA1B2BCA}"/>
              </a:ext>
            </a:extLst>
          </p:cNvPr>
          <p:cNvSpPr/>
          <p:nvPr/>
        </p:nvSpPr>
        <p:spPr>
          <a:xfrm rot="20420573">
            <a:off x="229285" y="2318938"/>
            <a:ext cx="2541656" cy="2260606"/>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solidFill>
                  <a:prstClr val="black"/>
                </a:solidFill>
              </a:rPr>
              <a:t>Arguments </a:t>
            </a:r>
            <a:r>
              <a:rPr lang="en-GB" sz="2400" b="1" dirty="0" smtClean="0">
                <a:solidFill>
                  <a:prstClr val="black"/>
                </a:solidFill>
              </a:rPr>
              <a:t>for </a:t>
            </a:r>
            <a:r>
              <a:rPr lang="en-GB" sz="2400" b="1" dirty="0">
                <a:solidFill>
                  <a:prstClr val="black"/>
                </a:solidFill>
              </a:rPr>
              <a:t>why they should?</a:t>
            </a:r>
          </a:p>
        </p:txBody>
      </p:sp>
      <p:sp>
        <p:nvSpPr>
          <p:cNvPr id="7" name="Cloud 6">
            <a:extLst>
              <a:ext uri="{FF2B5EF4-FFF2-40B4-BE49-F238E27FC236}">
                <a16:creationId xmlns:a16="http://schemas.microsoft.com/office/drawing/2014/main" id="{3C327EA8-5D26-41E0-8BB1-FC23BE4A41B0}"/>
              </a:ext>
            </a:extLst>
          </p:cNvPr>
          <p:cNvSpPr/>
          <p:nvPr/>
        </p:nvSpPr>
        <p:spPr>
          <a:xfrm rot="1310047">
            <a:off x="6342399" y="3931965"/>
            <a:ext cx="2456953" cy="2450327"/>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solidFill>
                  <a:prstClr val="black"/>
                </a:solidFill>
              </a:rPr>
              <a:t>Arguments </a:t>
            </a:r>
            <a:r>
              <a:rPr lang="en-GB" sz="2400" b="1" dirty="0" smtClean="0">
                <a:solidFill>
                  <a:prstClr val="black"/>
                </a:solidFill>
              </a:rPr>
              <a:t>for </a:t>
            </a:r>
            <a:r>
              <a:rPr lang="en-GB" sz="2400" b="1" dirty="0">
                <a:solidFill>
                  <a:prstClr val="black"/>
                </a:solidFill>
              </a:rPr>
              <a:t>why they should NOT?</a:t>
            </a:r>
          </a:p>
        </p:txBody>
      </p:sp>
      <p:sp>
        <p:nvSpPr>
          <p:cNvPr id="8" name="Cloud 7">
            <a:extLst>
              <a:ext uri="{FF2B5EF4-FFF2-40B4-BE49-F238E27FC236}">
                <a16:creationId xmlns:a16="http://schemas.microsoft.com/office/drawing/2014/main" id="{52253B95-7110-4C99-AE8A-E66F94D19725}"/>
              </a:ext>
            </a:extLst>
          </p:cNvPr>
          <p:cNvSpPr/>
          <p:nvPr/>
        </p:nvSpPr>
        <p:spPr>
          <a:xfrm rot="21372535">
            <a:off x="3714214" y="2198958"/>
            <a:ext cx="2456953" cy="2450327"/>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b="1" dirty="0">
                <a:solidFill>
                  <a:prstClr val="black"/>
                </a:solidFill>
              </a:rPr>
              <a:t>Do you agree? Yes or No</a:t>
            </a:r>
          </a:p>
          <a:p>
            <a:pPr algn="ctr"/>
            <a:r>
              <a:rPr lang="en-GB" sz="2400" b="1" dirty="0">
                <a:solidFill>
                  <a:prstClr val="black"/>
                </a:solidFill>
              </a:rPr>
              <a:t>Why?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222" y="4455483"/>
            <a:ext cx="1401763"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043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Comic Sans MS" panose="030F0702030302020204" pitchFamily="66" charset="0"/>
              </a:rPr>
              <a:t>Watch the following clip where some children are discussing whether we should wear a school uniform or not. </a:t>
            </a:r>
            <a:endParaRPr lang="en-GB"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179512" y="116632"/>
            <a:ext cx="3816424" cy="830997"/>
          </a:xfrm>
          <a:prstGeom prst="rect">
            <a:avLst/>
          </a:prstGeom>
          <a:noFill/>
        </p:spPr>
        <p:txBody>
          <a:bodyPr wrap="square" rtlCol="0">
            <a:spAutoFit/>
          </a:bodyPr>
          <a:lstStyle/>
          <a:p>
            <a:r>
              <a:rPr lang="en-GB" sz="2400" dirty="0" smtClean="0">
                <a:solidFill>
                  <a:srgbClr val="FF0000"/>
                </a:solidFill>
                <a:latin typeface="Comic Sans MS" panose="030F0702030302020204" pitchFamily="66" charset="0"/>
              </a:rPr>
              <a:t>Listen to the reasons for wearing a school uniform</a:t>
            </a:r>
            <a:endParaRPr lang="en-GB" sz="2400" dirty="0">
              <a:solidFill>
                <a:srgbClr val="FF0000"/>
              </a:solidFill>
              <a:latin typeface="Comic Sans MS" panose="030F0702030302020204" pitchFamily="66" charset="0"/>
            </a:endParaRPr>
          </a:p>
        </p:txBody>
      </p:sp>
      <p:sp>
        <p:nvSpPr>
          <p:cNvPr id="5" name="TextBox 4"/>
          <p:cNvSpPr txBox="1"/>
          <p:nvPr/>
        </p:nvSpPr>
        <p:spPr>
          <a:xfrm>
            <a:off x="5004048" y="116632"/>
            <a:ext cx="3744416" cy="1200329"/>
          </a:xfrm>
          <a:prstGeom prst="rect">
            <a:avLst/>
          </a:prstGeom>
          <a:noFill/>
        </p:spPr>
        <p:txBody>
          <a:bodyPr wrap="square" rtlCol="0">
            <a:spAutoFit/>
          </a:bodyPr>
          <a:lstStyle/>
          <a:p>
            <a:r>
              <a:rPr lang="en-GB" sz="2400" dirty="0" smtClean="0">
                <a:solidFill>
                  <a:srgbClr val="FF0000"/>
                </a:solidFill>
                <a:latin typeface="Comic Sans MS" panose="030F0702030302020204" pitchFamily="66" charset="0"/>
              </a:rPr>
              <a:t>Listen to the reasons against wearing a school uniform</a:t>
            </a:r>
            <a:endParaRPr lang="en-GB" sz="2400" dirty="0">
              <a:solidFill>
                <a:srgbClr val="FF0000"/>
              </a:solidFill>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245841"/>
            <a:ext cx="1406203" cy="2112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15816" y="4725144"/>
            <a:ext cx="5472608" cy="461665"/>
          </a:xfrm>
          <a:prstGeom prst="rect">
            <a:avLst/>
          </a:prstGeom>
          <a:noFill/>
        </p:spPr>
        <p:txBody>
          <a:bodyPr wrap="square" rtlCol="0">
            <a:spAutoFit/>
          </a:bodyPr>
          <a:lstStyle/>
          <a:p>
            <a:r>
              <a:rPr lang="en-GB" sz="2400" dirty="0" smtClean="0">
                <a:solidFill>
                  <a:srgbClr val="FF0000"/>
                </a:solidFill>
                <a:latin typeface="Comic Sans MS" panose="030F0702030302020204" pitchFamily="66" charset="0"/>
              </a:rPr>
              <a:t>How do they back up their opinions?</a:t>
            </a:r>
            <a:endParaRPr lang="en-GB" sz="2400" dirty="0">
              <a:solidFill>
                <a:srgbClr val="FF0000"/>
              </a:solidFill>
              <a:latin typeface="Comic Sans MS" panose="030F0702030302020204" pitchFamily="66" charset="0"/>
            </a:endParaRPr>
          </a:p>
        </p:txBody>
      </p:sp>
      <p:sp>
        <p:nvSpPr>
          <p:cNvPr id="7" name="TextBox 6"/>
          <p:cNvSpPr txBox="1"/>
          <p:nvPr/>
        </p:nvSpPr>
        <p:spPr>
          <a:xfrm>
            <a:off x="2915816" y="5589240"/>
            <a:ext cx="5472608" cy="954107"/>
          </a:xfrm>
          <a:prstGeom prst="rect">
            <a:avLst/>
          </a:prstGeom>
          <a:noFill/>
        </p:spPr>
        <p:txBody>
          <a:bodyPr wrap="square" rtlCol="0">
            <a:spAutoFit/>
          </a:bodyPr>
          <a:lstStyle/>
          <a:p>
            <a:r>
              <a:rPr lang="en-GB" sz="2800" dirty="0" smtClean="0">
                <a:latin typeface="Comic Sans MS" panose="030F0702030302020204" pitchFamily="66" charset="0"/>
              </a:rPr>
              <a:t>What arguments for and against did the children give?</a:t>
            </a:r>
            <a:endParaRPr lang="en-GB" sz="2800" dirty="0">
              <a:latin typeface="Comic Sans MS" panose="030F0702030302020204" pitchFamily="66" charset="0"/>
            </a:endParaRPr>
          </a:p>
        </p:txBody>
      </p:sp>
      <p:sp>
        <p:nvSpPr>
          <p:cNvPr id="8" name="TextBox 7"/>
          <p:cNvSpPr txBox="1"/>
          <p:nvPr/>
        </p:nvSpPr>
        <p:spPr>
          <a:xfrm>
            <a:off x="2555776" y="4245841"/>
            <a:ext cx="5216624" cy="369332"/>
          </a:xfrm>
          <a:prstGeom prst="rect">
            <a:avLst/>
          </a:prstGeom>
          <a:noFill/>
        </p:spPr>
        <p:txBody>
          <a:bodyPr wrap="square" rtlCol="0">
            <a:spAutoFit/>
          </a:bodyPr>
          <a:lstStyle/>
          <a:p>
            <a:r>
              <a:rPr lang="en-GB" dirty="0" smtClean="0">
                <a:hlinkClick r:id="rId3"/>
              </a:rPr>
              <a:t>https://www.bbc.co.uk/bitesize/clips/z2ftsbk</a:t>
            </a:r>
            <a:endParaRPr lang="en-GB" dirty="0"/>
          </a:p>
        </p:txBody>
      </p:sp>
    </p:spTree>
    <p:extLst>
      <p:ext uri="{BB962C8B-B14F-4D97-AF65-F5344CB8AC3E}">
        <p14:creationId xmlns:p14="http://schemas.microsoft.com/office/powerpoint/2010/main" val="130980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1000"/>
                                        <p:tgtEl>
                                          <p:spTgt spid="7">
                                            <p:txEl>
                                              <p:pRg st="0" end="0"/>
                                            </p:txEl>
                                          </p:spTgt>
                                        </p:tgtEl>
                                      </p:cBhvr>
                                    </p:animEffect>
                                    <p:anim calcmode="lin" valueType="num">
                                      <p:cBhvr>
                                        <p:cTn id="4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p:txBody>
          <a:bodyPr>
            <a:normAutofit fontScale="85000" lnSpcReduction="20000"/>
          </a:bodyPr>
          <a:lstStyle/>
          <a:p>
            <a:r>
              <a:rPr lang="en-GB" dirty="0" smtClean="0">
                <a:latin typeface="Comic Sans MS" panose="030F0702030302020204" pitchFamily="66" charset="0"/>
              </a:rPr>
              <a:t>You should take pride in your appearance for school</a:t>
            </a:r>
          </a:p>
          <a:p>
            <a:r>
              <a:rPr lang="en-GB" dirty="0" smtClean="0">
                <a:latin typeface="Comic Sans MS" panose="030F0702030302020204" pitchFamily="66" charset="0"/>
              </a:rPr>
              <a:t>It is important to look smart for school and not scruffy</a:t>
            </a:r>
          </a:p>
          <a:p>
            <a:r>
              <a:rPr lang="en-GB" dirty="0" smtClean="0">
                <a:latin typeface="Comic Sans MS" panose="030F0702030302020204" pitchFamily="66" charset="0"/>
              </a:rPr>
              <a:t>Identify </a:t>
            </a:r>
            <a:r>
              <a:rPr lang="en-GB" dirty="0">
                <a:latin typeface="Comic Sans MS" panose="030F0702030302020204" pitchFamily="66" charset="0"/>
              </a:rPr>
              <a:t>children on school trips. Stops them from getting lost and keeps them safe. </a:t>
            </a:r>
            <a:endParaRPr lang="en-GB" dirty="0" smtClean="0">
              <a:latin typeface="Comic Sans MS" panose="030F0702030302020204" pitchFamily="66" charset="0"/>
            </a:endParaRPr>
          </a:p>
          <a:p>
            <a:r>
              <a:rPr lang="en-GB" dirty="0" smtClean="0">
                <a:latin typeface="Comic Sans MS" panose="030F0702030302020204" pitchFamily="66" charset="0"/>
              </a:rPr>
              <a:t>Stops </a:t>
            </a:r>
            <a:r>
              <a:rPr lang="en-GB" dirty="0">
                <a:latin typeface="Comic Sans MS" panose="030F0702030302020204" pitchFamily="66" charset="0"/>
              </a:rPr>
              <a:t>children competing to wear the nicest clothes. </a:t>
            </a:r>
          </a:p>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4" name="Content Placeholder 3"/>
          <p:cNvSpPr>
            <a:spLocks noGrp="1"/>
          </p:cNvSpPr>
          <p:nvPr>
            <p:ph sz="half" idx="2"/>
          </p:nvPr>
        </p:nvSpPr>
        <p:spPr/>
        <p:txBody>
          <a:bodyPr>
            <a:normAutofit fontScale="85000" lnSpcReduction="20000"/>
          </a:bodyPr>
          <a:lstStyle/>
          <a:p>
            <a:r>
              <a:rPr lang="en-GB" dirty="0" smtClean="0">
                <a:latin typeface="Comic Sans MS" panose="030F0702030302020204" pitchFamily="66" charset="0"/>
              </a:rPr>
              <a:t>School uniform is expensive and children grow out of it quickly</a:t>
            </a:r>
          </a:p>
          <a:p>
            <a:r>
              <a:rPr lang="en-GB" dirty="0" smtClean="0">
                <a:latin typeface="Comic Sans MS" panose="030F0702030302020204" pitchFamily="66" charset="0"/>
              </a:rPr>
              <a:t>Teacher’s don’t have to wear uniform so why should children. It should be the same rules for both</a:t>
            </a:r>
            <a:r>
              <a:rPr lang="en-GB" dirty="0">
                <a:latin typeface="Comic Sans MS" panose="030F0702030302020204" pitchFamily="66" charset="0"/>
              </a:rPr>
              <a:t>. </a:t>
            </a:r>
            <a:endParaRPr lang="en-GB" dirty="0" smtClean="0">
              <a:latin typeface="Comic Sans MS" panose="030F0702030302020204" pitchFamily="66" charset="0"/>
            </a:endParaRPr>
          </a:p>
          <a:p>
            <a:r>
              <a:rPr lang="en-GB" dirty="0" smtClean="0">
                <a:latin typeface="Comic Sans MS" panose="030F0702030302020204" pitchFamily="66" charset="0"/>
              </a:rPr>
              <a:t>It </a:t>
            </a:r>
            <a:r>
              <a:rPr lang="en-GB" dirty="0">
                <a:latin typeface="Comic Sans MS" panose="030F0702030302020204" pitchFamily="66" charset="0"/>
              </a:rPr>
              <a:t>is boring because you can’t choose what you want to wear. </a:t>
            </a:r>
          </a:p>
          <a:p>
            <a:endParaRPr lang="en-GB" dirty="0">
              <a:latin typeface="Comic Sans MS" panose="030F0702030302020204" pitchFamily="66" charset="0"/>
            </a:endParaRPr>
          </a:p>
        </p:txBody>
      </p:sp>
      <p:sp>
        <p:nvSpPr>
          <p:cNvPr id="5" name="Oval 4"/>
          <p:cNvSpPr/>
          <p:nvPr/>
        </p:nvSpPr>
        <p:spPr>
          <a:xfrm>
            <a:off x="395536" y="188640"/>
            <a:ext cx="3240360"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For school uniform </a:t>
            </a:r>
            <a:endParaRPr kumimoji="0" lang="en-GB" sz="2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6" name="Oval 5"/>
          <p:cNvSpPr/>
          <p:nvPr/>
        </p:nvSpPr>
        <p:spPr>
          <a:xfrm>
            <a:off x="5508104" y="188640"/>
            <a:ext cx="2808312"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Against school uniform</a:t>
            </a:r>
            <a:endParaRPr kumimoji="0" lang="en-GB" sz="2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0288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1000"/>
                                        <p:tgtEl>
                                          <p:spTgt spid="4">
                                            <p:txEl>
                                              <p:pRg st="0" end="0"/>
                                            </p:txEl>
                                          </p:spTgt>
                                        </p:tgtEl>
                                      </p:cBhvr>
                                    </p:animEffect>
                                    <p:anim calcmode="lin" valueType="num">
                                      <p:cBhvr>
                                        <p:cTn id="4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fade">
                                      <p:cBhvr>
                                        <p:cTn id="54" dur="1000"/>
                                        <p:tgtEl>
                                          <p:spTgt spid="4">
                                            <p:txEl>
                                              <p:pRg st="1" end="1"/>
                                            </p:txEl>
                                          </p:spTgt>
                                        </p:tgtEl>
                                      </p:cBhvr>
                                    </p:animEffect>
                                    <p:anim calcmode="lin" valueType="num">
                                      <p:cBhvr>
                                        <p:cTn id="5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Effect transition="in" filter="fade">
                                      <p:cBhvr>
                                        <p:cTn id="61" dur="1000"/>
                                        <p:tgtEl>
                                          <p:spTgt spid="4">
                                            <p:txEl>
                                              <p:pRg st="2" end="2"/>
                                            </p:txEl>
                                          </p:spTgt>
                                        </p:tgtEl>
                                      </p:cBhvr>
                                    </p:animEffect>
                                    <p:anim calcmode="lin" valueType="num">
                                      <p:cBhvr>
                                        <p:cTn id="6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52120" y="1484784"/>
            <a:ext cx="2595419" cy="3915695"/>
          </a:xfrm>
          <a:prstGeom prst="rect">
            <a:avLst/>
          </a:prstGeom>
        </p:spPr>
      </p:pic>
      <p:sp>
        <p:nvSpPr>
          <p:cNvPr id="3" name="TextBox 2"/>
          <p:cNvSpPr txBox="1"/>
          <p:nvPr/>
        </p:nvSpPr>
        <p:spPr>
          <a:xfrm>
            <a:off x="107504" y="692696"/>
            <a:ext cx="5256584" cy="2308324"/>
          </a:xfrm>
          <a:prstGeom prst="rect">
            <a:avLst/>
          </a:prstGeom>
          <a:noFill/>
        </p:spPr>
        <p:txBody>
          <a:bodyPr wrap="square" rtlCol="0">
            <a:spAutoFit/>
          </a:bodyPr>
          <a:lstStyle/>
          <a:p>
            <a:r>
              <a:rPr lang="en-GB" sz="2400" dirty="0" smtClean="0">
                <a:latin typeface="Comic Sans MS" panose="030F0702030302020204" pitchFamily="66" charset="0"/>
              </a:rPr>
              <a:t>Let’s now have a go at saying some sentences to present different points of view.</a:t>
            </a:r>
          </a:p>
          <a:p>
            <a:endParaRPr lang="en-GB" sz="2400" dirty="0">
              <a:latin typeface="Comic Sans MS" panose="030F0702030302020204" pitchFamily="66" charset="0"/>
            </a:endParaRPr>
          </a:p>
          <a:p>
            <a:r>
              <a:rPr lang="en-GB" sz="2400" dirty="0" smtClean="0">
                <a:latin typeface="Comic Sans MS" panose="030F0702030302020204" pitchFamily="66" charset="0"/>
              </a:rPr>
              <a:t>Use the sentence starters on the following slide to help you. </a:t>
            </a:r>
            <a:endParaRPr lang="en-GB" sz="2400" dirty="0">
              <a:latin typeface="Comic Sans MS" panose="030F0702030302020204" pitchFamily="66" charset="0"/>
            </a:endParaRPr>
          </a:p>
        </p:txBody>
      </p:sp>
    </p:spTree>
    <p:extLst>
      <p:ext uri="{BB962C8B-B14F-4D97-AF65-F5344CB8AC3E}">
        <p14:creationId xmlns:p14="http://schemas.microsoft.com/office/powerpoint/2010/main" val="584347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76672"/>
            <a:ext cx="8640960" cy="369332"/>
          </a:xfrm>
          <a:prstGeom prst="rect">
            <a:avLst/>
          </a:prstGeom>
          <a:noFill/>
        </p:spPr>
        <p:txBody>
          <a:bodyPr wrap="square" rtlCol="0">
            <a:spAutoFit/>
          </a:bodyPr>
          <a:lstStyle/>
          <a:p>
            <a:r>
              <a:rPr lang="en-GB" dirty="0" smtClean="0">
                <a:latin typeface="Comic Sans MS" panose="030F0702030302020204" pitchFamily="66" charset="0"/>
              </a:rPr>
              <a:t>I believe children should wear school uniform because________________</a:t>
            </a:r>
            <a:endParaRPr lang="en-GB" dirty="0">
              <a:latin typeface="Comic Sans MS" panose="030F0702030302020204" pitchFamily="66" charset="0"/>
            </a:endParaRPr>
          </a:p>
        </p:txBody>
      </p:sp>
      <p:sp>
        <p:nvSpPr>
          <p:cNvPr id="3" name="TextBox 2"/>
          <p:cNvSpPr txBox="1"/>
          <p:nvPr/>
        </p:nvSpPr>
        <p:spPr>
          <a:xfrm>
            <a:off x="179512" y="1268760"/>
            <a:ext cx="8640960" cy="369332"/>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I</a:t>
            </a:r>
            <a:r>
              <a:rPr lang="en-GB" dirty="0" smtClean="0">
                <a:latin typeface="Comic Sans MS" panose="030F0702030302020204" pitchFamily="66" charset="0"/>
              </a:rPr>
              <a:t> </a:t>
            </a:r>
            <a:r>
              <a:rPr lang="en-GB" dirty="0" smtClean="0">
                <a:solidFill>
                  <a:srgbClr val="FF0000"/>
                </a:solidFill>
                <a:latin typeface="Comic Sans MS" panose="030F0702030302020204" pitchFamily="66" charset="0"/>
              </a:rPr>
              <a:t>think that children should not wear school uniform because _____________</a:t>
            </a:r>
            <a:endParaRPr lang="en-GB" dirty="0">
              <a:solidFill>
                <a:srgbClr val="FF0000"/>
              </a:solidFill>
              <a:latin typeface="Comic Sans MS" panose="030F0702030302020204" pitchFamily="66" charset="0"/>
            </a:endParaRPr>
          </a:p>
        </p:txBody>
      </p:sp>
      <p:sp>
        <p:nvSpPr>
          <p:cNvPr id="4" name="TextBox 3"/>
          <p:cNvSpPr txBox="1"/>
          <p:nvPr/>
        </p:nvSpPr>
        <p:spPr>
          <a:xfrm>
            <a:off x="179512" y="2060848"/>
            <a:ext cx="8640960" cy="369332"/>
          </a:xfrm>
          <a:prstGeom prst="rect">
            <a:avLst/>
          </a:prstGeom>
          <a:noFill/>
        </p:spPr>
        <p:txBody>
          <a:bodyPr wrap="square" rtlCol="0">
            <a:spAutoFit/>
          </a:bodyPr>
          <a:lstStyle/>
          <a:p>
            <a:r>
              <a:rPr lang="en-GB" dirty="0" smtClean="0">
                <a:latin typeface="Comic Sans MS" panose="030F0702030302020204" pitchFamily="66" charset="0"/>
              </a:rPr>
              <a:t>Wearing school uniform is a good idea because  _____________</a:t>
            </a:r>
            <a:endParaRPr lang="en-GB" dirty="0">
              <a:latin typeface="Comic Sans MS" panose="030F0702030302020204" pitchFamily="66" charset="0"/>
            </a:endParaRPr>
          </a:p>
        </p:txBody>
      </p:sp>
      <p:sp>
        <p:nvSpPr>
          <p:cNvPr id="5" name="TextBox 4"/>
          <p:cNvSpPr txBox="1"/>
          <p:nvPr/>
        </p:nvSpPr>
        <p:spPr>
          <a:xfrm>
            <a:off x="179512" y="2708920"/>
            <a:ext cx="8640960" cy="369332"/>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Wearing school uniform is not a good idea because ______________</a:t>
            </a:r>
            <a:endParaRPr lang="en-GB" dirty="0">
              <a:solidFill>
                <a:srgbClr val="FF0000"/>
              </a:solidFill>
              <a:latin typeface="Comic Sans MS" panose="030F0702030302020204" pitchFamily="66" charset="0"/>
            </a:endParaRPr>
          </a:p>
        </p:txBody>
      </p:sp>
      <p:sp>
        <p:nvSpPr>
          <p:cNvPr id="6" name="TextBox 5"/>
          <p:cNvSpPr txBox="1"/>
          <p:nvPr/>
        </p:nvSpPr>
        <p:spPr>
          <a:xfrm>
            <a:off x="179512" y="3501008"/>
            <a:ext cx="8208912" cy="646331"/>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Although some people think that school uniform is a good idea, I think that ___</a:t>
            </a:r>
            <a:endParaRPr lang="en-GB" dirty="0">
              <a:solidFill>
                <a:srgbClr val="FF0000"/>
              </a:solidFill>
              <a:latin typeface="Comic Sans MS" panose="030F0702030302020204" pitchFamily="66" charset="0"/>
            </a:endParaRPr>
          </a:p>
        </p:txBody>
      </p:sp>
      <p:sp>
        <p:nvSpPr>
          <p:cNvPr id="7" name="TextBox 6"/>
          <p:cNvSpPr txBox="1"/>
          <p:nvPr/>
        </p:nvSpPr>
        <p:spPr>
          <a:xfrm>
            <a:off x="179512" y="4509120"/>
            <a:ext cx="8208912" cy="646331"/>
          </a:xfrm>
          <a:prstGeom prst="rect">
            <a:avLst/>
          </a:prstGeom>
          <a:noFill/>
        </p:spPr>
        <p:txBody>
          <a:bodyPr wrap="square" rtlCol="0">
            <a:spAutoFit/>
          </a:bodyPr>
          <a:lstStyle/>
          <a:p>
            <a:r>
              <a:rPr lang="en-GB" dirty="0" smtClean="0">
                <a:latin typeface="Comic Sans MS" panose="030F0702030302020204" pitchFamily="66" charset="0"/>
              </a:rPr>
              <a:t>Although some people think that wearing school uniform is a bad idea, I think that__</a:t>
            </a:r>
            <a:endParaRPr lang="en-GB" dirty="0">
              <a:latin typeface="Comic Sans MS" panose="030F0702030302020204" pitchFamily="66" charset="0"/>
            </a:endParaRPr>
          </a:p>
        </p:txBody>
      </p:sp>
      <p:sp>
        <p:nvSpPr>
          <p:cNvPr id="8" name="TextBox 7"/>
          <p:cNvSpPr txBox="1"/>
          <p:nvPr/>
        </p:nvSpPr>
        <p:spPr>
          <a:xfrm>
            <a:off x="179512" y="5589240"/>
            <a:ext cx="8208912" cy="369332"/>
          </a:xfrm>
          <a:prstGeom prst="rect">
            <a:avLst/>
          </a:prstGeom>
          <a:noFill/>
        </p:spPr>
        <p:txBody>
          <a:bodyPr wrap="square" rtlCol="0">
            <a:spAutoFit/>
          </a:bodyPr>
          <a:lstStyle/>
          <a:p>
            <a:r>
              <a:rPr lang="en-GB" dirty="0" smtClean="0">
                <a:latin typeface="Comic Sans MS" panose="030F0702030302020204" pitchFamily="66" charset="0"/>
              </a:rPr>
              <a:t>Children should wear school uniform because _____________________</a:t>
            </a:r>
          </a:p>
        </p:txBody>
      </p:sp>
      <p:sp>
        <p:nvSpPr>
          <p:cNvPr id="9" name="TextBox 8"/>
          <p:cNvSpPr txBox="1"/>
          <p:nvPr/>
        </p:nvSpPr>
        <p:spPr>
          <a:xfrm>
            <a:off x="179512" y="6165304"/>
            <a:ext cx="8208912" cy="369332"/>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Children should not wear school uniform because __________________</a:t>
            </a:r>
            <a:endParaRPr lang="en-GB"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82622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fade">
                                      <p:cBhvr>
                                        <p:cTn id="56" dur="1000"/>
                                        <p:tgtEl>
                                          <p:spTgt spid="9">
                                            <p:txEl>
                                              <p:pRg st="0" end="0"/>
                                            </p:txEl>
                                          </p:spTgt>
                                        </p:tgtEl>
                                      </p:cBhvr>
                                    </p:animEffect>
                                    <p:anim calcmode="lin" valueType="num">
                                      <p:cBhvr>
                                        <p:cTn id="5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B057C9BE9C5A41BE769B1C2B60F132" ma:contentTypeVersion="13" ma:contentTypeDescription="Create a new document." ma:contentTypeScope="" ma:versionID="c7abc5df8551666119d6d123df3d5118">
  <xsd:schema xmlns:xsd="http://www.w3.org/2001/XMLSchema" xmlns:xs="http://www.w3.org/2001/XMLSchema" xmlns:p="http://schemas.microsoft.com/office/2006/metadata/properties" xmlns:ns3="a0a8976a-7299-4835-8070-21fdeedc9cc0" xmlns:ns4="1bdd9bf8-020d-4964-b720-1ef7858a6916" targetNamespace="http://schemas.microsoft.com/office/2006/metadata/properties" ma:root="true" ma:fieldsID="a82f84373737e2813afe534a578ad1b0" ns3:_="" ns4:_="">
    <xsd:import namespace="a0a8976a-7299-4835-8070-21fdeedc9cc0"/>
    <xsd:import namespace="1bdd9bf8-020d-4964-b720-1ef7858a691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a8976a-7299-4835-8070-21fdeedc9c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dd9bf8-020d-4964-b720-1ef7858a691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DBC8F3-35AA-41D0-B2DC-EEE0C515D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a8976a-7299-4835-8070-21fdeedc9cc0"/>
    <ds:schemaRef ds:uri="1bdd9bf8-020d-4964-b720-1ef7858a69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1C5F51-9503-44CD-B564-61B77B94F773}">
  <ds:schemaRefs>
    <ds:schemaRef ds:uri="http://schemas.microsoft.com/sharepoint/v3/contenttype/forms"/>
  </ds:schemaRefs>
</ds:datastoreItem>
</file>

<file path=customXml/itemProps3.xml><?xml version="1.0" encoding="utf-8"?>
<ds:datastoreItem xmlns:ds="http://schemas.openxmlformats.org/officeDocument/2006/customXml" ds:itemID="{CFCE2AEF-2271-431C-9F75-49023C32506E}">
  <ds:schemaRefs>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1bdd9bf8-020d-4964-b720-1ef7858a6916"/>
    <ds:schemaRef ds:uri="a0a8976a-7299-4835-8070-21fdeedc9cc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12916</TotalTime>
  <Words>937</Words>
  <Application>Microsoft Office PowerPoint</Application>
  <PresentationFormat>On-screen Show (4:3)</PresentationFormat>
  <Paragraphs>146</Paragraphs>
  <Slides>27</Slides>
  <Notes>2</Notes>
  <HiddenSlides>0</HiddenSlides>
  <MMClips>0</MMClips>
  <ScaleCrop>false</ScaleCrop>
  <HeadingPairs>
    <vt:vector size="6" baseType="variant">
      <vt:variant>
        <vt:lpstr>Fonts Used</vt:lpstr>
      </vt:variant>
      <vt:variant>
        <vt:i4>8</vt:i4>
      </vt:variant>
      <vt:variant>
        <vt:lpstr>Theme</vt:lpstr>
      </vt:variant>
      <vt:variant>
        <vt:i4>17</vt:i4>
      </vt:variant>
      <vt:variant>
        <vt:lpstr>Slide Titles</vt:lpstr>
      </vt:variant>
      <vt:variant>
        <vt:i4>27</vt:i4>
      </vt:variant>
    </vt:vector>
  </HeadingPairs>
  <TitlesOfParts>
    <vt:vector size="52" baseType="lpstr">
      <vt:lpstr>Arial</vt:lpstr>
      <vt:lpstr>Calibri</vt:lpstr>
      <vt:lpstr>Calibri Light</vt:lpstr>
      <vt:lpstr>Comic Sans MS</vt:lpstr>
      <vt:lpstr>Sassoon Infant Rg</vt:lpstr>
      <vt:lpstr>Times New Roman</vt:lpstr>
      <vt:lpstr>Twinkl</vt:lpstr>
      <vt:lpstr>Twinkl SemiBold</vt:lpstr>
      <vt:lpstr>Office Theme</vt:lpstr>
      <vt:lpstr>2_Office Theme</vt:lpstr>
      <vt:lpstr>1_Office Theme</vt:lpstr>
      <vt:lpstr>9_Office Theme</vt:lpstr>
      <vt:lpstr>10_Office Theme</vt:lpstr>
      <vt:lpstr>11_Office Theme</vt:lpstr>
      <vt:lpstr>12_Office Theme</vt:lpstr>
      <vt:lpstr>13_Office Theme</vt:lpstr>
      <vt:lpstr>14_Office Theme</vt:lpstr>
      <vt:lpstr>16_Office Theme</vt:lpstr>
      <vt:lpstr>17_Office Theme</vt:lpstr>
      <vt:lpstr>18_Office Theme</vt:lpstr>
      <vt:lpstr>19_Office Theme</vt:lpstr>
      <vt:lpstr>22_Office Theme</vt:lpstr>
      <vt:lpstr>23_Office Theme</vt:lpstr>
      <vt:lpstr>3_Office Theme</vt:lpstr>
      <vt:lpstr>4_Office Theme</vt:lpstr>
      <vt:lpstr>PowerPoint Presentation</vt:lpstr>
      <vt:lpstr>PowerPoint Presentation</vt:lpstr>
      <vt:lpstr>PowerPoint Presentation</vt:lpstr>
      <vt:lpstr>PowerPoint Presentation</vt:lpstr>
      <vt:lpstr>Should children wear school uniform?</vt:lpstr>
      <vt:lpstr>Watch the following clip where some children are discussing whether we should wear a school uniform or not. </vt:lpstr>
      <vt:lpstr>PowerPoint Presentation</vt:lpstr>
      <vt:lpstr>PowerPoint Presentation</vt:lpstr>
      <vt:lpstr>PowerPoint Presentation</vt:lpstr>
      <vt:lpstr>PowerPoint Presentation</vt:lpstr>
      <vt:lpstr>Warm-up: Main and Subordinate clauses</vt:lpstr>
      <vt:lpstr>PowerPoint Presentation</vt:lpstr>
      <vt:lpstr>PowerPoint Presentation</vt:lpstr>
      <vt:lpstr>Take a look at the following pictures and decide whether the jobs you see are for males or females. </vt:lpstr>
      <vt:lpstr>Footballer</vt:lpstr>
      <vt:lpstr>Beautician </vt:lpstr>
      <vt:lpstr>Chef</vt:lpstr>
      <vt:lpstr>Plumber </vt:lpstr>
      <vt:lpstr>Hairdresser </vt:lpstr>
      <vt:lpstr>Cleaner </vt:lpstr>
      <vt:lpstr>Should boys learn cookery?</vt:lpstr>
      <vt:lpstr>PowerPoint Presentation</vt:lpstr>
      <vt:lpstr>Should boys learn cookery?</vt:lpstr>
      <vt:lpstr>PowerPoint Presentation</vt:lpstr>
      <vt:lpstr>PowerPoint Presentation</vt:lpstr>
      <vt:lpstr>PowerPoint Presentation</vt:lpstr>
      <vt:lpstr>Don’t forget to make us smile and post work onto Class Dojo!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Discussion Texts</dc:title>
  <dc:creator>L Milne</dc:creator>
  <cp:lastModifiedBy>Milne, Laura</cp:lastModifiedBy>
  <cp:revision>101</cp:revision>
  <cp:lastPrinted>2021-01-04T08:13:47Z</cp:lastPrinted>
  <dcterms:created xsi:type="dcterms:W3CDTF">2018-04-05T18:41:35Z</dcterms:created>
  <dcterms:modified xsi:type="dcterms:W3CDTF">2021-01-05T17:18:44Z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0x0101007DB057C9BE9C5A41BE769B1C2B60F132</vt:lpwstr>
  </property>
</Properties>
</file>