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slideLayouts/slideLayout24.xml" ContentType="application/vnd.openxmlformats-officedocument.presentationml.slideLayout+xml"/>
  <Override PartName="/ppt/theme/theme4.xml" ContentType="application/vnd.openxmlformats-officedocument.theme+xml"/>
  <Override PartName="/ppt/slideLayouts/slideLayout25.xml" ContentType="application/vnd.openxmlformats-officedocument.presentationml.slideLayout+xml"/>
  <Override PartName="/ppt/theme/theme5.xml" ContentType="application/vnd.openxmlformats-officedocument.theme+xml"/>
  <Override PartName="/ppt/slideLayouts/slideLayout26.xml" ContentType="application/vnd.openxmlformats-officedocument.presentationml.slideLayout+xml"/>
  <Override PartName="/ppt/theme/theme6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7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8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9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74" r:id="rId4"/>
    <p:sldMasterId id="2147483676" r:id="rId5"/>
    <p:sldMasterId id="2147483678" r:id="rId6"/>
    <p:sldMasterId id="2147483680" r:id="rId7"/>
    <p:sldMasterId id="2147483692" r:id="rId8"/>
    <p:sldMasterId id="2147483704" r:id="rId9"/>
  </p:sldMasterIdLst>
  <p:sldIdLst>
    <p:sldId id="270" r:id="rId10"/>
    <p:sldId id="321" r:id="rId11"/>
    <p:sldId id="343" r:id="rId12"/>
    <p:sldId id="322" r:id="rId13"/>
    <p:sldId id="323" r:id="rId14"/>
    <p:sldId id="341" r:id="rId15"/>
    <p:sldId id="334" r:id="rId16"/>
    <p:sldId id="335" r:id="rId17"/>
    <p:sldId id="336" r:id="rId18"/>
    <p:sldId id="342" r:id="rId19"/>
    <p:sldId id="337" r:id="rId20"/>
    <p:sldId id="338" r:id="rId21"/>
    <p:sldId id="339" r:id="rId22"/>
    <p:sldId id="340" r:id="rId23"/>
    <p:sldId id="324" r:id="rId24"/>
    <p:sldId id="325" r:id="rId25"/>
    <p:sldId id="326" r:id="rId26"/>
    <p:sldId id="327" r:id="rId27"/>
    <p:sldId id="328" r:id="rId28"/>
    <p:sldId id="329" r:id="rId29"/>
    <p:sldId id="330" r:id="rId30"/>
    <p:sldId id="331" r:id="rId31"/>
    <p:sldId id="332" r:id="rId32"/>
    <p:sldId id="333" r:id="rId33"/>
    <p:sldId id="344" r:id="rId34"/>
    <p:sldId id="345" r:id="rId35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tableStyles" Target="tableStyles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presProps" Target="presProp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A95FE-3E73-4271-B40C-F00EC8928EC2}" type="datetimeFigureOut">
              <a:rPr lang="en-GB" smtClean="0"/>
              <a:t>21/03/2021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7893F-3DBF-41F6-87FE-42957CFB1A7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68825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A95FE-3E73-4271-B40C-F00EC8928EC2}" type="datetimeFigureOut">
              <a:rPr lang="en-GB" smtClean="0"/>
              <a:t>21/03/2021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7893F-3DBF-41F6-87FE-42957CFB1A7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464034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A95FE-3E73-4271-B40C-F00EC8928EC2}" type="datetimeFigureOut">
              <a:rPr lang="en-GB" smtClean="0"/>
              <a:t>21/03/2021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7893F-3DBF-41F6-87FE-42957CFB1A7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560649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394651-1E8A-F941-9846-054FC3CC42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223319-D7A2-5F45-800B-0713DA0CF5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5BC99D-11B2-E944-ADBB-55DB1DBE9C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07032B-525F-BE45-9BCC-7BCBA6378032}" type="datetimeFigureOut">
              <a:rPr kumimoji="0" lang="en-GB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21/03/2021</a:t>
            </a:fld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C1229F-93BF-AD42-873A-EE350531B5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54D3B0-BE91-324F-9D0E-89F3EE3A3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FCD8CB-D1D3-EE45-A18D-16F95E79D374}" type="slidenum">
              <a:rPr kumimoji="0" lang="en-GB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93755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1991A5-0F17-E44E-9391-2D4A56B1BB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7DA53D-1491-4D47-B49B-073B1B788C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8F331C-3BA7-2B47-AD5C-4C69EFEE31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07032B-525F-BE45-9BCC-7BCBA6378032}" type="datetimeFigureOut">
              <a:rPr kumimoji="0" lang="en-GB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21/03/2021</a:t>
            </a:fld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C54764-73C8-B14F-8076-235649F59F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B04AB6-E47F-CC4F-A7D3-C57D69D9C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FCD8CB-D1D3-EE45-A18D-16F95E79D374}" type="slidenum">
              <a:rPr kumimoji="0" lang="en-GB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55795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E30153-BE61-DE46-8B98-F47FD5028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2462C0-A7C0-DC43-874C-091980BF17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F58569-8678-544F-87BF-3CACF0F253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07032B-525F-BE45-9BCC-7BCBA6378032}" type="datetimeFigureOut">
              <a:rPr kumimoji="0" lang="en-GB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21/03/2021</a:t>
            </a:fld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DFDA27-A2E5-7347-AF70-5A0E81622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0828DB-8596-0444-8F97-A4F1DE0E9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FCD8CB-D1D3-EE45-A18D-16F95E79D374}" type="slidenum">
              <a:rPr kumimoji="0" lang="en-GB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75803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83BDC8-4CA8-9C4D-9A27-5F76AB04BE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0F3843-A64C-B848-B1FE-66EDF35B8A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338695-13E6-0443-A7F1-9C3746FD92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FFE726-404D-8345-B955-97612050E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07032B-525F-BE45-9BCC-7BCBA6378032}" type="datetimeFigureOut">
              <a:rPr kumimoji="0" lang="en-GB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21/03/2021</a:t>
            </a:fld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8E62CD-941B-014F-AB02-4321B03163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CBCAD0-8E2E-4D4F-96BB-56A058FEB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FCD8CB-D1D3-EE45-A18D-16F95E79D374}" type="slidenum">
              <a:rPr kumimoji="0" lang="en-GB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45128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2377D-6025-784E-B502-A989C83E20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F40ED4-F378-2B49-A4D2-B47CBD5E93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BF2F7E-EA64-7E40-BFFB-525F5DCDD5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07438DB-799D-FD43-A1AF-DA27DAF39E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CBBD1C9-FAE3-F04D-8C9A-920F2BB948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1A972EE-EE95-2D4D-BE87-7892DCC6F9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07032B-525F-BE45-9BCC-7BCBA6378032}" type="datetimeFigureOut">
              <a:rPr kumimoji="0" lang="en-GB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21/03/2021</a:t>
            </a:fld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9DEFF0F-E7C5-2C47-9C95-57999FB3BA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BCD831C-09D3-FB45-8EA9-E8423EF41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FCD8CB-D1D3-EE45-A18D-16F95E79D374}" type="slidenum">
              <a:rPr kumimoji="0" lang="en-GB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65017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009DD0-2F44-9C4F-938D-DC373AE03F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18DA35D-0E13-3649-BFAC-816267C219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07032B-525F-BE45-9BCC-7BCBA6378032}" type="datetimeFigureOut">
              <a:rPr kumimoji="0" lang="en-GB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21/03/2021</a:t>
            </a:fld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E39D53-9210-EA47-A3DC-C66C935323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2E22C8-94E8-BE45-AB90-923DF408C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FCD8CB-D1D3-EE45-A18D-16F95E79D374}" type="slidenum">
              <a:rPr kumimoji="0" lang="en-GB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48522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B9C7A35-7CA2-B348-B598-2560762D2F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07032B-525F-BE45-9BCC-7BCBA6378032}" type="datetimeFigureOut">
              <a:rPr kumimoji="0" lang="en-GB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21/03/2021</a:t>
            </a:fld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E77410-A743-2348-808F-47FF4FF12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5B5BFB-76CA-1A44-8DBB-A8039492C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FCD8CB-D1D3-EE45-A18D-16F95E79D374}" type="slidenum">
              <a:rPr kumimoji="0" lang="en-GB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87861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909B88-2B6B-2943-9C83-9DE6F5694A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BC5DA5-4590-B341-ADC1-C87C62A4C6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34B8E0-4FFA-4140-BED4-B28BD1FBE6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CE39EF-F1FC-CC4B-B0AE-24D68E6047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07032B-525F-BE45-9BCC-7BCBA6378032}" type="datetimeFigureOut">
              <a:rPr kumimoji="0" lang="en-GB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21/03/2021</a:t>
            </a:fld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1832D8-83BC-2048-87A1-506ADC19A0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986DD8-D277-4749-9CE9-D6B5FA373A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FCD8CB-D1D3-EE45-A18D-16F95E79D374}" type="slidenum">
              <a:rPr kumimoji="0" lang="en-GB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69879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A95FE-3E73-4271-B40C-F00EC8928EC2}" type="datetimeFigureOut">
              <a:rPr lang="en-GB" smtClean="0"/>
              <a:t>21/03/2021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7893F-3DBF-41F6-87FE-42957CFB1A7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545600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A51508-2155-4145-84E9-92CEB99D0F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931B71-75E6-454E-802F-E3F255FCF77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7CED65-0B3F-9446-B822-0F6B5DF99E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85F035-7C28-114C-9FE0-249D7465A7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07032B-525F-BE45-9BCC-7BCBA6378032}" type="datetimeFigureOut">
              <a:rPr kumimoji="0" lang="en-GB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21/03/2021</a:t>
            </a:fld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DF8A6E-3086-5941-95AB-CBB75DA0B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D9DE52-66C0-904C-AC5C-8258923A3A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FCD8CB-D1D3-EE45-A18D-16F95E79D374}" type="slidenum">
              <a:rPr kumimoji="0" lang="en-GB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5768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8099F7-63A4-0242-B76A-8354E7A5B8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DE8AB0-9B36-8F4A-A7B6-3DA1FB8710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8DD289-6E24-EA4C-AB92-D431B9A99F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07032B-525F-BE45-9BCC-7BCBA6378032}" type="datetimeFigureOut">
              <a:rPr kumimoji="0" lang="en-GB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21/03/2021</a:t>
            </a:fld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3856FA-1D4E-A34B-8E91-BD86B184BC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A34E34-3F68-4A43-94D3-A27DE76C44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FCD8CB-D1D3-EE45-A18D-16F95E79D374}" type="slidenum">
              <a:rPr kumimoji="0" lang="en-GB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4808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A7F4571-DE31-0044-9631-BB73A78CF7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79B502-7658-E640-9F92-9B00AB980B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AA6419-8B10-6041-95A4-E4161B6B02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07032B-525F-BE45-9BCC-7BCBA6378032}" type="datetimeFigureOut">
              <a:rPr kumimoji="0" lang="en-GB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21/03/2021</a:t>
            </a:fld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D43C66-F089-C845-A6A8-FA3D05A370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C750CD-F28F-5843-B266-F747539B2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FCD8CB-D1D3-EE45-A18D-16F95E79D374}" type="slidenum">
              <a:rPr kumimoji="0" lang="en-GB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74887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38611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95604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544289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27385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C95E30-A7C7-40DC-A689-48F1EE7206C3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07890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233CB7-150B-4EE7-A744-54EAF309E642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063670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88C24E-B891-4040-80EB-647FDFDCE899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8387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A95FE-3E73-4271-B40C-F00EC8928EC2}" type="datetimeFigureOut">
              <a:rPr lang="en-GB" smtClean="0"/>
              <a:t>21/03/2021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7893F-3DBF-41F6-87FE-42957CFB1A7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351187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D224CF-DC16-42A9-AA7E-7A5153F0DEF9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341154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26277D-D31D-415E-8C2B-5FC8DF4125D0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990384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CFCA4D-0E6A-4AF1-890A-8C4EB49D2939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917046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C3F15D-A350-4DF1-9A3E-46348850CEB9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50832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F5578A-56EC-4465-8E00-D1BA06170BDD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692167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F3BA4C-D268-4FCE-98F9-580850657A41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025289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D0AC7A-E3AC-42A2-A527-79939A93483C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927119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05D55A-F713-4225-9431-E9184ABEC143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020259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C95E30-A7C7-40DC-A689-48F1EE7206C3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859126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233CB7-150B-4EE7-A744-54EAF309E642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23059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A95FE-3E73-4271-B40C-F00EC8928EC2}" type="datetimeFigureOut">
              <a:rPr lang="en-GB" smtClean="0"/>
              <a:t>21/03/2021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7893F-3DBF-41F6-87FE-42957CFB1A7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751931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88C24E-B891-4040-80EB-647FDFDCE899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554009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D224CF-DC16-42A9-AA7E-7A5153F0DEF9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052736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26277D-D31D-415E-8C2B-5FC8DF4125D0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622858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CFCA4D-0E6A-4AF1-890A-8C4EB49D2939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959589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C3F15D-A350-4DF1-9A3E-46348850CEB9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286944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F5578A-56EC-4465-8E00-D1BA06170BDD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755341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F3BA4C-D268-4FCE-98F9-580850657A41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666765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D0AC7A-E3AC-42A2-A527-79939A93483C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322752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05D55A-F713-4225-9431-E9184ABEC143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715371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C95E30-A7C7-40DC-A689-48F1EE7206C3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17002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A95FE-3E73-4271-B40C-F00EC8928EC2}" type="datetimeFigureOut">
              <a:rPr lang="en-GB" smtClean="0"/>
              <a:t>21/03/2021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7893F-3DBF-41F6-87FE-42957CFB1A7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7101706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233CB7-150B-4EE7-A744-54EAF309E642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888188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88C24E-B891-4040-80EB-647FDFDCE899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629594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D224CF-DC16-42A9-AA7E-7A5153F0DEF9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332766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26277D-D31D-415E-8C2B-5FC8DF4125D0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910900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CFCA4D-0E6A-4AF1-890A-8C4EB49D2939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172803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C3F15D-A350-4DF1-9A3E-46348850CEB9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141347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F5578A-56EC-4465-8E00-D1BA06170BDD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429213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F3BA4C-D268-4FCE-98F9-580850657A41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898177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D0AC7A-E3AC-42A2-A527-79939A93483C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745755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05D55A-F713-4225-9431-E9184ABEC143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6342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A95FE-3E73-4271-B40C-F00EC8928EC2}" type="datetimeFigureOut">
              <a:rPr lang="en-GB" smtClean="0"/>
              <a:t>21/03/2021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7893F-3DBF-41F6-87FE-42957CFB1A7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7409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A95FE-3E73-4271-B40C-F00EC8928EC2}" type="datetimeFigureOut">
              <a:rPr lang="en-GB" smtClean="0"/>
              <a:t>21/03/2021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7893F-3DBF-41F6-87FE-42957CFB1A7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84537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A95FE-3E73-4271-B40C-F00EC8928EC2}" type="datetimeFigureOut">
              <a:rPr lang="en-GB" smtClean="0"/>
              <a:t>21/03/2021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7893F-3DBF-41F6-87FE-42957CFB1A7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82517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A95FE-3E73-4271-B40C-F00EC8928EC2}" type="datetimeFigureOut">
              <a:rPr lang="en-GB" smtClean="0"/>
              <a:t>21/03/2021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7893F-3DBF-41F6-87FE-42957CFB1A7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4767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2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2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2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EA95FE-3E73-4271-B40C-F00EC8928EC2}" type="datetimeFigureOut">
              <a:rPr lang="en-GB" smtClean="0"/>
              <a:t>21/03/2021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27893F-3DBF-41F6-87FE-42957CFB1A7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0259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E4103BE-EA02-B84A-8347-799402454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0D103D-6B22-E442-A64A-51179AABDD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6F2B59-8BB3-AD4F-BA44-C5D378A286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07032B-525F-BE45-9BCC-7BCBA6378032}" type="datetimeFigureOut">
              <a:rPr kumimoji="0" lang="en-GB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21/03/2021</a:t>
            </a:fld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BA38A9-BBD3-E549-A2B0-68C5851B30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61D196-5240-C945-8429-4618580B94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FCD8CB-D1D3-EE45-A18D-16F95E79D374}" type="slidenum">
              <a:rPr kumimoji="0" lang="en-GB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5576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pic>
        <p:nvPicPr>
          <p:cNvPr id="5" name="Picture 4" descr="A picture containing table&#10;&#10;Description automatically generated">
            <a:extLst>
              <a:ext uri="{FF2B5EF4-FFF2-40B4-BE49-F238E27FC236}">
                <a16:creationId xmlns:a16="http://schemas.microsoft.com/office/drawing/2014/main" id="{D3D08606-BA4C-8046-935F-20760BC2766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986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pic>
        <p:nvPicPr>
          <p:cNvPr id="5" name="Picture 4" descr="A picture containing table&#10;&#10;Description automatically generated">
            <a:extLst>
              <a:ext uri="{FF2B5EF4-FFF2-40B4-BE49-F238E27FC236}">
                <a16:creationId xmlns:a16="http://schemas.microsoft.com/office/drawing/2014/main" id="{D3D08606-BA4C-8046-935F-20760BC2766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065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able&#10;&#10;Description automatically generated">
            <a:extLst>
              <a:ext uri="{FF2B5EF4-FFF2-40B4-BE49-F238E27FC236}">
                <a16:creationId xmlns:a16="http://schemas.microsoft.com/office/drawing/2014/main" id="{F33BA71E-3CF0-1E4E-BEEE-6280AD06DD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701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27FE0188-803D-CF41-A7C4-56C7E1D1B2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973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lnSpc>
                <a:spcPct val="100000"/>
              </a:lnSpc>
              <a:spcBef>
                <a:spcPct val="0"/>
              </a:spcBef>
              <a:defRPr sz="1400" b="0">
                <a:solidFill>
                  <a:srgbClr val="000000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lnSpc>
                <a:spcPct val="100000"/>
              </a:lnSpc>
              <a:spcBef>
                <a:spcPct val="0"/>
              </a:spcBef>
              <a:defRPr sz="1400" b="0">
                <a:solidFill>
                  <a:srgbClr val="000000"/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defRPr sz="1400" b="0">
                <a:solidFill>
                  <a:srgbClr val="000000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B2BCBF2-DF30-46FE-82B2-090D4183634D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7392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lnSpc>
                <a:spcPct val="100000"/>
              </a:lnSpc>
              <a:spcBef>
                <a:spcPct val="0"/>
              </a:spcBef>
              <a:defRPr sz="1400" b="0">
                <a:solidFill>
                  <a:srgbClr val="000000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lnSpc>
                <a:spcPct val="100000"/>
              </a:lnSpc>
              <a:spcBef>
                <a:spcPct val="0"/>
              </a:spcBef>
              <a:defRPr sz="1400" b="0">
                <a:solidFill>
                  <a:srgbClr val="000000"/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defRPr sz="1400" b="0">
                <a:solidFill>
                  <a:srgbClr val="000000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B2BCBF2-DF30-46FE-82B2-090D4183634D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4867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lnSpc>
                <a:spcPct val="100000"/>
              </a:lnSpc>
              <a:spcBef>
                <a:spcPct val="0"/>
              </a:spcBef>
              <a:defRPr sz="1400" b="0">
                <a:solidFill>
                  <a:srgbClr val="000000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lnSpc>
                <a:spcPct val="100000"/>
              </a:lnSpc>
              <a:spcBef>
                <a:spcPct val="0"/>
              </a:spcBef>
              <a:defRPr sz="1400" b="0">
                <a:solidFill>
                  <a:srgbClr val="000000"/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defRPr sz="1400" b="0">
                <a:solidFill>
                  <a:srgbClr val="000000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B2BCBF2-DF30-46FE-82B2-090D4183634D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8656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5.xml"/><Relationship Id="rId1" Type="http://schemas.openxmlformats.org/officeDocument/2006/relationships/tags" Target="../tags/tag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7" Type="http://schemas.openxmlformats.org/officeDocument/2006/relationships/image" Target="../media/image180.png"/><Relationship Id="rId2" Type="http://schemas.openxmlformats.org/officeDocument/2006/relationships/slideLayout" Target="../slideLayouts/slideLayout25.xml"/><Relationship Id="rId1" Type="http://schemas.openxmlformats.org/officeDocument/2006/relationships/tags" Target="../tags/tag3.xml"/><Relationship Id="rId6" Type="http://schemas.openxmlformats.org/officeDocument/2006/relationships/image" Target="../media/image23.png"/><Relationship Id="rId5" Type="http://schemas.openxmlformats.org/officeDocument/2006/relationships/image" Target="../media/image16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7" Type="http://schemas.openxmlformats.org/officeDocument/2006/relationships/image" Target="../media/image26.png"/><Relationship Id="rId2" Type="http://schemas.openxmlformats.org/officeDocument/2006/relationships/slideLayout" Target="../slideLayouts/slideLayout25.xml"/><Relationship Id="rId1" Type="http://schemas.openxmlformats.org/officeDocument/2006/relationships/tags" Target="../tags/tag4.xml"/><Relationship Id="rId6" Type="http://schemas.openxmlformats.org/officeDocument/2006/relationships/image" Target="../media/image25.png"/><Relationship Id="rId5" Type="http://schemas.openxmlformats.org/officeDocument/2006/relationships/image" Target="../media/image200.png"/><Relationship Id="rId9" Type="http://schemas.openxmlformats.org/officeDocument/2006/relationships/image" Target="../media/image24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5.xml"/><Relationship Id="rId1" Type="http://schemas.openxmlformats.org/officeDocument/2006/relationships/tags" Target="../tags/tag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5.xml"/><Relationship Id="rId1" Type="http://schemas.openxmlformats.org/officeDocument/2006/relationships/tags" Target="../tags/tag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280.png"/><Relationship Id="rId2" Type="http://schemas.openxmlformats.org/officeDocument/2006/relationships/slideLayout" Target="../slideLayouts/slideLayout25.xml"/><Relationship Id="rId1" Type="http://schemas.openxmlformats.org/officeDocument/2006/relationships/tags" Target="../tags/tag7.xml"/><Relationship Id="rId6" Type="http://schemas.openxmlformats.org/officeDocument/2006/relationships/image" Target="../media/image27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290.png"/><Relationship Id="rId2" Type="http://schemas.openxmlformats.org/officeDocument/2006/relationships/slideLayout" Target="../slideLayouts/slideLayout25.xml"/><Relationship Id="rId1" Type="http://schemas.openxmlformats.org/officeDocument/2006/relationships/tags" Target="../tags/tag8.xml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0.png"/><Relationship Id="rId2" Type="http://schemas.openxmlformats.org/officeDocument/2006/relationships/slideLayout" Target="../slideLayouts/slideLayout25.xml"/><Relationship Id="rId1" Type="http://schemas.openxmlformats.org/officeDocument/2006/relationships/tags" Target="../tags/tag9.xml"/><Relationship Id="rId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KwXBMGdSWmI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3.xml"/><Relationship Id="rId5" Type="http://schemas.openxmlformats.org/officeDocument/2006/relationships/image" Target="../media/image7.jpeg"/><Relationship Id="rId4" Type="http://schemas.openxmlformats.org/officeDocument/2006/relationships/hyperlink" Target="http://www.teacher-of-primary.co.uk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teacher-of-primary.co.uk/" TargetMode="External"/><Relationship Id="rId1" Type="http://schemas.openxmlformats.org/officeDocument/2006/relationships/slideLayout" Target="../slideLayouts/slideLayout4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acher-of-primary.co.uk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5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260648"/>
            <a:ext cx="38164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u="sng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23.03.21</a:t>
            </a:r>
            <a:endParaRPr lang="en-GB" sz="4400" u="sng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536" y="1988840"/>
            <a:ext cx="69127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Can I measure the perimeter of 2D shapes?</a:t>
            </a:r>
            <a:endParaRPr lang="en-GB" sz="40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2544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93594" y="1314680"/>
            <a:ext cx="2256023" cy="330200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27" y="1914394"/>
            <a:ext cx="4136326" cy="854613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>
            <a:off x="1393594" y="1186507"/>
            <a:ext cx="2230581" cy="12700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3904548" y="1314680"/>
            <a:ext cx="0" cy="3302000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1368153" y="4797287"/>
            <a:ext cx="2281464" cy="0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1139869" y="1263880"/>
            <a:ext cx="0" cy="3361410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121756" y="764773"/>
            <a:ext cx="8883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9 cm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296269" y="2085666"/>
            <a:ext cx="4136326" cy="854613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3637520" y="2590245"/>
            <a:ext cx="10711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13 cm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27" y="1914394"/>
            <a:ext cx="4136326" cy="854613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2064406" y="4649630"/>
            <a:ext cx="8883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9 cm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296269" y="2085666"/>
            <a:ext cx="4136326" cy="854613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398745" y="2597345"/>
            <a:ext cx="10711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13 cm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654293" y="5084257"/>
            <a:ext cx="50898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9 cm 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+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13 cm 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+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9 cm 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+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13 cm 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=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564726" y="5089878"/>
            <a:ext cx="10711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44 cm</a:t>
            </a:r>
          </a:p>
        </p:txBody>
      </p:sp>
      <p:sp>
        <p:nvSpPr>
          <p:cNvPr id="29" name="Right Brace 28"/>
          <p:cNvSpPr/>
          <p:nvPr/>
        </p:nvSpPr>
        <p:spPr>
          <a:xfrm rot="5400000">
            <a:off x="2710965" y="4621523"/>
            <a:ext cx="79378" cy="1960367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215090" y="5643992"/>
            <a:ext cx="10711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22 cm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Right Brace 30"/>
          <p:cNvSpPr/>
          <p:nvPr/>
        </p:nvSpPr>
        <p:spPr>
          <a:xfrm rot="5400000">
            <a:off x="5114008" y="4636616"/>
            <a:ext cx="67548" cy="1918351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650358" y="5641396"/>
            <a:ext cx="1456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22 cm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46830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4.81481E-6 L -0.31928 -0.09306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972" y="-46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81481E-6 L -0.15434 0.02893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26" y="1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4.81481E-6 L -0.31928 0.38888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972" y="19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81481E-6 L -0.40087 0.02893 " pathEditMode="relative" rAng="0" ptsTypes="AA">
                                      <p:cBhvr>
                                        <p:cTn id="9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52" y="1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2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4472C4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8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4472C4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6" grpId="0"/>
      <p:bldP spid="16" grpId="1"/>
      <p:bldP spid="21" grpId="0"/>
      <p:bldP spid="21" grpId="1"/>
      <p:bldP spid="23" grpId="0"/>
      <p:bldP spid="23" grpId="1"/>
      <p:bldP spid="26" grpId="0"/>
      <p:bldP spid="26" grpId="1"/>
      <p:bldP spid="27" grpId="0"/>
      <p:bldP spid="28" grpId="0"/>
      <p:bldP spid="29" grpId="0" animBg="1"/>
      <p:bldP spid="30" grpId="0"/>
      <p:bldP spid="31" grpId="0" animBg="1"/>
      <p:bldP spid="3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332656"/>
            <a:ext cx="66247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Here</a:t>
            </a:r>
            <a:r>
              <a:rPr kumimoji="0" lang="en-GB" sz="2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we are using a ruler to measure the length of each side. 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579505"/>
            <a:ext cx="4008772" cy="1221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6147" y="3800739"/>
            <a:ext cx="6888510" cy="855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635896" y="5013176"/>
            <a:ext cx="1512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6cm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47864" y="1844824"/>
            <a:ext cx="1224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6cm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0076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332656"/>
            <a:ext cx="66247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Next</a:t>
            </a:r>
            <a:r>
              <a:rPr lang="en-GB" sz="28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, we measure the length of the other side. 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7" y="2368044"/>
            <a:ext cx="4702905" cy="1432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4751463" y="1077922"/>
            <a:ext cx="4835261" cy="600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419872" y="4062349"/>
            <a:ext cx="1584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6cm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47864" y="1844824"/>
            <a:ext cx="1224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6cm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68344" y="2708920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3cm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5576" y="2708920"/>
            <a:ext cx="12241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3cm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7544" y="5661248"/>
            <a:ext cx="59046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6cm+6cm+3cm+3cm = 18cm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1161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7" y="2012522"/>
            <a:ext cx="5976663" cy="1824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875233"/>
            <a:ext cx="688975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11760" y="5085184"/>
            <a:ext cx="2880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9</a:t>
            </a: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cm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0000">
            <a:off x="7378578" y="-970966"/>
            <a:ext cx="695325" cy="4846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9512" y="2623923"/>
            <a:ext cx="10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4cm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31840" y="1268760"/>
            <a:ext cx="1512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9cm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073903" y="2420888"/>
            <a:ext cx="8905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4cm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9512" y="5805264"/>
            <a:ext cx="59046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9cm+9cm+4cm+4cm = 26cm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0298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08719"/>
            <a:ext cx="4559374" cy="4165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9552" y="2317522"/>
            <a:ext cx="1152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4 cm 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35896" y="2317522"/>
            <a:ext cx="12470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4 cm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79712" y="4653136"/>
            <a:ext cx="1296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4cm 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92080" y="908719"/>
            <a:ext cx="30963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What type of triangle is this?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36096" y="2991336"/>
            <a:ext cx="23762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This is an equilateral triangle.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9552" y="5733256"/>
            <a:ext cx="53285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4cm+4cm+4cm = 12cm 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0677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67512" y="334776"/>
                <a:ext cx="7525512" cy="59400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Mr Rose wants to put up a new fence around the perimeter of his garden.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4472C4">
                        <a:lumMod val="75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10 m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4472C4">
                            <a:lumMod val="75000"/>
                          </a:srgb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4472C4">
                        <a:lumMod val="75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20 m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4472C4">
                            <a:lumMod val="75000"/>
                          </a:srgb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4472C4">
                        <a:lumMod val="75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15 m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4472C4">
                            <a:lumMod val="75000"/>
                          </a:srgb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4472C4">
                        <a:lumMod val="75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20 m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How many metres of fencing does he need to buy?</a:t>
                </a: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512" y="334776"/>
                <a:ext cx="7525512" cy="5940088"/>
              </a:xfrm>
              <a:prstGeom prst="rect">
                <a:avLst/>
              </a:prstGeom>
              <a:blipFill>
                <a:blip r:embed="rId5"/>
                <a:stretch>
                  <a:fillRect l="-1702" t="-1027" r="-12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rapezoid 5"/>
          <p:cNvSpPr/>
          <p:nvPr/>
        </p:nvSpPr>
        <p:spPr>
          <a:xfrm>
            <a:off x="4187952" y="1489166"/>
            <a:ext cx="3056709" cy="2586445"/>
          </a:xfrm>
          <a:prstGeom prst="trapezoid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5604" y="1700551"/>
            <a:ext cx="1421403" cy="1534704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4828032" y="1502229"/>
            <a:ext cx="1789612" cy="0"/>
          </a:xfrm>
          <a:prstGeom prst="line">
            <a:avLst/>
          </a:prstGeom>
          <a:ln w="76200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584987" y="1489166"/>
            <a:ext cx="659674" cy="2586445"/>
          </a:xfrm>
          <a:prstGeom prst="line">
            <a:avLst/>
          </a:prstGeom>
          <a:ln w="76200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187952" y="4075611"/>
            <a:ext cx="3056709" cy="0"/>
          </a:xfrm>
          <a:prstGeom prst="line">
            <a:avLst/>
          </a:prstGeom>
          <a:ln w="76200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4187952" y="1489165"/>
            <a:ext cx="659672" cy="2591787"/>
          </a:xfrm>
          <a:prstGeom prst="line">
            <a:avLst/>
          </a:prstGeom>
          <a:ln w="76200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5256884" y="889808"/>
            <a:ext cx="9188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 m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031867" y="2076641"/>
            <a:ext cx="9188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 m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 flipV="1">
            <a:off x="4847624" y="1343097"/>
            <a:ext cx="1737363" cy="13063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6722092" y="1469372"/>
            <a:ext cx="680549" cy="2611580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5340246" y="4234389"/>
            <a:ext cx="9188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15 m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 flipV="1">
            <a:off x="4187952" y="4273932"/>
            <a:ext cx="3214689" cy="6422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3501893" y="2013062"/>
            <a:ext cx="9188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 m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34" name="Straight Arrow Connector 33"/>
          <p:cNvCxnSpPr/>
          <p:nvPr/>
        </p:nvCxnSpPr>
        <p:spPr>
          <a:xfrm flipH="1">
            <a:off x="4075133" y="1452571"/>
            <a:ext cx="644164" cy="2619138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774301" y="5508861"/>
            <a:ext cx="81074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Mr Rose will need to buy 65 metres of fencing.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5033333" y="4848642"/>
                <a:ext cx="143180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4472C4">
                            <a:lumMod val="75000"/>
                          </a:srgb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2C4">
                        <a:lumMod val="75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65 m </a:t>
                </a: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3333" y="4848642"/>
                <a:ext cx="1431802" cy="523220"/>
              </a:xfrm>
              <a:prstGeom prst="rect">
                <a:avLst/>
              </a:prstGeom>
              <a:blipFill>
                <a:blip r:embed="rId7"/>
                <a:stretch>
                  <a:fillRect t="-10465" r="-7234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643" y="1108820"/>
            <a:ext cx="1425060" cy="180848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94087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9" grpId="0"/>
      <p:bldP spid="33" grpId="0"/>
      <p:bldP spid="37" grpId="0"/>
      <p:bldP spid="3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67512" y="334776"/>
                <a:ext cx="7525512" cy="59708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T</a:t>
                </a:r>
                <a:r>
                  <a:rPr kumimoji="0" lang="en-GB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he children are running around the perimeter of the playground.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6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4472C4">
                        <a:lumMod val="75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100 m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4472C4">
                            <a:lumMod val="75000"/>
                          </a:srgb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4472C4">
                        <a:lumMod val="75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50 m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4472C4">
                            <a:lumMod val="75000"/>
                          </a:srgb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4472C4">
                        <a:lumMod val="75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100 m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4472C4">
                            <a:lumMod val="75000"/>
                          </a:srgb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4472C4">
                        <a:lumMod val="75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50 m</a:t>
                </a:r>
                <a:endParaRPr kumimoji="0" lang="en-GB" sz="9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How far do they run on each lap?</a:t>
                </a: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512" y="334776"/>
                <a:ext cx="7525512" cy="5970865"/>
              </a:xfrm>
              <a:prstGeom prst="rect">
                <a:avLst/>
              </a:prstGeom>
              <a:blipFill>
                <a:blip r:embed="rId5"/>
                <a:stretch>
                  <a:fillRect l="-1702" t="-102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rapezoid 5"/>
          <p:cNvSpPr/>
          <p:nvPr/>
        </p:nvSpPr>
        <p:spPr>
          <a:xfrm>
            <a:off x="1509094" y="1775797"/>
            <a:ext cx="6138224" cy="2586445"/>
          </a:xfrm>
          <a:prstGeom prst="trapezoid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2156346" y="1788860"/>
            <a:ext cx="4863954" cy="0"/>
          </a:xfrm>
          <a:prstGeom prst="line">
            <a:avLst/>
          </a:prstGeom>
          <a:ln w="76200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987643" y="1775797"/>
            <a:ext cx="659674" cy="2586445"/>
          </a:xfrm>
          <a:prstGeom prst="line">
            <a:avLst/>
          </a:prstGeom>
          <a:ln w="76200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509094" y="4353909"/>
            <a:ext cx="6138223" cy="8333"/>
          </a:xfrm>
          <a:prstGeom prst="line">
            <a:avLst/>
          </a:prstGeom>
          <a:ln w="76200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1543879" y="1747551"/>
            <a:ext cx="631081" cy="2606358"/>
          </a:xfrm>
          <a:prstGeom prst="line">
            <a:avLst/>
          </a:prstGeom>
          <a:ln w="76200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044899" y="1218717"/>
            <a:ext cx="11015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100 m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434523" y="2363272"/>
            <a:ext cx="9188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 m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 flipV="1">
            <a:off x="2156346" y="1629729"/>
            <a:ext cx="4831297" cy="13062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7124748" y="1756003"/>
            <a:ext cx="680549" cy="2611580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4044899" y="4493704"/>
            <a:ext cx="11015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100 m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 flipV="1">
            <a:off x="1509094" y="4560563"/>
            <a:ext cx="6296203" cy="7704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843339" y="2351712"/>
            <a:ext cx="9188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50 m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34" name="Straight Arrow Connector 33"/>
          <p:cNvCxnSpPr/>
          <p:nvPr/>
        </p:nvCxnSpPr>
        <p:spPr>
          <a:xfrm flipH="1">
            <a:off x="1393086" y="1755284"/>
            <a:ext cx="644164" cy="2619138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667512" y="5630993"/>
            <a:ext cx="81074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Each lap is 300 metres.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5335" y="3348830"/>
            <a:ext cx="974350" cy="1197184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8240" y="3386066"/>
            <a:ext cx="1101626" cy="1328867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4180" y="1844861"/>
            <a:ext cx="939254" cy="115827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5377669" y="5105711"/>
                <a:ext cx="161133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472C4">
                            <a:lumMod val="75000"/>
                          </a:srgb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 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2C4">
                        <a:lumMod val="75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300 m </a:t>
                </a: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7669" y="5105711"/>
                <a:ext cx="1611339" cy="523220"/>
              </a:xfrm>
              <a:prstGeom prst="rect">
                <a:avLst/>
              </a:prstGeom>
              <a:blipFill>
                <a:blip r:embed="rId9"/>
                <a:stretch>
                  <a:fillRect t="-11765" r="-7197" b="-341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4128662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9" grpId="0"/>
      <p:bldP spid="33" grpId="0"/>
      <p:bldP spid="37" grpId="0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75541" y="491750"/>
            <a:ext cx="59452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What is 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the perimeter of the </a:t>
            </a: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rectangle?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graphicFrame>
        <p:nvGraphicFramePr>
          <p:cNvPr id="18" name="Table 17"/>
          <p:cNvGraphicFramePr>
            <a:graphicFrameLocks noGrp="1"/>
          </p:cNvGraphicFramePr>
          <p:nvPr>
            <p:extLst/>
          </p:nvPr>
        </p:nvGraphicFramePr>
        <p:xfrm>
          <a:off x="1856268" y="1581708"/>
          <a:ext cx="5148000" cy="327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8000">
                  <a:extLst>
                    <a:ext uri="{9D8B030D-6E8A-4147-A177-3AD203B41FA5}">
                      <a16:colId xmlns:a16="http://schemas.microsoft.com/office/drawing/2014/main" val="1150198280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2846158368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693796849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1151135676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396803111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3975418522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510362929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1254275487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2838861658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510221597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1408331118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10367233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9887545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06684789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6293131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6556907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79700594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1181510"/>
                  </a:ext>
                </a:extLst>
              </a:tr>
            </a:tbl>
          </a:graphicData>
        </a:graphic>
      </p:graphicFrame>
      <p:cxnSp>
        <p:nvCxnSpPr>
          <p:cNvPr id="19" name="Straight Arrow Connector 18"/>
          <p:cNvCxnSpPr/>
          <p:nvPr/>
        </p:nvCxnSpPr>
        <p:spPr>
          <a:xfrm>
            <a:off x="1739420" y="1608585"/>
            <a:ext cx="0" cy="448447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075218" y="1608585"/>
            <a:ext cx="781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 cm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 flipH="1">
            <a:off x="1850446" y="1502538"/>
            <a:ext cx="506414" cy="0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785296" y="1113673"/>
            <a:ext cx="636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 cm</a:t>
            </a:r>
          </a:p>
        </p:txBody>
      </p:sp>
      <p:sp>
        <p:nvSpPr>
          <p:cNvPr id="5" name="Rectangle 4"/>
          <p:cNvSpPr/>
          <p:nvPr/>
        </p:nvSpPr>
        <p:spPr>
          <a:xfrm>
            <a:off x="2343004" y="2535382"/>
            <a:ext cx="4170459" cy="1385454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2576945" y="2244955"/>
            <a:ext cx="0" cy="468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3020291" y="2244955"/>
            <a:ext cx="0" cy="468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3491345" y="2244955"/>
            <a:ext cx="0" cy="468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3948545" y="2244955"/>
            <a:ext cx="0" cy="468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4430268" y="2244955"/>
            <a:ext cx="0" cy="468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4918363" y="2244955"/>
            <a:ext cx="0" cy="468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5347855" y="2244955"/>
            <a:ext cx="0" cy="468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818910" y="2244955"/>
            <a:ext cx="0" cy="468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6276110" y="2244955"/>
            <a:ext cx="0" cy="468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rot="16200000">
            <a:off x="6541344" y="2536909"/>
            <a:ext cx="0" cy="468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rot="16200000">
            <a:off x="6541344" y="2994109"/>
            <a:ext cx="0" cy="468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rot="16200000">
            <a:off x="6541344" y="3437453"/>
            <a:ext cx="0" cy="468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rot="10800000">
            <a:off x="6276110" y="3696763"/>
            <a:ext cx="0" cy="468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2591381" y="3696763"/>
            <a:ext cx="0" cy="468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3020291" y="3696763"/>
            <a:ext cx="0" cy="468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3491345" y="3696763"/>
            <a:ext cx="0" cy="468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3948545" y="3696763"/>
            <a:ext cx="0" cy="468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4430268" y="3696763"/>
            <a:ext cx="0" cy="468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4918363" y="3696763"/>
            <a:ext cx="0" cy="468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5347855" y="3696763"/>
            <a:ext cx="0" cy="468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5818910" y="3696763"/>
            <a:ext cx="0" cy="468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rot="16200000">
            <a:off x="2327200" y="2564546"/>
            <a:ext cx="0" cy="468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rot="16200000">
            <a:off x="2327200" y="3021746"/>
            <a:ext cx="0" cy="468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rot="16200000">
            <a:off x="2327200" y="3453060"/>
            <a:ext cx="0" cy="468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3948545" y="5147427"/>
            <a:ext cx="10711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24 cm</a:t>
            </a:r>
          </a:p>
        </p:txBody>
      </p:sp>
      <p:cxnSp>
        <p:nvCxnSpPr>
          <p:cNvPr id="27" name="Straight Arrow Connector 26"/>
          <p:cNvCxnSpPr/>
          <p:nvPr/>
        </p:nvCxnSpPr>
        <p:spPr>
          <a:xfrm flipH="1">
            <a:off x="2325618" y="4176291"/>
            <a:ext cx="4209300" cy="0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cxnSpLocks/>
          </p:cNvCxnSpPr>
          <p:nvPr/>
        </p:nvCxnSpPr>
        <p:spPr>
          <a:xfrm>
            <a:off x="6774345" y="2519701"/>
            <a:ext cx="0" cy="1401135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cxnSpLocks/>
          </p:cNvCxnSpPr>
          <p:nvPr/>
        </p:nvCxnSpPr>
        <p:spPr>
          <a:xfrm>
            <a:off x="2325618" y="2248459"/>
            <a:ext cx="4209300" cy="12700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2103652" y="2519701"/>
            <a:ext cx="0" cy="1400013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89032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0"/>
                            </p:stCondLst>
                            <p:childTnLst>
                              <p:par>
                                <p:cTn id="6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000"/>
                            </p:stCondLst>
                            <p:childTnLst>
                              <p:par>
                                <p:cTn id="6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000"/>
                            </p:stCondLst>
                            <p:childTnLst>
                              <p:par>
                                <p:cTn id="6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8000"/>
                            </p:stCondLst>
                            <p:childTnLst>
                              <p:par>
                                <p:cTn id="7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9000"/>
                            </p:stCondLst>
                            <p:childTnLst>
                              <p:par>
                                <p:cTn id="7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0"/>
                            </p:stCondLst>
                            <p:childTnLst>
                              <p:par>
                                <p:cTn id="7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1000"/>
                            </p:stCondLst>
                            <p:childTnLst>
                              <p:par>
                                <p:cTn id="7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2000"/>
                            </p:stCondLst>
                            <p:childTnLst>
                              <p:par>
                                <p:cTn id="8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3000"/>
                            </p:stCondLst>
                            <p:childTnLst>
                              <p:par>
                                <p:cTn id="8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4000"/>
                            </p:stCondLst>
                            <p:childTnLst>
                              <p:par>
                                <p:cTn id="8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5000"/>
                            </p:stCondLst>
                            <p:childTnLst>
                              <p:par>
                                <p:cTn id="9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6000"/>
                            </p:stCondLst>
                            <p:childTnLst>
                              <p:par>
                                <p:cTn id="9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7000"/>
                            </p:stCondLst>
                            <p:childTnLst>
                              <p:par>
                                <p:cTn id="9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8000"/>
                            </p:stCondLst>
                            <p:childTnLst>
                              <p:par>
                                <p:cTn id="10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9000"/>
                            </p:stCondLst>
                            <p:childTnLst>
                              <p:par>
                                <p:cTn id="10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0000"/>
                            </p:stCondLst>
                            <p:childTnLst>
                              <p:par>
                                <p:cTn id="10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1000"/>
                            </p:stCondLst>
                            <p:childTnLst>
                              <p:par>
                                <p:cTn id="10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2000"/>
                            </p:stCondLst>
                            <p:childTnLst>
                              <p:par>
                                <p:cTn id="11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75541" y="491750"/>
            <a:ext cx="59191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What is 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the perimeter </a:t>
            </a: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of these shapes?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graphicFrame>
        <p:nvGraphicFramePr>
          <p:cNvPr id="18" name="Table 17"/>
          <p:cNvGraphicFramePr>
            <a:graphicFrameLocks noGrp="1"/>
          </p:cNvGraphicFramePr>
          <p:nvPr>
            <p:extLst/>
          </p:nvPr>
        </p:nvGraphicFramePr>
        <p:xfrm>
          <a:off x="1856268" y="1581708"/>
          <a:ext cx="5148000" cy="327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8000">
                  <a:extLst>
                    <a:ext uri="{9D8B030D-6E8A-4147-A177-3AD203B41FA5}">
                      <a16:colId xmlns:a16="http://schemas.microsoft.com/office/drawing/2014/main" val="1150198280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2846158368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693796849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1151135676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396803111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3975418522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510362929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1254275487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2838861658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510221597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1408331118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10367233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9887545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06684789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6293131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6556907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79700594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1181510"/>
                  </a:ext>
                </a:extLst>
              </a:tr>
            </a:tbl>
          </a:graphicData>
        </a:graphic>
      </p:graphicFrame>
      <p:cxnSp>
        <p:nvCxnSpPr>
          <p:cNvPr id="19" name="Straight Arrow Connector 18"/>
          <p:cNvCxnSpPr/>
          <p:nvPr/>
        </p:nvCxnSpPr>
        <p:spPr>
          <a:xfrm>
            <a:off x="1739420" y="1608585"/>
            <a:ext cx="0" cy="448447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075218" y="1608585"/>
            <a:ext cx="781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 cm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 flipH="1">
            <a:off x="1850446" y="1502538"/>
            <a:ext cx="506414" cy="0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785296" y="1113673"/>
            <a:ext cx="636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 cm</a:t>
            </a:r>
          </a:p>
        </p:txBody>
      </p:sp>
      <p:sp>
        <p:nvSpPr>
          <p:cNvPr id="2" name="Rectangle 1"/>
          <p:cNvSpPr/>
          <p:nvPr/>
        </p:nvSpPr>
        <p:spPr>
          <a:xfrm>
            <a:off x="2315915" y="2049743"/>
            <a:ext cx="936000" cy="233754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4192089" y="2042122"/>
            <a:ext cx="1404000" cy="142440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3726161" y="3913296"/>
            <a:ext cx="2803860" cy="46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4351447" y="2388190"/>
            <a:ext cx="10711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</a:t>
            </a: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cm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2248351" y="3063810"/>
            <a:ext cx="10711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</a:t>
            </a: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4 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cm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4510806" y="3905014"/>
            <a:ext cx="10711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14 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cm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53266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63" grpId="0"/>
      <p:bldP spid="6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3547" y="943998"/>
            <a:ext cx="1349655" cy="153352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93547" y="420778"/>
            <a:ext cx="7349053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Annie has a 3 cm by 2 cm rectangular tile.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 is the perimeter of Annie’s tile? 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693547" y="5397613"/>
                <a:ext cx="626432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4472C4">
                        <a:lumMod val="75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3 cm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4472C4">
                            <a:lumMod val="75000"/>
                          </a:srgb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4472C4">
                        <a:lumMod val="75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2 cm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4472C4">
                            <a:lumMod val="75000"/>
                          </a:srgb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4472C4">
                        <a:lumMod val="75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3 cm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4472C4">
                            <a:lumMod val="75000"/>
                          </a:srgb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4472C4">
                        <a:lumMod val="75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2 cm</a:t>
                </a: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547" y="5397613"/>
                <a:ext cx="6264322" cy="523220"/>
              </a:xfrm>
              <a:prstGeom prst="rect">
                <a:avLst/>
              </a:prstGeom>
              <a:blipFill>
                <a:blip r:embed="rId6"/>
                <a:stretch>
                  <a:fillRect l="-2045" t="-1046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4928890" y="5404607"/>
                <a:ext cx="150233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4472C4">
                            <a:lumMod val="75000"/>
                          </a:srgb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4472C4">
                        <a:lumMod val="75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2C4">
                        <a:lumMod val="75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10 cm </a:t>
                </a: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8890" y="5404607"/>
                <a:ext cx="1502334" cy="523220"/>
              </a:xfrm>
              <a:prstGeom prst="rect">
                <a:avLst/>
              </a:prstGeom>
              <a:blipFill>
                <a:blip r:embed="rId7"/>
                <a:stretch>
                  <a:fillRect t="-11765" r="-7317" b="-341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9" name="Table 18"/>
          <p:cNvGraphicFramePr>
            <a:graphicFrameLocks noGrp="1"/>
          </p:cNvGraphicFramePr>
          <p:nvPr>
            <p:extLst/>
          </p:nvPr>
        </p:nvGraphicFramePr>
        <p:xfrm>
          <a:off x="2658841" y="1400127"/>
          <a:ext cx="5148000" cy="234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8000">
                  <a:extLst>
                    <a:ext uri="{9D8B030D-6E8A-4147-A177-3AD203B41FA5}">
                      <a16:colId xmlns:a16="http://schemas.microsoft.com/office/drawing/2014/main" val="1150198280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2846158368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693796849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1151135676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396803111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3975418522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510362929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1254275487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2838861658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510221597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1408331118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10367233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9887545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06684789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6293131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6556907"/>
                  </a:ext>
                </a:extLst>
              </a:tr>
            </a:tbl>
          </a:graphicData>
        </a:graphic>
      </p:graphicFrame>
      <p:cxnSp>
        <p:nvCxnSpPr>
          <p:cNvPr id="20" name="Straight Arrow Connector 19"/>
          <p:cNvCxnSpPr/>
          <p:nvPr/>
        </p:nvCxnSpPr>
        <p:spPr>
          <a:xfrm>
            <a:off x="2541993" y="1427004"/>
            <a:ext cx="0" cy="448447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877791" y="1427004"/>
            <a:ext cx="781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 cm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 flipH="1">
            <a:off x="2653019" y="1320957"/>
            <a:ext cx="506414" cy="0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587869" y="932092"/>
            <a:ext cx="636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 cm</a:t>
            </a:r>
          </a:p>
        </p:txBody>
      </p:sp>
      <p:sp>
        <p:nvSpPr>
          <p:cNvPr id="7" name="Rectangle 6"/>
          <p:cNvSpPr/>
          <p:nvPr/>
        </p:nvSpPr>
        <p:spPr>
          <a:xfrm>
            <a:off x="3132214" y="1875451"/>
            <a:ext cx="1404000" cy="9223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20165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F2DB39-2B08-AE4D-9EE3-13C4982D7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9586" y="977469"/>
            <a:ext cx="3783108" cy="994172"/>
          </a:xfrm>
        </p:spPr>
        <p:txBody>
          <a:bodyPr>
            <a:normAutofit fontScale="90000"/>
          </a:bodyPr>
          <a:lstStyle/>
          <a:p>
            <a:pPr algn="ctr"/>
            <a:r>
              <a:rPr lang="en-GB" b="1" u="sng" dirty="0">
                <a:solidFill>
                  <a:srgbClr val="C00000"/>
                </a:solidFill>
              </a:rPr>
              <a:t>Warm Up Activity </a:t>
            </a:r>
            <a:br>
              <a:rPr lang="en-GB" b="1" u="sng" dirty="0">
                <a:solidFill>
                  <a:srgbClr val="C00000"/>
                </a:solidFill>
              </a:rPr>
            </a:br>
            <a:endParaRPr lang="en-GB" b="1" u="sng" dirty="0">
              <a:solidFill>
                <a:srgbClr val="C0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B951A0-3916-CC40-AA11-C9C89FA3D8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95903" y="1973611"/>
            <a:ext cx="3476789" cy="40243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dirty="0" smtClean="0">
                <a:latin typeface="Comic Sans MS" panose="030F0702030302020204" pitchFamily="66" charset="0"/>
              </a:rPr>
              <a:t>Double these numbers   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3074" name="Picture 2" descr="Fire Flames Clipart | Clipart Panda - Free Clipart Images | Fire drawing,  Free clip art, Clip art">
            <a:extLst>
              <a:ext uri="{FF2B5EF4-FFF2-40B4-BE49-F238E27FC236}">
                <a16:creationId xmlns:a16="http://schemas.microsoft.com/office/drawing/2014/main" id="{93BB13C1-17D1-4F47-9773-9DFA27B22C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4805" y="918418"/>
            <a:ext cx="724229" cy="1055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Fire Flames Clipart | Clipart Panda - Free Clipart Images | Fire drawing,  Free clip art, Clip art">
            <a:extLst>
              <a:ext uri="{FF2B5EF4-FFF2-40B4-BE49-F238E27FC236}">
                <a16:creationId xmlns:a16="http://schemas.microsoft.com/office/drawing/2014/main" id="{4C914D89-D7DC-BF4E-9AC1-9B9EFF086A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2852" y="918418"/>
            <a:ext cx="724229" cy="1055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AFC0F80D-CA20-B547-B6F4-4478A7A26641}"/>
              </a:ext>
            </a:extLst>
          </p:cNvPr>
          <p:cNvSpPr txBox="1"/>
          <p:nvPr/>
        </p:nvSpPr>
        <p:spPr>
          <a:xfrm>
            <a:off x="1317993" y="2562856"/>
            <a:ext cx="696024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Mild</a:t>
            </a:r>
            <a:endParaRPr kumimoji="0" lang="en-GB" sz="21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9F21837-8B2B-6B43-8964-944E2D0739C4}"/>
              </a:ext>
            </a:extLst>
          </p:cNvPr>
          <p:cNvSpPr txBox="1"/>
          <p:nvPr/>
        </p:nvSpPr>
        <p:spPr>
          <a:xfrm>
            <a:off x="6424446" y="2503429"/>
            <a:ext cx="59182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Hot</a:t>
            </a:r>
            <a:endParaRPr kumimoji="0" lang="en-GB" sz="21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87081" y="2955271"/>
            <a:ext cx="201144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GB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3528" y="2955270"/>
            <a:ext cx="40324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GB">
                <a:latin typeface="Comic Sans MS" panose="030F0702030302020204" pitchFamily="66" charset="0"/>
              </a:rPr>
              <a:t>Double 3 = </a:t>
            </a:r>
          </a:p>
          <a:p>
            <a:pPr marL="514350" indent="-514350">
              <a:buAutoNum type="arabicPeriod"/>
            </a:pPr>
            <a:r>
              <a:rPr lang="en-GB">
                <a:latin typeface="Comic Sans MS" panose="030F0702030302020204" pitchFamily="66" charset="0"/>
              </a:rPr>
              <a:t>Double 5 = </a:t>
            </a:r>
          </a:p>
          <a:p>
            <a:pPr marL="514350" indent="-514350">
              <a:buAutoNum type="arabicPeriod"/>
            </a:pPr>
            <a:r>
              <a:rPr lang="en-GB">
                <a:latin typeface="Comic Sans MS" panose="030F0702030302020204" pitchFamily="66" charset="0"/>
              </a:rPr>
              <a:t>Double 7 = </a:t>
            </a:r>
          </a:p>
          <a:p>
            <a:pPr marL="514350" indent="-514350">
              <a:buAutoNum type="arabicPeriod"/>
            </a:pPr>
            <a:r>
              <a:rPr lang="en-GB">
                <a:latin typeface="Comic Sans MS" panose="030F0702030302020204" pitchFamily="66" charset="0"/>
              </a:rPr>
              <a:t>Double 10 = </a:t>
            </a:r>
          </a:p>
          <a:p>
            <a:pPr marL="514350" indent="-514350">
              <a:buAutoNum type="arabicPeriod"/>
            </a:pPr>
            <a:r>
              <a:rPr lang="en-GB">
                <a:latin typeface="Comic Sans MS" panose="030F0702030302020204" pitchFamily="66" charset="0"/>
              </a:rPr>
              <a:t>Double 8 = </a:t>
            </a:r>
          </a:p>
          <a:p>
            <a:pPr marL="514350" indent="-514350">
              <a:buAutoNum type="arabicPeriod"/>
            </a:pPr>
            <a:r>
              <a:rPr lang="en-GB">
                <a:latin typeface="Comic Sans MS" panose="030F0702030302020204" pitchFamily="66" charset="0"/>
              </a:rPr>
              <a:t>Double 12 =</a:t>
            </a:r>
          </a:p>
          <a:p>
            <a:pPr marL="514350" indent="-514350">
              <a:buAutoNum type="arabicPeriod"/>
            </a:pPr>
            <a:r>
              <a:rPr lang="en-GB">
                <a:latin typeface="Comic Sans MS" panose="030F0702030302020204" pitchFamily="66" charset="0"/>
              </a:rPr>
              <a:t>Double 16 = </a:t>
            </a:r>
          </a:p>
          <a:p>
            <a:pPr marL="514350" indent="-514350">
              <a:buAutoNum type="arabicPeriod"/>
            </a:pPr>
            <a:r>
              <a:rPr lang="en-GB">
                <a:latin typeface="Comic Sans MS" panose="030F0702030302020204" pitchFamily="66" charset="0"/>
              </a:rPr>
              <a:t>Double 22= </a:t>
            </a:r>
          </a:p>
          <a:p>
            <a:pPr marL="514350" indent="-514350">
              <a:buAutoNum type="arabicPeriod"/>
            </a:pPr>
            <a:r>
              <a:rPr lang="en-GB">
                <a:latin typeface="Comic Sans MS" panose="030F0702030302020204" pitchFamily="66" charset="0"/>
              </a:rPr>
              <a:t>Double 25 = </a:t>
            </a:r>
          </a:p>
          <a:p>
            <a:pPr marL="514350" indent="-514350">
              <a:buAutoNum type="arabicPeriod"/>
            </a:pPr>
            <a:r>
              <a:rPr lang="en-GB">
                <a:latin typeface="Comic Sans MS" panose="030F0702030302020204" pitchFamily="66" charset="0"/>
              </a:rPr>
              <a:t>Double 33 =  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96095" y="2925573"/>
            <a:ext cx="324036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GB" dirty="0" smtClean="0">
                <a:latin typeface="Comic Sans MS" panose="030F0702030302020204" pitchFamily="66" charset="0"/>
              </a:rPr>
              <a:t>Double 12 = </a:t>
            </a:r>
          </a:p>
          <a:p>
            <a:pPr marL="342900" indent="-342900">
              <a:buAutoNum type="arabicPeriod"/>
            </a:pPr>
            <a:r>
              <a:rPr lang="en-GB" dirty="0" smtClean="0">
                <a:latin typeface="Comic Sans MS" panose="030F0702030302020204" pitchFamily="66" charset="0"/>
              </a:rPr>
              <a:t>Double 18 = </a:t>
            </a:r>
          </a:p>
          <a:p>
            <a:pPr marL="342900" indent="-342900">
              <a:buAutoNum type="arabicPeriod"/>
            </a:pPr>
            <a:r>
              <a:rPr lang="en-GB" dirty="0" smtClean="0">
                <a:latin typeface="Comic Sans MS" panose="030F0702030302020204" pitchFamily="66" charset="0"/>
              </a:rPr>
              <a:t>Double 19 = </a:t>
            </a:r>
          </a:p>
          <a:p>
            <a:pPr marL="342900" indent="-342900">
              <a:buAutoNum type="arabicPeriod"/>
            </a:pPr>
            <a:r>
              <a:rPr lang="en-GB" dirty="0" smtClean="0">
                <a:latin typeface="Comic Sans MS" panose="030F0702030302020204" pitchFamily="66" charset="0"/>
              </a:rPr>
              <a:t>Double 23 = </a:t>
            </a:r>
          </a:p>
          <a:p>
            <a:pPr marL="342900" indent="-342900">
              <a:buAutoNum type="arabicPeriod"/>
            </a:pPr>
            <a:r>
              <a:rPr lang="en-GB" dirty="0" smtClean="0">
                <a:latin typeface="Comic Sans MS" panose="030F0702030302020204" pitchFamily="66" charset="0"/>
              </a:rPr>
              <a:t>Double 45 = </a:t>
            </a:r>
          </a:p>
          <a:p>
            <a:pPr marL="342900" indent="-342900">
              <a:buAutoNum type="arabicPeriod"/>
            </a:pPr>
            <a:r>
              <a:rPr lang="en-GB" dirty="0" smtClean="0">
                <a:latin typeface="Comic Sans MS" panose="030F0702030302020204" pitchFamily="66" charset="0"/>
              </a:rPr>
              <a:t>Double 51 = </a:t>
            </a:r>
          </a:p>
          <a:p>
            <a:pPr marL="342900" indent="-342900">
              <a:buAutoNum type="arabicPeriod"/>
            </a:pPr>
            <a:r>
              <a:rPr lang="en-GB" dirty="0" smtClean="0">
                <a:latin typeface="Comic Sans MS" panose="030F0702030302020204" pitchFamily="66" charset="0"/>
              </a:rPr>
              <a:t>Double 67 = </a:t>
            </a:r>
          </a:p>
          <a:p>
            <a:pPr marL="342900" indent="-342900">
              <a:buAutoNum type="arabicPeriod"/>
            </a:pPr>
            <a:r>
              <a:rPr lang="en-GB" dirty="0" smtClean="0">
                <a:latin typeface="Comic Sans MS" panose="030F0702030302020204" pitchFamily="66" charset="0"/>
              </a:rPr>
              <a:t>Double 83 = </a:t>
            </a:r>
          </a:p>
          <a:p>
            <a:pPr marL="342900" indent="-342900">
              <a:buAutoNum type="arabicPeriod"/>
            </a:pPr>
            <a:r>
              <a:rPr lang="en-GB" dirty="0" smtClean="0">
                <a:latin typeface="Comic Sans MS" panose="030F0702030302020204" pitchFamily="66" charset="0"/>
              </a:rPr>
              <a:t>Double 98 = </a:t>
            </a:r>
          </a:p>
          <a:p>
            <a:pPr marL="342900" indent="-342900">
              <a:buAutoNum type="arabicPeriod"/>
            </a:pPr>
            <a:r>
              <a:rPr lang="en-GB" dirty="0" smtClean="0">
                <a:latin typeface="Comic Sans MS" panose="030F0702030302020204" pitchFamily="66" charset="0"/>
              </a:rPr>
              <a:t>Double 99 = 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0692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3547" y="943998"/>
            <a:ext cx="1349655" cy="153352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93547" y="420778"/>
            <a:ext cx="734905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Annie joins 2 tiles together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9" name="Table 18"/>
          <p:cNvGraphicFramePr>
            <a:graphicFrameLocks noGrp="1"/>
          </p:cNvGraphicFramePr>
          <p:nvPr>
            <p:extLst/>
          </p:nvPr>
        </p:nvGraphicFramePr>
        <p:xfrm>
          <a:off x="2658841" y="1400127"/>
          <a:ext cx="5148000" cy="234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8000">
                  <a:extLst>
                    <a:ext uri="{9D8B030D-6E8A-4147-A177-3AD203B41FA5}">
                      <a16:colId xmlns:a16="http://schemas.microsoft.com/office/drawing/2014/main" val="1150198280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2846158368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693796849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1151135676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396803111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3975418522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510362929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1254275487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2838861658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510221597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1408331118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10367233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9887545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06684789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6293131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6556907"/>
                  </a:ext>
                </a:extLst>
              </a:tr>
            </a:tbl>
          </a:graphicData>
        </a:graphic>
      </p:graphicFrame>
      <p:cxnSp>
        <p:nvCxnSpPr>
          <p:cNvPr id="20" name="Straight Arrow Connector 19"/>
          <p:cNvCxnSpPr/>
          <p:nvPr/>
        </p:nvCxnSpPr>
        <p:spPr>
          <a:xfrm>
            <a:off x="2541993" y="1427004"/>
            <a:ext cx="0" cy="448447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877791" y="1427004"/>
            <a:ext cx="781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 cm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 flipH="1">
            <a:off x="2653019" y="1320957"/>
            <a:ext cx="506414" cy="0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587869" y="932092"/>
            <a:ext cx="636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 cm</a:t>
            </a:r>
          </a:p>
        </p:txBody>
      </p:sp>
      <p:sp>
        <p:nvSpPr>
          <p:cNvPr id="7" name="Rectangle 6"/>
          <p:cNvSpPr/>
          <p:nvPr/>
        </p:nvSpPr>
        <p:spPr>
          <a:xfrm>
            <a:off x="3118566" y="1861803"/>
            <a:ext cx="1404000" cy="936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522566" y="1861803"/>
            <a:ext cx="1404000" cy="936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3547" y="4204231"/>
            <a:ext cx="1729014" cy="1210310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2681564" y="3890200"/>
            <a:ext cx="4069016" cy="1216617"/>
            <a:chOff x="3523360" y="2193062"/>
            <a:chExt cx="3135654" cy="846829"/>
          </a:xfrm>
        </p:grpSpPr>
        <p:sp>
          <p:nvSpPr>
            <p:cNvPr id="16" name="Rounded Rectangular Callout 15"/>
            <p:cNvSpPr/>
            <p:nvPr/>
          </p:nvSpPr>
          <p:spPr>
            <a:xfrm>
              <a:off x="3523360" y="2193062"/>
              <a:ext cx="3135654" cy="846829"/>
            </a:xfrm>
            <a:prstGeom prst="wedgeRoundRectCallout">
              <a:avLst>
                <a:gd name="adj1" fmla="val -61486"/>
                <a:gd name="adj2" fmla="val 32639"/>
                <a:gd name="adj3" fmla="val 16667"/>
              </a:avLst>
            </a:prstGeom>
            <a:solidFill>
              <a:schemeClr val="bg1"/>
            </a:solidFill>
            <a:ln w="38100">
              <a:solidFill>
                <a:srgbClr val="94C8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631474" y="2200977"/>
              <a:ext cx="299475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If one tile has a perimeter of 10 cm, two tiles must have a perimeter of 20 cm.</a:t>
              </a: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cxnSp>
        <p:nvCxnSpPr>
          <p:cNvPr id="25" name="Straight Arrow Connector 24"/>
          <p:cNvCxnSpPr/>
          <p:nvPr/>
        </p:nvCxnSpPr>
        <p:spPr>
          <a:xfrm flipH="1">
            <a:off x="3118566" y="1770733"/>
            <a:ext cx="2808000" cy="0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4254186" y="1381868"/>
            <a:ext cx="636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cm</a:t>
            </a:r>
          </a:p>
        </p:txBody>
      </p:sp>
      <p:cxnSp>
        <p:nvCxnSpPr>
          <p:cNvPr id="27" name="Straight Arrow Connector 26"/>
          <p:cNvCxnSpPr/>
          <p:nvPr/>
        </p:nvCxnSpPr>
        <p:spPr>
          <a:xfrm flipV="1">
            <a:off x="6012003" y="1875451"/>
            <a:ext cx="0" cy="936000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6020172" y="2005211"/>
            <a:ext cx="636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cm</a:t>
            </a:r>
          </a:p>
        </p:txBody>
      </p:sp>
      <p:cxnSp>
        <p:nvCxnSpPr>
          <p:cNvPr id="29" name="Straight Arrow Connector 28"/>
          <p:cNvCxnSpPr/>
          <p:nvPr/>
        </p:nvCxnSpPr>
        <p:spPr>
          <a:xfrm flipH="1">
            <a:off x="3119757" y="2915784"/>
            <a:ext cx="2808000" cy="0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4255377" y="2937082"/>
            <a:ext cx="636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cm</a:t>
            </a:r>
          </a:p>
        </p:txBody>
      </p:sp>
      <p:cxnSp>
        <p:nvCxnSpPr>
          <p:cNvPr id="31" name="Straight Arrow Connector 30"/>
          <p:cNvCxnSpPr/>
          <p:nvPr/>
        </p:nvCxnSpPr>
        <p:spPr>
          <a:xfrm flipV="1">
            <a:off x="3046084" y="1879619"/>
            <a:ext cx="0" cy="936000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2350947" y="2115641"/>
            <a:ext cx="636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833757" y="5529950"/>
                <a:ext cx="6973084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4472C4">
                        <a:lumMod val="75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6 cm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472C4">
                            <a:lumMod val="75000"/>
                          </a:srgb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2C4">
                        <a:lumMod val="75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2</a:t>
                </a:r>
                <a:r>
                  <a:rPr kumimoji="0" lang="en-GB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4472C4">
                        <a:lumMod val="75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cm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472C4">
                            <a:lumMod val="75000"/>
                          </a:srgb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2C4">
                        <a:lumMod val="75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r>
                  <a:rPr kumimoji="0" lang="en-GB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4472C4">
                        <a:lumMod val="75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6 cm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472C4">
                            <a:lumMod val="75000"/>
                          </a:srgb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2C4">
                        <a:lumMod val="75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r>
                  <a:rPr kumimoji="0" lang="en-GB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4472C4">
                        <a:lumMod val="75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2 cm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472C4">
                            <a:lumMod val="75000"/>
                          </a:srgb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 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2C4">
                        <a:lumMod val="75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r>
                  <a:rPr kumimoji="0" lang="en-GB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4472C4">
                        <a:lumMod val="75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16 cm </a:t>
                </a: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757" y="5529950"/>
                <a:ext cx="6973084" cy="523220"/>
              </a:xfrm>
              <a:prstGeom prst="rect">
                <a:avLst/>
              </a:prstGeom>
              <a:blipFill>
                <a:blip r:embed="rId7"/>
                <a:stretch>
                  <a:fillRect l="-1836" t="-1046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Connector 11"/>
          <p:cNvCxnSpPr/>
          <p:nvPr/>
        </p:nvCxnSpPr>
        <p:spPr>
          <a:xfrm>
            <a:off x="3159433" y="1865971"/>
            <a:ext cx="2767133" cy="0"/>
          </a:xfrm>
          <a:prstGeom prst="line">
            <a:avLst/>
          </a:prstGeom>
          <a:ln w="571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5891261" y="1865971"/>
            <a:ext cx="0" cy="931832"/>
          </a:xfrm>
          <a:prstGeom prst="line">
            <a:avLst/>
          </a:prstGeom>
          <a:ln w="571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3160624" y="2796305"/>
            <a:ext cx="2767133" cy="0"/>
          </a:xfrm>
          <a:prstGeom prst="line">
            <a:avLst/>
          </a:prstGeom>
          <a:ln w="571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3157136" y="1883787"/>
            <a:ext cx="0" cy="931832"/>
          </a:xfrm>
          <a:prstGeom prst="line">
            <a:avLst/>
          </a:prstGeom>
          <a:ln w="571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984921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33333E-6 L 0.15659 0.00023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87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66 0.00023 L -4.16667E-6 -3.33333E-6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30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26" grpId="0"/>
      <p:bldP spid="26" grpId="1"/>
      <p:bldP spid="28" grpId="0"/>
      <p:bldP spid="28" grpId="1"/>
      <p:bldP spid="30" grpId="0"/>
      <p:bldP spid="30" grpId="1"/>
      <p:bldP spid="32" grpId="0"/>
      <p:bldP spid="32" grpId="1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76357" y="986558"/>
            <a:ext cx="1349655" cy="153352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93547" y="420778"/>
            <a:ext cx="734905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Annie joins 2 tiles together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9" name="Table 18"/>
          <p:cNvGraphicFramePr>
            <a:graphicFrameLocks noGrp="1"/>
          </p:cNvGraphicFramePr>
          <p:nvPr>
            <p:extLst/>
          </p:nvPr>
        </p:nvGraphicFramePr>
        <p:xfrm>
          <a:off x="3515287" y="1357113"/>
          <a:ext cx="4212000" cy="280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8000">
                  <a:extLst>
                    <a:ext uri="{9D8B030D-6E8A-4147-A177-3AD203B41FA5}">
                      <a16:colId xmlns:a16="http://schemas.microsoft.com/office/drawing/2014/main" val="1150198280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2846158368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693796849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1151135676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396803111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3975418522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510362929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1254275487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2838861658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10367233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9887545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06684789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6293131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6556907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04955397"/>
                  </a:ext>
                </a:extLst>
              </a:tr>
            </a:tbl>
          </a:graphicData>
        </a:graphic>
      </p:graphicFrame>
      <p:cxnSp>
        <p:nvCxnSpPr>
          <p:cNvPr id="20" name="Straight Arrow Connector 19"/>
          <p:cNvCxnSpPr/>
          <p:nvPr/>
        </p:nvCxnSpPr>
        <p:spPr>
          <a:xfrm>
            <a:off x="3398439" y="1383990"/>
            <a:ext cx="0" cy="448447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734237" y="1383990"/>
            <a:ext cx="781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 cm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 flipH="1">
            <a:off x="3509465" y="1277943"/>
            <a:ext cx="506414" cy="0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3444315" y="889078"/>
            <a:ext cx="636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 cm</a:t>
            </a:r>
          </a:p>
        </p:txBody>
      </p:sp>
      <p:sp>
        <p:nvSpPr>
          <p:cNvPr id="7" name="Rectangle 6"/>
          <p:cNvSpPr/>
          <p:nvPr/>
        </p:nvSpPr>
        <p:spPr>
          <a:xfrm>
            <a:off x="3975012" y="1818789"/>
            <a:ext cx="1404000" cy="936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975012" y="2748754"/>
            <a:ext cx="1404000" cy="936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63343" y="4209738"/>
            <a:ext cx="1729014" cy="1210310"/>
          </a:xfrm>
          <a:prstGeom prst="rect">
            <a:avLst/>
          </a:prstGeom>
        </p:spPr>
      </p:pic>
      <p:cxnSp>
        <p:nvCxnSpPr>
          <p:cNvPr id="25" name="Straight Arrow Connector 24"/>
          <p:cNvCxnSpPr/>
          <p:nvPr/>
        </p:nvCxnSpPr>
        <p:spPr>
          <a:xfrm flipH="1">
            <a:off x="3975012" y="1727719"/>
            <a:ext cx="1404000" cy="0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4473111" y="1397987"/>
            <a:ext cx="636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cm</a:t>
            </a:r>
          </a:p>
        </p:txBody>
      </p:sp>
      <p:cxnSp>
        <p:nvCxnSpPr>
          <p:cNvPr id="27" name="Straight Arrow Connector 26"/>
          <p:cNvCxnSpPr/>
          <p:nvPr/>
        </p:nvCxnSpPr>
        <p:spPr>
          <a:xfrm flipV="1">
            <a:off x="5490025" y="1812754"/>
            <a:ext cx="0" cy="1872000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5601039" y="2466092"/>
            <a:ext cx="636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cm</a:t>
            </a:r>
          </a:p>
        </p:txBody>
      </p:sp>
      <p:cxnSp>
        <p:nvCxnSpPr>
          <p:cNvPr id="29" name="Straight Arrow Connector 28"/>
          <p:cNvCxnSpPr/>
          <p:nvPr/>
        </p:nvCxnSpPr>
        <p:spPr>
          <a:xfrm flipH="1">
            <a:off x="3902530" y="3786827"/>
            <a:ext cx="1476482" cy="0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4540900" y="3776608"/>
            <a:ext cx="636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cm</a:t>
            </a:r>
          </a:p>
        </p:txBody>
      </p:sp>
      <p:cxnSp>
        <p:nvCxnSpPr>
          <p:cNvPr id="31" name="Straight Arrow Connector 30"/>
          <p:cNvCxnSpPr/>
          <p:nvPr/>
        </p:nvCxnSpPr>
        <p:spPr>
          <a:xfrm flipV="1">
            <a:off x="3902530" y="1836606"/>
            <a:ext cx="0" cy="1848148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3221152" y="2441959"/>
            <a:ext cx="636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2432853" y="4655979"/>
                <a:ext cx="6973084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4472C4">
                        <a:lumMod val="75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3 cm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472C4">
                            <a:lumMod val="75000"/>
                          </a:srgb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2C4">
                        <a:lumMod val="75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r>
                  <a:rPr kumimoji="0" lang="en-GB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4472C4">
                        <a:lumMod val="75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4 cm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472C4">
                            <a:lumMod val="75000"/>
                          </a:srgb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2C4">
                        <a:lumMod val="75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3</a:t>
                </a:r>
                <a:r>
                  <a:rPr kumimoji="0" lang="en-GB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4472C4">
                        <a:lumMod val="75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cm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472C4">
                            <a:lumMod val="75000"/>
                          </a:srgb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2C4">
                        <a:lumMod val="75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4</a:t>
                </a:r>
                <a:r>
                  <a:rPr kumimoji="0" lang="en-GB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4472C4">
                        <a:lumMod val="75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cm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472C4">
                            <a:lumMod val="75000"/>
                          </a:srgb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 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2C4">
                        <a:lumMod val="75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r>
                  <a:rPr kumimoji="0" lang="en-GB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4472C4">
                        <a:lumMod val="75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14 cm </a:t>
                </a: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2853" y="4655979"/>
                <a:ext cx="6973084" cy="523220"/>
              </a:xfrm>
              <a:prstGeom prst="rect">
                <a:avLst/>
              </a:prstGeom>
              <a:blipFill>
                <a:blip r:embed="rId7"/>
                <a:stretch>
                  <a:fillRect l="-1748" t="-11628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5-Point Star 11"/>
          <p:cNvSpPr/>
          <p:nvPr/>
        </p:nvSpPr>
        <p:spPr>
          <a:xfrm>
            <a:off x="1654363" y="4694305"/>
            <a:ext cx="518993" cy="446567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0047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8" grpId="0"/>
      <p:bldP spid="30" grpId="0"/>
      <p:bldP spid="32" grpId="0"/>
      <p:bldP spid="9" grpId="0"/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93547" y="420778"/>
            <a:ext cx="7349053" cy="88331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How many different perimeters can you make using 3 of Annie’s tiles?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 is the longest possible perimeter?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 is the shortest?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 if you used 4 tiles?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5556" y="5032043"/>
            <a:ext cx="747045" cy="74704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598400" y="5174732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Have a think</a:t>
            </a:r>
          </a:p>
        </p:txBody>
      </p:sp>
      <p:sp>
        <p:nvSpPr>
          <p:cNvPr id="9" name="Rectangle 8"/>
          <p:cNvSpPr/>
          <p:nvPr/>
        </p:nvSpPr>
        <p:spPr>
          <a:xfrm>
            <a:off x="4711297" y="1356834"/>
            <a:ext cx="1404000" cy="9223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4635393" y="1384130"/>
            <a:ext cx="0" cy="895044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965369" y="1652431"/>
            <a:ext cx="781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cm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4746419" y="1278083"/>
            <a:ext cx="1368878" cy="6195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112501" y="927204"/>
            <a:ext cx="636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cm</a:t>
            </a:r>
          </a:p>
        </p:txBody>
      </p:sp>
    </p:spTree>
    <p:extLst>
      <p:ext uri="{BB962C8B-B14F-4D97-AF65-F5344CB8AC3E}">
        <p14:creationId xmlns:p14="http://schemas.microsoft.com/office/powerpoint/2010/main" val="3534819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Table 13"/>
          <p:cNvGraphicFramePr>
            <a:graphicFrameLocks noGrp="1"/>
          </p:cNvGraphicFramePr>
          <p:nvPr>
            <p:extLst/>
          </p:nvPr>
        </p:nvGraphicFramePr>
        <p:xfrm>
          <a:off x="1478782" y="1057143"/>
          <a:ext cx="6641640" cy="468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2776">
                  <a:extLst>
                    <a:ext uri="{9D8B030D-6E8A-4147-A177-3AD203B41FA5}">
                      <a16:colId xmlns:a16="http://schemas.microsoft.com/office/drawing/2014/main" val="1150198280"/>
                    </a:ext>
                  </a:extLst>
                </a:gridCol>
                <a:gridCol w="442776">
                  <a:extLst>
                    <a:ext uri="{9D8B030D-6E8A-4147-A177-3AD203B41FA5}">
                      <a16:colId xmlns:a16="http://schemas.microsoft.com/office/drawing/2014/main" val="2846158368"/>
                    </a:ext>
                  </a:extLst>
                </a:gridCol>
                <a:gridCol w="442776">
                  <a:extLst>
                    <a:ext uri="{9D8B030D-6E8A-4147-A177-3AD203B41FA5}">
                      <a16:colId xmlns:a16="http://schemas.microsoft.com/office/drawing/2014/main" val="693796849"/>
                    </a:ext>
                  </a:extLst>
                </a:gridCol>
                <a:gridCol w="442776">
                  <a:extLst>
                    <a:ext uri="{9D8B030D-6E8A-4147-A177-3AD203B41FA5}">
                      <a16:colId xmlns:a16="http://schemas.microsoft.com/office/drawing/2014/main" val="1151135676"/>
                    </a:ext>
                  </a:extLst>
                </a:gridCol>
                <a:gridCol w="442776">
                  <a:extLst>
                    <a:ext uri="{9D8B030D-6E8A-4147-A177-3AD203B41FA5}">
                      <a16:colId xmlns:a16="http://schemas.microsoft.com/office/drawing/2014/main" val="396803111"/>
                    </a:ext>
                  </a:extLst>
                </a:gridCol>
                <a:gridCol w="442776">
                  <a:extLst>
                    <a:ext uri="{9D8B030D-6E8A-4147-A177-3AD203B41FA5}">
                      <a16:colId xmlns:a16="http://schemas.microsoft.com/office/drawing/2014/main" val="3975418522"/>
                    </a:ext>
                  </a:extLst>
                </a:gridCol>
                <a:gridCol w="442776">
                  <a:extLst>
                    <a:ext uri="{9D8B030D-6E8A-4147-A177-3AD203B41FA5}">
                      <a16:colId xmlns:a16="http://schemas.microsoft.com/office/drawing/2014/main" val="510362929"/>
                    </a:ext>
                  </a:extLst>
                </a:gridCol>
                <a:gridCol w="442776">
                  <a:extLst>
                    <a:ext uri="{9D8B030D-6E8A-4147-A177-3AD203B41FA5}">
                      <a16:colId xmlns:a16="http://schemas.microsoft.com/office/drawing/2014/main" val="1254275487"/>
                    </a:ext>
                  </a:extLst>
                </a:gridCol>
                <a:gridCol w="442776">
                  <a:extLst>
                    <a:ext uri="{9D8B030D-6E8A-4147-A177-3AD203B41FA5}">
                      <a16:colId xmlns:a16="http://schemas.microsoft.com/office/drawing/2014/main" val="2838861658"/>
                    </a:ext>
                  </a:extLst>
                </a:gridCol>
                <a:gridCol w="442776">
                  <a:extLst>
                    <a:ext uri="{9D8B030D-6E8A-4147-A177-3AD203B41FA5}">
                      <a16:colId xmlns:a16="http://schemas.microsoft.com/office/drawing/2014/main" val="510221597"/>
                    </a:ext>
                  </a:extLst>
                </a:gridCol>
                <a:gridCol w="442776">
                  <a:extLst>
                    <a:ext uri="{9D8B030D-6E8A-4147-A177-3AD203B41FA5}">
                      <a16:colId xmlns:a16="http://schemas.microsoft.com/office/drawing/2014/main" val="1408331118"/>
                    </a:ext>
                  </a:extLst>
                </a:gridCol>
                <a:gridCol w="442776">
                  <a:extLst>
                    <a:ext uri="{9D8B030D-6E8A-4147-A177-3AD203B41FA5}">
                      <a16:colId xmlns:a16="http://schemas.microsoft.com/office/drawing/2014/main" val="3843012183"/>
                    </a:ext>
                  </a:extLst>
                </a:gridCol>
                <a:gridCol w="442776">
                  <a:extLst>
                    <a:ext uri="{9D8B030D-6E8A-4147-A177-3AD203B41FA5}">
                      <a16:colId xmlns:a16="http://schemas.microsoft.com/office/drawing/2014/main" val="446854154"/>
                    </a:ext>
                  </a:extLst>
                </a:gridCol>
                <a:gridCol w="442776">
                  <a:extLst>
                    <a:ext uri="{9D8B030D-6E8A-4147-A177-3AD203B41FA5}">
                      <a16:colId xmlns:a16="http://schemas.microsoft.com/office/drawing/2014/main" val="3273863622"/>
                    </a:ext>
                  </a:extLst>
                </a:gridCol>
                <a:gridCol w="442776">
                  <a:extLst>
                    <a:ext uri="{9D8B030D-6E8A-4147-A177-3AD203B41FA5}">
                      <a16:colId xmlns:a16="http://schemas.microsoft.com/office/drawing/2014/main" val="3745202303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10367233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9887545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06684789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6293131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6556907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79700594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0168933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6855058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1181510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0810264"/>
                  </a:ext>
                </a:extLst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1910692" y="1521129"/>
            <a:ext cx="1332000" cy="936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15126" y="334776"/>
            <a:ext cx="65372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Using 3 tiles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242692" y="1521129"/>
            <a:ext cx="1332000" cy="936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574692" y="1521129"/>
            <a:ext cx="1332000" cy="936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350079" y="1510365"/>
            <a:ext cx="1332000" cy="936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350079" y="2447495"/>
            <a:ext cx="1332000" cy="936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350079" y="3383495"/>
            <a:ext cx="1332000" cy="936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907251" y="2929143"/>
            <a:ext cx="1332000" cy="936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239251" y="2929143"/>
            <a:ext cx="1332000" cy="936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907251" y="3861129"/>
            <a:ext cx="1332000" cy="936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1391958" y="1054495"/>
            <a:ext cx="0" cy="448447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27756" y="1054495"/>
            <a:ext cx="781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 cm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 flipH="1">
            <a:off x="1452742" y="968847"/>
            <a:ext cx="506414" cy="0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1344919" y="598191"/>
            <a:ext cx="636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 cm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329515" y="1716755"/>
            <a:ext cx="23201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22 cm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466303" y="2566914"/>
            <a:ext cx="23201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18 cm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754371" y="3121885"/>
            <a:ext cx="23201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 cm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6994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Table 13"/>
          <p:cNvGraphicFramePr>
            <a:graphicFrameLocks noGrp="1"/>
          </p:cNvGraphicFramePr>
          <p:nvPr>
            <p:extLst/>
          </p:nvPr>
        </p:nvGraphicFramePr>
        <p:xfrm>
          <a:off x="946520" y="934311"/>
          <a:ext cx="7119294" cy="512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9014">
                  <a:extLst>
                    <a:ext uri="{9D8B030D-6E8A-4147-A177-3AD203B41FA5}">
                      <a16:colId xmlns:a16="http://schemas.microsoft.com/office/drawing/2014/main" val="1150198280"/>
                    </a:ext>
                  </a:extLst>
                </a:gridCol>
                <a:gridCol w="339014">
                  <a:extLst>
                    <a:ext uri="{9D8B030D-6E8A-4147-A177-3AD203B41FA5}">
                      <a16:colId xmlns:a16="http://schemas.microsoft.com/office/drawing/2014/main" val="2846158368"/>
                    </a:ext>
                  </a:extLst>
                </a:gridCol>
                <a:gridCol w="339014">
                  <a:extLst>
                    <a:ext uri="{9D8B030D-6E8A-4147-A177-3AD203B41FA5}">
                      <a16:colId xmlns:a16="http://schemas.microsoft.com/office/drawing/2014/main" val="693796849"/>
                    </a:ext>
                  </a:extLst>
                </a:gridCol>
                <a:gridCol w="339014">
                  <a:extLst>
                    <a:ext uri="{9D8B030D-6E8A-4147-A177-3AD203B41FA5}">
                      <a16:colId xmlns:a16="http://schemas.microsoft.com/office/drawing/2014/main" val="1151135676"/>
                    </a:ext>
                  </a:extLst>
                </a:gridCol>
                <a:gridCol w="339014">
                  <a:extLst>
                    <a:ext uri="{9D8B030D-6E8A-4147-A177-3AD203B41FA5}">
                      <a16:colId xmlns:a16="http://schemas.microsoft.com/office/drawing/2014/main" val="396803111"/>
                    </a:ext>
                  </a:extLst>
                </a:gridCol>
                <a:gridCol w="339014">
                  <a:extLst>
                    <a:ext uri="{9D8B030D-6E8A-4147-A177-3AD203B41FA5}">
                      <a16:colId xmlns:a16="http://schemas.microsoft.com/office/drawing/2014/main" val="3975418522"/>
                    </a:ext>
                  </a:extLst>
                </a:gridCol>
                <a:gridCol w="339014">
                  <a:extLst>
                    <a:ext uri="{9D8B030D-6E8A-4147-A177-3AD203B41FA5}">
                      <a16:colId xmlns:a16="http://schemas.microsoft.com/office/drawing/2014/main" val="510362929"/>
                    </a:ext>
                  </a:extLst>
                </a:gridCol>
                <a:gridCol w="339014">
                  <a:extLst>
                    <a:ext uri="{9D8B030D-6E8A-4147-A177-3AD203B41FA5}">
                      <a16:colId xmlns:a16="http://schemas.microsoft.com/office/drawing/2014/main" val="1254275487"/>
                    </a:ext>
                  </a:extLst>
                </a:gridCol>
                <a:gridCol w="339014">
                  <a:extLst>
                    <a:ext uri="{9D8B030D-6E8A-4147-A177-3AD203B41FA5}">
                      <a16:colId xmlns:a16="http://schemas.microsoft.com/office/drawing/2014/main" val="2838861658"/>
                    </a:ext>
                  </a:extLst>
                </a:gridCol>
                <a:gridCol w="339014">
                  <a:extLst>
                    <a:ext uri="{9D8B030D-6E8A-4147-A177-3AD203B41FA5}">
                      <a16:colId xmlns:a16="http://schemas.microsoft.com/office/drawing/2014/main" val="510221597"/>
                    </a:ext>
                  </a:extLst>
                </a:gridCol>
                <a:gridCol w="339014">
                  <a:extLst>
                    <a:ext uri="{9D8B030D-6E8A-4147-A177-3AD203B41FA5}">
                      <a16:colId xmlns:a16="http://schemas.microsoft.com/office/drawing/2014/main" val="1408331118"/>
                    </a:ext>
                  </a:extLst>
                </a:gridCol>
                <a:gridCol w="339014">
                  <a:extLst>
                    <a:ext uri="{9D8B030D-6E8A-4147-A177-3AD203B41FA5}">
                      <a16:colId xmlns:a16="http://schemas.microsoft.com/office/drawing/2014/main" val="4216787827"/>
                    </a:ext>
                  </a:extLst>
                </a:gridCol>
                <a:gridCol w="339014">
                  <a:extLst>
                    <a:ext uri="{9D8B030D-6E8A-4147-A177-3AD203B41FA5}">
                      <a16:colId xmlns:a16="http://schemas.microsoft.com/office/drawing/2014/main" val="3651186881"/>
                    </a:ext>
                  </a:extLst>
                </a:gridCol>
                <a:gridCol w="339014">
                  <a:extLst>
                    <a:ext uri="{9D8B030D-6E8A-4147-A177-3AD203B41FA5}">
                      <a16:colId xmlns:a16="http://schemas.microsoft.com/office/drawing/2014/main" val="1335371657"/>
                    </a:ext>
                  </a:extLst>
                </a:gridCol>
                <a:gridCol w="339014">
                  <a:extLst>
                    <a:ext uri="{9D8B030D-6E8A-4147-A177-3AD203B41FA5}">
                      <a16:colId xmlns:a16="http://schemas.microsoft.com/office/drawing/2014/main" val="3843012183"/>
                    </a:ext>
                  </a:extLst>
                </a:gridCol>
                <a:gridCol w="339014">
                  <a:extLst>
                    <a:ext uri="{9D8B030D-6E8A-4147-A177-3AD203B41FA5}">
                      <a16:colId xmlns:a16="http://schemas.microsoft.com/office/drawing/2014/main" val="446854154"/>
                    </a:ext>
                  </a:extLst>
                </a:gridCol>
                <a:gridCol w="339014">
                  <a:extLst>
                    <a:ext uri="{9D8B030D-6E8A-4147-A177-3AD203B41FA5}">
                      <a16:colId xmlns:a16="http://schemas.microsoft.com/office/drawing/2014/main" val="970402450"/>
                    </a:ext>
                  </a:extLst>
                </a:gridCol>
                <a:gridCol w="339014">
                  <a:extLst>
                    <a:ext uri="{9D8B030D-6E8A-4147-A177-3AD203B41FA5}">
                      <a16:colId xmlns:a16="http://schemas.microsoft.com/office/drawing/2014/main" val="1405625645"/>
                    </a:ext>
                  </a:extLst>
                </a:gridCol>
                <a:gridCol w="339014">
                  <a:extLst>
                    <a:ext uri="{9D8B030D-6E8A-4147-A177-3AD203B41FA5}">
                      <a16:colId xmlns:a16="http://schemas.microsoft.com/office/drawing/2014/main" val="2164243542"/>
                    </a:ext>
                  </a:extLst>
                </a:gridCol>
                <a:gridCol w="339014">
                  <a:extLst>
                    <a:ext uri="{9D8B030D-6E8A-4147-A177-3AD203B41FA5}">
                      <a16:colId xmlns:a16="http://schemas.microsoft.com/office/drawing/2014/main" val="3273863622"/>
                    </a:ext>
                  </a:extLst>
                </a:gridCol>
                <a:gridCol w="339014">
                  <a:extLst>
                    <a:ext uri="{9D8B030D-6E8A-4147-A177-3AD203B41FA5}">
                      <a16:colId xmlns:a16="http://schemas.microsoft.com/office/drawing/2014/main" val="3745202303"/>
                    </a:ext>
                  </a:extLst>
                </a:gridCol>
              </a:tblGrid>
              <a:tr h="35341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10367233"/>
                  </a:ext>
                </a:extLst>
              </a:tr>
              <a:tr h="35341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11842469"/>
                  </a:ext>
                </a:extLst>
              </a:tr>
              <a:tr h="353419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9887545"/>
                  </a:ext>
                </a:extLst>
              </a:tr>
              <a:tr h="353419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06684789"/>
                  </a:ext>
                </a:extLst>
              </a:tr>
              <a:tr h="353419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6293131"/>
                  </a:ext>
                </a:extLst>
              </a:tr>
              <a:tr h="353419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6556907"/>
                  </a:ext>
                </a:extLst>
              </a:tr>
              <a:tr h="35341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79700594"/>
                  </a:ext>
                </a:extLst>
              </a:tr>
              <a:tr h="35341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0168933"/>
                  </a:ext>
                </a:extLst>
              </a:tr>
              <a:tr h="35341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6855058"/>
                  </a:ext>
                </a:extLst>
              </a:tr>
              <a:tr h="35341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1181510"/>
                  </a:ext>
                </a:extLst>
              </a:tr>
              <a:tr h="35341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0810264"/>
                  </a:ext>
                </a:extLst>
              </a:tr>
              <a:tr h="35341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810054"/>
                  </a:ext>
                </a:extLst>
              </a:tr>
              <a:tr h="35341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19192914"/>
                  </a:ext>
                </a:extLst>
              </a:tr>
              <a:tr h="35341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2774747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501478" y="328358"/>
            <a:ext cx="65372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Using 4 tiles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274826" y="1291794"/>
            <a:ext cx="1017998" cy="72807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274826" y="2019868"/>
            <a:ext cx="1017998" cy="72807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1274826" y="2747942"/>
            <a:ext cx="1017998" cy="72807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1274826" y="3476016"/>
            <a:ext cx="1017998" cy="72807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2634778" y="1289308"/>
            <a:ext cx="1017998" cy="72807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3652322" y="1289308"/>
            <a:ext cx="1017998" cy="72807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4669866" y="1289308"/>
            <a:ext cx="1017998" cy="72807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5687410" y="1289308"/>
            <a:ext cx="1017998" cy="72807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2634324" y="2387964"/>
            <a:ext cx="1017998" cy="72807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3651868" y="2387964"/>
            <a:ext cx="1017998" cy="72807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2634324" y="3108935"/>
            <a:ext cx="1017998" cy="72807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3651868" y="3108935"/>
            <a:ext cx="1017998" cy="72807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4329274" y="4218503"/>
            <a:ext cx="1017998" cy="72807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5346818" y="4218503"/>
            <a:ext cx="1017998" cy="72807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5338594" y="4957737"/>
            <a:ext cx="1017998" cy="72807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6356138" y="4957737"/>
            <a:ext cx="1017998" cy="72807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936839" y="4602076"/>
            <a:ext cx="1017998" cy="72807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1954383" y="4602076"/>
            <a:ext cx="1017998" cy="72807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2971927" y="4602076"/>
            <a:ext cx="1017998" cy="72807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2972381" y="5330150"/>
            <a:ext cx="1017998" cy="72807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5687864" y="2397547"/>
            <a:ext cx="1017998" cy="72807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5687864" y="3121936"/>
            <a:ext cx="1017998" cy="72807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6697637" y="3121936"/>
            <a:ext cx="1017998" cy="72807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6706316" y="3846325"/>
            <a:ext cx="1017998" cy="72807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1218187" y="2160286"/>
            <a:ext cx="23201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22 cm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4190464" y="1361287"/>
            <a:ext cx="23201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28 cm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3143323" y="2714473"/>
            <a:ext cx="23201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 cm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6214076" y="3208354"/>
            <a:ext cx="23201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24 cm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4863921" y="4442893"/>
            <a:ext cx="23201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26 cm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1445838" y="4696127"/>
            <a:ext cx="23201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26 cm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6425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332656"/>
            <a:ext cx="8584489" cy="5931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0444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88640"/>
            <a:ext cx="8839671" cy="6154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2644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F2DB39-2B08-AE4D-9EE3-13C4982D7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9586" y="977469"/>
            <a:ext cx="3783108" cy="994172"/>
          </a:xfrm>
        </p:spPr>
        <p:txBody>
          <a:bodyPr>
            <a:normAutofit fontScale="90000"/>
          </a:bodyPr>
          <a:lstStyle/>
          <a:p>
            <a:pPr algn="ctr"/>
            <a:r>
              <a:rPr lang="en-GB" b="1" u="sng" dirty="0">
                <a:solidFill>
                  <a:srgbClr val="C00000"/>
                </a:solidFill>
              </a:rPr>
              <a:t>Warm Up Activity </a:t>
            </a:r>
            <a:br>
              <a:rPr lang="en-GB" b="1" u="sng" dirty="0">
                <a:solidFill>
                  <a:srgbClr val="C00000"/>
                </a:solidFill>
              </a:rPr>
            </a:br>
            <a:endParaRPr lang="en-GB" b="1" u="sng" dirty="0">
              <a:solidFill>
                <a:srgbClr val="C0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B951A0-3916-CC40-AA11-C9C89FA3D8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95903" y="1973611"/>
            <a:ext cx="3476789" cy="40243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dirty="0">
                <a:latin typeface="Comic Sans MS" panose="030F0702030302020204" pitchFamily="66" charset="0"/>
              </a:rPr>
              <a:t>	</a:t>
            </a:r>
            <a:r>
              <a:rPr lang="en-GB" dirty="0" smtClean="0">
                <a:latin typeface="Comic Sans MS" panose="030F0702030302020204" pitchFamily="66" charset="0"/>
              </a:rPr>
              <a:t>How did you get on?  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3074" name="Picture 2" descr="Fire Flames Clipart | Clipart Panda - Free Clipart Images | Fire drawing,  Free clip art, Clip art">
            <a:extLst>
              <a:ext uri="{FF2B5EF4-FFF2-40B4-BE49-F238E27FC236}">
                <a16:creationId xmlns:a16="http://schemas.microsoft.com/office/drawing/2014/main" id="{93BB13C1-17D1-4F47-9773-9DFA27B22C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4805" y="918418"/>
            <a:ext cx="724229" cy="1055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Fire Flames Clipart | Clipart Panda - Free Clipart Images | Fire drawing,  Free clip art, Clip art">
            <a:extLst>
              <a:ext uri="{FF2B5EF4-FFF2-40B4-BE49-F238E27FC236}">
                <a16:creationId xmlns:a16="http://schemas.microsoft.com/office/drawing/2014/main" id="{4C914D89-D7DC-BF4E-9AC1-9B9EFF086A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2852" y="918418"/>
            <a:ext cx="724229" cy="1055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AFC0F80D-CA20-B547-B6F4-4478A7A26641}"/>
              </a:ext>
            </a:extLst>
          </p:cNvPr>
          <p:cNvSpPr txBox="1"/>
          <p:nvPr/>
        </p:nvSpPr>
        <p:spPr>
          <a:xfrm>
            <a:off x="1317993" y="2562856"/>
            <a:ext cx="696024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Mild</a:t>
            </a:r>
            <a:endParaRPr kumimoji="0" lang="en-GB" sz="21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9F21837-8B2B-6B43-8964-944E2D0739C4}"/>
              </a:ext>
            </a:extLst>
          </p:cNvPr>
          <p:cNvSpPr txBox="1"/>
          <p:nvPr/>
        </p:nvSpPr>
        <p:spPr>
          <a:xfrm>
            <a:off x="6424446" y="2503429"/>
            <a:ext cx="59182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Hot</a:t>
            </a:r>
            <a:endParaRPr kumimoji="0" lang="en-GB" sz="21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87081" y="2955271"/>
            <a:ext cx="201144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GB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3528" y="2955270"/>
            <a:ext cx="40324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Double 3 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= 6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Double 5 = 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10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Double 7 = 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14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Double 10 = 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20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Double 8 = 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16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Double 12 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=24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Double 16 = 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32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Double 22= 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44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Double 25 = 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50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Double 33 =  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66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96095" y="2925573"/>
            <a:ext cx="324036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Double 12 = 24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Double 18 = 36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Double 19 = 38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Double 23 = 43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Double 45 = 90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Double 51 = 102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Double 67 = 134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Double 83 = 166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Double 98 = 196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Double 99 = 198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6546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95550" y="334776"/>
                <a:ext cx="7497474" cy="48320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14350" marR="0" lvl="0" indent="-5143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AutoNum type="arabicParenR"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Calculate 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  <a:endParaRPr kumimoji="0" lang="en-GB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  <a:r>
                  <a:rPr kumimoji="0" lang="en-GB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	 10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+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20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+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15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+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20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2</a:t>
                </a:r>
                <a:r>
                  <a:rPr kumimoji="0" lang="en-GB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)	 What is double 100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+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double 50?</a:t>
                </a: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3</a:t>
                </a:r>
                <a:r>
                  <a:rPr kumimoji="0" lang="en-GB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)	 How would you work out 7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+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5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+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7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+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5?</a:t>
                </a: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550" y="334776"/>
                <a:ext cx="7497474" cy="4832092"/>
              </a:xfrm>
              <a:prstGeom prst="rect">
                <a:avLst/>
              </a:prstGeom>
              <a:blipFill>
                <a:blip r:embed="rId4"/>
                <a:stretch>
                  <a:fillRect l="-1707" t="-138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75646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95550" y="334776"/>
                <a:ext cx="7497474" cy="48320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14350" marR="0" lvl="0" indent="-5143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AutoNum type="arabicParenR"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Calculate 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  <a:endParaRPr kumimoji="0" lang="en-GB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  <a:r>
                  <a:rPr kumimoji="0" lang="en-GB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	 10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+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20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+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15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+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20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2</a:t>
                </a:r>
                <a:r>
                  <a:rPr kumimoji="0" lang="en-GB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)	 What is double 100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+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double 50?</a:t>
                </a: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3</a:t>
                </a:r>
                <a:r>
                  <a:rPr kumimoji="0" lang="en-GB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)	 How would you calculate 7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+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5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+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7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+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5?</a:t>
                </a: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550" y="334776"/>
                <a:ext cx="7497474" cy="4832092"/>
              </a:xfrm>
              <a:prstGeom prst="rect">
                <a:avLst/>
              </a:prstGeom>
              <a:blipFill>
                <a:blip r:embed="rId5"/>
                <a:stretch>
                  <a:fillRect l="-1707" t="-138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4444288" y="1203306"/>
            <a:ext cx="5507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65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70897" y="2051742"/>
            <a:ext cx="10125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300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818214" y="4635313"/>
                <a:ext cx="256522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4472C4">
                        <a:lumMod val="75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double 12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4472C4">
                            <a:lumMod val="75000"/>
                          </a:srgb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4472C4">
                        <a:lumMod val="75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24</a:t>
                </a: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8214" y="4635313"/>
                <a:ext cx="2565225" cy="523220"/>
              </a:xfrm>
              <a:prstGeom prst="rect">
                <a:avLst/>
              </a:prstGeom>
              <a:blipFill>
                <a:blip r:embed="rId6"/>
                <a:stretch>
                  <a:fillRect l="-4751" t="-1046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ight Brace 6"/>
          <p:cNvSpPr/>
          <p:nvPr/>
        </p:nvSpPr>
        <p:spPr>
          <a:xfrm rot="5400000">
            <a:off x="5288785" y="3513689"/>
            <a:ext cx="218364" cy="72455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122891" y="3999904"/>
            <a:ext cx="5501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12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ight Brace 8"/>
          <p:cNvSpPr/>
          <p:nvPr/>
        </p:nvSpPr>
        <p:spPr>
          <a:xfrm rot="5400000">
            <a:off x="6528455" y="3513689"/>
            <a:ext cx="218364" cy="72455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362561" y="3999904"/>
            <a:ext cx="5501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12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261035" y="4112093"/>
                <a:ext cx="256522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4472C4">
                        <a:lumMod val="75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double 7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4472C4">
                            <a:lumMod val="75000"/>
                          </a:srgb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4472C4">
                        <a:lumMod val="75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14</a:t>
                </a: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1035" y="4112093"/>
                <a:ext cx="2565225" cy="523220"/>
              </a:xfrm>
              <a:prstGeom prst="rect">
                <a:avLst/>
              </a:prstGeom>
              <a:blipFill>
                <a:blip r:embed="rId7"/>
                <a:stretch>
                  <a:fillRect l="-4988" t="-11765" b="-341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261035" y="4630793"/>
                <a:ext cx="256522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4472C4">
                        <a:lumMod val="75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double 5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4472C4">
                            <a:lumMod val="75000"/>
                          </a:srgb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4472C4">
                        <a:lumMod val="75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10</a:t>
                </a: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1035" y="4630793"/>
                <a:ext cx="2565225" cy="523220"/>
              </a:xfrm>
              <a:prstGeom prst="rect">
                <a:avLst/>
              </a:prstGeom>
              <a:blipFill>
                <a:blip r:embed="rId8"/>
                <a:stretch>
                  <a:fillRect l="-4988" t="-11765" b="-341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261035" y="5166868"/>
                <a:ext cx="256522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4472C4">
                        <a:lumMod val="75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14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4472C4">
                            <a:lumMod val="75000"/>
                          </a:srgb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4472C4">
                        <a:lumMod val="75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10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4472C4">
                            <a:lumMod val="75000"/>
                          </a:srgb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4472C4">
                        <a:lumMod val="75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24</a:t>
                </a: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1035" y="5166868"/>
                <a:ext cx="2565225" cy="523220"/>
              </a:xfrm>
              <a:prstGeom prst="rect">
                <a:avLst/>
              </a:prstGeom>
              <a:blipFill>
                <a:blip r:embed="rId9"/>
                <a:stretch>
                  <a:fillRect l="-4988" t="-11765" b="-341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290697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 animBg="1"/>
      <p:bldP spid="8" grpId="0"/>
      <p:bldP spid="9" grpId="0" animBg="1"/>
      <p:bldP spid="10" grpId="0"/>
      <p:bldP spid="11" grpId="0"/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836712"/>
            <a:ext cx="5616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_____________________________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09" y="307034"/>
            <a:ext cx="8967787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067944" y="1700808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7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cm = 70mm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6656" y="2852936"/>
            <a:ext cx="7665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_________________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16361"/>
            <a:ext cx="8967787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203910" y="3658986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4cm = 40mm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3528" y="4941168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____________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10" y="4102210"/>
            <a:ext cx="8967787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483893" y="5589240"/>
            <a:ext cx="19603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3cm = 30mm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7606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FBF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3"/>
          <p:cNvGrpSpPr>
            <a:grpSpLocks/>
          </p:cNvGrpSpPr>
          <p:nvPr/>
        </p:nvGrpSpPr>
        <p:grpSpPr bwMode="auto">
          <a:xfrm>
            <a:off x="155575" y="471488"/>
            <a:ext cx="8839200" cy="5907087"/>
            <a:chOff x="164046" y="416382"/>
            <a:chExt cx="8839627" cy="5907082"/>
          </a:xfrm>
        </p:grpSpPr>
        <p:sp>
          <p:nvSpPr>
            <p:cNvPr id="18438" name="Rounded Rectangular Callout 34"/>
            <p:cNvSpPr>
              <a:spLocks noChangeArrowheads="1"/>
            </p:cNvSpPr>
            <p:nvPr/>
          </p:nvSpPr>
          <p:spPr bwMode="auto">
            <a:xfrm>
              <a:off x="4187231" y="416382"/>
              <a:ext cx="4816442" cy="2652740"/>
            </a:xfrm>
            <a:prstGeom prst="wedgeRoundRectCallout">
              <a:avLst>
                <a:gd name="adj1" fmla="val -69963"/>
                <a:gd name="adj2" fmla="val 59153"/>
                <a:gd name="adj3" fmla="val 16667"/>
              </a:avLst>
            </a:prstGeom>
            <a:solidFill>
              <a:srgbClr val="99FF33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marL="342900" indent="-3429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342900" marR="0" lvl="0" indent="-342900" algn="ctr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en-US" sz="6000" b="1" i="0" u="none" strike="noStrike" kern="1200" cap="none" spc="0" normalizeH="0" baseline="0" noProof="0" smtClean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endParaRPr>
            </a:p>
          </p:txBody>
        </p:sp>
        <p:pic>
          <p:nvPicPr>
            <p:cNvPr id="18439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4046" y="2127944"/>
              <a:ext cx="4367331" cy="4195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8435" name="TextBox 95">
            <a:hlinkClick r:id="rId3"/>
          </p:cNvPr>
          <p:cNvSpPr txBox="1">
            <a:spLocks noChangeArrowheads="1"/>
          </p:cNvSpPr>
          <p:nvPr/>
        </p:nvSpPr>
        <p:spPr bwMode="auto">
          <a:xfrm>
            <a:off x="4084638" y="919163"/>
            <a:ext cx="4816475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Click here to listen to a short song about the perimeter of a shape.</a:t>
            </a:r>
          </a:p>
        </p:txBody>
      </p:sp>
      <p:sp>
        <p:nvSpPr>
          <p:cNvPr id="18436" name="Footer Placeholder 4"/>
          <p:cNvSpPr txBox="1">
            <a:spLocks noGrp="1"/>
          </p:cNvSpPr>
          <p:nvPr/>
        </p:nvSpPr>
        <p:spPr bwMode="auto">
          <a:xfrm>
            <a:off x="1714500" y="6616700"/>
            <a:ext cx="5530850" cy="19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Copyright 2015 Online Teaching Resources Ltd     </a:t>
            </a:r>
            <a:r>
              <a:rPr kumimoji="0" lang="en-GB" alt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4"/>
              </a:rPr>
              <a:t>www.Teacher-of-Primary.co.uk</a:t>
            </a:r>
            <a:endParaRPr kumimoji="0" lang="en-GB" altLang="en-US" sz="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8437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7063" y="6583363"/>
            <a:ext cx="860425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1099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FBF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Box 95"/>
          <p:cNvSpPr txBox="1">
            <a:spLocks noChangeArrowheads="1"/>
          </p:cNvSpPr>
          <p:nvPr/>
        </p:nvSpPr>
        <p:spPr bwMode="auto">
          <a:xfrm>
            <a:off x="0" y="117475"/>
            <a:ext cx="9144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5400" b="1" i="0" u="none" strike="noStrike" kern="1200" cap="none" spc="0" normalizeH="0" baseline="0" noProof="0" smtClean="0">
                <a:ln>
                  <a:noFill/>
                </a:ln>
                <a:solidFill>
                  <a:srgbClr val="99FF3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What is the perimeter?</a:t>
            </a:r>
          </a:p>
        </p:txBody>
      </p:sp>
      <p:sp>
        <p:nvSpPr>
          <p:cNvPr id="19459" name="Rectangle 1"/>
          <p:cNvSpPr>
            <a:spLocks noChangeArrowheads="1"/>
          </p:cNvSpPr>
          <p:nvPr/>
        </p:nvSpPr>
        <p:spPr bwMode="auto">
          <a:xfrm>
            <a:off x="2073275" y="3557588"/>
            <a:ext cx="4997450" cy="2119312"/>
          </a:xfrm>
          <a:prstGeom prst="rect">
            <a:avLst/>
          </a:prstGeom>
          <a:solidFill>
            <a:srgbClr val="99FF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6000" b="1" i="0" u="none" strike="noStrike" kern="1200" cap="none" spc="0" normalizeH="0" baseline="0" noProof="0" smtClean="0">
              <a:ln>
                <a:noFill/>
              </a:ln>
              <a:solidFill>
                <a:srgbClr val="990099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cxnSp>
        <p:nvCxnSpPr>
          <p:cNvPr id="4" name="Straight Connector 3"/>
          <p:cNvCxnSpPr>
            <a:cxnSpLocks noChangeShapeType="1"/>
          </p:cNvCxnSpPr>
          <p:nvPr/>
        </p:nvCxnSpPr>
        <p:spPr bwMode="auto">
          <a:xfrm>
            <a:off x="2073275" y="3540125"/>
            <a:ext cx="0" cy="2173288"/>
          </a:xfrm>
          <a:prstGeom prst="line">
            <a:avLst/>
          </a:prstGeom>
          <a:noFill/>
          <a:ln w="762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" name="Straight Connector 5"/>
          <p:cNvCxnSpPr>
            <a:cxnSpLocks noChangeShapeType="1"/>
          </p:cNvCxnSpPr>
          <p:nvPr/>
        </p:nvCxnSpPr>
        <p:spPr bwMode="auto">
          <a:xfrm flipV="1">
            <a:off x="2036763" y="3549650"/>
            <a:ext cx="5033962" cy="7938"/>
          </a:xfrm>
          <a:prstGeom prst="line">
            <a:avLst/>
          </a:prstGeom>
          <a:noFill/>
          <a:ln w="762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" name="Straight Connector 35"/>
          <p:cNvCxnSpPr>
            <a:cxnSpLocks noChangeShapeType="1"/>
          </p:cNvCxnSpPr>
          <p:nvPr/>
        </p:nvCxnSpPr>
        <p:spPr bwMode="auto">
          <a:xfrm>
            <a:off x="7032625" y="3540125"/>
            <a:ext cx="0" cy="2136775"/>
          </a:xfrm>
          <a:prstGeom prst="line">
            <a:avLst/>
          </a:prstGeom>
          <a:noFill/>
          <a:ln w="762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7" name="Straight Connector 36"/>
          <p:cNvCxnSpPr>
            <a:cxnSpLocks noChangeShapeType="1"/>
          </p:cNvCxnSpPr>
          <p:nvPr/>
        </p:nvCxnSpPr>
        <p:spPr bwMode="auto">
          <a:xfrm flipV="1">
            <a:off x="2036763" y="5667375"/>
            <a:ext cx="5033962" cy="9525"/>
          </a:xfrm>
          <a:prstGeom prst="line">
            <a:avLst/>
          </a:prstGeom>
          <a:noFill/>
          <a:ln w="762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464" name="TextBox 95"/>
          <p:cNvSpPr txBox="1">
            <a:spLocks noChangeArrowheads="1"/>
          </p:cNvSpPr>
          <p:nvPr/>
        </p:nvSpPr>
        <p:spPr bwMode="auto">
          <a:xfrm>
            <a:off x="-17463" y="1273175"/>
            <a:ext cx="9144001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36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The </a:t>
            </a:r>
            <a:r>
              <a:rPr kumimoji="0" lang="en-GB" altLang="en-US" sz="3600" b="1" i="0" u="none" strike="noStrike" kern="1200" cap="none" spc="0" normalizeH="0" baseline="0" noProof="0" smtClean="0">
                <a:ln>
                  <a:noFill/>
                </a:ln>
                <a:solidFill>
                  <a:srgbClr val="99FF3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perimeter</a:t>
            </a:r>
            <a:r>
              <a:rPr kumimoji="0" lang="en-GB" altLang="en-US" sz="3600" b="0" i="0" u="none" strike="noStrike" kern="1200" cap="none" spc="0" normalizeH="0" baseline="0" noProof="0" smtClean="0">
                <a:ln>
                  <a:noFill/>
                </a:ln>
                <a:solidFill>
                  <a:srgbClr val="99FF3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GB" altLang="en-US" sz="36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is the </a:t>
            </a:r>
            <a:r>
              <a:rPr kumimoji="0" lang="en-GB" altLang="en-US" sz="3600" b="1" i="0" u="none" strike="noStrike" kern="1200" cap="none" spc="0" normalizeH="0" baseline="0" noProof="0" smtClean="0">
                <a:ln>
                  <a:noFill/>
                </a:ln>
                <a:solidFill>
                  <a:srgbClr val="99FF3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total length </a:t>
            </a:r>
            <a:r>
              <a:rPr kumimoji="0" lang="en-GB" altLang="en-US" sz="36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around the outside of a 2-D shape.</a:t>
            </a:r>
          </a:p>
        </p:txBody>
      </p:sp>
      <p:sp>
        <p:nvSpPr>
          <p:cNvPr id="57" name="TextBox 95"/>
          <p:cNvSpPr txBox="1">
            <a:spLocks noChangeArrowheads="1"/>
          </p:cNvSpPr>
          <p:nvPr/>
        </p:nvSpPr>
        <p:spPr bwMode="auto">
          <a:xfrm>
            <a:off x="7640638" y="1951038"/>
            <a:ext cx="1087437" cy="831850"/>
          </a:xfrm>
          <a:prstGeom prst="rect">
            <a:avLst/>
          </a:prstGeom>
          <a:solidFill>
            <a:srgbClr val="99FF33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Click here</a:t>
            </a:r>
          </a:p>
        </p:txBody>
      </p:sp>
      <p:sp>
        <p:nvSpPr>
          <p:cNvPr id="19466" name="Footer Placeholder 4"/>
          <p:cNvSpPr txBox="1">
            <a:spLocks noGrp="1"/>
          </p:cNvSpPr>
          <p:nvPr/>
        </p:nvSpPr>
        <p:spPr bwMode="auto">
          <a:xfrm>
            <a:off x="1714500" y="6616700"/>
            <a:ext cx="5530850" cy="19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Copyright 2015 Online Teaching Resources Ltd     </a:t>
            </a:r>
            <a:r>
              <a:rPr kumimoji="0" lang="en-GB" alt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2"/>
              </a:rPr>
              <a:t>www.Teacher-of-Primary.co.uk</a:t>
            </a:r>
            <a:endParaRPr kumimoji="0" lang="en-GB" altLang="en-US" sz="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9467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7063" y="6583363"/>
            <a:ext cx="860425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0558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1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FBF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95"/>
          <p:cNvSpPr txBox="1">
            <a:spLocks noChangeArrowheads="1"/>
          </p:cNvSpPr>
          <p:nvPr/>
        </p:nvSpPr>
        <p:spPr bwMode="auto">
          <a:xfrm>
            <a:off x="0" y="117475"/>
            <a:ext cx="9144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4800" b="1" i="0" u="none" strike="noStrike" kern="1200" cap="none" spc="0" normalizeH="0" baseline="0" noProof="0" smtClean="0">
                <a:ln>
                  <a:noFill/>
                </a:ln>
                <a:solidFill>
                  <a:srgbClr val="99FF3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How to find the perimeter</a:t>
            </a:r>
          </a:p>
        </p:txBody>
      </p:sp>
      <p:sp>
        <p:nvSpPr>
          <p:cNvPr id="20483" name="TextBox 95"/>
          <p:cNvSpPr txBox="1">
            <a:spLocks noChangeArrowheads="1"/>
          </p:cNvSpPr>
          <p:nvPr/>
        </p:nvSpPr>
        <p:spPr bwMode="auto">
          <a:xfrm>
            <a:off x="0" y="1149350"/>
            <a:ext cx="9144000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71500" indent="-5715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571500" marR="0" lvl="0" indent="-571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Begin by measuring the length of each side</a:t>
            </a:r>
          </a:p>
          <a:p>
            <a:pPr marL="571500" marR="0" lvl="0" indent="-571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GB" altLang="en-US" sz="2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571500" marR="0" lvl="0" indent="-571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Add together the lengths of each side</a:t>
            </a:r>
          </a:p>
          <a:p>
            <a:pPr marL="571500" marR="0" lvl="0" indent="-571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GB" altLang="en-US" sz="2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571500" marR="0" lvl="0" indent="-571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The total is the perimeter</a:t>
            </a:r>
          </a:p>
        </p:txBody>
      </p:sp>
      <p:grpSp>
        <p:nvGrpSpPr>
          <p:cNvPr id="20484" name="Group 21"/>
          <p:cNvGrpSpPr>
            <a:grpSpLocks/>
          </p:cNvGrpSpPr>
          <p:nvPr/>
        </p:nvGrpSpPr>
        <p:grpSpPr bwMode="auto">
          <a:xfrm>
            <a:off x="244475" y="3670300"/>
            <a:ext cx="8655050" cy="2881313"/>
            <a:chOff x="0" y="3597779"/>
            <a:chExt cx="8655112" cy="2881995"/>
          </a:xfrm>
        </p:grpSpPr>
        <p:sp>
          <p:nvSpPr>
            <p:cNvPr id="20487" name="TextBox 95"/>
            <p:cNvSpPr txBox="1">
              <a:spLocks noChangeArrowheads="1"/>
            </p:cNvSpPr>
            <p:nvPr/>
          </p:nvSpPr>
          <p:spPr bwMode="auto">
            <a:xfrm>
              <a:off x="5187638" y="4433056"/>
              <a:ext cx="3467474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36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+mn-cs"/>
                </a:rPr>
                <a:t>10 + 5 + 10 + 5 = </a:t>
              </a:r>
              <a:r>
                <a:rPr kumimoji="0" lang="en-GB" altLang="en-US" sz="3600" b="1" i="0" u="none" strike="noStrike" kern="1200" cap="none" spc="0" normalizeH="0" baseline="0" noProof="0" smtClean="0">
                  <a:ln>
                    <a:noFill/>
                  </a:ln>
                  <a:solidFill>
                    <a:srgbClr val="99FF33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+mn-cs"/>
                </a:rPr>
                <a:t>30 cm</a:t>
              </a:r>
            </a:p>
          </p:txBody>
        </p:sp>
        <p:pic>
          <p:nvPicPr>
            <p:cNvPr id="20488" name="Picture 2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597779"/>
              <a:ext cx="4855054" cy="28819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485" name="Footer Placeholder 4"/>
          <p:cNvSpPr txBox="1">
            <a:spLocks noGrp="1"/>
          </p:cNvSpPr>
          <p:nvPr/>
        </p:nvSpPr>
        <p:spPr bwMode="auto">
          <a:xfrm>
            <a:off x="1714500" y="6616700"/>
            <a:ext cx="5530850" cy="19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Copyright 2015 Online Teaching Resources Ltd     </a:t>
            </a:r>
            <a:r>
              <a:rPr kumimoji="0" lang="en-GB" alt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3"/>
              </a:rPr>
              <a:t>www.Teacher-of-Primary.co.uk</a:t>
            </a:r>
            <a:endParaRPr kumimoji="0" lang="en-GB" altLang="en-US" sz="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0486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7063" y="6583363"/>
            <a:ext cx="860425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2925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2.8|6.6|11.2|3.9|3.7|6.4|3.8|3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1.7|1|1.5|0.4|6.2|0.9|2.4|11.3|6.5|3.4|6.2|2.1|1.5|4.9|2.4|1.6|5|2.7|1.7|1.9|8.8|5.9|6.3|4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7|17.8|0.9|1.3|1.8|17.8|3.6|3.4|3.4|10.1|21.6|16.4|0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7|3.8|1.1|1.1|1.3|8.5|0.9|2.6|1.7|5.4|13.7|5.9|0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5|0.9|1.8|0.7|0.9|11.1|1.2|26.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|5.7|4.5|4.3|4.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2|5.7|3.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6|1.9|16.5|5.3|2.4|2.6|2.6|12.9|1.1|6.4|6.4|1.4|0.5|0.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8|4.7|2.7|2.9|2.2|4.6|22.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Get ready questio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Get ready questio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Let's learn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Your turn activity less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6000" b="1" i="0" u="none" strike="noStrike" cap="none" normalizeH="0" baseline="0" smtClean="0">
            <a:ln>
              <a:noFill/>
            </a:ln>
            <a:solidFill>
              <a:srgbClr val="990099"/>
            </a:solidFill>
            <a:effectLst/>
            <a:latin typeface="Trebuchet MS" panose="020B0603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6000" b="1" i="0" u="none" strike="noStrike" cap="none" normalizeH="0" baseline="0" smtClean="0">
            <a:ln>
              <a:noFill/>
            </a:ln>
            <a:solidFill>
              <a:srgbClr val="990099"/>
            </a:solidFill>
            <a:effectLst/>
            <a:latin typeface="Trebuchet MS" panose="020B0603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6000" b="1" i="0" u="none" strike="noStrike" cap="none" normalizeH="0" baseline="0" smtClean="0">
            <a:ln>
              <a:noFill/>
            </a:ln>
            <a:solidFill>
              <a:srgbClr val="990099"/>
            </a:solidFill>
            <a:effectLst/>
            <a:latin typeface="Trebuchet MS" panose="020B0603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6000" b="1" i="0" u="none" strike="noStrike" cap="none" normalizeH="0" baseline="0" smtClean="0">
            <a:ln>
              <a:noFill/>
            </a:ln>
            <a:solidFill>
              <a:srgbClr val="990099"/>
            </a:solidFill>
            <a:effectLst/>
            <a:latin typeface="Trebuchet MS" panose="020B0603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6000" b="1" i="0" u="none" strike="noStrike" cap="none" normalizeH="0" baseline="0" smtClean="0">
            <a:ln>
              <a:noFill/>
            </a:ln>
            <a:solidFill>
              <a:srgbClr val="990099"/>
            </a:solidFill>
            <a:effectLst/>
            <a:latin typeface="Trebuchet MS" panose="020B0603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6000" b="1" i="0" u="none" strike="noStrike" cap="none" normalizeH="0" baseline="0" smtClean="0">
            <a:ln>
              <a:noFill/>
            </a:ln>
            <a:solidFill>
              <a:srgbClr val="990099"/>
            </a:solidFill>
            <a:effectLst/>
            <a:latin typeface="Trebuchet MS" panose="020B0603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10481</TotalTime>
  <Words>711</Words>
  <Application>Microsoft Office PowerPoint</Application>
  <PresentationFormat>On-screen Show (4:3)</PresentationFormat>
  <Paragraphs>252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26</vt:i4>
      </vt:variant>
    </vt:vector>
  </HeadingPairs>
  <TitlesOfParts>
    <vt:vector size="41" baseType="lpstr">
      <vt:lpstr>Arial</vt:lpstr>
      <vt:lpstr>Calibri</vt:lpstr>
      <vt:lpstr>Calibri Light</vt:lpstr>
      <vt:lpstr>Cambria Math</vt:lpstr>
      <vt:lpstr>Comic Sans MS</vt:lpstr>
      <vt:lpstr>Trebuchet MS</vt:lpstr>
      <vt:lpstr>Office Theme</vt:lpstr>
      <vt:lpstr>2_Office Theme</vt:lpstr>
      <vt:lpstr>Get ready questions</vt:lpstr>
      <vt:lpstr>1_Get ready questions</vt:lpstr>
      <vt:lpstr>Let's learn slides</vt:lpstr>
      <vt:lpstr>Your turn activity lesson</vt:lpstr>
      <vt:lpstr>Default Design</vt:lpstr>
      <vt:lpstr>1_Default Design</vt:lpstr>
      <vt:lpstr>2_Default Design</vt:lpstr>
      <vt:lpstr>PowerPoint Presentation</vt:lpstr>
      <vt:lpstr>Warm Up Activity  </vt:lpstr>
      <vt:lpstr>Warm Up Activity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 Milne</dc:creator>
  <cp:lastModifiedBy>Milne, Laura</cp:lastModifiedBy>
  <cp:revision>47</cp:revision>
  <cp:lastPrinted>2019-11-28T13:42:53Z</cp:lastPrinted>
  <dcterms:created xsi:type="dcterms:W3CDTF">2019-11-13T13:45:21Z</dcterms:created>
  <dcterms:modified xsi:type="dcterms:W3CDTF">2021-03-21T11:00:17Z</dcterms:modified>
</cp:coreProperties>
</file>