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381" r:id="rId3"/>
    <p:sldId id="280" r:id="rId4"/>
    <p:sldId id="269" r:id="rId5"/>
    <p:sldId id="377" r:id="rId6"/>
    <p:sldId id="343" r:id="rId7"/>
    <p:sldId id="288" r:id="rId8"/>
    <p:sldId id="289" r:id="rId9"/>
    <p:sldId id="290" r:id="rId10"/>
    <p:sldId id="291" r:id="rId11"/>
    <p:sldId id="382" r:id="rId12"/>
    <p:sldId id="293" r:id="rId13"/>
    <p:sldId id="294" r:id="rId14"/>
    <p:sldId id="296" r:id="rId15"/>
    <p:sldId id="295" r:id="rId16"/>
    <p:sldId id="383" r:id="rId17"/>
    <p:sldId id="298" r:id="rId18"/>
    <p:sldId id="299" r:id="rId19"/>
    <p:sldId id="300" r:id="rId20"/>
    <p:sldId id="301" r:id="rId21"/>
    <p:sldId id="384" r:id="rId22"/>
  </p:sldIdLst>
  <p:sldSz cx="9144000" cy="6858000" type="screen4x3"/>
  <p:notesSz cx="6858000" cy="9144000"/>
  <p:defaultTextStyle>
    <a:defPPr>
      <a:defRPr lang="en-US"/>
    </a:defPPr>
    <a:lvl1pPr marL="0" algn="l" defTabSz="9139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988" algn="l" defTabSz="9139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977" algn="l" defTabSz="9139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970" algn="l" defTabSz="9139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959" algn="l" defTabSz="9139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947" algn="l" defTabSz="9139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939" algn="l" defTabSz="9139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924" algn="l" defTabSz="9139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917" algn="l" defTabSz="9139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–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30"/>
    <p:restoredTop sz="92069"/>
  </p:normalViewPr>
  <p:slideViewPr>
    <p:cSldViewPr>
      <p:cViewPr varScale="1">
        <p:scale>
          <a:sx n="87" d="100"/>
          <a:sy n="87" d="100"/>
        </p:scale>
        <p:origin x="1632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EF9CBE-4AFF-3643-8073-765925F7E36B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1C41BE-09FD-4843-8F6D-EB834FADB2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859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8256-495F-40BA-B191-DEE6784A8E48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BAF0-66A6-4F1A-970E-6FDD5CD27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0116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8256-495F-40BA-B191-DEE6784A8E48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BAF0-66A6-4F1A-970E-6FDD5CD27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1668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7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7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8256-495F-40BA-B191-DEE6784A8E48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BAF0-66A6-4F1A-970E-6FDD5CD27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8922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8256-495F-40BA-B191-DEE6784A8E48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BAF0-66A6-4F1A-970E-6FDD5CD27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004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9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97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9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94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9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9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9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8256-495F-40BA-B191-DEE6784A8E48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BAF0-66A6-4F1A-970E-6FDD5CD27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0015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8256-495F-40BA-B191-DEE6784A8E48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BAF0-66A6-4F1A-970E-6FDD5CD27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6170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88" indent="0">
              <a:buNone/>
              <a:defRPr sz="2000" b="1"/>
            </a:lvl2pPr>
            <a:lvl3pPr marL="913977" indent="0">
              <a:buNone/>
              <a:defRPr sz="1800" b="1"/>
            </a:lvl3pPr>
            <a:lvl4pPr marL="1370970" indent="0">
              <a:buNone/>
              <a:defRPr sz="1600" b="1"/>
            </a:lvl4pPr>
            <a:lvl5pPr marL="1827959" indent="0">
              <a:buNone/>
              <a:defRPr sz="1600" b="1"/>
            </a:lvl5pPr>
            <a:lvl6pPr marL="2284947" indent="0">
              <a:buNone/>
              <a:defRPr sz="1600" b="1"/>
            </a:lvl6pPr>
            <a:lvl7pPr marL="2741939" indent="0">
              <a:buNone/>
              <a:defRPr sz="1600" b="1"/>
            </a:lvl7pPr>
            <a:lvl8pPr marL="3198924" indent="0">
              <a:buNone/>
              <a:defRPr sz="1600" b="1"/>
            </a:lvl8pPr>
            <a:lvl9pPr marL="365591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88" indent="0">
              <a:buNone/>
              <a:defRPr sz="2000" b="1"/>
            </a:lvl2pPr>
            <a:lvl3pPr marL="913977" indent="0">
              <a:buNone/>
              <a:defRPr sz="1800" b="1"/>
            </a:lvl3pPr>
            <a:lvl4pPr marL="1370970" indent="0">
              <a:buNone/>
              <a:defRPr sz="1600" b="1"/>
            </a:lvl4pPr>
            <a:lvl5pPr marL="1827959" indent="0">
              <a:buNone/>
              <a:defRPr sz="1600" b="1"/>
            </a:lvl5pPr>
            <a:lvl6pPr marL="2284947" indent="0">
              <a:buNone/>
              <a:defRPr sz="1600" b="1"/>
            </a:lvl6pPr>
            <a:lvl7pPr marL="2741939" indent="0">
              <a:buNone/>
              <a:defRPr sz="1600" b="1"/>
            </a:lvl7pPr>
            <a:lvl8pPr marL="3198924" indent="0">
              <a:buNone/>
              <a:defRPr sz="1600" b="1"/>
            </a:lvl8pPr>
            <a:lvl9pPr marL="365591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8256-495F-40BA-B191-DEE6784A8E48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BAF0-66A6-4F1A-970E-6FDD5CD27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0868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8256-495F-40BA-B191-DEE6784A8E48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BAF0-66A6-4F1A-970E-6FDD5CD27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222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8256-495F-40BA-B191-DEE6784A8E48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BAF0-66A6-4F1A-970E-6FDD5CD27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7425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9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88" indent="0">
              <a:buNone/>
              <a:defRPr sz="1200"/>
            </a:lvl2pPr>
            <a:lvl3pPr marL="913977" indent="0">
              <a:buNone/>
              <a:defRPr sz="1000"/>
            </a:lvl3pPr>
            <a:lvl4pPr marL="1370970" indent="0">
              <a:buNone/>
              <a:defRPr sz="900"/>
            </a:lvl4pPr>
            <a:lvl5pPr marL="1827959" indent="0">
              <a:buNone/>
              <a:defRPr sz="900"/>
            </a:lvl5pPr>
            <a:lvl6pPr marL="2284947" indent="0">
              <a:buNone/>
              <a:defRPr sz="900"/>
            </a:lvl6pPr>
            <a:lvl7pPr marL="2741939" indent="0">
              <a:buNone/>
              <a:defRPr sz="900"/>
            </a:lvl7pPr>
            <a:lvl8pPr marL="3198924" indent="0">
              <a:buNone/>
              <a:defRPr sz="900"/>
            </a:lvl8pPr>
            <a:lvl9pPr marL="365591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8256-495F-40BA-B191-DEE6784A8E48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BAF0-66A6-4F1A-970E-6FDD5CD27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1152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88" indent="0">
              <a:buNone/>
              <a:defRPr sz="2800"/>
            </a:lvl2pPr>
            <a:lvl3pPr marL="913977" indent="0">
              <a:buNone/>
              <a:defRPr sz="2400"/>
            </a:lvl3pPr>
            <a:lvl4pPr marL="1370970" indent="0">
              <a:buNone/>
              <a:defRPr sz="2000"/>
            </a:lvl4pPr>
            <a:lvl5pPr marL="1827959" indent="0">
              <a:buNone/>
              <a:defRPr sz="2000"/>
            </a:lvl5pPr>
            <a:lvl6pPr marL="2284947" indent="0">
              <a:buNone/>
              <a:defRPr sz="2000"/>
            </a:lvl6pPr>
            <a:lvl7pPr marL="2741939" indent="0">
              <a:buNone/>
              <a:defRPr sz="2000"/>
            </a:lvl7pPr>
            <a:lvl8pPr marL="3198924" indent="0">
              <a:buNone/>
              <a:defRPr sz="2000"/>
            </a:lvl8pPr>
            <a:lvl9pPr marL="3655917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88" indent="0">
              <a:buNone/>
              <a:defRPr sz="1200"/>
            </a:lvl2pPr>
            <a:lvl3pPr marL="913977" indent="0">
              <a:buNone/>
              <a:defRPr sz="1000"/>
            </a:lvl3pPr>
            <a:lvl4pPr marL="1370970" indent="0">
              <a:buNone/>
              <a:defRPr sz="900"/>
            </a:lvl4pPr>
            <a:lvl5pPr marL="1827959" indent="0">
              <a:buNone/>
              <a:defRPr sz="900"/>
            </a:lvl5pPr>
            <a:lvl6pPr marL="2284947" indent="0">
              <a:buNone/>
              <a:defRPr sz="900"/>
            </a:lvl6pPr>
            <a:lvl7pPr marL="2741939" indent="0">
              <a:buNone/>
              <a:defRPr sz="900"/>
            </a:lvl7pPr>
            <a:lvl8pPr marL="3198924" indent="0">
              <a:buNone/>
              <a:defRPr sz="900"/>
            </a:lvl8pPr>
            <a:lvl9pPr marL="365591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8256-495F-40BA-B191-DEE6784A8E48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BAF0-66A6-4F1A-970E-6FDD5CD27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94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397" tIns="45699" rIns="91397" bIns="45699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9"/>
            <a:ext cx="8229600" cy="4525963"/>
          </a:xfrm>
          <a:prstGeom prst="rect">
            <a:avLst/>
          </a:prstGeom>
        </p:spPr>
        <p:txBody>
          <a:bodyPr vert="horz" lIns="91397" tIns="45699" rIns="91397" bIns="4569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9"/>
            <a:ext cx="2133600" cy="365125"/>
          </a:xfrm>
          <a:prstGeom prst="rect">
            <a:avLst/>
          </a:prstGeom>
        </p:spPr>
        <p:txBody>
          <a:bodyPr vert="horz" lIns="91397" tIns="45699" rIns="91397" bIns="4569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B08256-495F-40BA-B191-DEE6784A8E48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59"/>
            <a:ext cx="2895600" cy="365125"/>
          </a:xfrm>
          <a:prstGeom prst="rect">
            <a:avLst/>
          </a:prstGeom>
        </p:spPr>
        <p:txBody>
          <a:bodyPr vert="horz" lIns="91397" tIns="45699" rIns="91397" bIns="4569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9"/>
            <a:ext cx="2133600" cy="365125"/>
          </a:xfrm>
          <a:prstGeom prst="rect">
            <a:avLst/>
          </a:prstGeom>
        </p:spPr>
        <p:txBody>
          <a:bodyPr vert="horz" lIns="91397" tIns="45699" rIns="91397" bIns="4569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5BAF0-66A6-4F1A-970E-6FDD5CD27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4966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39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44" indent="-342744" algn="l" defTabSz="913977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08" indent="-285618" algn="l" defTabSz="9139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71" indent="-228493" algn="l" defTabSz="9139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62" indent="-228493" algn="l" defTabSz="9139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455" indent="-228493" algn="l" defTabSz="913977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445" indent="-228493" algn="l" defTabSz="9139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432" indent="-228493" algn="l" defTabSz="9139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423" indent="-228493" algn="l" defTabSz="9139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410" indent="-228493" algn="l" defTabSz="9139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88" algn="l" defTabSz="9139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77" algn="l" defTabSz="9139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70" algn="l" defTabSz="9139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59" algn="l" defTabSz="9139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47" algn="l" defTabSz="9139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39" algn="l" defTabSz="9139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924" algn="l" defTabSz="9139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917" algn="l" defTabSz="9139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404665"/>
            <a:ext cx="7776864" cy="584775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r>
              <a:rPr lang="en-GB" sz="3200" b="1" u="sng" dirty="0">
                <a:latin typeface="Comic Sans MS" panose="030F0702030302020204" pitchFamily="66" charset="0"/>
              </a:rPr>
              <a:t>Week beginning 11</a:t>
            </a:r>
            <a:r>
              <a:rPr lang="en-GB" sz="3200" b="1" u="sng" baseline="30000" dirty="0">
                <a:latin typeface="Comic Sans MS" panose="030F0702030302020204" pitchFamily="66" charset="0"/>
              </a:rPr>
              <a:t>th</a:t>
            </a:r>
            <a:r>
              <a:rPr lang="en-GB" sz="3200" b="1" u="sng" dirty="0">
                <a:latin typeface="Comic Sans MS" panose="030F0702030302020204" pitchFamily="66" charset="0"/>
              </a:rPr>
              <a:t> May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9552" y="1844824"/>
            <a:ext cx="7776864" cy="1815839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This is your Maths work for this week. There are: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- 3 pieces of early bird work </a:t>
            </a:r>
          </a:p>
          <a:p>
            <a:pPr marL="285618" indent="-285618">
              <a:buFontTx/>
              <a:buChar char="-"/>
            </a:pPr>
            <a:r>
              <a:rPr lang="en-GB" sz="2800" dirty="0">
                <a:latin typeface="Comic Sans MS" panose="030F0702030302020204" pitchFamily="66" charset="0"/>
              </a:rPr>
              <a:t>3 pieces of Maths work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9532" y="5630609"/>
            <a:ext cx="7560840" cy="830997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In addition to this, keep on with your Joe Wicks PE, learning your times tables and spelling work too. </a:t>
            </a:r>
          </a:p>
        </p:txBody>
      </p:sp>
    </p:spTree>
    <p:extLst>
      <p:ext uri="{BB962C8B-B14F-4D97-AF65-F5344CB8AC3E}">
        <p14:creationId xmlns:p14="http://schemas.microsoft.com/office/powerpoint/2010/main" val="37248545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6BC4906-DA5A-3A46-AC66-DE2EE6CB38EA}"/>
              </a:ext>
            </a:extLst>
          </p:cNvPr>
          <p:cNvSpPr txBox="1"/>
          <p:nvPr/>
        </p:nvSpPr>
        <p:spPr>
          <a:xfrm>
            <a:off x="5580112" y="5229200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Now try these!</a:t>
            </a:r>
          </a:p>
        </p:txBody>
      </p:sp>
      <p:pic>
        <p:nvPicPr>
          <p:cNvPr id="8" name="Picture 7" descr="A screenshot of a map&#10;&#10;Description automatically generated">
            <a:extLst>
              <a:ext uri="{FF2B5EF4-FFF2-40B4-BE49-F238E27FC236}">
                <a16:creationId xmlns:a16="http://schemas.microsoft.com/office/drawing/2014/main" id="{9F31FA7A-7388-7547-8390-F99142BBEA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2" y="0"/>
            <a:ext cx="9144000" cy="646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3757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192ACA0-ECC0-984B-9D57-E13B53E96F7E}"/>
              </a:ext>
            </a:extLst>
          </p:cNvPr>
          <p:cNvSpPr txBox="1"/>
          <p:nvPr/>
        </p:nvSpPr>
        <p:spPr>
          <a:xfrm>
            <a:off x="391716" y="2582614"/>
            <a:ext cx="758405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If you have time...</a:t>
            </a:r>
          </a:p>
          <a:p>
            <a:endParaRPr lang="en-GB" dirty="0"/>
          </a:p>
          <a:p>
            <a:r>
              <a:rPr lang="en-GB" dirty="0"/>
              <a:t>Try a times tables game on this website.</a:t>
            </a:r>
          </a:p>
          <a:p>
            <a:endParaRPr lang="en-GB" dirty="0"/>
          </a:p>
          <a:p>
            <a:r>
              <a:rPr lang="en-GB" dirty="0"/>
              <a:t> https://</a:t>
            </a:r>
            <a:r>
              <a:rPr lang="en-GB" dirty="0" err="1"/>
              <a:t>www.topmarks.co.uk</a:t>
            </a:r>
            <a:r>
              <a:rPr lang="en-GB" dirty="0"/>
              <a:t>/maths-games/7-11-years/times-tables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F7D0C3-5395-3544-B995-C195FAB087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143854">
            <a:off x="5596929" y="418976"/>
            <a:ext cx="1713444" cy="17134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3EFADFF-B5F6-EC42-A8B6-39424B6DD8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236492">
            <a:off x="1620894" y="146046"/>
            <a:ext cx="1167262" cy="1855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2606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u="sng" dirty="0">
                <a:latin typeface="Comic Sans MS" panose="030F0702030302020204" pitchFamily="66" charset="0"/>
              </a:rPr>
              <a:t>Maths lesson 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3204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>
                <a:latin typeface="Comic Sans MS" panose="030F0702030302020204" pitchFamily="66" charset="0"/>
              </a:rPr>
              <a:t>Warm up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59E5F2F-41E4-DC4F-BDE9-C7A70EB0E0E0}"/>
              </a:ext>
            </a:extLst>
          </p:cNvPr>
          <p:cNvSpPr/>
          <p:nvPr/>
        </p:nvSpPr>
        <p:spPr>
          <a:xfrm>
            <a:off x="611559" y="1772816"/>
            <a:ext cx="352839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latin typeface="Helvetica" pitchFamily="2" charset="0"/>
              </a:rPr>
              <a:t>1. 12 ÷ 6 = _____ 2. 30 ÷ 6 = _____ 3. 18 ÷ 6 = _____ 4. 36 ÷ 6 = _____ 5. 24 ÷ 6 = _____ 6. 42 ÷ 6 = _____</a:t>
            </a:r>
            <a:endParaRPr lang="en-GB" sz="32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F99B06-AF68-5A45-BF49-9AA8C05413E3}"/>
              </a:ext>
            </a:extLst>
          </p:cNvPr>
          <p:cNvSpPr/>
          <p:nvPr/>
        </p:nvSpPr>
        <p:spPr>
          <a:xfrm>
            <a:off x="5004048" y="1772816"/>
            <a:ext cx="36827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latin typeface="Helvetica" pitchFamily="2" charset="0"/>
              </a:rPr>
              <a:t>7. 48 ÷ 6 = _____ 8. 6 ÷ 6 = _____ </a:t>
            </a:r>
          </a:p>
          <a:p>
            <a:r>
              <a:rPr lang="en-GB" sz="3200" dirty="0">
                <a:latin typeface="Helvetica" pitchFamily="2" charset="0"/>
              </a:rPr>
              <a:t>9. 54 ÷ 6 = _____ 10. 66 ÷ 6 = _____ 11. 60 ÷ 6 = _____ 12. 72 ÷ 6 = _____ 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7890543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91672" y="548680"/>
            <a:ext cx="2952328" cy="1938992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Complete section A and B.</a:t>
            </a:r>
          </a:p>
          <a:p>
            <a:endParaRPr lang="en-GB" sz="24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Section C is a challenge! </a:t>
            </a:r>
          </a:p>
        </p:txBody>
      </p:sp>
      <p:pic>
        <p:nvPicPr>
          <p:cNvPr id="4" name="Picture 3" descr="A close up of a device&#10;&#10;Description automatically generated">
            <a:extLst>
              <a:ext uri="{FF2B5EF4-FFF2-40B4-BE49-F238E27FC236}">
                <a16:creationId xmlns:a16="http://schemas.microsoft.com/office/drawing/2014/main" id="{A068B96C-4CD8-7943-B3B0-425ED8DD4A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2" t="12201" r="5639" b="2750"/>
          <a:stretch/>
        </p:blipFill>
        <p:spPr>
          <a:xfrm rot="5400000">
            <a:off x="-260809" y="584337"/>
            <a:ext cx="6721043" cy="5552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2672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FAC7F166-7991-7048-8A5C-18EF11FB0F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7" y="197864"/>
            <a:ext cx="9144000" cy="646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2317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192ACA0-ECC0-984B-9D57-E13B53E96F7E}"/>
              </a:ext>
            </a:extLst>
          </p:cNvPr>
          <p:cNvSpPr txBox="1"/>
          <p:nvPr/>
        </p:nvSpPr>
        <p:spPr>
          <a:xfrm>
            <a:off x="391716" y="2582614"/>
            <a:ext cx="758405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If you have time...</a:t>
            </a:r>
          </a:p>
          <a:p>
            <a:endParaRPr lang="en-GB" dirty="0"/>
          </a:p>
          <a:p>
            <a:r>
              <a:rPr lang="en-GB" dirty="0"/>
              <a:t>Try a times tables game on this website.</a:t>
            </a:r>
          </a:p>
          <a:p>
            <a:endParaRPr lang="en-GB" dirty="0"/>
          </a:p>
          <a:p>
            <a:r>
              <a:rPr lang="en-GB" dirty="0"/>
              <a:t> https://</a:t>
            </a:r>
            <a:r>
              <a:rPr lang="en-GB" dirty="0" err="1"/>
              <a:t>www.topmarks.co.uk</a:t>
            </a:r>
            <a:r>
              <a:rPr lang="en-GB" dirty="0"/>
              <a:t>/maths-games/7-11-years/times-tables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F7D0C3-5395-3544-B995-C195FAB087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143854">
            <a:off x="5596929" y="418976"/>
            <a:ext cx="1713444" cy="17134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3EFADFF-B5F6-EC42-A8B6-39424B6DD8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236492">
            <a:off x="1620894" y="146046"/>
            <a:ext cx="1167262" cy="1855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9810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u="sng" dirty="0">
                <a:latin typeface="Comic Sans MS" panose="030F0702030302020204" pitchFamily="66" charset="0"/>
              </a:rPr>
              <a:t>Maths lesson 3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3427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>
                <a:latin typeface="Comic Sans MS" panose="030F0702030302020204" pitchFamily="66" charset="0"/>
              </a:rPr>
              <a:t>Warm up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65AB84-A2C2-3E4F-A058-C5D97516B5BA}"/>
              </a:ext>
            </a:extLst>
          </p:cNvPr>
          <p:cNvSpPr/>
          <p:nvPr/>
        </p:nvSpPr>
        <p:spPr>
          <a:xfrm>
            <a:off x="1115616" y="1916832"/>
            <a:ext cx="4572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dirty="0">
                <a:latin typeface="Comic Sans MS" panose="030F0902030302020204" pitchFamily="66" charset="0"/>
                <a:ea typeface="Times New Roman" panose="02020603050405020304" pitchFamily="18" charset="0"/>
              </a:rPr>
              <a:t>1. 1 x 3 =</a:t>
            </a:r>
            <a:endParaRPr lang="en-GB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400" dirty="0">
                <a:latin typeface="Comic Sans MS" panose="030F0902030302020204" pitchFamily="66" charset="0"/>
                <a:ea typeface="Times New Roman" panose="02020603050405020304" pitchFamily="18" charset="0"/>
              </a:rPr>
              <a:t> </a:t>
            </a:r>
            <a:endParaRPr lang="en-GB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400" dirty="0">
                <a:latin typeface="Comic Sans MS" panose="030F0902030302020204" pitchFamily="66" charset="0"/>
                <a:ea typeface="Times New Roman" panose="02020603050405020304" pitchFamily="18" charset="0"/>
              </a:rPr>
              <a:t>2. 4 x 3 =</a:t>
            </a:r>
            <a:endParaRPr lang="en-GB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400" dirty="0">
                <a:latin typeface="Comic Sans MS" panose="030F0902030302020204" pitchFamily="66" charset="0"/>
                <a:ea typeface="Times New Roman" panose="02020603050405020304" pitchFamily="18" charset="0"/>
              </a:rPr>
              <a:t> </a:t>
            </a:r>
            <a:endParaRPr lang="en-GB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400" dirty="0">
                <a:latin typeface="Comic Sans MS" panose="030F0902030302020204" pitchFamily="66" charset="0"/>
                <a:ea typeface="Times New Roman" panose="02020603050405020304" pitchFamily="18" charset="0"/>
              </a:rPr>
              <a:t>3. 6 x 3 =</a:t>
            </a:r>
            <a:endParaRPr lang="en-GB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400" dirty="0">
                <a:latin typeface="Comic Sans MS" panose="030F0902030302020204" pitchFamily="66" charset="0"/>
                <a:ea typeface="Times New Roman" panose="02020603050405020304" pitchFamily="18" charset="0"/>
              </a:rPr>
              <a:t> </a:t>
            </a:r>
            <a:endParaRPr lang="en-GB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400" dirty="0">
                <a:latin typeface="Comic Sans MS" panose="030F0902030302020204" pitchFamily="66" charset="0"/>
                <a:ea typeface="Times New Roman" panose="02020603050405020304" pitchFamily="18" charset="0"/>
              </a:rPr>
              <a:t>4. 5 x 3 =</a:t>
            </a:r>
            <a:endParaRPr lang="en-GB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400" dirty="0">
                <a:latin typeface="Comic Sans MS" panose="030F0902030302020204" pitchFamily="66" charset="0"/>
                <a:ea typeface="Times New Roman" panose="02020603050405020304" pitchFamily="18" charset="0"/>
              </a:rPr>
              <a:t> </a:t>
            </a:r>
            <a:endParaRPr lang="en-GB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400" dirty="0">
                <a:latin typeface="Comic Sans MS" panose="030F0902030302020204" pitchFamily="66" charset="0"/>
                <a:ea typeface="Times New Roman" panose="02020603050405020304" pitchFamily="18" charset="0"/>
              </a:rPr>
              <a:t>5. 2 x 3 =</a:t>
            </a:r>
            <a:endParaRPr lang="en-GB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400" dirty="0">
                <a:latin typeface="Comic Sans MS" panose="030F0902030302020204" pitchFamily="66" charset="0"/>
                <a:ea typeface="Times New Roman" panose="02020603050405020304" pitchFamily="18" charset="0"/>
              </a:rPr>
              <a:t> </a:t>
            </a:r>
            <a:endParaRPr lang="en-GB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400" dirty="0">
                <a:latin typeface="Comic Sans MS" panose="030F0902030302020204" pitchFamily="66" charset="0"/>
                <a:ea typeface="Times New Roman" panose="02020603050405020304" pitchFamily="18" charset="0"/>
              </a:rPr>
              <a:t>6. 7 x 3 =</a:t>
            </a:r>
            <a:endParaRPr lang="en-GB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1417E29-5C8D-1F47-B6A5-EF7B383DA316}"/>
              </a:ext>
            </a:extLst>
          </p:cNvPr>
          <p:cNvSpPr/>
          <p:nvPr/>
        </p:nvSpPr>
        <p:spPr>
          <a:xfrm>
            <a:off x="4932040" y="1916832"/>
            <a:ext cx="4572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dirty="0">
                <a:latin typeface="Comic Sans MS" panose="030F0902030302020204" pitchFamily="66" charset="0"/>
                <a:ea typeface="Times New Roman" panose="02020603050405020304" pitchFamily="18" charset="0"/>
              </a:rPr>
              <a:t>7. 3 x 3 =</a:t>
            </a:r>
            <a:endParaRPr lang="en-GB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400" dirty="0">
                <a:latin typeface="Comic Sans MS" panose="030F0902030302020204" pitchFamily="66" charset="0"/>
                <a:ea typeface="Times New Roman" panose="02020603050405020304" pitchFamily="18" charset="0"/>
              </a:rPr>
              <a:t> </a:t>
            </a:r>
            <a:endParaRPr lang="en-GB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400" dirty="0">
                <a:latin typeface="Comic Sans MS" panose="030F0902030302020204" pitchFamily="66" charset="0"/>
                <a:ea typeface="Times New Roman" panose="02020603050405020304" pitchFamily="18" charset="0"/>
              </a:rPr>
              <a:t>8. 0 x 3 =</a:t>
            </a:r>
            <a:endParaRPr lang="en-GB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400" dirty="0">
                <a:latin typeface="Comic Sans MS" panose="030F0902030302020204" pitchFamily="66" charset="0"/>
                <a:ea typeface="Times New Roman" panose="02020603050405020304" pitchFamily="18" charset="0"/>
              </a:rPr>
              <a:t> </a:t>
            </a:r>
            <a:endParaRPr lang="en-GB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400" dirty="0">
                <a:latin typeface="Comic Sans MS" panose="030F0902030302020204" pitchFamily="66" charset="0"/>
                <a:ea typeface="Times New Roman" panose="02020603050405020304" pitchFamily="18" charset="0"/>
              </a:rPr>
              <a:t>9. 9 x 3 =</a:t>
            </a:r>
            <a:endParaRPr lang="en-GB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400" dirty="0">
                <a:latin typeface="Comic Sans MS" panose="030F0902030302020204" pitchFamily="66" charset="0"/>
                <a:ea typeface="Times New Roman" panose="02020603050405020304" pitchFamily="18" charset="0"/>
              </a:rPr>
              <a:t> </a:t>
            </a:r>
            <a:endParaRPr lang="en-GB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400" dirty="0">
                <a:latin typeface="Comic Sans MS" panose="030F0902030302020204" pitchFamily="66" charset="0"/>
                <a:ea typeface="Times New Roman" panose="02020603050405020304" pitchFamily="18" charset="0"/>
              </a:rPr>
              <a:t>10. 8 x 3 =</a:t>
            </a:r>
            <a:endParaRPr lang="en-GB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400" dirty="0">
                <a:latin typeface="Comic Sans MS" panose="030F0902030302020204" pitchFamily="66" charset="0"/>
                <a:ea typeface="Times New Roman" panose="02020603050405020304" pitchFamily="18" charset="0"/>
              </a:rPr>
              <a:t> </a:t>
            </a:r>
            <a:endParaRPr lang="en-GB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400" dirty="0">
                <a:latin typeface="Comic Sans MS" panose="030F0902030302020204" pitchFamily="66" charset="0"/>
                <a:ea typeface="Times New Roman" panose="02020603050405020304" pitchFamily="18" charset="0"/>
              </a:rPr>
              <a:t>11. 11 x 3 =</a:t>
            </a:r>
            <a:endParaRPr lang="en-GB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400" dirty="0">
                <a:latin typeface="Comic Sans MS" panose="030F0902030302020204" pitchFamily="66" charset="0"/>
                <a:ea typeface="Times New Roman" panose="02020603050405020304" pitchFamily="18" charset="0"/>
              </a:rPr>
              <a:t> </a:t>
            </a:r>
            <a:endParaRPr lang="en-GB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400" dirty="0">
                <a:latin typeface="Comic Sans MS" panose="030F0902030302020204" pitchFamily="66" charset="0"/>
                <a:ea typeface="Times New Roman" panose="02020603050405020304" pitchFamily="18" charset="0"/>
              </a:rPr>
              <a:t>12. 12 x 3 =</a:t>
            </a:r>
            <a:endParaRPr lang="en-GB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0188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84168" y="476672"/>
            <a:ext cx="2952328" cy="1938992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Complete section A and B.</a:t>
            </a:r>
          </a:p>
          <a:p>
            <a:endParaRPr lang="en-GB" sz="24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Section C is a challenge! </a:t>
            </a:r>
          </a:p>
        </p:txBody>
      </p:sp>
      <p:pic>
        <p:nvPicPr>
          <p:cNvPr id="4" name="Picture 3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EEA94D62-0EE4-9A4A-B69E-5EE9CC2E56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3" t="6634" r="3713" b="3165"/>
          <a:stretch/>
        </p:blipFill>
        <p:spPr>
          <a:xfrm rot="5400000">
            <a:off x="-319807" y="651956"/>
            <a:ext cx="6651265" cy="558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400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4FFD5-4A1B-EE42-A731-D7BC7AF58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0266"/>
          </a:xfrm>
        </p:spPr>
        <p:txBody>
          <a:bodyPr>
            <a:normAutofit/>
          </a:bodyPr>
          <a:lstStyle/>
          <a:p>
            <a:r>
              <a:rPr lang="en-GB" dirty="0"/>
              <a:t>This week, post at least two pieces of your work onto Class Dojo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D2165F-1A25-4147-A026-503CEF70E3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2924944"/>
            <a:ext cx="3106688" cy="187220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dirty="0"/>
              <a:t>For great work posted, there will be dojos given out!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C620B4-E8C7-B141-8A44-A189F0512D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960" y="4056510"/>
            <a:ext cx="3937000" cy="207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751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lock&#10;&#10;Description automatically generated">
            <a:extLst>
              <a:ext uri="{FF2B5EF4-FFF2-40B4-BE49-F238E27FC236}">
                <a16:creationId xmlns:a16="http://schemas.microsoft.com/office/drawing/2014/main" id="{4F2A7038-DCFE-7044-9354-491F052B40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1" y="22960"/>
            <a:ext cx="9144000" cy="646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0236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192ACA0-ECC0-984B-9D57-E13B53E96F7E}"/>
              </a:ext>
            </a:extLst>
          </p:cNvPr>
          <p:cNvSpPr txBox="1"/>
          <p:nvPr/>
        </p:nvSpPr>
        <p:spPr>
          <a:xfrm>
            <a:off x="391716" y="2582614"/>
            <a:ext cx="758405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If you have time...</a:t>
            </a:r>
          </a:p>
          <a:p>
            <a:endParaRPr lang="en-GB" dirty="0"/>
          </a:p>
          <a:p>
            <a:r>
              <a:rPr lang="en-GB" dirty="0"/>
              <a:t>Try a times tables game on this website.</a:t>
            </a:r>
          </a:p>
          <a:p>
            <a:endParaRPr lang="en-GB" dirty="0"/>
          </a:p>
          <a:p>
            <a:r>
              <a:rPr lang="en-GB" dirty="0"/>
              <a:t> https://</a:t>
            </a:r>
            <a:r>
              <a:rPr lang="en-GB" dirty="0" err="1"/>
              <a:t>www.topmarks.co.uk</a:t>
            </a:r>
            <a:r>
              <a:rPr lang="en-GB" dirty="0"/>
              <a:t>/maths-games/7-11-years/times-tables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F7D0C3-5395-3544-B995-C195FAB087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143854">
            <a:off x="5596929" y="418976"/>
            <a:ext cx="1713444" cy="17134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3EFADFF-B5F6-EC42-A8B6-39424B6DD8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236492">
            <a:off x="1620894" y="146046"/>
            <a:ext cx="1167262" cy="1855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193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92696"/>
            <a:ext cx="7772400" cy="1470025"/>
          </a:xfrm>
        </p:spPr>
        <p:txBody>
          <a:bodyPr/>
          <a:lstStyle/>
          <a:p>
            <a:r>
              <a:rPr lang="en-GB" b="1" u="sng" dirty="0">
                <a:latin typeface="Comic Sans MS" panose="030F0702030302020204" pitchFamily="66" charset="0"/>
              </a:rPr>
              <a:t>Morning Work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79712" y="3415567"/>
            <a:ext cx="2520280" cy="2232248"/>
          </a:xfrm>
        </p:spPr>
        <p:txBody>
          <a:bodyPr>
            <a:normAutofit/>
          </a:bodyPr>
          <a:lstStyle/>
          <a:p>
            <a:r>
              <a:rPr lang="en-GB" sz="4400" dirty="0">
                <a:solidFill>
                  <a:schemeClr val="tx1"/>
                </a:solidFill>
              </a:rPr>
              <a:t>Early Bird Time!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7A4F09-A9BA-C144-98F6-00169C3FE3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072" y="2924944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453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971550"/>
            <a:ext cx="7003653" cy="990600"/>
          </a:xfrm>
        </p:spPr>
        <p:txBody>
          <a:bodyPr>
            <a:normAutofit/>
          </a:bodyPr>
          <a:lstStyle/>
          <a:p>
            <a:r>
              <a:rPr lang="en-GB" sz="4500" dirty="0"/>
              <a:t>Early bird work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08394" y="1962151"/>
          <a:ext cx="7488918" cy="37620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44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444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0655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4282">
                <a:tc>
                  <a:txBody>
                    <a:bodyPr/>
                    <a:lstStyle/>
                    <a:p>
                      <a:r>
                        <a:rPr lang="en-GB" sz="2700" dirty="0"/>
                        <a:t>1. 1/10 of 60 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2700" dirty="0"/>
                        <a:t>6. 1/6 of 6 =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4282">
                <a:tc>
                  <a:txBody>
                    <a:bodyPr/>
                    <a:lstStyle/>
                    <a:p>
                      <a:r>
                        <a:rPr lang="en-GB" sz="2700" dirty="0"/>
                        <a:t>2. ½ of 40 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2700" dirty="0"/>
                        <a:t>7. ¼ of 8 =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4282">
                <a:tc>
                  <a:txBody>
                    <a:bodyPr/>
                    <a:lstStyle/>
                    <a:p>
                      <a:r>
                        <a:rPr lang="en-GB" sz="2700" dirty="0"/>
                        <a:t>3. ¼ of 24 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2700" dirty="0"/>
                        <a:t>8. 1/3 of 9 =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4282">
                <a:tc>
                  <a:txBody>
                    <a:bodyPr/>
                    <a:lstStyle/>
                    <a:p>
                      <a:r>
                        <a:rPr lang="en-GB" sz="2700" dirty="0"/>
                        <a:t>4. 1/3 of 15 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2700" dirty="0"/>
                        <a:t>9. ½ of 16 =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4282">
                <a:tc>
                  <a:txBody>
                    <a:bodyPr/>
                    <a:lstStyle/>
                    <a:p>
                      <a:r>
                        <a:rPr lang="en-GB" sz="2700" dirty="0"/>
                        <a:t>5. 1/10 of 20 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2700" dirty="0"/>
                        <a:t>10. 1/10 of 50 =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376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6">
                    <a:lumMod val="50000"/>
                  </a:schemeClr>
                </a:solidFill>
              </a:rPr>
              <a:t>Early Bird Work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508397" y="2477692"/>
          <a:ext cx="8425070" cy="33565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25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125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095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Half of …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Division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7119">
                <a:tc>
                  <a:txBody>
                    <a:bodyPr/>
                    <a:lstStyle/>
                    <a:p>
                      <a:pPr algn="l"/>
                      <a:r>
                        <a:rPr lang="en-GB" sz="2400" dirty="0"/>
                        <a:t>1. Half of 80 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/>
                        <a:t>6. 26       2 =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7119">
                <a:tc>
                  <a:txBody>
                    <a:bodyPr/>
                    <a:lstStyle/>
                    <a:p>
                      <a:pPr algn="l"/>
                      <a:r>
                        <a:rPr lang="en-GB" sz="2400" dirty="0"/>
                        <a:t>2. Half of</a:t>
                      </a:r>
                      <a:r>
                        <a:rPr lang="en-GB" sz="2400" baseline="0" dirty="0"/>
                        <a:t> 42 </a:t>
                      </a:r>
                      <a:r>
                        <a:rPr lang="en-GB" sz="2400" dirty="0"/>
                        <a:t>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/>
                        <a:t>7. 28        2 =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7119">
                <a:tc>
                  <a:txBody>
                    <a:bodyPr/>
                    <a:lstStyle/>
                    <a:p>
                      <a:pPr algn="l"/>
                      <a:r>
                        <a:rPr lang="en-GB" sz="2400" dirty="0"/>
                        <a:t>3. Half of 22 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/>
                        <a:t>8. 38       </a:t>
                      </a:r>
                      <a:r>
                        <a:rPr lang="en-GB" sz="2400" baseline="0" dirty="0"/>
                        <a:t> 2</a:t>
                      </a:r>
                      <a:r>
                        <a:rPr lang="en-GB" sz="2400" dirty="0"/>
                        <a:t> =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7119">
                <a:tc>
                  <a:txBody>
                    <a:bodyPr/>
                    <a:lstStyle/>
                    <a:p>
                      <a:pPr algn="l"/>
                      <a:r>
                        <a:rPr lang="en-GB" sz="2400" dirty="0"/>
                        <a:t>4. Half of 24 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/>
                        <a:t>9. 53</a:t>
                      </a:r>
                      <a:r>
                        <a:rPr lang="en-GB" sz="2400" baseline="0" dirty="0"/>
                        <a:t>       2 = </a:t>
                      </a:r>
                      <a:endParaRPr lang="en-GB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7119">
                <a:tc>
                  <a:txBody>
                    <a:bodyPr/>
                    <a:lstStyle/>
                    <a:p>
                      <a:pPr algn="l"/>
                      <a:r>
                        <a:rPr lang="en-GB" sz="2400" dirty="0"/>
                        <a:t>5. Half of</a:t>
                      </a:r>
                      <a:r>
                        <a:rPr lang="en-GB" sz="2400" baseline="0" dirty="0"/>
                        <a:t> 40 </a:t>
                      </a:r>
                      <a:r>
                        <a:rPr lang="en-GB" sz="2400" dirty="0"/>
                        <a:t>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/>
                        <a:t>10. 93</a:t>
                      </a:r>
                      <a:r>
                        <a:rPr lang="en-GB" sz="2400" baseline="0" dirty="0"/>
                        <a:t>        2 =</a:t>
                      </a:r>
                      <a:endParaRPr lang="en-GB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6103" y="3143534"/>
            <a:ext cx="357694" cy="4648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6103" y="3707909"/>
            <a:ext cx="357694" cy="4648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2318" y="4233028"/>
            <a:ext cx="357694" cy="4648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2318" y="4785469"/>
            <a:ext cx="357694" cy="4648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4950" y="5309855"/>
            <a:ext cx="357694" cy="46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502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238" y="1000125"/>
            <a:ext cx="8221662" cy="990600"/>
          </a:xfrm>
        </p:spPr>
        <p:txBody>
          <a:bodyPr>
            <a:normAutofit/>
          </a:bodyPr>
          <a:lstStyle/>
          <a:p>
            <a:r>
              <a:rPr lang="en-US" sz="4950" dirty="0"/>
              <a:t>Early Bird Work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7709462"/>
              </p:ext>
            </p:extLst>
          </p:nvPr>
        </p:nvGraphicFramePr>
        <p:xfrm>
          <a:off x="122633" y="1990725"/>
          <a:ext cx="8864204" cy="4384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321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321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28700">
                <a:tc gridSpan="2">
                  <a:txBody>
                    <a:bodyPr/>
                    <a:lstStyle/>
                    <a:p>
                      <a:pPr algn="ctr"/>
                      <a:r>
                        <a:rPr lang="en-US" sz="3600" baseline="0" dirty="0"/>
                        <a:t>Round these numbers to the nearest 10.</a:t>
                      </a:r>
                    </a:p>
                    <a:p>
                      <a:pPr algn="l"/>
                      <a:r>
                        <a:rPr lang="en-US" sz="2700" baseline="0" dirty="0"/>
                        <a:t>Example:</a:t>
                      </a:r>
                      <a:endParaRPr lang="en-US" sz="2700" dirty="0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5950">
                <a:tc>
                  <a:txBody>
                    <a:bodyPr/>
                    <a:lstStyle/>
                    <a:p>
                      <a:r>
                        <a:rPr lang="en-US" sz="2700" dirty="0"/>
                        <a:t>1. 29     </a:t>
                      </a:r>
                      <a:r>
                        <a:rPr lang="en-US" sz="2700" baseline="0" dirty="0"/>
                        <a:t>     30</a:t>
                      </a:r>
                      <a:endParaRPr 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700" dirty="0"/>
                        <a:t>6. 44   </a:t>
                      </a:r>
                      <a:r>
                        <a:rPr lang="en-US" sz="2700" baseline="0" dirty="0"/>
                        <a:t>      ?</a:t>
                      </a:r>
                      <a:endParaRPr lang="en-US" sz="27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5950">
                <a:tc>
                  <a:txBody>
                    <a:bodyPr/>
                    <a:lstStyle/>
                    <a:p>
                      <a:r>
                        <a:rPr lang="en-US" sz="2700" dirty="0"/>
                        <a:t>2. 42    </a:t>
                      </a:r>
                      <a:r>
                        <a:rPr lang="en-US" sz="2700" baseline="0" dirty="0"/>
                        <a:t>      ?</a:t>
                      </a:r>
                      <a:endParaRPr 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700" dirty="0"/>
                        <a:t>7. 35   </a:t>
                      </a:r>
                      <a:r>
                        <a:rPr lang="en-US" sz="2700" baseline="0" dirty="0"/>
                        <a:t>      ?</a:t>
                      </a:r>
                      <a:endParaRPr lang="en-US" sz="27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595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dirty="0"/>
                        <a:t>3. 37    </a:t>
                      </a:r>
                      <a:r>
                        <a:rPr lang="en-US" sz="2700" baseline="0" dirty="0"/>
                        <a:t>      ?</a:t>
                      </a:r>
                      <a:endParaRPr 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700" dirty="0"/>
                        <a:t>8. 68   </a:t>
                      </a:r>
                      <a:r>
                        <a:rPr lang="en-US" sz="2700" baseline="0" dirty="0"/>
                        <a:t>      ?</a:t>
                      </a:r>
                      <a:endParaRPr lang="en-US" sz="27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595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dirty="0"/>
                        <a:t>4.</a:t>
                      </a:r>
                      <a:r>
                        <a:rPr lang="en-US" sz="2700" baseline="0" dirty="0"/>
                        <a:t> 21</a:t>
                      </a:r>
                      <a:r>
                        <a:rPr lang="en-US" sz="2700" dirty="0"/>
                        <a:t>    </a:t>
                      </a:r>
                      <a:r>
                        <a:rPr lang="en-US" sz="2700" baseline="0" dirty="0"/>
                        <a:t>      ?</a:t>
                      </a:r>
                      <a:endParaRPr 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700" dirty="0"/>
                        <a:t>9. 55   </a:t>
                      </a:r>
                      <a:r>
                        <a:rPr lang="en-US" sz="2700" baseline="0" dirty="0"/>
                        <a:t>      ?</a:t>
                      </a:r>
                      <a:endParaRPr lang="en-US" sz="27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915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dirty="0"/>
                        <a:t>5. 89    </a:t>
                      </a:r>
                      <a:r>
                        <a:rPr lang="en-US" sz="2700" baseline="0" dirty="0"/>
                        <a:t>      ?</a:t>
                      </a:r>
                      <a:endParaRPr lang="en-US" sz="2700" dirty="0"/>
                    </a:p>
                    <a:p>
                      <a:r>
                        <a:rPr lang="en-US" sz="2700" dirty="0"/>
                        <a:t>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700" dirty="0"/>
                        <a:t>10. 91   </a:t>
                      </a:r>
                      <a:r>
                        <a:rPr lang="en-US" sz="2700" baseline="0" dirty="0"/>
                        <a:t>      ?</a:t>
                      </a:r>
                      <a:endParaRPr lang="en-US" sz="27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5" name="Straight Arrow Connector 4"/>
          <p:cNvCxnSpPr/>
          <p:nvPr/>
        </p:nvCxnSpPr>
        <p:spPr>
          <a:xfrm>
            <a:off x="1010839" y="5775722"/>
            <a:ext cx="482204" cy="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010839" y="3307556"/>
            <a:ext cx="482204" cy="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010839" y="3919844"/>
            <a:ext cx="482204" cy="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010839" y="4519836"/>
            <a:ext cx="482204" cy="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010839" y="5149606"/>
            <a:ext cx="482204" cy="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504260" y="2868215"/>
            <a:ext cx="482204" cy="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376996" y="3307556"/>
            <a:ext cx="482204" cy="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376996" y="3919844"/>
            <a:ext cx="482204" cy="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376996" y="4509120"/>
            <a:ext cx="482204" cy="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618098" y="5775722"/>
            <a:ext cx="482204" cy="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376996" y="5149606"/>
            <a:ext cx="482204" cy="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2669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u="sng" dirty="0">
                <a:latin typeface="Comic Sans MS" panose="030F0702030302020204" pitchFamily="66" charset="0"/>
              </a:rPr>
              <a:t>Maths lesson 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6563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>
                <a:latin typeface="Comic Sans MS" panose="030F0702030302020204" pitchFamily="66" charset="0"/>
              </a:rPr>
              <a:t>Warm 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5696" y="170080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6 x 3 =                        6 x 4 = </a:t>
            </a:r>
          </a:p>
          <a:p>
            <a:pPr marL="0" indent="0">
              <a:buNone/>
            </a:pPr>
            <a:r>
              <a:rPr lang="en-GB" dirty="0"/>
              <a:t>6 x 12 =                      6 x 8 = </a:t>
            </a:r>
          </a:p>
          <a:p>
            <a:pPr marL="0" indent="0">
              <a:buNone/>
            </a:pPr>
            <a:r>
              <a:rPr lang="en-GB" dirty="0"/>
              <a:t>6 x 1 =                        6 x 9 = </a:t>
            </a:r>
          </a:p>
          <a:p>
            <a:pPr marL="0" indent="0">
              <a:buNone/>
            </a:pPr>
            <a:r>
              <a:rPr lang="en-GB" dirty="0"/>
              <a:t>6 x 7 =                        6 x 6 = </a:t>
            </a:r>
          </a:p>
          <a:p>
            <a:pPr marL="0" indent="0">
              <a:buNone/>
            </a:pPr>
            <a:r>
              <a:rPr lang="en-GB" dirty="0"/>
              <a:t>6 x 5 =                        6 x 11 = </a:t>
            </a:r>
          </a:p>
          <a:p>
            <a:pPr marL="0" indent="0">
              <a:buNone/>
            </a:pPr>
            <a:r>
              <a:rPr lang="en-GB" dirty="0"/>
              <a:t>6 x 10 =                      6 x 2 = </a:t>
            </a:r>
          </a:p>
        </p:txBody>
      </p:sp>
    </p:spTree>
    <p:extLst>
      <p:ext uri="{BB962C8B-B14F-4D97-AF65-F5344CB8AC3E}">
        <p14:creationId xmlns:p14="http://schemas.microsoft.com/office/powerpoint/2010/main" val="651646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91672" y="476672"/>
            <a:ext cx="2952328" cy="1938992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Complete section A and B.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>
                <a:latin typeface="Comic Sans MS" panose="030F0702030302020204" pitchFamily="66" charset="0"/>
              </a:rPr>
              <a:t>Section C is a challenge! </a:t>
            </a:r>
          </a:p>
        </p:txBody>
      </p:sp>
      <p:pic>
        <p:nvPicPr>
          <p:cNvPr id="6" name="Picture 5" descr="A picture containing clock&#10;&#10;Description automatically generated">
            <a:extLst>
              <a:ext uri="{FF2B5EF4-FFF2-40B4-BE49-F238E27FC236}">
                <a16:creationId xmlns:a16="http://schemas.microsoft.com/office/drawing/2014/main" id="{87C46EB5-CC60-6B4D-9ACE-318883D55C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1" t="6601" r="5900" b="5200"/>
          <a:stretch/>
        </p:blipFill>
        <p:spPr>
          <a:xfrm rot="5400000">
            <a:off x="-431985" y="467481"/>
            <a:ext cx="6839618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2483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</TotalTime>
  <Words>620</Words>
  <Application>Microsoft Macintosh PowerPoint</Application>
  <PresentationFormat>On-screen Show (4:3)</PresentationFormat>
  <Paragraphs>109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Comic Sans MS</vt:lpstr>
      <vt:lpstr>Helvetica</vt:lpstr>
      <vt:lpstr>Times New Roman</vt:lpstr>
      <vt:lpstr>Office Theme</vt:lpstr>
      <vt:lpstr>PowerPoint Presentation</vt:lpstr>
      <vt:lpstr>This week, post at least two pieces of your work onto Class Dojo</vt:lpstr>
      <vt:lpstr>Morning Work</vt:lpstr>
      <vt:lpstr>Early bird work</vt:lpstr>
      <vt:lpstr>Early Bird Work</vt:lpstr>
      <vt:lpstr>Early Bird Work</vt:lpstr>
      <vt:lpstr>Maths lesson 1</vt:lpstr>
      <vt:lpstr>Warm up</vt:lpstr>
      <vt:lpstr>PowerPoint Presentation</vt:lpstr>
      <vt:lpstr>PowerPoint Presentation</vt:lpstr>
      <vt:lpstr>PowerPoint Presentation</vt:lpstr>
      <vt:lpstr>Maths lesson 2</vt:lpstr>
      <vt:lpstr>Warm up</vt:lpstr>
      <vt:lpstr>PowerPoint Presentation</vt:lpstr>
      <vt:lpstr>PowerPoint Presentation</vt:lpstr>
      <vt:lpstr>PowerPoint Presentation</vt:lpstr>
      <vt:lpstr>Maths lesson 3</vt:lpstr>
      <vt:lpstr>Warm up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Suzanne Drummond</dc:creator>
  <cp:lastModifiedBy>Suzanne Drummond</cp:lastModifiedBy>
  <cp:revision>42</cp:revision>
  <dcterms:created xsi:type="dcterms:W3CDTF">2020-03-30T16:07:36Z</dcterms:created>
  <dcterms:modified xsi:type="dcterms:W3CDTF">2020-05-06T12:37:20Z</dcterms:modified>
</cp:coreProperties>
</file>