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1" r:id="rId3"/>
    <p:sldId id="280" r:id="rId4"/>
    <p:sldId id="386" r:id="rId5"/>
    <p:sldId id="301" r:id="rId6"/>
    <p:sldId id="390" r:id="rId7"/>
    <p:sldId id="288" r:id="rId8"/>
    <p:sldId id="440" r:id="rId9"/>
    <p:sldId id="441" r:id="rId10"/>
    <p:sldId id="442" r:id="rId11"/>
    <p:sldId id="443" r:id="rId12"/>
    <p:sldId id="444" r:id="rId13"/>
    <p:sldId id="426" r:id="rId14"/>
    <p:sldId id="382" r:id="rId15"/>
    <p:sldId id="293" r:id="rId16"/>
    <p:sldId id="447" r:id="rId17"/>
    <p:sldId id="448" r:id="rId18"/>
    <p:sldId id="449" r:id="rId19"/>
    <p:sldId id="433" r:id="rId20"/>
    <p:sldId id="445" r:id="rId21"/>
    <p:sldId id="298" r:id="rId22"/>
    <p:sldId id="450" r:id="rId23"/>
    <p:sldId id="451" r:id="rId24"/>
    <p:sldId id="452" r:id="rId25"/>
    <p:sldId id="453" r:id="rId26"/>
    <p:sldId id="439" r:id="rId27"/>
    <p:sldId id="446" r:id="rId28"/>
    <p:sldId id="420" r:id="rId29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8" autoAdjust="0"/>
    <p:restoredTop sz="92069"/>
  </p:normalViewPr>
  <p:slideViewPr>
    <p:cSldViewPr>
      <p:cViewPr varScale="1">
        <p:scale>
          <a:sx n="87" d="100"/>
          <a:sy n="87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multiplication-and-division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multiplication-and-division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multiplication-and-division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15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June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744-CA21-FF46-ABAC-B818BA11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36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694F-12BC-AD40-9870-7D50602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20" y="2516803"/>
            <a:ext cx="2890664" cy="1324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Calculation:</a:t>
            </a:r>
          </a:p>
          <a:p>
            <a:pPr marL="0" indent="0" algn="ctr">
              <a:buNone/>
            </a:pPr>
            <a:r>
              <a:rPr lang="en-GB" dirty="0"/>
              <a:t>4 x 8</a:t>
            </a:r>
          </a:p>
        </p:txBody>
      </p:sp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9830673E-8306-2045-A914-457CB443907B}"/>
              </a:ext>
            </a:extLst>
          </p:cNvPr>
          <p:cNvSpPr/>
          <p:nvPr/>
        </p:nvSpPr>
        <p:spPr>
          <a:xfrm>
            <a:off x="4130396" y="3062406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B88AB-EFB9-C340-B335-B8F86E347418}"/>
              </a:ext>
            </a:extLst>
          </p:cNvPr>
          <p:cNvSpPr txBox="1"/>
          <p:nvPr/>
        </p:nvSpPr>
        <p:spPr>
          <a:xfrm>
            <a:off x="818028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you x by 4, you can double the number and then double it again.</a:t>
            </a:r>
          </a:p>
          <a:p>
            <a:pPr algn="ctr"/>
            <a:r>
              <a:rPr lang="en-GB" dirty="0"/>
              <a:t>You can do this with small and large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042AF-626C-8944-B2CD-16D371401B20}"/>
              </a:ext>
            </a:extLst>
          </p:cNvPr>
          <p:cNvSpPr txBox="1"/>
          <p:nvPr/>
        </p:nvSpPr>
        <p:spPr>
          <a:xfrm>
            <a:off x="3586991" y="2877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6748-0664-F84D-95B5-B95F1703585D}"/>
              </a:ext>
            </a:extLst>
          </p:cNvPr>
          <p:cNvSpPr txBox="1"/>
          <p:nvPr/>
        </p:nvSpPr>
        <p:spPr>
          <a:xfrm>
            <a:off x="3349231" y="2227973"/>
            <a:ext cx="235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Working out: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72E49-3E74-E548-9674-23B7E206236A}"/>
              </a:ext>
            </a:extLst>
          </p:cNvPr>
          <p:cNvSpPr txBox="1"/>
          <p:nvPr/>
        </p:nvSpPr>
        <p:spPr>
          <a:xfrm>
            <a:off x="3578735" y="3677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9" name="Curved Left Arrow 8">
            <a:extLst>
              <a:ext uri="{FF2B5EF4-FFF2-40B4-BE49-F238E27FC236}">
                <a16:creationId xmlns:a16="http://schemas.microsoft.com/office/drawing/2014/main" id="{9442DFF7-97C7-C649-98B3-ADAFBD58A090}"/>
              </a:ext>
            </a:extLst>
          </p:cNvPr>
          <p:cNvSpPr/>
          <p:nvPr/>
        </p:nvSpPr>
        <p:spPr>
          <a:xfrm>
            <a:off x="4211960" y="4046392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0A707-6C1C-4544-9088-E818952D7E38}"/>
              </a:ext>
            </a:extLst>
          </p:cNvPr>
          <p:cNvSpPr txBox="1"/>
          <p:nvPr/>
        </p:nvSpPr>
        <p:spPr>
          <a:xfrm>
            <a:off x="3586991" y="45536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F9761-60B9-A24E-AFD0-C8CE0598813D}"/>
              </a:ext>
            </a:extLst>
          </p:cNvPr>
          <p:cNvSpPr txBox="1"/>
          <p:nvPr/>
        </p:nvSpPr>
        <p:spPr>
          <a:xfrm>
            <a:off x="4602138" y="324433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DCB1C-605A-4D43-ADD8-D386B0FC6DBF}"/>
              </a:ext>
            </a:extLst>
          </p:cNvPr>
          <p:cNvSpPr txBox="1"/>
          <p:nvPr/>
        </p:nvSpPr>
        <p:spPr>
          <a:xfrm>
            <a:off x="4572000" y="4263433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0A996-96FB-D74A-8C90-B4EE3E3AA602}"/>
              </a:ext>
            </a:extLst>
          </p:cNvPr>
          <p:cNvSpPr txBox="1"/>
          <p:nvPr/>
        </p:nvSpPr>
        <p:spPr>
          <a:xfrm>
            <a:off x="6922266" y="2621684"/>
            <a:ext cx="1543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Answer:</a:t>
            </a:r>
          </a:p>
          <a:p>
            <a:pPr algn="ctr"/>
            <a:r>
              <a:rPr lang="en-GB" sz="3200" dirty="0"/>
              <a:t>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AD2B4-893A-904C-996E-E7412660BA2F}"/>
              </a:ext>
            </a:extLst>
          </p:cNvPr>
          <p:cNvSpPr txBox="1"/>
          <p:nvPr/>
        </p:nvSpPr>
        <p:spPr>
          <a:xfrm>
            <a:off x="2700912" y="1399668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X by 4 by doubling and doubling again.</a:t>
            </a:r>
          </a:p>
        </p:txBody>
      </p:sp>
    </p:spTree>
    <p:extLst>
      <p:ext uri="{BB962C8B-B14F-4D97-AF65-F5344CB8AC3E}">
        <p14:creationId xmlns:p14="http://schemas.microsoft.com/office/powerpoint/2010/main" val="168397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744-CA21-FF46-ABAC-B818BA11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36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694F-12BC-AD40-9870-7D50602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20" y="2516803"/>
            <a:ext cx="2890664" cy="1324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Calculation:</a:t>
            </a:r>
          </a:p>
          <a:p>
            <a:pPr marL="0" indent="0" algn="ctr">
              <a:buNone/>
            </a:pPr>
            <a:r>
              <a:rPr lang="en-GB" dirty="0"/>
              <a:t>4 x 30</a:t>
            </a:r>
          </a:p>
        </p:txBody>
      </p:sp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9830673E-8306-2045-A914-457CB443907B}"/>
              </a:ext>
            </a:extLst>
          </p:cNvPr>
          <p:cNvSpPr/>
          <p:nvPr/>
        </p:nvSpPr>
        <p:spPr>
          <a:xfrm>
            <a:off x="4130396" y="3062406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B88AB-EFB9-C340-B335-B8F86E347418}"/>
              </a:ext>
            </a:extLst>
          </p:cNvPr>
          <p:cNvSpPr txBox="1"/>
          <p:nvPr/>
        </p:nvSpPr>
        <p:spPr>
          <a:xfrm>
            <a:off x="818028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you x by 4, you can double the number and then double it again.</a:t>
            </a:r>
          </a:p>
          <a:p>
            <a:pPr algn="ctr"/>
            <a:r>
              <a:rPr lang="en-GB" dirty="0"/>
              <a:t>You can do this with small and large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042AF-626C-8944-B2CD-16D371401B20}"/>
              </a:ext>
            </a:extLst>
          </p:cNvPr>
          <p:cNvSpPr txBox="1"/>
          <p:nvPr/>
        </p:nvSpPr>
        <p:spPr>
          <a:xfrm>
            <a:off x="3586991" y="28777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6748-0664-F84D-95B5-B95F1703585D}"/>
              </a:ext>
            </a:extLst>
          </p:cNvPr>
          <p:cNvSpPr txBox="1"/>
          <p:nvPr/>
        </p:nvSpPr>
        <p:spPr>
          <a:xfrm>
            <a:off x="3349231" y="2227973"/>
            <a:ext cx="235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Working out: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72E49-3E74-E548-9674-23B7E206236A}"/>
              </a:ext>
            </a:extLst>
          </p:cNvPr>
          <p:cNvSpPr txBox="1"/>
          <p:nvPr/>
        </p:nvSpPr>
        <p:spPr>
          <a:xfrm>
            <a:off x="3578735" y="3677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9" name="Curved Left Arrow 8">
            <a:extLst>
              <a:ext uri="{FF2B5EF4-FFF2-40B4-BE49-F238E27FC236}">
                <a16:creationId xmlns:a16="http://schemas.microsoft.com/office/drawing/2014/main" id="{9442DFF7-97C7-C649-98B3-ADAFBD58A090}"/>
              </a:ext>
            </a:extLst>
          </p:cNvPr>
          <p:cNvSpPr/>
          <p:nvPr/>
        </p:nvSpPr>
        <p:spPr>
          <a:xfrm>
            <a:off x="4211960" y="4046392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0A707-6C1C-4544-9088-E818952D7E38}"/>
              </a:ext>
            </a:extLst>
          </p:cNvPr>
          <p:cNvSpPr txBox="1"/>
          <p:nvPr/>
        </p:nvSpPr>
        <p:spPr>
          <a:xfrm>
            <a:off x="3586991" y="45536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F9761-60B9-A24E-AFD0-C8CE0598813D}"/>
              </a:ext>
            </a:extLst>
          </p:cNvPr>
          <p:cNvSpPr txBox="1"/>
          <p:nvPr/>
        </p:nvSpPr>
        <p:spPr>
          <a:xfrm>
            <a:off x="4602138" y="324433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DCB1C-605A-4D43-ADD8-D386B0FC6DBF}"/>
              </a:ext>
            </a:extLst>
          </p:cNvPr>
          <p:cNvSpPr txBox="1"/>
          <p:nvPr/>
        </p:nvSpPr>
        <p:spPr>
          <a:xfrm>
            <a:off x="4572000" y="4263433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0A996-96FB-D74A-8C90-B4EE3E3AA602}"/>
              </a:ext>
            </a:extLst>
          </p:cNvPr>
          <p:cNvSpPr txBox="1"/>
          <p:nvPr/>
        </p:nvSpPr>
        <p:spPr>
          <a:xfrm>
            <a:off x="6922266" y="2621684"/>
            <a:ext cx="1543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Answer:</a:t>
            </a:r>
          </a:p>
          <a:p>
            <a:pPr algn="ctr"/>
            <a:r>
              <a:rPr lang="en-GB" sz="3200" dirty="0"/>
              <a:t>120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AD2B4-893A-904C-996E-E7412660BA2F}"/>
              </a:ext>
            </a:extLst>
          </p:cNvPr>
          <p:cNvSpPr txBox="1"/>
          <p:nvPr/>
        </p:nvSpPr>
        <p:spPr>
          <a:xfrm>
            <a:off x="2700912" y="1399668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X by 4 by doubling and doubling again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1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9686-BD03-6C42-83DB-28DCA8F5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 by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8419-DBD6-514D-9C5B-47A0369DB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879"/>
            <a:ext cx="8229600" cy="1324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Using the </a:t>
            </a:r>
            <a:r>
              <a:rPr lang="en-GB" u="sng" dirty="0">
                <a:solidFill>
                  <a:srgbClr val="C00000"/>
                </a:solidFill>
              </a:rPr>
              <a:t>inverse</a:t>
            </a:r>
            <a:r>
              <a:rPr lang="en-GB" dirty="0">
                <a:solidFill>
                  <a:srgbClr val="C00000"/>
                </a:solidFill>
              </a:rPr>
              <a:t> calculation to solve questions with spaces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684D6-AC38-2443-891D-09CD0A12D474}"/>
              </a:ext>
            </a:extLst>
          </p:cNvPr>
          <p:cNvSpPr txBox="1"/>
          <p:nvPr/>
        </p:nvSpPr>
        <p:spPr>
          <a:xfrm>
            <a:off x="1762032" y="2851649"/>
            <a:ext cx="561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u="sng" dirty="0"/>
              <a:t>inverse</a:t>
            </a:r>
            <a:r>
              <a:rPr lang="en-GB" sz="3600" dirty="0"/>
              <a:t> of x by 4 is ÷ by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4775A-2DD5-A946-B2A6-43EB5938C56B}"/>
              </a:ext>
            </a:extLst>
          </p:cNvPr>
          <p:cNvSpPr txBox="1"/>
          <p:nvPr/>
        </p:nvSpPr>
        <p:spPr>
          <a:xfrm>
            <a:off x="4067944" y="391477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  x 4 = 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34F20-D0CA-E948-A4D1-C9AE72DCC694}"/>
              </a:ext>
            </a:extLst>
          </p:cNvPr>
          <p:cNvSpPr/>
          <p:nvPr/>
        </p:nvSpPr>
        <p:spPr>
          <a:xfrm>
            <a:off x="3815916" y="3995923"/>
            <a:ext cx="504056" cy="360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A86767-9385-614D-A0E1-DEB2D5E1D10A}"/>
              </a:ext>
            </a:extLst>
          </p:cNvPr>
          <p:cNvCxnSpPr/>
          <p:nvPr/>
        </p:nvCxnSpPr>
        <p:spPr>
          <a:xfrm flipV="1">
            <a:off x="3923928" y="4437994"/>
            <a:ext cx="144016" cy="57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06BFF1-04BC-934B-9152-23F10DD3EB25}"/>
              </a:ext>
            </a:extLst>
          </p:cNvPr>
          <p:cNvSpPr txBox="1"/>
          <p:nvPr/>
        </p:nvSpPr>
        <p:spPr>
          <a:xfrm>
            <a:off x="873235" y="5094325"/>
            <a:ext cx="762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To work out what this number is, do the </a:t>
            </a:r>
            <a:r>
              <a:rPr lang="en-GB" sz="2400" u="sng" dirty="0"/>
              <a:t>inverse</a:t>
            </a:r>
            <a:r>
              <a:rPr lang="en-GB" sz="2400" dirty="0"/>
              <a:t> calculation:</a:t>
            </a:r>
          </a:p>
          <a:p>
            <a:pPr algn="ctr"/>
            <a:r>
              <a:rPr lang="en-GB" sz="2400" dirty="0"/>
              <a:t>24 ÷ 4 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13566B-248D-EE48-9019-DDEE0A82CFF9}"/>
              </a:ext>
            </a:extLst>
          </p:cNvPr>
          <p:cNvSpPr/>
          <p:nvPr/>
        </p:nvSpPr>
        <p:spPr>
          <a:xfrm>
            <a:off x="5374356" y="5509823"/>
            <a:ext cx="504056" cy="360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5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D3BC5AA-F551-7F48-9A3B-C58B974E7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7524" y="374300"/>
            <a:ext cx="6858000" cy="6109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CA0EF-5165-4C4E-B4AF-3391800C98FA}"/>
              </a:ext>
            </a:extLst>
          </p:cNvPr>
          <p:cNvSpPr txBox="1"/>
          <p:nvPr/>
        </p:nvSpPr>
        <p:spPr>
          <a:xfrm>
            <a:off x="6300192" y="54868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Now have a go at these</a:t>
            </a:r>
          </a:p>
        </p:txBody>
      </p:sp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multiplication and division game.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4870761" y="1270790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C264E-2834-5C4F-80EF-E898091A1371}"/>
              </a:ext>
            </a:extLst>
          </p:cNvPr>
          <p:cNvSpPr/>
          <p:nvPr/>
        </p:nvSpPr>
        <p:spPr>
          <a:xfrm>
            <a:off x="431540" y="402226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/maths-games/7-11-years/multiplication-and-division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251F-5CDE-B84F-94AF-240715F8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6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4B5D-85E1-6144-A29F-BA6106CA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20470"/>
            <a:ext cx="3250704" cy="1828791"/>
          </a:xfrm>
        </p:spPr>
        <p:txBody>
          <a:bodyPr/>
          <a:lstStyle/>
          <a:p>
            <a:r>
              <a:rPr lang="en-GB" dirty="0"/>
              <a:t>3 x 8 = 24</a:t>
            </a:r>
          </a:p>
          <a:p>
            <a:r>
              <a:rPr lang="en-GB" dirty="0"/>
              <a:t>3 x 80 = 240</a:t>
            </a:r>
          </a:p>
          <a:p>
            <a:r>
              <a:rPr lang="en-GB" dirty="0"/>
              <a:t>3 x 800 = 2400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C4EFA-2874-8E46-8161-6F094EC41D75}"/>
              </a:ext>
            </a:extLst>
          </p:cNvPr>
          <p:cNvSpPr txBox="1"/>
          <p:nvPr/>
        </p:nvSpPr>
        <p:spPr>
          <a:xfrm>
            <a:off x="2743903" y="4877080"/>
            <a:ext cx="3656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do you notice?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506C40-9649-0F47-A537-353E35473035}"/>
              </a:ext>
            </a:extLst>
          </p:cNvPr>
          <p:cNvSpPr txBox="1">
            <a:spLocks/>
          </p:cNvSpPr>
          <p:nvPr/>
        </p:nvSpPr>
        <p:spPr>
          <a:xfrm>
            <a:off x="4375639" y="2215687"/>
            <a:ext cx="3250704" cy="1828791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8 x 3 = 24</a:t>
            </a:r>
          </a:p>
          <a:p>
            <a:r>
              <a:rPr lang="en-GB" dirty="0"/>
              <a:t>8 x 30 = 240</a:t>
            </a:r>
          </a:p>
          <a:p>
            <a:r>
              <a:rPr lang="en-GB" dirty="0"/>
              <a:t>8 x 300 = 2400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A987D-B406-C240-A4B7-E46C602E4DEA}"/>
              </a:ext>
            </a:extLst>
          </p:cNvPr>
          <p:cNvSpPr txBox="1"/>
          <p:nvPr/>
        </p:nvSpPr>
        <p:spPr>
          <a:xfrm>
            <a:off x="3068518" y="1246220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Using the 8 x tables</a:t>
            </a:r>
          </a:p>
        </p:txBody>
      </p:sp>
    </p:spTree>
    <p:extLst>
      <p:ext uri="{BB962C8B-B14F-4D97-AF65-F5344CB8AC3E}">
        <p14:creationId xmlns:p14="http://schemas.microsoft.com/office/powerpoint/2010/main" val="203432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744-CA21-FF46-ABAC-B818BA11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36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694F-12BC-AD40-9870-7D50602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20" y="2516803"/>
            <a:ext cx="2890664" cy="1324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Calculation:</a:t>
            </a:r>
          </a:p>
          <a:p>
            <a:pPr marL="0" indent="0" algn="ctr">
              <a:buNone/>
            </a:pPr>
            <a:r>
              <a:rPr lang="en-GB" dirty="0"/>
              <a:t>8 x 30</a:t>
            </a:r>
          </a:p>
        </p:txBody>
      </p:sp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9830673E-8306-2045-A914-457CB443907B}"/>
              </a:ext>
            </a:extLst>
          </p:cNvPr>
          <p:cNvSpPr/>
          <p:nvPr/>
        </p:nvSpPr>
        <p:spPr>
          <a:xfrm>
            <a:off x="4152796" y="2795737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B88AB-EFB9-C340-B335-B8F86E347418}"/>
              </a:ext>
            </a:extLst>
          </p:cNvPr>
          <p:cNvSpPr txBox="1"/>
          <p:nvPr/>
        </p:nvSpPr>
        <p:spPr>
          <a:xfrm>
            <a:off x="741972" y="57399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you x by 8, you can double the number and then double it again and then double it again!</a:t>
            </a:r>
          </a:p>
          <a:p>
            <a:pPr algn="ctr"/>
            <a:r>
              <a:rPr lang="en-GB" dirty="0"/>
              <a:t>You can do this with small and large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042AF-626C-8944-B2CD-16D371401B20}"/>
              </a:ext>
            </a:extLst>
          </p:cNvPr>
          <p:cNvSpPr txBox="1"/>
          <p:nvPr/>
        </p:nvSpPr>
        <p:spPr>
          <a:xfrm>
            <a:off x="3609391" y="26110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B6748-0664-F84D-95B5-B95F1703585D}"/>
              </a:ext>
            </a:extLst>
          </p:cNvPr>
          <p:cNvSpPr txBox="1"/>
          <p:nvPr/>
        </p:nvSpPr>
        <p:spPr>
          <a:xfrm>
            <a:off x="3349231" y="2080945"/>
            <a:ext cx="235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Working out: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72E49-3E74-E548-9674-23B7E206236A}"/>
              </a:ext>
            </a:extLst>
          </p:cNvPr>
          <p:cNvSpPr txBox="1"/>
          <p:nvPr/>
        </p:nvSpPr>
        <p:spPr>
          <a:xfrm>
            <a:off x="3601135" y="34103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9" name="Curved Left Arrow 8">
            <a:extLst>
              <a:ext uri="{FF2B5EF4-FFF2-40B4-BE49-F238E27FC236}">
                <a16:creationId xmlns:a16="http://schemas.microsoft.com/office/drawing/2014/main" id="{9442DFF7-97C7-C649-98B3-ADAFBD58A090}"/>
              </a:ext>
            </a:extLst>
          </p:cNvPr>
          <p:cNvSpPr/>
          <p:nvPr/>
        </p:nvSpPr>
        <p:spPr>
          <a:xfrm>
            <a:off x="4234360" y="3710051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0A707-6C1C-4544-9088-E818952D7E38}"/>
              </a:ext>
            </a:extLst>
          </p:cNvPr>
          <p:cNvSpPr txBox="1"/>
          <p:nvPr/>
        </p:nvSpPr>
        <p:spPr>
          <a:xfrm>
            <a:off x="3609391" y="42869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F9761-60B9-A24E-AFD0-C8CE0598813D}"/>
              </a:ext>
            </a:extLst>
          </p:cNvPr>
          <p:cNvSpPr txBox="1"/>
          <p:nvPr/>
        </p:nvSpPr>
        <p:spPr>
          <a:xfrm>
            <a:off x="4624538" y="297766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DCB1C-605A-4D43-ADD8-D386B0FC6DBF}"/>
              </a:ext>
            </a:extLst>
          </p:cNvPr>
          <p:cNvSpPr txBox="1"/>
          <p:nvPr/>
        </p:nvSpPr>
        <p:spPr>
          <a:xfrm>
            <a:off x="4594400" y="3996764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0A996-96FB-D74A-8C90-B4EE3E3AA602}"/>
              </a:ext>
            </a:extLst>
          </p:cNvPr>
          <p:cNvSpPr txBox="1"/>
          <p:nvPr/>
        </p:nvSpPr>
        <p:spPr>
          <a:xfrm>
            <a:off x="6922266" y="2621684"/>
            <a:ext cx="1543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Answer:</a:t>
            </a:r>
          </a:p>
          <a:p>
            <a:pPr algn="ctr"/>
            <a:r>
              <a:rPr lang="en-GB" sz="3200" dirty="0"/>
              <a:t>240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AD2B4-893A-904C-996E-E7412660BA2F}"/>
              </a:ext>
            </a:extLst>
          </p:cNvPr>
          <p:cNvSpPr txBox="1"/>
          <p:nvPr/>
        </p:nvSpPr>
        <p:spPr>
          <a:xfrm>
            <a:off x="2190965" y="1399668"/>
            <a:ext cx="482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X by 8 by doubling, doubling and doubling again</a:t>
            </a:r>
            <a:r>
              <a:rPr lang="en-GB" dirty="0"/>
              <a:t>.</a:t>
            </a:r>
          </a:p>
        </p:txBody>
      </p: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46C05BCA-2056-CB45-B02D-67437A5A05A2}"/>
              </a:ext>
            </a:extLst>
          </p:cNvPr>
          <p:cNvSpPr/>
          <p:nvPr/>
        </p:nvSpPr>
        <p:spPr>
          <a:xfrm>
            <a:off x="4296864" y="4572219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8B31E-4F7E-5647-8639-5813EF223765}"/>
              </a:ext>
            </a:extLst>
          </p:cNvPr>
          <p:cNvSpPr txBox="1"/>
          <p:nvPr/>
        </p:nvSpPr>
        <p:spPr>
          <a:xfrm>
            <a:off x="4656904" y="4804485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it again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C3736D-C2CD-BF48-8525-6E5AC071C07A}"/>
              </a:ext>
            </a:extLst>
          </p:cNvPr>
          <p:cNvSpPr txBox="1"/>
          <p:nvPr/>
        </p:nvSpPr>
        <p:spPr>
          <a:xfrm>
            <a:off x="3726560" y="51331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152943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9686-BD03-6C42-83DB-28DCA8F5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 by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8419-DBD6-514D-9C5B-47A0369DB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879"/>
            <a:ext cx="8229600" cy="1324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Using the </a:t>
            </a:r>
            <a:r>
              <a:rPr lang="en-GB" u="sng" dirty="0">
                <a:solidFill>
                  <a:srgbClr val="C00000"/>
                </a:solidFill>
              </a:rPr>
              <a:t>inverse</a:t>
            </a:r>
            <a:r>
              <a:rPr lang="en-GB" dirty="0">
                <a:solidFill>
                  <a:srgbClr val="C00000"/>
                </a:solidFill>
              </a:rPr>
              <a:t> calculation to solve questions with spaces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684D6-AC38-2443-891D-09CD0A12D474}"/>
              </a:ext>
            </a:extLst>
          </p:cNvPr>
          <p:cNvSpPr txBox="1"/>
          <p:nvPr/>
        </p:nvSpPr>
        <p:spPr>
          <a:xfrm>
            <a:off x="1762032" y="2851649"/>
            <a:ext cx="561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u="sng" dirty="0"/>
              <a:t>inverse</a:t>
            </a:r>
            <a:r>
              <a:rPr lang="en-GB" sz="3600" dirty="0"/>
              <a:t> of x by 8 is ÷ by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4775A-2DD5-A946-B2A6-43EB5938C56B}"/>
              </a:ext>
            </a:extLst>
          </p:cNvPr>
          <p:cNvSpPr txBox="1"/>
          <p:nvPr/>
        </p:nvSpPr>
        <p:spPr>
          <a:xfrm>
            <a:off x="4067944" y="391477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  x 8 = 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34F20-D0CA-E948-A4D1-C9AE72DCC694}"/>
              </a:ext>
            </a:extLst>
          </p:cNvPr>
          <p:cNvSpPr/>
          <p:nvPr/>
        </p:nvSpPr>
        <p:spPr>
          <a:xfrm>
            <a:off x="3815916" y="3995923"/>
            <a:ext cx="504056" cy="360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A86767-9385-614D-A0E1-DEB2D5E1D10A}"/>
              </a:ext>
            </a:extLst>
          </p:cNvPr>
          <p:cNvCxnSpPr/>
          <p:nvPr/>
        </p:nvCxnSpPr>
        <p:spPr>
          <a:xfrm flipV="1">
            <a:off x="3923928" y="4437994"/>
            <a:ext cx="144016" cy="57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06BFF1-04BC-934B-9152-23F10DD3EB25}"/>
              </a:ext>
            </a:extLst>
          </p:cNvPr>
          <p:cNvSpPr txBox="1"/>
          <p:nvPr/>
        </p:nvSpPr>
        <p:spPr>
          <a:xfrm>
            <a:off x="873235" y="5094325"/>
            <a:ext cx="762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To work out what this number is, do the </a:t>
            </a:r>
            <a:r>
              <a:rPr lang="en-GB" sz="2400" u="sng" dirty="0"/>
              <a:t>inverse</a:t>
            </a:r>
            <a:r>
              <a:rPr lang="en-GB" sz="2400" dirty="0"/>
              <a:t> calculation:</a:t>
            </a:r>
          </a:p>
          <a:p>
            <a:pPr algn="ctr"/>
            <a:r>
              <a:rPr lang="en-GB" sz="2400" dirty="0"/>
              <a:t>40 ÷ 8 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13566B-248D-EE48-9019-DDEE0A82CFF9}"/>
              </a:ext>
            </a:extLst>
          </p:cNvPr>
          <p:cNvSpPr/>
          <p:nvPr/>
        </p:nvSpPr>
        <p:spPr>
          <a:xfrm>
            <a:off x="5374356" y="5509823"/>
            <a:ext cx="504056" cy="360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6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7333EA7-CD3C-AD40-9837-03B4D6314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35091" y="626773"/>
            <a:ext cx="6845830" cy="5616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245D4-6CB3-3C43-8B41-5CC8FB988EC9}"/>
              </a:ext>
            </a:extLst>
          </p:cNvPr>
          <p:cNvSpPr txBox="1"/>
          <p:nvPr/>
        </p:nvSpPr>
        <p:spPr>
          <a:xfrm>
            <a:off x="6228184" y="62068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Now have a go at these</a:t>
            </a:r>
          </a:p>
        </p:txBody>
      </p:sp>
    </p:spTree>
    <p:extLst>
      <p:ext uri="{BB962C8B-B14F-4D97-AF65-F5344CB8AC3E}">
        <p14:creationId xmlns:p14="http://schemas.microsoft.com/office/powerpoint/2010/main" val="36879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multiplication and division game.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4870761" y="1270790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C264E-2834-5C4F-80EF-E898091A1371}"/>
              </a:ext>
            </a:extLst>
          </p:cNvPr>
          <p:cNvSpPr/>
          <p:nvPr/>
        </p:nvSpPr>
        <p:spPr>
          <a:xfrm>
            <a:off x="431540" y="402226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/maths-games/7-11-years/multiplication-and-division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13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F710-2CB8-DC47-B440-E03EE4FD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x by 2, 4 and 8 by doubling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9787-9863-8A45-8A85-9D1C146B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9"/>
            <a:ext cx="2602632" cy="1972807"/>
          </a:xfrm>
        </p:spPr>
        <p:txBody>
          <a:bodyPr/>
          <a:lstStyle/>
          <a:p>
            <a:r>
              <a:rPr lang="en-GB" dirty="0"/>
              <a:t>2 x 5 = ___</a:t>
            </a:r>
          </a:p>
          <a:p>
            <a:r>
              <a:rPr lang="en-GB" dirty="0"/>
              <a:t>4 x 5 = ___</a:t>
            </a:r>
          </a:p>
          <a:p>
            <a:r>
              <a:rPr lang="en-GB" dirty="0"/>
              <a:t>8 x 5 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1A6AE-8FCC-EF47-9C70-E89FA2175A5B}"/>
              </a:ext>
            </a:extLst>
          </p:cNvPr>
          <p:cNvSpPr txBox="1"/>
          <p:nvPr/>
        </p:nvSpPr>
        <p:spPr>
          <a:xfrm>
            <a:off x="3539613" y="184354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DCCE-5274-3343-85A6-5EB7F8BE5044}"/>
              </a:ext>
            </a:extLst>
          </p:cNvPr>
          <p:cNvSpPr txBox="1"/>
          <p:nvPr/>
        </p:nvSpPr>
        <p:spPr>
          <a:xfrm>
            <a:off x="3548283" y="2401946"/>
            <a:ext cx="33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 then double it again.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9833A-502B-2944-97BF-2D0C85BB904A}"/>
              </a:ext>
            </a:extLst>
          </p:cNvPr>
          <p:cNvSpPr txBox="1"/>
          <p:nvPr/>
        </p:nvSpPr>
        <p:spPr>
          <a:xfrm>
            <a:off x="3539613" y="2993747"/>
            <a:ext cx="494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5, double it again, then double it again.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43E2-4E91-8041-A394-14EA47B4EAB0}"/>
              </a:ext>
            </a:extLst>
          </p:cNvPr>
          <p:cNvSpPr txBox="1"/>
          <p:nvPr/>
        </p:nvSpPr>
        <p:spPr>
          <a:xfrm rot="510772">
            <a:off x="5828400" y="151612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Try these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B8749-0639-734F-A78B-D2DA6FCFC27D}"/>
              </a:ext>
            </a:extLst>
          </p:cNvPr>
          <p:cNvSpPr txBox="1"/>
          <p:nvPr/>
        </p:nvSpPr>
        <p:spPr>
          <a:xfrm rot="510772">
            <a:off x="5403123" y="4250842"/>
            <a:ext cx="259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Now try these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72C1BF-54FE-AE45-A77B-FDA60E1BCF53}"/>
              </a:ext>
            </a:extLst>
          </p:cNvPr>
          <p:cNvSpPr txBox="1">
            <a:spLocks/>
          </p:cNvSpPr>
          <p:nvPr/>
        </p:nvSpPr>
        <p:spPr>
          <a:xfrm>
            <a:off x="457200" y="4576232"/>
            <a:ext cx="2602632" cy="1972807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 x 30 = ___</a:t>
            </a:r>
          </a:p>
          <a:p>
            <a:r>
              <a:rPr lang="en-GB" dirty="0"/>
              <a:t>4 x 30 = ___</a:t>
            </a:r>
          </a:p>
          <a:p>
            <a:r>
              <a:rPr lang="en-GB" dirty="0"/>
              <a:t>8 x 30 = 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DF388-4DEF-EB49-B6DD-BB6ABBB6E719}"/>
              </a:ext>
            </a:extLst>
          </p:cNvPr>
          <p:cNvSpPr txBox="1"/>
          <p:nvPr/>
        </p:nvSpPr>
        <p:spPr>
          <a:xfrm>
            <a:off x="3192390" y="4783215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D2743-F9C4-4049-A211-7142A8C1B893}"/>
              </a:ext>
            </a:extLst>
          </p:cNvPr>
          <p:cNvSpPr txBox="1"/>
          <p:nvPr/>
        </p:nvSpPr>
        <p:spPr>
          <a:xfrm>
            <a:off x="3192390" y="5375016"/>
            <a:ext cx="35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 then double it again.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52146-B704-9047-9415-DFB2A7EF352C}"/>
              </a:ext>
            </a:extLst>
          </p:cNvPr>
          <p:cNvSpPr txBox="1"/>
          <p:nvPr/>
        </p:nvSpPr>
        <p:spPr>
          <a:xfrm>
            <a:off x="3192390" y="5940226"/>
            <a:ext cx="506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30, double it again, then double it again.</a:t>
            </a:r>
          </a:p>
        </p:txBody>
      </p:sp>
    </p:spTree>
    <p:extLst>
      <p:ext uri="{BB962C8B-B14F-4D97-AF65-F5344CB8AC3E}">
        <p14:creationId xmlns:p14="http://schemas.microsoft.com/office/powerpoint/2010/main" val="54395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F710-2CB8-DC47-B440-E03EE4FD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4" y="661612"/>
            <a:ext cx="8229600" cy="1143000"/>
          </a:xfrm>
        </p:spPr>
        <p:txBody>
          <a:bodyPr/>
          <a:lstStyle/>
          <a:p>
            <a:r>
              <a:rPr lang="en-GB" dirty="0"/>
              <a:t>Solving x by 2, 4 and 8 by doubling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9787-9863-8A45-8A85-9D1C146B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9"/>
            <a:ext cx="2602632" cy="1972807"/>
          </a:xfrm>
        </p:spPr>
        <p:txBody>
          <a:bodyPr/>
          <a:lstStyle/>
          <a:p>
            <a:r>
              <a:rPr lang="en-GB" dirty="0"/>
              <a:t>2 x 5 = ___</a:t>
            </a:r>
          </a:p>
          <a:p>
            <a:r>
              <a:rPr lang="en-GB" dirty="0"/>
              <a:t>4 x 5 = ___</a:t>
            </a:r>
          </a:p>
          <a:p>
            <a:r>
              <a:rPr lang="en-GB" dirty="0"/>
              <a:t>8 x 5 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1A6AE-8FCC-EF47-9C70-E89FA2175A5B}"/>
              </a:ext>
            </a:extLst>
          </p:cNvPr>
          <p:cNvSpPr txBox="1"/>
          <p:nvPr/>
        </p:nvSpPr>
        <p:spPr>
          <a:xfrm>
            <a:off x="3539613" y="184354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DCCE-5274-3343-85A6-5EB7F8BE5044}"/>
              </a:ext>
            </a:extLst>
          </p:cNvPr>
          <p:cNvSpPr txBox="1"/>
          <p:nvPr/>
        </p:nvSpPr>
        <p:spPr>
          <a:xfrm>
            <a:off x="3548283" y="2401946"/>
            <a:ext cx="33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 then double it again.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9833A-502B-2944-97BF-2D0C85BB904A}"/>
              </a:ext>
            </a:extLst>
          </p:cNvPr>
          <p:cNvSpPr txBox="1"/>
          <p:nvPr/>
        </p:nvSpPr>
        <p:spPr>
          <a:xfrm>
            <a:off x="3539613" y="2993747"/>
            <a:ext cx="494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5, double it again, then double it again.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43E2-4E91-8041-A394-14EA47B4EAB0}"/>
              </a:ext>
            </a:extLst>
          </p:cNvPr>
          <p:cNvSpPr txBox="1"/>
          <p:nvPr/>
        </p:nvSpPr>
        <p:spPr>
          <a:xfrm rot="510772">
            <a:off x="5828400" y="151612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Try these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B8749-0639-734F-A78B-D2DA6FCFC27D}"/>
              </a:ext>
            </a:extLst>
          </p:cNvPr>
          <p:cNvSpPr txBox="1"/>
          <p:nvPr/>
        </p:nvSpPr>
        <p:spPr>
          <a:xfrm rot="510772">
            <a:off x="5403123" y="4250842"/>
            <a:ext cx="259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Now try these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72C1BF-54FE-AE45-A77B-FDA60E1BCF53}"/>
              </a:ext>
            </a:extLst>
          </p:cNvPr>
          <p:cNvSpPr txBox="1">
            <a:spLocks/>
          </p:cNvSpPr>
          <p:nvPr/>
        </p:nvSpPr>
        <p:spPr>
          <a:xfrm>
            <a:off x="457200" y="4576232"/>
            <a:ext cx="2602632" cy="1972807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 x 30 = ___</a:t>
            </a:r>
          </a:p>
          <a:p>
            <a:r>
              <a:rPr lang="en-GB" dirty="0"/>
              <a:t>4 x 30 = ___</a:t>
            </a:r>
          </a:p>
          <a:p>
            <a:r>
              <a:rPr lang="en-GB" dirty="0"/>
              <a:t>8 x 30 = 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DF388-4DEF-EB49-B6DD-BB6ABBB6E719}"/>
              </a:ext>
            </a:extLst>
          </p:cNvPr>
          <p:cNvSpPr txBox="1"/>
          <p:nvPr/>
        </p:nvSpPr>
        <p:spPr>
          <a:xfrm>
            <a:off x="3192390" y="4783215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D2743-F9C4-4049-A211-7142A8C1B893}"/>
              </a:ext>
            </a:extLst>
          </p:cNvPr>
          <p:cNvSpPr txBox="1"/>
          <p:nvPr/>
        </p:nvSpPr>
        <p:spPr>
          <a:xfrm>
            <a:off x="3192390" y="5375016"/>
            <a:ext cx="35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 then double it again.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52146-B704-9047-9415-DFB2A7EF352C}"/>
              </a:ext>
            </a:extLst>
          </p:cNvPr>
          <p:cNvSpPr txBox="1"/>
          <p:nvPr/>
        </p:nvSpPr>
        <p:spPr>
          <a:xfrm>
            <a:off x="3192390" y="5940226"/>
            <a:ext cx="506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the 30, double it again, then double it again.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CE528-9122-4D4D-9FCB-4A203438F6DA}"/>
              </a:ext>
            </a:extLst>
          </p:cNvPr>
          <p:cNvSpPr txBox="1"/>
          <p:nvPr/>
        </p:nvSpPr>
        <p:spPr>
          <a:xfrm>
            <a:off x="3453340" y="173346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Answers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66820-E2DD-484C-BB02-8C32BE50C8F8}"/>
              </a:ext>
            </a:extLst>
          </p:cNvPr>
          <p:cNvSpPr txBox="1"/>
          <p:nvPr/>
        </p:nvSpPr>
        <p:spPr>
          <a:xfrm>
            <a:off x="2174822" y="17240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9F97C-6BAA-664A-86AF-376313D213A9}"/>
              </a:ext>
            </a:extLst>
          </p:cNvPr>
          <p:cNvSpPr txBox="1"/>
          <p:nvPr/>
        </p:nvSpPr>
        <p:spPr>
          <a:xfrm>
            <a:off x="2196447" y="22969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5CB75-D7BE-224B-BB46-05422ED753B5}"/>
              </a:ext>
            </a:extLst>
          </p:cNvPr>
          <p:cNvSpPr txBox="1"/>
          <p:nvPr/>
        </p:nvSpPr>
        <p:spPr>
          <a:xfrm>
            <a:off x="2174822" y="29119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873E9-9C74-4F48-9869-D7F5464A14D5}"/>
              </a:ext>
            </a:extLst>
          </p:cNvPr>
          <p:cNvSpPr txBox="1"/>
          <p:nvPr/>
        </p:nvSpPr>
        <p:spPr>
          <a:xfrm>
            <a:off x="2374177" y="46709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FAC7D-D8D5-9C46-BE2E-E479B781A4B7}"/>
              </a:ext>
            </a:extLst>
          </p:cNvPr>
          <p:cNvSpPr txBox="1"/>
          <p:nvPr/>
        </p:nvSpPr>
        <p:spPr>
          <a:xfrm>
            <a:off x="2284196" y="52577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FCD9F-BFF9-9445-BAFC-0EBC6617599F}"/>
              </a:ext>
            </a:extLst>
          </p:cNvPr>
          <p:cNvSpPr txBox="1"/>
          <p:nvPr/>
        </p:nvSpPr>
        <p:spPr>
          <a:xfrm>
            <a:off x="2284196" y="58846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293928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F710-2CB8-DC47-B440-E03EE4FD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÷ by 2, 4 and 8 by halving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9787-9863-8A45-8A85-9D1C146B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9"/>
            <a:ext cx="2602632" cy="1972807"/>
          </a:xfrm>
        </p:spPr>
        <p:txBody>
          <a:bodyPr>
            <a:normAutofit/>
          </a:bodyPr>
          <a:lstStyle/>
          <a:p>
            <a:r>
              <a:rPr lang="en-GB" dirty="0"/>
              <a:t>40 ÷ 2 = ___</a:t>
            </a:r>
          </a:p>
          <a:p>
            <a:r>
              <a:rPr lang="en-GB" dirty="0"/>
              <a:t>40 ÷ 4 = ___</a:t>
            </a:r>
          </a:p>
          <a:p>
            <a:r>
              <a:rPr lang="en-GB" dirty="0"/>
              <a:t>40 ÷ 8 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1A6AE-8FCC-EF47-9C70-E89FA2175A5B}"/>
              </a:ext>
            </a:extLst>
          </p:cNvPr>
          <p:cNvSpPr txBox="1"/>
          <p:nvPr/>
        </p:nvSpPr>
        <p:spPr>
          <a:xfrm>
            <a:off x="3086997" y="1864856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DCCE-5274-3343-85A6-5EB7F8BE5044}"/>
              </a:ext>
            </a:extLst>
          </p:cNvPr>
          <p:cNvSpPr txBox="1"/>
          <p:nvPr/>
        </p:nvSpPr>
        <p:spPr>
          <a:xfrm>
            <a:off x="3059832" y="2401946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 then halve it again.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9833A-502B-2944-97BF-2D0C85BB904A}"/>
              </a:ext>
            </a:extLst>
          </p:cNvPr>
          <p:cNvSpPr txBox="1"/>
          <p:nvPr/>
        </p:nvSpPr>
        <p:spPr>
          <a:xfrm>
            <a:off x="3059832" y="2949413"/>
            <a:ext cx="44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5, halve it again, then halve it again.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43E2-4E91-8041-A394-14EA47B4EAB0}"/>
              </a:ext>
            </a:extLst>
          </p:cNvPr>
          <p:cNvSpPr txBox="1"/>
          <p:nvPr/>
        </p:nvSpPr>
        <p:spPr>
          <a:xfrm rot="510772">
            <a:off x="5828400" y="151612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Try these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B8749-0639-734F-A78B-D2DA6FCFC27D}"/>
              </a:ext>
            </a:extLst>
          </p:cNvPr>
          <p:cNvSpPr txBox="1"/>
          <p:nvPr/>
        </p:nvSpPr>
        <p:spPr>
          <a:xfrm rot="510772">
            <a:off x="5403123" y="4250842"/>
            <a:ext cx="259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Now try these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72C1BF-54FE-AE45-A77B-FDA60E1BCF53}"/>
              </a:ext>
            </a:extLst>
          </p:cNvPr>
          <p:cNvSpPr txBox="1">
            <a:spLocks/>
          </p:cNvSpPr>
          <p:nvPr/>
        </p:nvSpPr>
        <p:spPr>
          <a:xfrm>
            <a:off x="457200" y="4576232"/>
            <a:ext cx="2602632" cy="1972807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80 ÷ 2 = ___</a:t>
            </a:r>
          </a:p>
          <a:p>
            <a:r>
              <a:rPr lang="en-GB" dirty="0"/>
              <a:t>80 ÷ 4 = ___</a:t>
            </a:r>
          </a:p>
          <a:p>
            <a:r>
              <a:rPr lang="en-GB" dirty="0"/>
              <a:t>80 ÷ 8 = 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257E3-6472-5840-ACBD-86CC6C5F662B}"/>
              </a:ext>
            </a:extLst>
          </p:cNvPr>
          <p:cNvSpPr txBox="1"/>
          <p:nvPr/>
        </p:nvSpPr>
        <p:spPr>
          <a:xfrm>
            <a:off x="3059832" y="5945424"/>
            <a:ext cx="44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5, halve it again, then halve it again.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4A114-BDDC-A347-BD5C-8AC904A46EFB}"/>
              </a:ext>
            </a:extLst>
          </p:cNvPr>
          <p:cNvSpPr txBox="1"/>
          <p:nvPr/>
        </p:nvSpPr>
        <p:spPr>
          <a:xfrm>
            <a:off x="3059832" y="5321177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 then halve it again.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D4A6E-0F39-6A46-AA13-D76333033723}"/>
              </a:ext>
            </a:extLst>
          </p:cNvPr>
          <p:cNvSpPr txBox="1"/>
          <p:nvPr/>
        </p:nvSpPr>
        <p:spPr>
          <a:xfrm>
            <a:off x="3059112" y="4717562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40.</a:t>
            </a:r>
          </a:p>
        </p:txBody>
      </p:sp>
    </p:spTree>
    <p:extLst>
      <p:ext uri="{BB962C8B-B14F-4D97-AF65-F5344CB8AC3E}">
        <p14:creationId xmlns:p14="http://schemas.microsoft.com/office/powerpoint/2010/main" val="9937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F710-2CB8-DC47-B440-E03EE4FD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÷ by 2, 4 and 8 by halving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9787-9863-8A45-8A85-9D1C146B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9"/>
            <a:ext cx="2602632" cy="1972807"/>
          </a:xfrm>
        </p:spPr>
        <p:txBody>
          <a:bodyPr>
            <a:normAutofit/>
          </a:bodyPr>
          <a:lstStyle/>
          <a:p>
            <a:r>
              <a:rPr lang="en-GB" dirty="0"/>
              <a:t>40 ÷ 2 = ___</a:t>
            </a:r>
          </a:p>
          <a:p>
            <a:r>
              <a:rPr lang="en-GB" dirty="0"/>
              <a:t>40 ÷ 4 = ___</a:t>
            </a:r>
          </a:p>
          <a:p>
            <a:r>
              <a:rPr lang="en-GB" dirty="0"/>
              <a:t>40 ÷ 8 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1A6AE-8FCC-EF47-9C70-E89FA2175A5B}"/>
              </a:ext>
            </a:extLst>
          </p:cNvPr>
          <p:cNvSpPr txBox="1"/>
          <p:nvPr/>
        </p:nvSpPr>
        <p:spPr>
          <a:xfrm>
            <a:off x="3086997" y="1864856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DCCE-5274-3343-85A6-5EB7F8BE5044}"/>
              </a:ext>
            </a:extLst>
          </p:cNvPr>
          <p:cNvSpPr txBox="1"/>
          <p:nvPr/>
        </p:nvSpPr>
        <p:spPr>
          <a:xfrm>
            <a:off x="3059832" y="2401946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 then halve it again.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9833A-502B-2944-97BF-2D0C85BB904A}"/>
              </a:ext>
            </a:extLst>
          </p:cNvPr>
          <p:cNvSpPr txBox="1"/>
          <p:nvPr/>
        </p:nvSpPr>
        <p:spPr>
          <a:xfrm>
            <a:off x="3059832" y="2949413"/>
            <a:ext cx="46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40, halve it again, then halve it again.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43E2-4E91-8041-A394-14EA47B4EAB0}"/>
              </a:ext>
            </a:extLst>
          </p:cNvPr>
          <p:cNvSpPr txBox="1"/>
          <p:nvPr/>
        </p:nvSpPr>
        <p:spPr>
          <a:xfrm rot="510772">
            <a:off x="5828400" y="151612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Try these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B8749-0639-734F-A78B-D2DA6FCFC27D}"/>
              </a:ext>
            </a:extLst>
          </p:cNvPr>
          <p:cNvSpPr txBox="1"/>
          <p:nvPr/>
        </p:nvSpPr>
        <p:spPr>
          <a:xfrm rot="510772">
            <a:off x="5403123" y="4250842"/>
            <a:ext cx="259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Now try these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72C1BF-54FE-AE45-A77B-FDA60E1BCF53}"/>
              </a:ext>
            </a:extLst>
          </p:cNvPr>
          <p:cNvSpPr txBox="1">
            <a:spLocks/>
          </p:cNvSpPr>
          <p:nvPr/>
        </p:nvSpPr>
        <p:spPr>
          <a:xfrm>
            <a:off x="457200" y="4576232"/>
            <a:ext cx="2602632" cy="1972807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80 ÷ 2 = ___</a:t>
            </a:r>
          </a:p>
          <a:p>
            <a:r>
              <a:rPr lang="en-GB" dirty="0"/>
              <a:t>80 ÷ 4 = ___</a:t>
            </a:r>
          </a:p>
          <a:p>
            <a:r>
              <a:rPr lang="en-GB" dirty="0"/>
              <a:t>80 ÷ 8 = 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257E3-6472-5840-ACBD-86CC6C5F662B}"/>
              </a:ext>
            </a:extLst>
          </p:cNvPr>
          <p:cNvSpPr txBox="1"/>
          <p:nvPr/>
        </p:nvSpPr>
        <p:spPr>
          <a:xfrm>
            <a:off x="3059832" y="5945424"/>
            <a:ext cx="460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40, halve it again, then halve it again.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4A114-BDDC-A347-BD5C-8AC904A46EFB}"/>
              </a:ext>
            </a:extLst>
          </p:cNvPr>
          <p:cNvSpPr txBox="1"/>
          <p:nvPr/>
        </p:nvSpPr>
        <p:spPr>
          <a:xfrm>
            <a:off x="3059832" y="5321177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 then halve it again.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D4A6E-0F39-6A46-AA13-D76333033723}"/>
              </a:ext>
            </a:extLst>
          </p:cNvPr>
          <p:cNvSpPr txBox="1"/>
          <p:nvPr/>
        </p:nvSpPr>
        <p:spPr>
          <a:xfrm>
            <a:off x="3059112" y="4717562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Halve the 40.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91D92-12DB-3241-AEF3-4556416C3E8D}"/>
              </a:ext>
            </a:extLst>
          </p:cNvPr>
          <p:cNvSpPr txBox="1"/>
          <p:nvPr/>
        </p:nvSpPr>
        <p:spPr>
          <a:xfrm>
            <a:off x="3512914" y="-65527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78805-29A4-E74F-A079-7EB55158B85D}"/>
              </a:ext>
            </a:extLst>
          </p:cNvPr>
          <p:cNvSpPr txBox="1"/>
          <p:nvPr/>
        </p:nvSpPr>
        <p:spPr>
          <a:xfrm>
            <a:off x="2430551" y="17251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DD289-DE36-BD40-94CC-A3B281E28D2B}"/>
              </a:ext>
            </a:extLst>
          </p:cNvPr>
          <p:cNvSpPr txBox="1"/>
          <p:nvPr/>
        </p:nvSpPr>
        <p:spPr>
          <a:xfrm>
            <a:off x="2430551" y="22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682E-34A5-2149-B401-95E73CE54673}"/>
              </a:ext>
            </a:extLst>
          </p:cNvPr>
          <p:cNvSpPr txBox="1"/>
          <p:nvPr/>
        </p:nvSpPr>
        <p:spPr>
          <a:xfrm>
            <a:off x="2430551" y="2831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B6061-5CB4-2E4A-894C-7CBB5915871B}"/>
              </a:ext>
            </a:extLst>
          </p:cNvPr>
          <p:cNvSpPr txBox="1"/>
          <p:nvPr/>
        </p:nvSpPr>
        <p:spPr>
          <a:xfrm>
            <a:off x="2342288" y="47175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792E68-0A26-3D4E-8D89-767E9BB04645}"/>
              </a:ext>
            </a:extLst>
          </p:cNvPr>
          <p:cNvSpPr txBox="1"/>
          <p:nvPr/>
        </p:nvSpPr>
        <p:spPr>
          <a:xfrm>
            <a:off x="2342288" y="52142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6F859F-C382-C144-B661-A3FD5E132F8A}"/>
              </a:ext>
            </a:extLst>
          </p:cNvPr>
          <p:cNvSpPr txBox="1"/>
          <p:nvPr/>
        </p:nvSpPr>
        <p:spPr>
          <a:xfrm>
            <a:off x="2345581" y="58796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6772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E3F567B0-B6B4-6743-AD13-28403F3D3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22920" y="422920"/>
            <a:ext cx="6858000" cy="60121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8C8E6-747A-9646-ADEA-63C73B3DA998}"/>
              </a:ext>
            </a:extLst>
          </p:cNvPr>
          <p:cNvSpPr txBox="1"/>
          <p:nvPr/>
        </p:nvSpPr>
        <p:spPr>
          <a:xfrm>
            <a:off x="6228184" y="62068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Now have a go at these</a:t>
            </a:r>
          </a:p>
        </p:txBody>
      </p:sp>
    </p:spTree>
    <p:extLst>
      <p:ext uri="{BB962C8B-B14F-4D97-AF65-F5344CB8AC3E}">
        <p14:creationId xmlns:p14="http://schemas.microsoft.com/office/powerpoint/2010/main" val="319374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multiplication and division game.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4870761" y="1270790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8C264E-2834-5C4F-80EF-E898091A1371}"/>
              </a:ext>
            </a:extLst>
          </p:cNvPr>
          <p:cNvSpPr/>
          <p:nvPr/>
        </p:nvSpPr>
        <p:spPr>
          <a:xfrm>
            <a:off x="431540" y="402226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/maths-games/7-11-years/multiplication-and-division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856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2068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Complete the Sum dog challenges for this week.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04AE1-2763-E247-B975-488E6E31C73F}"/>
              </a:ext>
            </a:extLst>
          </p:cNvPr>
          <p:cNvSpPr txBox="1"/>
          <p:nvPr/>
        </p:nvSpPr>
        <p:spPr>
          <a:xfrm>
            <a:off x="3563888" y="4005933"/>
            <a:ext cx="4324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halkboard" panose="03050602040202020205" pitchFamily="66" charset="77"/>
              </a:rPr>
              <a:t>Don’t forget to put your work on Class Dojo!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F1DB2-51F4-5D45-8D73-0961ED28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18" y="3988584"/>
            <a:ext cx="1771675" cy="17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1" y="476672"/>
            <a:ext cx="8506396" cy="1620440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15.6.20</a:t>
            </a:r>
            <a:br>
              <a:rPr lang="en-GB" sz="4500" dirty="0"/>
            </a:br>
            <a:endParaRPr lang="en-GB" sz="33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09048"/>
              </p:ext>
            </p:extLst>
          </p:nvPr>
        </p:nvGraphicFramePr>
        <p:xfrm>
          <a:off x="812006" y="1916832"/>
          <a:ext cx="7519988" cy="339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62">
                <a:tc>
                  <a:txBody>
                    <a:bodyPr/>
                    <a:lstStyle/>
                    <a:p>
                      <a:r>
                        <a:rPr lang="en-GB" sz="2700" dirty="0"/>
                        <a:t>1.</a:t>
                      </a:r>
                      <a:r>
                        <a:rPr lang="en-GB" sz="2700" baseline="0" dirty="0"/>
                        <a:t> Double 23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6. Halve 24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62">
                <a:tc>
                  <a:txBody>
                    <a:bodyPr/>
                    <a:lstStyle/>
                    <a:p>
                      <a:r>
                        <a:rPr lang="en-GB" sz="2700" dirty="0"/>
                        <a:t>2. Double 45</a:t>
                      </a:r>
                      <a:r>
                        <a:rPr lang="en-GB" sz="2700" baseline="0" dirty="0"/>
                        <a:t>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7.</a:t>
                      </a:r>
                      <a:r>
                        <a:rPr lang="en-GB" sz="2700" baseline="0" dirty="0"/>
                        <a:t> Halve 48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662">
                <a:tc>
                  <a:txBody>
                    <a:bodyPr/>
                    <a:lstStyle/>
                    <a:p>
                      <a:r>
                        <a:rPr lang="en-GB" sz="2700" dirty="0"/>
                        <a:t>3. Double 25</a:t>
                      </a:r>
                      <a:r>
                        <a:rPr lang="en-GB" sz="2700" baseline="0" dirty="0"/>
                        <a:t>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8. Halve 24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662">
                <a:tc>
                  <a:txBody>
                    <a:bodyPr/>
                    <a:lstStyle/>
                    <a:p>
                      <a:r>
                        <a:rPr lang="en-GB" sz="2700" dirty="0"/>
                        <a:t>4. Double 150</a:t>
                      </a:r>
                      <a:r>
                        <a:rPr lang="en-GB" sz="2700" baseline="0" dirty="0"/>
                        <a:t> </a:t>
                      </a:r>
                      <a:r>
                        <a:rPr lang="en-GB" sz="27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9. Halve 66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662">
                <a:tc>
                  <a:txBody>
                    <a:bodyPr/>
                    <a:lstStyle/>
                    <a:p>
                      <a:r>
                        <a:rPr lang="en-GB" sz="2700" dirty="0"/>
                        <a:t>5. Double 16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10. Halve 28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64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62804"/>
            <a:ext cx="6447501" cy="990600"/>
          </a:xfrm>
        </p:spPr>
        <p:txBody>
          <a:bodyPr>
            <a:normAutofit/>
          </a:bodyPr>
          <a:lstStyle/>
          <a:p>
            <a:r>
              <a:rPr lang="en-US" sz="4500" dirty="0"/>
              <a:t>Early Bird Work 16.6.19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88" y="1916832"/>
            <a:ext cx="7880423" cy="4210558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Finish these sequences:</a:t>
            </a:r>
          </a:p>
          <a:p>
            <a:endParaRPr lang="en-US" sz="2700" dirty="0"/>
          </a:p>
          <a:p>
            <a:pPr>
              <a:buFont typeface="+mj-lt"/>
              <a:buAutoNum type="arabicPeriod"/>
            </a:pPr>
            <a:r>
              <a:rPr lang="en-US" sz="3600" dirty="0"/>
              <a:t>12, 15, 18, 21, ___, ___, ___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50, 45, 40, 35, ___, ___, ___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12, 16, 20, 24, ___, ___, ___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12, 18, 24, 30, ___, ___, ___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33, 32, 31, 30, ___, ___, ___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9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947" y="114051"/>
            <a:ext cx="4753373" cy="990600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Early Bird Work </a:t>
            </a:r>
            <a:br>
              <a:rPr lang="en-US" sz="3000" b="1" dirty="0"/>
            </a:br>
            <a:r>
              <a:rPr lang="en-US" sz="3000" b="1" dirty="0"/>
              <a:t>17.6.19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73" y="2336424"/>
            <a:ext cx="8496853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450" b="1" dirty="0">
                <a:latin typeface="Chalkboard" panose="03050602040202020205" pitchFamily="66" charset="77"/>
              </a:rPr>
              <a:t>				</a:t>
            </a:r>
          </a:p>
          <a:p>
            <a:pPr>
              <a:buAutoNum type="arabicPeriod"/>
            </a:pPr>
            <a:r>
              <a:rPr lang="en-US" sz="2700" b="1" dirty="0"/>
              <a:t>Increase 30 by 20</a:t>
            </a:r>
          </a:p>
          <a:p>
            <a:pPr>
              <a:buAutoNum type="arabicPeriod"/>
            </a:pPr>
            <a:r>
              <a:rPr lang="en-US" sz="2700" b="1" dirty="0"/>
              <a:t>What is 6 less than 30?</a:t>
            </a:r>
          </a:p>
          <a:p>
            <a:pPr>
              <a:buAutoNum type="arabicPeriod"/>
            </a:pPr>
            <a:r>
              <a:rPr lang="en-US" sz="2700" b="1" dirty="0"/>
              <a:t>What is the sum of 30 and 12?</a:t>
            </a:r>
          </a:p>
          <a:p>
            <a:pPr>
              <a:buFont typeface="Wingdings 3" charset="2"/>
              <a:buAutoNum type="arabicPeriod"/>
            </a:pPr>
            <a:r>
              <a:rPr lang="en-US" sz="2700" b="1" dirty="0"/>
              <a:t>Multiply 12 by 2</a:t>
            </a:r>
          </a:p>
          <a:p>
            <a:pPr>
              <a:buAutoNum type="arabicPeriod"/>
            </a:pPr>
            <a:r>
              <a:rPr lang="en-US" sz="2700" b="1" dirty="0"/>
              <a:t>What is 3 lots of 20?</a:t>
            </a:r>
          </a:p>
          <a:p>
            <a:pPr>
              <a:buFont typeface="Wingdings 3" charset="2"/>
              <a:buAutoNum type="arabicPeriod"/>
            </a:pPr>
            <a:r>
              <a:rPr lang="en-US" sz="2700" b="1" dirty="0"/>
              <a:t>Share 40 between 2</a:t>
            </a:r>
          </a:p>
          <a:p>
            <a:pPr>
              <a:buFont typeface="Wingdings 3" charset="2"/>
              <a:buAutoNum type="arabicPeriod"/>
            </a:pPr>
            <a:r>
              <a:rPr lang="en-US" sz="2700" b="1" dirty="0"/>
              <a:t>What is 6 more than 25? </a:t>
            </a:r>
          </a:p>
          <a:p>
            <a:pPr>
              <a:buAutoNum type="arabicPeriod"/>
            </a:pPr>
            <a:r>
              <a:rPr lang="en-US" sz="2700" b="1" dirty="0"/>
              <a:t>There were 20 cakes shared between 4 friends. How many each?</a:t>
            </a:r>
          </a:p>
          <a:p>
            <a:pPr>
              <a:buAutoNum type="arabicPeriod"/>
            </a:pPr>
            <a:r>
              <a:rPr lang="en-US" sz="2700" b="1" dirty="0"/>
              <a:t>Write your own question like these ones.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C4BB4-1474-0E4D-B1F2-84F04BB4F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7914"/>
            <a:ext cx="4572000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6D831-288B-214C-AA3E-3E50838AEBB5}"/>
              </a:ext>
            </a:extLst>
          </p:cNvPr>
          <p:cNvSpPr txBox="1"/>
          <p:nvPr/>
        </p:nvSpPr>
        <p:spPr>
          <a:xfrm>
            <a:off x="611560" y="151524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Problem Solving  Questions</a:t>
            </a:r>
          </a:p>
        </p:txBody>
      </p:sp>
    </p:spTree>
    <p:extLst>
      <p:ext uri="{BB962C8B-B14F-4D97-AF65-F5344CB8AC3E}">
        <p14:creationId xmlns:p14="http://schemas.microsoft.com/office/powerpoint/2010/main" val="429382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251F-5CDE-B84F-94AF-240715F8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6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4B5D-85E1-6144-A29F-BA6106CA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20470"/>
            <a:ext cx="3250704" cy="1828791"/>
          </a:xfrm>
        </p:spPr>
        <p:txBody>
          <a:bodyPr/>
          <a:lstStyle/>
          <a:p>
            <a:r>
              <a:rPr lang="en-GB" dirty="0"/>
              <a:t>3 x 4 = 12</a:t>
            </a:r>
          </a:p>
          <a:p>
            <a:r>
              <a:rPr lang="en-GB" dirty="0"/>
              <a:t>3 x 40 = 120</a:t>
            </a:r>
          </a:p>
          <a:p>
            <a:r>
              <a:rPr lang="en-GB" dirty="0"/>
              <a:t>3 x 400 = 1200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C4EFA-2874-8E46-8161-6F094EC41D75}"/>
              </a:ext>
            </a:extLst>
          </p:cNvPr>
          <p:cNvSpPr txBox="1"/>
          <p:nvPr/>
        </p:nvSpPr>
        <p:spPr>
          <a:xfrm>
            <a:off x="2743903" y="4877080"/>
            <a:ext cx="3656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do you notice?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506C40-9649-0F47-A537-353E35473035}"/>
              </a:ext>
            </a:extLst>
          </p:cNvPr>
          <p:cNvSpPr txBox="1">
            <a:spLocks/>
          </p:cNvSpPr>
          <p:nvPr/>
        </p:nvSpPr>
        <p:spPr>
          <a:xfrm>
            <a:off x="4375639" y="2215687"/>
            <a:ext cx="3250704" cy="1828791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 x 3 = 12</a:t>
            </a:r>
          </a:p>
          <a:p>
            <a:r>
              <a:rPr lang="en-GB" dirty="0"/>
              <a:t>4 x 30 = 120</a:t>
            </a:r>
          </a:p>
          <a:p>
            <a:r>
              <a:rPr lang="en-GB" dirty="0"/>
              <a:t>4 x 300 = 1200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A987D-B406-C240-A4B7-E46C602E4DEA}"/>
              </a:ext>
            </a:extLst>
          </p:cNvPr>
          <p:cNvSpPr txBox="1"/>
          <p:nvPr/>
        </p:nvSpPr>
        <p:spPr>
          <a:xfrm>
            <a:off x="3068518" y="1246220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Using the 4 x tables</a:t>
            </a:r>
          </a:p>
        </p:txBody>
      </p:sp>
    </p:spTree>
    <p:extLst>
      <p:ext uri="{BB962C8B-B14F-4D97-AF65-F5344CB8AC3E}">
        <p14:creationId xmlns:p14="http://schemas.microsoft.com/office/powerpoint/2010/main" val="416764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251F-5CDE-B84F-94AF-240715F8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1611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/>
              <a:t>X by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4B5D-85E1-6144-A29F-BA6106CA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20470"/>
            <a:ext cx="3250704" cy="1828791"/>
          </a:xfrm>
        </p:spPr>
        <p:txBody>
          <a:bodyPr/>
          <a:lstStyle/>
          <a:p>
            <a:r>
              <a:rPr lang="en-GB" dirty="0"/>
              <a:t>3 x 4 = 12</a:t>
            </a:r>
          </a:p>
          <a:p>
            <a:r>
              <a:rPr lang="en-GB" dirty="0"/>
              <a:t>3 x 40 = 120</a:t>
            </a:r>
          </a:p>
          <a:p>
            <a:r>
              <a:rPr lang="en-GB" dirty="0"/>
              <a:t>3 x 400 = 1200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C4EFA-2874-8E46-8161-6F094EC41D75}"/>
              </a:ext>
            </a:extLst>
          </p:cNvPr>
          <p:cNvSpPr txBox="1"/>
          <p:nvPr/>
        </p:nvSpPr>
        <p:spPr>
          <a:xfrm>
            <a:off x="2743903" y="4628814"/>
            <a:ext cx="3656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do you notice?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506C40-9649-0F47-A537-353E35473035}"/>
              </a:ext>
            </a:extLst>
          </p:cNvPr>
          <p:cNvSpPr txBox="1">
            <a:spLocks/>
          </p:cNvSpPr>
          <p:nvPr/>
        </p:nvSpPr>
        <p:spPr>
          <a:xfrm>
            <a:off x="4375639" y="2215687"/>
            <a:ext cx="3250704" cy="1828791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>
            <a:lvl1pPr marL="342744" indent="-34274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8" indent="-285618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71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6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5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45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32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23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10" indent="-228493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 x 3 = 12</a:t>
            </a:r>
          </a:p>
          <a:p>
            <a:r>
              <a:rPr lang="en-GB" dirty="0"/>
              <a:t>4 x 30 = 120</a:t>
            </a:r>
          </a:p>
          <a:p>
            <a:r>
              <a:rPr lang="en-GB" dirty="0"/>
              <a:t>4 x 300 = 1200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CA81A-FCC9-CF41-89CB-750F7CA2B234}"/>
              </a:ext>
            </a:extLst>
          </p:cNvPr>
          <p:cNvSpPr txBox="1"/>
          <p:nvPr/>
        </p:nvSpPr>
        <p:spPr>
          <a:xfrm>
            <a:off x="905011" y="5427221"/>
            <a:ext cx="733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When you know your 4 times tables, you can use them to work out related calculations.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1305E-4F56-0D4B-B55C-645EC27056D7}"/>
              </a:ext>
            </a:extLst>
          </p:cNvPr>
          <p:cNvSpPr txBox="1"/>
          <p:nvPr/>
        </p:nvSpPr>
        <p:spPr>
          <a:xfrm>
            <a:off x="3264878" y="1416374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Using the 4 x tables</a:t>
            </a:r>
          </a:p>
        </p:txBody>
      </p:sp>
    </p:spTree>
    <p:extLst>
      <p:ext uri="{BB962C8B-B14F-4D97-AF65-F5344CB8AC3E}">
        <p14:creationId xmlns:p14="http://schemas.microsoft.com/office/powerpoint/2010/main" val="348672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1216</Words>
  <Application>Microsoft Macintosh PowerPoint</Application>
  <PresentationFormat>On-screen Show (4:3)</PresentationFormat>
  <Paragraphs>218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Chalkboard</vt:lpstr>
      <vt:lpstr>Comic Sans MS</vt:lpstr>
      <vt:lpstr>Wingdings 3</vt:lpstr>
      <vt:lpstr>Office Theme</vt:lpstr>
      <vt:lpstr>PowerPoint Presentation</vt:lpstr>
      <vt:lpstr>This week, post at least two pieces of your work onto Class Dojo</vt:lpstr>
      <vt:lpstr>Morning Work</vt:lpstr>
      <vt:lpstr>Early bird work 15.6.20 </vt:lpstr>
      <vt:lpstr>Early Bird Work 16.6.19</vt:lpstr>
      <vt:lpstr>Early Bird Work  17.6.19</vt:lpstr>
      <vt:lpstr>Maths lesson 1</vt:lpstr>
      <vt:lpstr>X by 4</vt:lpstr>
      <vt:lpstr>X by 4</vt:lpstr>
      <vt:lpstr>X by 4</vt:lpstr>
      <vt:lpstr>X by 4</vt:lpstr>
      <vt:lpstr>X by 4</vt:lpstr>
      <vt:lpstr>PowerPoint Presentation</vt:lpstr>
      <vt:lpstr>PowerPoint Presentation</vt:lpstr>
      <vt:lpstr>Maths lesson 2</vt:lpstr>
      <vt:lpstr>X by 8</vt:lpstr>
      <vt:lpstr>X by 8</vt:lpstr>
      <vt:lpstr>X by 8</vt:lpstr>
      <vt:lpstr>PowerPoint Presentation</vt:lpstr>
      <vt:lpstr>PowerPoint Presentation</vt:lpstr>
      <vt:lpstr>Maths lesson 3</vt:lpstr>
      <vt:lpstr>Solving x by 2, 4 and 8 by doubling</vt:lpstr>
      <vt:lpstr>Solving x by 2, 4 and 8 by doubling</vt:lpstr>
      <vt:lpstr>Solving ÷ by 2, 4 and 8 by halving</vt:lpstr>
      <vt:lpstr>Solving ÷ by 2, 4 and 8 by halving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72</cp:revision>
  <dcterms:created xsi:type="dcterms:W3CDTF">2020-03-30T16:07:36Z</dcterms:created>
  <dcterms:modified xsi:type="dcterms:W3CDTF">2020-06-14T19:59:34Z</dcterms:modified>
</cp:coreProperties>
</file>