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theme/theme14.xml" ContentType="application/vnd.openxmlformats-officedocument.theme+xml"/>
  <Override PartName="/ppt/slideLayouts/slideLayout37.xml" ContentType="application/vnd.openxmlformats-officedocument.presentationml.slideLayout+xml"/>
  <Override PartName="/ppt/theme/theme15.xml" ContentType="application/vnd.openxmlformats-officedocument.theme+xml"/>
  <Override PartName="/ppt/slideLayouts/slideLayout38.xml" ContentType="application/vnd.openxmlformats-officedocument.presentationml.slideLayout+xml"/>
  <Override PartName="/ppt/theme/theme16.xml" ContentType="application/vnd.openxmlformats-officedocument.theme+xml"/>
  <Override PartName="/ppt/slideLayouts/slideLayout39.xml" ContentType="application/vnd.openxmlformats-officedocument.presentationml.slideLayout+xml"/>
  <Override PartName="/ppt/theme/theme17.xml" ContentType="application/vnd.openxmlformats-officedocument.theme+xml"/>
  <Override PartName="/ppt/slideLayouts/slideLayout40.xml" ContentType="application/vnd.openxmlformats-officedocument.presentationml.slideLayout+xml"/>
  <Override PartName="/ppt/theme/theme18.xml" ContentType="application/vnd.openxmlformats-officedocument.theme+xml"/>
  <Override PartName="/ppt/slideLayouts/slideLayout41.xml" ContentType="application/vnd.openxmlformats-officedocument.presentationml.slideLayout+xml"/>
  <Override PartName="/ppt/theme/theme19.xml" ContentType="application/vnd.openxmlformats-officedocument.theme+xml"/>
  <Override PartName="/ppt/slideLayouts/slideLayout42.xml" ContentType="application/vnd.openxmlformats-officedocument.presentationml.slideLayout+xml"/>
  <Override PartName="/ppt/theme/theme2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  <p:sldMasterId id="2147483702" r:id="rId6"/>
    <p:sldMasterId id="2147483704" r:id="rId7"/>
    <p:sldMasterId id="2147483706" r:id="rId8"/>
    <p:sldMasterId id="2147483708" r:id="rId9"/>
    <p:sldMasterId id="2147483711" r:id="rId10"/>
    <p:sldMasterId id="2147483713" r:id="rId11"/>
    <p:sldMasterId id="2147483715" r:id="rId12"/>
    <p:sldMasterId id="2147483717" r:id="rId13"/>
    <p:sldMasterId id="2147483719" r:id="rId14"/>
    <p:sldMasterId id="2147483721" r:id="rId15"/>
    <p:sldMasterId id="2147483723" r:id="rId16"/>
    <p:sldMasterId id="2147483754" r:id="rId17"/>
    <p:sldMasterId id="2147483756" r:id="rId18"/>
    <p:sldMasterId id="2147483758" r:id="rId19"/>
    <p:sldMasterId id="2147483760" r:id="rId20"/>
    <p:sldMasterId id="2147483762" r:id="rId21"/>
    <p:sldMasterId id="2147483764" r:id="rId22"/>
    <p:sldMasterId id="2147483766" r:id="rId23"/>
    <p:sldMasterId id="2147483768" r:id="rId24"/>
    <p:sldMasterId id="2147483771" r:id="rId25"/>
    <p:sldMasterId id="2147483773" r:id="rId26"/>
    <p:sldMasterId id="2147483775" r:id="rId27"/>
    <p:sldMasterId id="2147483777" r:id="rId28"/>
    <p:sldMasterId id="2147483779" r:id="rId29"/>
    <p:sldMasterId id="2147483781" r:id="rId30"/>
  </p:sldMasterIdLst>
  <p:notesMasterIdLst>
    <p:notesMasterId r:id="rId49"/>
  </p:notesMasterIdLst>
  <p:sldIdLst>
    <p:sldId id="256" r:id="rId31"/>
    <p:sldId id="257" r:id="rId32"/>
    <p:sldId id="291" r:id="rId33"/>
    <p:sldId id="312" r:id="rId34"/>
    <p:sldId id="269" r:id="rId35"/>
    <p:sldId id="288" r:id="rId36"/>
    <p:sldId id="289" r:id="rId37"/>
    <p:sldId id="270" r:id="rId38"/>
    <p:sldId id="305" r:id="rId39"/>
    <p:sldId id="306" r:id="rId40"/>
    <p:sldId id="307" r:id="rId41"/>
    <p:sldId id="308" r:id="rId42"/>
    <p:sldId id="309" r:id="rId43"/>
    <p:sldId id="310" r:id="rId44"/>
    <p:sldId id="304" r:id="rId45"/>
    <p:sldId id="311" r:id="rId46"/>
    <p:sldId id="313" r:id="rId47"/>
    <p:sldId id="31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55"/>
  </p:normalViewPr>
  <p:slideViewPr>
    <p:cSldViewPr snapToGrid="0" snapToObjects="1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0CCC-E0A5-4D27-8C90-6F6B8367D1C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63EBA-9D8F-4F49-A072-4A0695F3A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2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4651-1E8A-F941-9846-054FC3CC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23319-D7A2-5F45-800B-0713DA0CF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C99D-11B2-E944-ADBB-55DB1DBE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229F-93BF-AD42-873A-EE350531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4D3B0-BE91-324F-9D0E-89F3EE3A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99F7-63A4-0242-B76A-8354E7A5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E8AB0-9B36-8F4A-A7B6-3DA1FB871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D289-6E24-EA4C-AB92-D431B9A9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56FA-1D4E-A34B-8E91-BD86B184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34E34-3F68-4A43-94D3-A27DE76C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F4571-DE31-0044-9631-BB73A78C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9B502-7658-E640-9F92-9B00AB98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6419-8B10-6041-95A4-E4161B6B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3C66-F089-C845-A6A8-FA3D05A3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50CD-F28F-5843-B266-F747539B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8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3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9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1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91A5-0F17-E44E-9391-2D4A56B1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A53D-1491-4D47-B49B-073B1B78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331C-3BA7-2B47-AD5C-4C69EFEE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4764-73C8-B14F-8076-235649F5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4AB6-E47F-CC4F-A7D3-C57D69D9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92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51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82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3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918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26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609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14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991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9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0153-BE61-DE46-8B98-F47FD502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62C0-A7C0-DC43-874C-091980BF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8569-8678-544F-87BF-3CACF0F2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DA27-A2E5-7347-AF70-5A0E8162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828DB-8596-0444-8F97-A4F1DE0E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2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31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156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93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31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628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75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634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11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10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DC8-4CA8-9C4D-9A27-5F76AB04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3843-A64C-B848-B1FE-66EDF35B8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38695-13E6-0443-A7F1-9C3746FD9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FE726-404D-8345-B955-97612050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62CD-941B-014F-AB02-4321B031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BCAD0-8E2E-4D4F-96BB-56A058FE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9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75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10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189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4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370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20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21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15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51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377D-6025-784E-B502-A989C83E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0ED4-F378-2B49-A4D2-B47CBD5E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2F7E-EA64-7E40-BFFB-525F5DCD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38DB-799D-FD43-A1AF-DA27DAF39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D1C9-FAE3-F04D-8C9A-920F2BB94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972EE-EE95-2D4D-BE87-7892DCC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EFF0F-E7C5-2C47-9C95-57999FB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D831C-09D3-FB45-8EA9-E8423EF4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11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4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DD0-2F44-9C4F-938D-DC373AE0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DA35D-0E13-3649-BFAC-816267C2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39D53-9210-EA47-A3DC-C66C9353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E22C8-94E8-BE45-AB90-923DF408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C7A35-7CA2-B348-B598-2560762D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7410-A743-2348-808F-47FF4FF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B5BFB-76CA-1A44-8DBB-A803949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0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9B88-2B6B-2943-9C83-9DE6F56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5DA5-4590-B341-ADC1-C87C62A4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B8E0-4FFA-4140-BED4-B28BD1FB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E39EF-F1FC-CC4B-B0AE-24D68E60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832D8-83BC-2048-87A1-506ADC19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6DD8-D277-4749-9CE9-D6B5FA37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6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1508-2155-4145-84E9-92CEB99D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31B71-75E6-454E-802F-E3F255FCF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ED65-0B3F-9446-B822-0F6B5DF99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5F035-7C28-114C-9FE0-249D746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F8A6E-3086-5941-95AB-CBB75DA0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9DE52-66C0-904C-AC5C-8258923A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jp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103BE-EA02-B84A-8347-79940245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D103D-6B22-E442-A64A-51179AAB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2B59-8BB3-AD4F-BA44-C5D378A28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032B-525F-BE45-9BCC-7BCBA637803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A38A9-BBD3-E549-A2B0-68C5851B3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D196-5240-C945-8429-4618580B9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7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5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6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9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4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3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6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06146810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8B51-BCC0-594B-AE15-405910AA5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794" y="3429000"/>
            <a:ext cx="3819524" cy="992187"/>
          </a:xfrm>
        </p:spPr>
        <p:txBody>
          <a:bodyPr>
            <a:normAutofit/>
          </a:bodyPr>
          <a:lstStyle/>
          <a:p>
            <a:pPr algn="l"/>
            <a:r>
              <a:rPr lang="en-GB"/>
              <a:t> </a:t>
            </a:r>
            <a:r>
              <a:rPr lang="en-GB" dirty="0"/>
              <a:t>4</a:t>
            </a:r>
            <a:r>
              <a:rPr lang="en-GB" smtClean="0"/>
              <a:t>.03.21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BA29D-3548-5A4E-8D36-4743EB544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12" y="915987"/>
            <a:ext cx="11672888" cy="2312988"/>
          </a:xfrm>
        </p:spPr>
        <p:txBody>
          <a:bodyPr>
            <a:normAutofit lnSpcReduction="10000"/>
          </a:bodyPr>
          <a:lstStyle/>
          <a:p>
            <a:r>
              <a:rPr lang="en-GB" sz="8000" dirty="0">
                <a:latin typeface="Chalkboard" panose="03050602040202020205" pitchFamily="66" charset="77"/>
              </a:rPr>
              <a:t>Year 3</a:t>
            </a:r>
          </a:p>
          <a:p>
            <a:r>
              <a:rPr lang="en-GB" sz="8000" dirty="0">
                <a:latin typeface="Chalkboard" panose="03050602040202020205" pitchFamily="66" charset="77"/>
              </a:rPr>
              <a:t>Maths Lesson</a:t>
            </a:r>
          </a:p>
          <a:p>
            <a:endParaRPr lang="en-GB" sz="3600" u="sng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9748B-0BF2-BA45-BFA0-DAAD478FFC61}"/>
              </a:ext>
            </a:extLst>
          </p:cNvPr>
          <p:cNvSpPr txBox="1"/>
          <p:nvPr/>
        </p:nvSpPr>
        <p:spPr>
          <a:xfrm>
            <a:off x="2065345" y="5942013"/>
            <a:ext cx="806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 Learning </a:t>
            </a:r>
            <a:r>
              <a:rPr lang="en-GB" dirty="0" err="1"/>
              <a:t>Powerpoint</a:t>
            </a:r>
            <a:r>
              <a:rPr lang="en-GB" dirty="0"/>
              <a:t> – If you have any problems, just send us a Dojo message.</a:t>
            </a:r>
          </a:p>
        </p:txBody>
      </p:sp>
    </p:spTree>
    <p:extLst>
      <p:ext uri="{BB962C8B-B14F-4D97-AF65-F5344CB8AC3E}">
        <p14:creationId xmlns:p14="http://schemas.microsoft.com/office/powerpoint/2010/main" val="107664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2345026" y="473321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defTabSz="457200">
                  <a:buFontTx/>
                  <a:buAutoNum type="arabicParenR"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pPr defTabSz="45720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cm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1 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cm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 47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128 cm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 cm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026" y="473321"/>
                <a:ext cx="7497474" cy="3970318"/>
              </a:xfrm>
              <a:prstGeom prst="rect">
                <a:avLst/>
              </a:prstGeom>
              <a:blipFill>
                <a:blip r:embed="rId3"/>
                <a:stretch>
                  <a:fillRect l="-1707" t="-1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24227" y="86118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4227" y="132356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7627" y="2159609"/>
                <a:ext cx="27948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 25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627" y="2159609"/>
                <a:ext cx="2794882" cy="523220"/>
              </a:xfrm>
              <a:prstGeom prst="rect">
                <a:avLst/>
              </a:prstGeom>
              <a:blipFill>
                <a:blip r:embed="rId4"/>
                <a:stretch>
                  <a:fillRect l="-4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54862" y="215960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85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028" y="341118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3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7849906" y="1643034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53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2274633" y="519931"/>
            <a:ext cx="3624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Tommy uses toy bricks to make a tower.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What is the height of the tower?</a:t>
            </a:r>
          </a:p>
        </p:txBody>
      </p:sp>
      <p:sp>
        <p:nvSpPr>
          <p:cNvPr id="17" name="Rectangle 8"/>
          <p:cNvSpPr/>
          <p:nvPr/>
        </p:nvSpPr>
        <p:spPr>
          <a:xfrm>
            <a:off x="6108324" y="517276"/>
            <a:ext cx="1933145" cy="3178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7088925" y="3695587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0"/>
          <p:cNvSpPr/>
          <p:nvPr/>
        </p:nvSpPr>
        <p:spPr>
          <a:xfrm>
            <a:off x="5980387" y="3695587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8197463" y="3695587"/>
            <a:ext cx="1300829" cy="1186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2"/>
          <p:cNvSpPr/>
          <p:nvPr/>
        </p:nvSpPr>
        <p:spPr>
          <a:xfrm>
            <a:off x="4040927" y="3695587"/>
            <a:ext cx="1939287" cy="11861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Straight Arrow Connector 14"/>
          <p:cNvCxnSpPr/>
          <p:nvPr/>
        </p:nvCxnSpPr>
        <p:spPr>
          <a:xfrm>
            <a:off x="8204961" y="568231"/>
            <a:ext cx="0" cy="302544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7"/>
          <p:cNvCxnSpPr/>
          <p:nvPr/>
        </p:nvCxnSpPr>
        <p:spPr>
          <a:xfrm>
            <a:off x="3880040" y="3695587"/>
            <a:ext cx="0" cy="1186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9"/>
          <p:cNvSpPr/>
          <p:nvPr/>
        </p:nvSpPr>
        <p:spPr>
          <a:xfrm>
            <a:off x="2646615" y="3965489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18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4" name="Straight Arrow Connector 20"/>
          <p:cNvCxnSpPr/>
          <p:nvPr/>
        </p:nvCxnSpPr>
        <p:spPr>
          <a:xfrm>
            <a:off x="3996834" y="5036459"/>
            <a:ext cx="19019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5"/>
          <p:cNvSpPr/>
          <p:nvPr/>
        </p:nvSpPr>
        <p:spPr>
          <a:xfrm>
            <a:off x="4304489" y="5003578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23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7" name="Straight Arrow Connector 26"/>
          <p:cNvCxnSpPr/>
          <p:nvPr/>
        </p:nvCxnSpPr>
        <p:spPr>
          <a:xfrm>
            <a:off x="5966532" y="5039061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9"/>
          <p:cNvSpPr/>
          <p:nvPr/>
        </p:nvSpPr>
        <p:spPr>
          <a:xfrm>
            <a:off x="5911701" y="5042239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12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9" name="Straight Arrow Connector 30"/>
          <p:cNvCxnSpPr/>
          <p:nvPr/>
        </p:nvCxnSpPr>
        <p:spPr>
          <a:xfrm>
            <a:off x="7099513" y="5041488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1"/>
          <p:cNvSpPr/>
          <p:nvPr/>
        </p:nvSpPr>
        <p:spPr>
          <a:xfrm>
            <a:off x="7088926" y="5044666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12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1" name="Straight Arrow Connector 32"/>
          <p:cNvCxnSpPr/>
          <p:nvPr/>
        </p:nvCxnSpPr>
        <p:spPr>
          <a:xfrm>
            <a:off x="8252122" y="5041489"/>
            <a:ext cx="1260025" cy="75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4"/>
          <p:cNvSpPr/>
          <p:nvPr/>
        </p:nvSpPr>
        <p:spPr>
          <a:xfrm>
            <a:off x="8231750" y="5066177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17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5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7"/>
              <p:cNvSpPr txBox="1"/>
              <p:nvPr/>
            </p:nvSpPr>
            <p:spPr>
              <a:xfrm>
                <a:off x="2191513" y="703332"/>
                <a:ext cx="664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 mm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10 cm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3" y="703332"/>
                <a:ext cx="6643255" cy="523220"/>
              </a:xfrm>
              <a:prstGeom prst="rect">
                <a:avLst/>
              </a:prstGeom>
              <a:blipFill>
                <a:blip r:embed="rId3"/>
                <a:stretch>
                  <a:fillRect l="-192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9"/>
          <p:cNvSpPr/>
          <p:nvPr/>
        </p:nvSpPr>
        <p:spPr>
          <a:xfrm>
            <a:off x="5664784" y="703010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730" y="741787"/>
            <a:ext cx="653142" cy="5177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/>
              <p:cNvSpPr txBox="1"/>
              <p:nvPr/>
            </p:nvSpPr>
            <p:spPr>
              <a:xfrm>
                <a:off x="7344693" y="1599366"/>
                <a:ext cx="260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10 mm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1 cm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3" y="1599366"/>
                <a:ext cx="2602063" cy="523220"/>
              </a:xfrm>
              <a:prstGeom prst="rect">
                <a:avLst/>
              </a:prstGeom>
              <a:blipFill>
                <a:blip r:embed="rId4"/>
                <a:stretch>
                  <a:fillRect l="-491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7"/>
          <p:cNvSpPr txBox="1"/>
          <p:nvPr/>
        </p:nvSpPr>
        <p:spPr>
          <a:xfrm>
            <a:off x="5324656" y="717371"/>
            <a:ext cx="80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/>
              <p:cNvSpPr txBox="1"/>
              <p:nvPr/>
            </p:nvSpPr>
            <p:spPr>
              <a:xfrm>
                <a:off x="2191513" y="1815496"/>
                <a:ext cx="664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 cm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10 cm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3" y="1815496"/>
                <a:ext cx="6643255" cy="523220"/>
              </a:xfrm>
              <a:prstGeom prst="rect">
                <a:avLst/>
              </a:prstGeom>
              <a:blipFill>
                <a:blip r:embed="rId5"/>
                <a:stretch>
                  <a:fillRect l="-192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178139" y="625217"/>
            <a:ext cx="894607" cy="6897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731217" y="1814211"/>
            <a:ext cx="156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12 cm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326369" y="714472"/>
            <a:ext cx="71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/>
              <p:cNvSpPr txBox="1"/>
              <p:nvPr/>
            </p:nvSpPr>
            <p:spPr>
              <a:xfrm>
                <a:off x="2191512" y="3464185"/>
                <a:ext cx="8406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1 m 80 cm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cm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1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2" y="3464185"/>
                <a:ext cx="8406406" cy="523220"/>
              </a:xfrm>
              <a:prstGeom prst="rect">
                <a:avLst/>
              </a:prstGeom>
              <a:blipFill>
                <a:blip r:embed="rId6"/>
                <a:stretch>
                  <a:fillRect l="-15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283913" y="3415338"/>
            <a:ext cx="894607" cy="6897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/>
              <p:cNvSpPr txBox="1"/>
              <p:nvPr/>
            </p:nvSpPr>
            <p:spPr>
              <a:xfrm>
                <a:off x="5762722" y="3475647"/>
                <a:ext cx="260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2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m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22" y="3475647"/>
                <a:ext cx="260206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889261" y="2520506"/>
            <a:ext cx="2801797" cy="2837294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2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2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2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063754" y="4559311"/>
            <a:ext cx="6944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1 m</a:t>
            </a:r>
            <a:endParaRPr lang="en-GB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97077" y="4587080"/>
            <a:ext cx="10791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80 cm </a:t>
            </a:r>
            <a:endParaRPr lang="en-GB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39299" y="2779633"/>
            <a:ext cx="1468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180 cm</a:t>
            </a:r>
            <a:endParaRPr lang="en-GB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7"/>
              <p:cNvSpPr txBox="1"/>
              <p:nvPr/>
            </p:nvSpPr>
            <p:spPr>
              <a:xfrm>
                <a:off x="2191512" y="4420498"/>
                <a:ext cx="4146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180 cm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cm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2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2" y="4420498"/>
                <a:ext cx="4146490" cy="523220"/>
              </a:xfrm>
              <a:prstGeom prst="rect">
                <a:avLst/>
              </a:prstGeom>
              <a:blipFill>
                <a:blip r:embed="rId8"/>
                <a:stretch>
                  <a:fillRect l="-308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824906" y="4561215"/>
            <a:ext cx="1172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</a:rPr>
              <a:t>100 cm</a:t>
            </a:r>
            <a:endParaRPr lang="en-GB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7"/>
              <p:cNvSpPr txBox="1"/>
              <p:nvPr/>
            </p:nvSpPr>
            <p:spPr>
              <a:xfrm>
                <a:off x="5303153" y="4403239"/>
                <a:ext cx="260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200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cm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153" y="4403239"/>
                <a:ext cx="2602063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836610" y="4407262"/>
            <a:ext cx="894607" cy="6897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4010948" y="4467258"/>
            <a:ext cx="70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4469201" y="3492906"/>
            <a:ext cx="70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3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 build="allAtOnce"/>
      <p:bldP spid="7" grpId="0"/>
      <p:bldP spid="7" grpId="1"/>
      <p:bldP spid="10" grpId="0"/>
      <p:bldP spid="10" grpId="1"/>
      <p:bldP spid="11" grpId="0"/>
      <p:bldP spid="12" grpId="0"/>
      <p:bldP spid="13" grpId="0" animBg="1"/>
      <p:bldP spid="14" grpId="0"/>
      <p:bldP spid="21" grpId="0"/>
      <p:bldP spid="21" grpId="1"/>
      <p:bldP spid="22" grpId="0"/>
      <p:bldP spid="22" grpId="1"/>
      <p:bldP spid="24" grpId="0"/>
      <p:bldP spid="24" grpId="1"/>
      <p:bldP spid="25" grpId="0"/>
      <p:bldP spid="27" grpId="0"/>
      <p:bldP spid="27" grpId="1"/>
      <p:bldP spid="28" grpId="0"/>
      <p:bldP spid="29" grpId="0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216557" y="600495"/>
            <a:ext cx="6643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A mat is 45 cm long.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A rug is 63 cm long.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How long are they altogether?</a:t>
            </a:r>
          </a:p>
        </p:txBody>
      </p:sp>
      <p:sp>
        <p:nvSpPr>
          <p:cNvPr id="3" name="Rectangle 8"/>
          <p:cNvSpPr/>
          <p:nvPr/>
        </p:nvSpPr>
        <p:spPr>
          <a:xfrm>
            <a:off x="5125330" y="4266831"/>
            <a:ext cx="3976255" cy="11861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744079" y="4266831"/>
            <a:ext cx="2381250" cy="1186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749775" y="4536735"/>
            <a:ext cx="141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Rug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3509541" y="4536731"/>
            <a:ext cx="141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Mat</a:t>
            </a:r>
          </a:p>
        </p:txBody>
      </p:sp>
      <p:cxnSp>
        <p:nvCxnSpPr>
          <p:cNvPr id="7" name="Straight Arrow Connector 18"/>
          <p:cNvCxnSpPr/>
          <p:nvPr/>
        </p:nvCxnSpPr>
        <p:spPr>
          <a:xfrm>
            <a:off x="2744079" y="5583338"/>
            <a:ext cx="2360878" cy="142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/>
          <p:nvPr/>
        </p:nvSpPr>
        <p:spPr>
          <a:xfrm>
            <a:off x="3246148" y="5601278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45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" name="Straight Arrow Connector 18"/>
          <p:cNvCxnSpPr/>
          <p:nvPr/>
        </p:nvCxnSpPr>
        <p:spPr>
          <a:xfrm>
            <a:off x="5173358" y="5598086"/>
            <a:ext cx="3928226" cy="17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/>
          <p:cNvSpPr/>
          <p:nvPr/>
        </p:nvSpPr>
        <p:spPr>
          <a:xfrm>
            <a:off x="6435086" y="5601278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63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454036" y="565526"/>
          <a:ext cx="1728996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91320" y="2020957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20" y="2020957"/>
                <a:ext cx="53091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331527" y="2668324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3300" dirty="0">
                <a:solidFill>
                  <a:prstClr val="black"/>
                </a:solidFill>
                <a:latin typeface="Calibri" panose="020F0502020204030204" pitchFamily="34" charset="0"/>
              </a:rPr>
              <a:t>8</a:t>
            </a:r>
            <a:endParaRPr lang="en-GB" sz="3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68123" y="3250920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90250" y="2668324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3300" dirty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  <a:endParaRPr lang="en-GB" sz="3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8973" y="2668324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33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lang="en-GB" sz="3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35"/>
          <p:cNvSpPr/>
          <p:nvPr/>
        </p:nvSpPr>
        <p:spPr>
          <a:xfrm>
            <a:off x="1874152" y="2965394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108 cm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25984" y="670922"/>
            <a:ext cx="3070446" cy="3109347"/>
            <a:chOff x="268171" y="249049"/>
            <a:chExt cx="2498576" cy="2448272"/>
          </a:xfrm>
        </p:grpSpPr>
        <p:sp>
          <p:nvSpPr>
            <p:cNvPr id="22" name="Oval 21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2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2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2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5" name="Straight Connector 24"/>
            <p:cNvCxnSpPr>
              <a:stCxn id="22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35"/>
          <p:cNvSpPr/>
          <p:nvPr/>
        </p:nvSpPr>
        <p:spPr>
          <a:xfrm>
            <a:off x="7225891" y="951491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108 cm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8" name="Rectangle 35"/>
          <p:cNvSpPr/>
          <p:nvPr/>
        </p:nvSpPr>
        <p:spPr>
          <a:xfrm>
            <a:off x="6234769" y="2887113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 m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9" name="Rectangle 35"/>
          <p:cNvSpPr/>
          <p:nvPr/>
        </p:nvSpPr>
        <p:spPr>
          <a:xfrm>
            <a:off x="8230162" y="2899320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8 cm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5"/>
              <p:cNvSpPr/>
              <p:nvPr/>
            </p:nvSpPr>
            <p:spPr>
              <a:xfrm>
                <a:off x="3214650" y="2965394"/>
                <a:ext cx="2761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m and 8 cm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50" y="2965394"/>
                <a:ext cx="2761805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Brace 31"/>
          <p:cNvSpPr/>
          <p:nvPr/>
        </p:nvSpPr>
        <p:spPr>
          <a:xfrm rot="16200000">
            <a:off x="5816588" y="915841"/>
            <a:ext cx="212490" cy="635750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6357" y="3412749"/>
            <a:ext cx="116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4" name="Rectangle 35"/>
          <p:cNvSpPr/>
          <p:nvPr/>
        </p:nvSpPr>
        <p:spPr>
          <a:xfrm>
            <a:off x="5002706" y="3408947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108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5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/>
      <p:bldP spid="11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7" grpId="0"/>
      <p:bldP spid="28" grpId="0"/>
      <p:bldP spid="29" grpId="0"/>
      <p:bldP spid="30" grpId="0"/>
      <p:bldP spid="32" grpId="0" animBg="1"/>
      <p:bldP spid="33" grpId="0"/>
      <p:bldP spid="33" grpId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2165234" y="275178"/>
            <a:ext cx="70757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A paperclip is 30 </a:t>
            </a:r>
            <a:r>
              <a:rPr lang="en-GB" sz="2800">
                <a:solidFill>
                  <a:prstClr val="black"/>
                </a:solidFill>
                <a:latin typeface="Calibri" panose="020F0502020204030204" pitchFamily="34" charset="0"/>
              </a:rPr>
              <a:t>mm long.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A crayon is 9 cm long.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Dexter arranges some paperclips 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and crayons like this: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Does his pattern fit onto a 30 cm long piece of paper?</a:t>
            </a:r>
          </a:p>
        </p:txBody>
      </p:sp>
      <p:pic>
        <p:nvPicPr>
          <p:cNvPr id="2050" name="Picture 2" descr="100+ Free Crayons &amp; Pencil Illustrations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58" y="3394033"/>
            <a:ext cx="2486960" cy="6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perclip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5234" y="3259146"/>
            <a:ext cx="891907" cy="8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282" y="405552"/>
            <a:ext cx="695617" cy="695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4269" y="531270"/>
            <a:ext cx="17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4" descr="Paperclip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9239" y="3233680"/>
            <a:ext cx="891907" cy="8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aperclip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1146" y="3233680"/>
            <a:ext cx="891907" cy="8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00+ Free Crayons &amp; Pencil Illustrations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99" y="3407890"/>
            <a:ext cx="2486960" cy="6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9"/>
          <p:cNvSpPr/>
          <p:nvPr/>
        </p:nvSpPr>
        <p:spPr>
          <a:xfrm>
            <a:off x="2017475" y="3924201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3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8177931" y="3940881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9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3722969" y="3940881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9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"/>
              <p:cNvSpPr/>
              <p:nvPr/>
            </p:nvSpPr>
            <p:spPr>
              <a:xfrm>
                <a:off x="2730488" y="5509280"/>
                <a:ext cx="22277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srgbClr val="5B9BD5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5B9BD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5B9BD5"/>
                    </a:solidFill>
                    <a:latin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5B9BD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5B9BD5"/>
                    </a:solidFill>
                    <a:latin typeface="Calibri" panose="020F0502020204030204"/>
                  </a:rPr>
                  <a:t> 27</a:t>
                </a:r>
              </a:p>
            </p:txBody>
          </p:sp>
        </mc:Choice>
        <mc:Fallback xmlns="">
          <p:sp>
            <p:nvSpPr>
              <p:cNvPr id="16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488" y="5509280"/>
                <a:ext cx="2227794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819276" y="2825070"/>
            <a:ext cx="2204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Yes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61580" y="3924201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30 mm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2493" y="3937036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30 mm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2474" y="3940881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30 mm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5197076" y="3937036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3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6280244" y="3940881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3 cm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9"/>
              <p:cNvSpPr/>
              <p:nvPr/>
            </p:nvSpPr>
            <p:spPr>
              <a:xfrm>
                <a:off x="2191513" y="4689691"/>
                <a:ext cx="37332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srgbClr val="ED7D31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 27 </a:t>
                </a:r>
              </a:p>
            </p:txBody>
          </p:sp>
        </mc:Choice>
        <mc:Fallback xmlns="">
          <p:sp>
            <p:nvSpPr>
              <p:cNvPr id="26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3" y="4689691"/>
                <a:ext cx="3733291" cy="523220"/>
              </a:xfrm>
              <a:prstGeom prst="rect">
                <a:avLst/>
              </a:prstGeom>
              <a:blipFill>
                <a:blip r:embed="rId7"/>
                <a:stretch>
                  <a:fillRect l="-1144" t="-10465" r="-343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9"/>
              <p:cNvSpPr/>
              <p:nvPr/>
            </p:nvSpPr>
            <p:spPr>
              <a:xfrm>
                <a:off x="6184292" y="4697606"/>
                <a:ext cx="373329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srgbClr val="70AD47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12</a:t>
                </a:r>
              </a:p>
              <a:p>
                <a:pPr algn="ctr" defTabSz="457200"/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12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24</a:t>
                </a:r>
              </a:p>
              <a:p>
                <a:pPr algn="ctr" defTabSz="457200"/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27</a:t>
                </a:r>
              </a:p>
            </p:txBody>
          </p:sp>
        </mc:Choice>
        <mc:Fallback xmlns="">
          <p:sp>
            <p:nvSpPr>
              <p:cNvPr id="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92" y="4697606"/>
                <a:ext cx="3733291" cy="1384995"/>
              </a:xfrm>
              <a:prstGeom prst="rect">
                <a:avLst/>
              </a:prstGeom>
              <a:blipFill>
                <a:blip r:embed="rId8"/>
                <a:stretch>
                  <a:fillRect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3" grpId="0"/>
      <p:bldP spid="14" grpId="0"/>
      <p:bldP spid="16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19" t="12831" r="17746" b="7582"/>
          <a:stretch/>
        </p:blipFill>
        <p:spPr>
          <a:xfrm>
            <a:off x="1053736" y="0"/>
            <a:ext cx="9854261" cy="67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73" t="14924" r="17990" b="5736"/>
          <a:stretch/>
        </p:blipFill>
        <p:spPr>
          <a:xfrm>
            <a:off x="1358537" y="66348"/>
            <a:ext cx="9988732" cy="67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09" y="705395"/>
            <a:ext cx="2740466" cy="3282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698" y="966652"/>
            <a:ext cx="5192498" cy="1656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663" y="3644941"/>
            <a:ext cx="4970865" cy="2738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06" y="4549023"/>
            <a:ext cx="5985137" cy="11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6" y="531222"/>
            <a:ext cx="3243982" cy="3024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66" y="531222"/>
            <a:ext cx="3362640" cy="49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D24D-F795-C64A-B7CB-02AB2E88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this maths </a:t>
            </a:r>
            <a:r>
              <a:rPr lang="en-GB" sz="6600" b="1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powerpoint</a:t>
            </a:r>
            <a:r>
              <a:rPr lang="en-GB" sz="6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337D-C3CE-AE4A-A65A-6190F240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794" y="2000249"/>
            <a:ext cx="7872412" cy="2100264"/>
          </a:xfrm>
        </p:spPr>
        <p:txBody>
          <a:bodyPr>
            <a:normAutofit/>
          </a:bodyPr>
          <a:lstStyle/>
          <a:p>
            <a:r>
              <a:rPr lang="en-GB" sz="4000" dirty="0"/>
              <a:t>1 warm up </a:t>
            </a:r>
            <a:r>
              <a:rPr lang="en-GB" sz="4000" dirty="0" smtClean="0"/>
              <a:t>activity</a:t>
            </a:r>
          </a:p>
          <a:p>
            <a:r>
              <a:rPr lang="en-GB" sz="4000" dirty="0" smtClean="0"/>
              <a:t>Answers from yesterday’s work </a:t>
            </a:r>
            <a:endParaRPr lang="en-GB" sz="4000" dirty="0"/>
          </a:p>
          <a:p>
            <a:r>
              <a:rPr lang="en-GB" sz="4000" dirty="0"/>
              <a:t>1 maths lesson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lassDojo">
            <a:extLst>
              <a:ext uri="{FF2B5EF4-FFF2-40B4-BE49-F238E27FC236}">
                <a16:creationId xmlns:a16="http://schemas.microsoft.com/office/drawing/2014/main" id="{AF23921A-5FB0-E84D-9978-22DCFFAF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422775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8D33B-2A25-AD4E-8E01-01CFAB7B946E}"/>
              </a:ext>
            </a:extLst>
          </p:cNvPr>
          <p:cNvSpPr txBox="1"/>
          <p:nvPr/>
        </p:nvSpPr>
        <p:spPr>
          <a:xfrm>
            <a:off x="4855780" y="5297214"/>
            <a:ext cx="452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– you can get Dojos for posting pictures of your work on Class Dojo!</a:t>
            </a:r>
          </a:p>
        </p:txBody>
      </p:sp>
    </p:spTree>
    <p:extLst>
      <p:ext uri="{BB962C8B-B14F-4D97-AF65-F5344CB8AC3E}">
        <p14:creationId xmlns:p14="http://schemas.microsoft.com/office/powerpoint/2010/main" val="21231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4" y="160291"/>
            <a:ext cx="5044144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4</a:t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537" y="1488481"/>
            <a:ext cx="4635719" cy="5365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Convert these unit of length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74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69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EC9068-6EB3-104D-9889-B71D8AB95473}"/>
              </a:ext>
            </a:extLst>
          </p:cNvPr>
          <p:cNvSpPr txBox="1"/>
          <p:nvPr/>
        </p:nvSpPr>
        <p:spPr>
          <a:xfrm>
            <a:off x="0" y="2718126"/>
            <a:ext cx="51922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3 cm = ____mm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5 cm = ____mm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9cm = ____mm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4cm 6mm = ____mm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8 cm 9mm = ____mm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7 cm 6mm= ____mm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1m = ____ cm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4 m = ____ cm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7 m 50 cm = ____ cm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5 m 60 cm = _____cm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757323" y="2274141"/>
            <a:ext cx="107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Easier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8565928" y="2194906"/>
            <a:ext cx="121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Harder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6107" y="2797361"/>
            <a:ext cx="268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80171" y="514350"/>
            <a:ext cx="1943743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Answers on the next slide. No peeking!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6229" y="2797361"/>
            <a:ext cx="4887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6 cm 7mm =  _____mm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8 cm 9mm = _____mm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9cm 5mm = ____mm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10 cm 3mm = ____mm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2m 40 cm = _____cm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8m 55cm = _____cm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9m 88cm = _____cm 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7m 33cm = _____ cm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10 m 70cm = ____cm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12m 67cm = ____cm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9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4" y="160291"/>
            <a:ext cx="50441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</a:t>
            </a:r>
            <a:r>
              <a:rPr lang="en-GB" b="1" u="sng" dirty="0" smtClean="0">
                <a:solidFill>
                  <a:srgbClr val="C00000"/>
                </a:solidFill>
              </a:rPr>
              <a:t>4</a:t>
            </a:r>
            <a:br>
              <a:rPr lang="en-GB" b="1" u="sng" dirty="0" smtClean="0">
                <a:solidFill>
                  <a:srgbClr val="C00000"/>
                </a:solidFill>
              </a:rPr>
            </a:br>
            <a:r>
              <a:rPr lang="en-GB" b="1" u="sng" dirty="0" smtClean="0">
                <a:solidFill>
                  <a:srgbClr val="C00000"/>
                </a:solidFill>
              </a:rPr>
              <a:t>Answers</a:t>
            </a:r>
            <a:r>
              <a:rPr lang="en-GB" b="1" u="sng" dirty="0">
                <a:solidFill>
                  <a:srgbClr val="C00000"/>
                </a:solidFill>
              </a:rPr>
              <a:t/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537" y="1488481"/>
            <a:ext cx="4635719" cy="536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74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69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EC9068-6EB3-104D-9889-B71D8AB95473}"/>
              </a:ext>
            </a:extLst>
          </p:cNvPr>
          <p:cNvSpPr txBox="1"/>
          <p:nvPr/>
        </p:nvSpPr>
        <p:spPr>
          <a:xfrm>
            <a:off x="0" y="2718126"/>
            <a:ext cx="51922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cm = 30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cm = 50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9cm =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90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4cm 6mm = 46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cm 9mm =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89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cm 6mm= 76 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1m = 100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 = 400 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m 50 cm = 750 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 60 cm = 560cm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757323" y="2274141"/>
            <a:ext cx="107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8565928" y="2194906"/>
            <a:ext cx="121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6107" y="2797361"/>
            <a:ext cx="268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80171" y="514350"/>
            <a:ext cx="1943743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 on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next slide. No peeking!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229" y="2797361"/>
            <a:ext cx="4887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cm 7mm =  67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cm 9mm = 89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9cm 5mm = 95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cm 3mm = 103mm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2m 40 cm = 240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8m 55cm = 855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9m 88cm = 988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7m 33cm = 733 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 70cm = 1070_cm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12m 67cm = 1267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5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404763"/>
            <a:ext cx="767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en-GB" sz="32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.03.21</a:t>
            </a:r>
            <a:endParaRPr lang="en-GB" sz="3200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73" y="1403928"/>
            <a:ext cx="9720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4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I add units of length</a:t>
            </a:r>
            <a:endParaRPr lang="en-GB" sz="40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80176" y="188640"/>
            <a:ext cx="252028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Write today’s date and objective in your home learning book.</a:t>
            </a:r>
          </a:p>
        </p:txBody>
      </p:sp>
      <p:sp>
        <p:nvSpPr>
          <p:cNvPr id="6" name="Oval 5"/>
          <p:cNvSpPr/>
          <p:nvPr/>
        </p:nvSpPr>
        <p:spPr>
          <a:xfrm>
            <a:off x="7104112" y="4365104"/>
            <a:ext cx="280831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Remember to be proud of your work and use your best </a:t>
            </a:r>
            <a:r>
              <a:rPr lang="en-GB" dirty="0" smtClean="0">
                <a:solidFill>
                  <a:prstClr val="white"/>
                </a:solidFill>
                <a:latin typeface="Calibri"/>
              </a:rPr>
              <a:t>presentation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2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53" t="13790" r="16323" b="4839"/>
          <a:stretch/>
        </p:blipFill>
        <p:spPr>
          <a:xfrm>
            <a:off x="1615748" y="95793"/>
            <a:ext cx="9627017" cy="64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54" t="15097" r="16177" b="4136"/>
          <a:stretch/>
        </p:blipFill>
        <p:spPr>
          <a:xfrm>
            <a:off x="1069995" y="0"/>
            <a:ext cx="10548778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5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6" y="277091"/>
            <a:ext cx="990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For </a:t>
            </a:r>
            <a:r>
              <a:rPr lang="en-GB" dirty="0" smtClean="0">
                <a:latin typeface="Comic Sans MS" panose="030F0702030302020204" pitchFamily="66" charset="0"/>
              </a:rPr>
              <a:t>today’s Maths lesson, </a:t>
            </a:r>
            <a:r>
              <a:rPr lang="en-GB" dirty="0">
                <a:latin typeface="Comic Sans MS" panose="030F0702030302020204" pitchFamily="66" charset="0"/>
              </a:rPr>
              <a:t>I would like you to use this </a:t>
            </a:r>
            <a:r>
              <a:rPr lang="en-GB" dirty="0" smtClean="0">
                <a:latin typeface="Comic Sans MS" panose="030F0702030302020204" pitchFamily="66" charset="0"/>
              </a:rPr>
              <a:t>video from White Rose Maths. In today’s lesson we are learning about using our knowledge of length to add units of length together.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036" y="2900310"/>
            <a:ext cx="27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 will need to get the equipment shown here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71273" y="3223475"/>
            <a:ext cx="868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164" y="4729018"/>
            <a:ext cx="297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have also copied a few of the slides to help you on your way.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761810"/>
            <a:ext cx="4955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Pencil</a:t>
            </a:r>
          </a:p>
          <a:p>
            <a:pPr marL="285750" indent="-285750"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Ruler</a:t>
            </a:r>
          </a:p>
          <a:p>
            <a:pPr marL="285750" indent="-285750"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Exercise book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164" y="1454331"/>
            <a:ext cx="530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https://vimeo.com/506146810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6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2345026" y="473321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defTabSz="457200">
                  <a:buFontTx/>
                  <a:buAutoNum type="arabicParenR"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pPr defTabSz="45720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cm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1 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cm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 47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128 cm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 cm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026" y="473321"/>
                <a:ext cx="7497474" cy="3970318"/>
              </a:xfrm>
              <a:prstGeom prst="rect">
                <a:avLst/>
              </a:prstGeom>
              <a:blipFill>
                <a:blip r:embed="rId2"/>
                <a:stretch>
                  <a:fillRect l="-1707" t="-1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4.6|22.5|7.2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9|21.5|0.8|6|1.3|7.8|8.1|3.3|1|16.9|2.5|0.9|4.7|10.5|7.6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4.2|6.3|1.1|5.3|1.1|7|9.4|4.1|4.2|5.6|7.8|7.5|4.9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7.5|7.7|6.5|17.6|22|33.2|1.2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2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3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4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6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7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18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9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057C9BE9C5A41BE769B1C2B60F132" ma:contentTypeVersion="13" ma:contentTypeDescription="Create a new document." ma:contentTypeScope="" ma:versionID="c7abc5df8551666119d6d123df3d5118">
  <xsd:schema xmlns:xsd="http://www.w3.org/2001/XMLSchema" xmlns:xs="http://www.w3.org/2001/XMLSchema" xmlns:p="http://schemas.microsoft.com/office/2006/metadata/properties" xmlns:ns3="a0a8976a-7299-4835-8070-21fdeedc9cc0" xmlns:ns4="1bdd9bf8-020d-4964-b720-1ef7858a6916" targetNamespace="http://schemas.microsoft.com/office/2006/metadata/properties" ma:root="true" ma:fieldsID="a82f84373737e2813afe534a578ad1b0" ns3:_="" ns4:_="">
    <xsd:import namespace="a0a8976a-7299-4835-8070-21fdeedc9cc0"/>
    <xsd:import namespace="1bdd9bf8-020d-4964-b720-1ef7858a69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8976a-7299-4835-8070-21fdeedc9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d9bf8-020d-4964-b720-1ef7858a6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922CB-EB37-46B2-BB9F-3C3A93665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8976a-7299-4835-8070-21fdeedc9cc0"/>
    <ds:schemaRef ds:uri="1bdd9bf8-020d-4964-b720-1ef7858a69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10FF4B-BD59-4836-95A7-92B5DC3A4C70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1bdd9bf8-020d-4964-b720-1ef7858a6916"/>
    <ds:schemaRef ds:uri="a0a8976a-7299-4835-8070-21fdeedc9cc0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2742E4-02DB-4B3B-8BB1-3DC39D68FA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702</Words>
  <Application>Microsoft Office PowerPoint</Application>
  <PresentationFormat>Widescreen</PresentationFormat>
  <Paragraphs>168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18</vt:i4>
      </vt:variant>
    </vt:vector>
  </HeadingPairs>
  <TitlesOfParts>
    <vt:vector size="52" baseType="lpstr">
      <vt:lpstr>Aharoni</vt:lpstr>
      <vt:lpstr>Arial</vt:lpstr>
      <vt:lpstr>Calibri</vt:lpstr>
      <vt:lpstr>Calibri Light</vt:lpstr>
      <vt:lpstr>Cambria Math</vt:lpstr>
      <vt:lpstr>Chalkboard</vt:lpstr>
      <vt:lpstr>Comic Sans MS</vt:lpstr>
      <vt:lpstr>Office Theme</vt:lpstr>
      <vt:lpstr>3_Office Theme</vt:lpstr>
      <vt:lpstr>Let's learn slides</vt:lpstr>
      <vt:lpstr>1_Let's learn slides</vt:lpstr>
      <vt:lpstr>2_Let's learn slides</vt:lpstr>
      <vt:lpstr>Your turn</vt:lpstr>
      <vt:lpstr>3_Let's learn slides</vt:lpstr>
      <vt:lpstr>4_Let's learn slides</vt:lpstr>
      <vt:lpstr>5_Let's learn slides</vt:lpstr>
      <vt:lpstr>6_Let's learn slides</vt:lpstr>
      <vt:lpstr>7_Let's learn slides</vt:lpstr>
      <vt:lpstr>8_Let's learn slides</vt:lpstr>
      <vt:lpstr>1_Your turn</vt:lpstr>
      <vt:lpstr>9_Let's learn slides</vt:lpstr>
      <vt:lpstr>10_Let's learn slides</vt:lpstr>
      <vt:lpstr>11_Let's learn slides</vt:lpstr>
      <vt:lpstr>12_Let's learn slides</vt:lpstr>
      <vt:lpstr>13_Let's learn slides</vt:lpstr>
      <vt:lpstr>14_Let's learn slides</vt:lpstr>
      <vt:lpstr>15_Let's learn slides</vt:lpstr>
      <vt:lpstr>2_Your turn</vt:lpstr>
      <vt:lpstr>Get ready questions</vt:lpstr>
      <vt:lpstr>1_Get ready questions</vt:lpstr>
      <vt:lpstr>16_Let's learn slides</vt:lpstr>
      <vt:lpstr>17_Let's learn slides</vt:lpstr>
      <vt:lpstr>18_Let's learn slides</vt:lpstr>
      <vt:lpstr>19_Let's learn slides</vt:lpstr>
      <vt:lpstr> 4.03.21</vt:lpstr>
      <vt:lpstr>On this maths powerpoint:</vt:lpstr>
      <vt:lpstr>Warm Up Activity 4 </vt:lpstr>
      <vt:lpstr>Warm Up Activity 4 Answers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6.1.21</dc:title>
  <dc:creator>Suzanne Drummond</dc:creator>
  <cp:lastModifiedBy>Milne, Laura</cp:lastModifiedBy>
  <cp:revision>65</cp:revision>
  <dcterms:created xsi:type="dcterms:W3CDTF">2021-01-04T18:16:52Z</dcterms:created>
  <dcterms:modified xsi:type="dcterms:W3CDTF">2021-02-27T17:27:40Z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0x0101007DB057C9BE9C5A41BE769B1C2B60F132</vt:lpwstr>
  </property>
</Properties>
</file>