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7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0"/>
    <p:restoredTop sz="94655"/>
  </p:normalViewPr>
  <p:slideViewPr>
    <p:cSldViewPr snapToGrid="0" snapToObjects="1">
      <p:cViewPr varScale="1">
        <p:scale>
          <a:sx n="89" d="100"/>
          <a:sy n="89" d="100"/>
        </p:scale>
        <p:origin x="108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394651-1E8A-F941-9846-054FC3CC42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223319-D7A2-5F45-800B-0713DA0CF5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5BC99D-11B2-E944-ADBB-55DB1DBE9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7032B-525F-BE45-9BCC-7BCBA6378032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C1229F-93BF-AD42-873A-EE350531B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54D3B0-BE91-324F-9D0E-89F3EE3A3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CD8CB-D1D3-EE45-A18D-16F95E79D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363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099F7-63A4-0242-B76A-8354E7A5B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DE8AB0-9B36-8F4A-A7B6-3DA1FB8710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8DD289-6E24-EA4C-AB92-D431B9A99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7032B-525F-BE45-9BCC-7BCBA6378032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3856FA-1D4E-A34B-8E91-BD86B184B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34E34-3F68-4A43-94D3-A27DE76C4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CD8CB-D1D3-EE45-A18D-16F95E79D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4425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7F4571-DE31-0044-9631-BB73A78CF7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79B502-7658-E640-9F92-9B00AB980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AA6419-8B10-6041-95A4-E4161B6B0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7032B-525F-BE45-9BCC-7BCBA6378032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D43C66-F089-C845-A6A8-FA3D05A37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C750CD-F28F-5843-B266-F747539B2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CD8CB-D1D3-EE45-A18D-16F95E79D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2586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991A5-0F17-E44E-9391-2D4A56B1B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7DA53D-1491-4D47-B49B-073B1B788C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8F331C-3BA7-2B47-AD5C-4C69EFEE3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7032B-525F-BE45-9BCC-7BCBA6378032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C54764-73C8-B14F-8076-235649F59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B04AB6-E47F-CC4F-A7D3-C57D69D9C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CD8CB-D1D3-EE45-A18D-16F95E79D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6992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E30153-BE61-DE46-8B98-F47FD5028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2462C0-A7C0-DC43-874C-091980BF17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F58569-8678-544F-87BF-3CACF0F25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7032B-525F-BE45-9BCC-7BCBA6378032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DFDA27-A2E5-7347-AF70-5A0E81622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0828DB-8596-0444-8F97-A4F1DE0E9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CD8CB-D1D3-EE45-A18D-16F95E79D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5120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3BDC8-4CA8-9C4D-9A27-5F76AB04B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0F3843-A64C-B848-B1FE-66EDF35B8A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338695-13E6-0443-A7F1-9C3746FD92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FFE726-404D-8345-B955-97612050E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7032B-525F-BE45-9BCC-7BCBA6378032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8E62CD-941B-014F-AB02-4321B0316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CBCAD0-8E2E-4D4F-96BB-56A058FEB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CD8CB-D1D3-EE45-A18D-16F95E79D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919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2377D-6025-784E-B502-A989C83E2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F40ED4-F378-2B49-A4D2-B47CBD5E93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BF2F7E-EA64-7E40-BFFB-525F5DCDD5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7438DB-799D-FD43-A1AF-DA27DAF39E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BBD1C9-FAE3-F04D-8C9A-920F2BB948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A972EE-EE95-2D4D-BE87-7892DCC6F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7032B-525F-BE45-9BCC-7BCBA6378032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DEFF0F-E7C5-2C47-9C95-57999FB3B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CD831C-09D3-FB45-8EA9-E8423EF41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CD8CB-D1D3-EE45-A18D-16F95E79D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9011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09DD0-2F44-9C4F-938D-DC373AE03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8DA35D-0E13-3649-BFAC-816267C21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7032B-525F-BE45-9BCC-7BCBA6378032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E39D53-9210-EA47-A3DC-C66C93532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2E22C8-94E8-BE45-AB90-923DF408C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CD8CB-D1D3-EE45-A18D-16F95E79D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96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9C7A35-7CA2-B348-B598-2560762D2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7032B-525F-BE45-9BCC-7BCBA6378032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E77410-A743-2348-808F-47FF4FF12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5B5BFB-76CA-1A44-8DBB-A8039492C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CD8CB-D1D3-EE45-A18D-16F95E79D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7008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09B88-2B6B-2943-9C83-9DE6F5694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C5DA5-4590-B341-ADC1-C87C62A4C6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34B8E0-4FFA-4140-BED4-B28BD1FBE6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CE39EF-F1FC-CC4B-B0AE-24D68E604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7032B-525F-BE45-9BCC-7BCBA6378032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1832D8-83BC-2048-87A1-506ADC19A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986DD8-D277-4749-9CE9-D6B5FA373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CD8CB-D1D3-EE45-A18D-16F95E79D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4261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51508-2155-4145-84E9-92CEB99D0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931B71-75E6-454E-802F-E3F255FCF7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7CED65-0B3F-9446-B822-0F6B5DF99E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85F035-7C28-114C-9FE0-249D7465A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7032B-525F-BE45-9BCC-7BCBA6378032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DF8A6E-3086-5941-95AB-CBB75DA0B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D9DE52-66C0-904C-AC5C-8258923A3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CD8CB-D1D3-EE45-A18D-16F95E79D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632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4103BE-EA02-B84A-8347-799402454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0D103D-6B22-E442-A64A-51179AABDD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6F2B59-8BB3-AD4F-BA44-C5D378A286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07032B-525F-BE45-9BCC-7BCBA6378032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BA38A9-BBD3-E549-A2B0-68C5851B30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61D196-5240-C945-8429-4618580B94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CD8CB-D1D3-EE45-A18D-16F95E79D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7207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68B51-BCC0-594B-AE15-405910AA5F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45794" y="3429000"/>
            <a:ext cx="3819524" cy="992187"/>
          </a:xfrm>
        </p:spPr>
        <p:txBody>
          <a:bodyPr>
            <a:normAutofit/>
          </a:bodyPr>
          <a:lstStyle/>
          <a:p>
            <a:pPr algn="l"/>
            <a:r>
              <a:rPr lang="en-GB" dirty="0"/>
              <a:t>W.B. 7.1.21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6BA29D-3548-5A4E-8D36-4743EB544C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9112" y="915987"/>
            <a:ext cx="11672888" cy="2312988"/>
          </a:xfrm>
        </p:spPr>
        <p:txBody>
          <a:bodyPr>
            <a:normAutofit lnSpcReduction="10000"/>
          </a:bodyPr>
          <a:lstStyle/>
          <a:p>
            <a:r>
              <a:rPr lang="en-GB" sz="8000" dirty="0">
                <a:latin typeface="Chalkboard" panose="03050602040202020205" pitchFamily="66" charset="77"/>
              </a:rPr>
              <a:t>Year 3</a:t>
            </a:r>
          </a:p>
          <a:p>
            <a:r>
              <a:rPr lang="en-GB" sz="8000" dirty="0">
                <a:latin typeface="Chalkboard" panose="03050602040202020205" pitchFamily="66" charset="77"/>
              </a:rPr>
              <a:t>Maths Lesson</a:t>
            </a:r>
          </a:p>
          <a:p>
            <a:endParaRPr lang="en-GB" sz="3600" u="sng" dirty="0">
              <a:latin typeface="Chalkboard" panose="03050602040202020205" pitchFamily="66" charset="7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249748B-0BF2-BA45-BFA0-DAAD478FFC61}"/>
              </a:ext>
            </a:extLst>
          </p:cNvPr>
          <p:cNvSpPr txBox="1"/>
          <p:nvPr/>
        </p:nvSpPr>
        <p:spPr>
          <a:xfrm>
            <a:off x="2065345" y="5942013"/>
            <a:ext cx="8061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Home Learning </a:t>
            </a:r>
            <a:r>
              <a:rPr lang="en-GB" dirty="0" err="1"/>
              <a:t>Powerpoint</a:t>
            </a:r>
            <a:r>
              <a:rPr lang="en-GB" dirty="0"/>
              <a:t> – If you have any problems, just send us a Dojo message.</a:t>
            </a:r>
          </a:p>
        </p:txBody>
      </p:sp>
    </p:spTree>
    <p:extLst>
      <p:ext uri="{BB962C8B-B14F-4D97-AF65-F5344CB8AC3E}">
        <p14:creationId xmlns:p14="http://schemas.microsoft.com/office/powerpoint/2010/main" val="10766445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060B5-613A-F047-A6D9-A4A9B3F77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192" y="-29788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4800" b="1" dirty="0">
                <a:solidFill>
                  <a:srgbClr val="C00000"/>
                </a:solidFill>
              </a:rPr>
              <a:t>Maths Lesson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DCA0A7-EABC-EC40-B16F-F163B6AD6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4781" y="614853"/>
            <a:ext cx="10515600" cy="566857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Objective: To solve Missing Number Division calculations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5696242-9165-2149-88BA-F05F6E9EF7A8}"/>
              </a:ext>
            </a:extLst>
          </p:cNvPr>
          <p:cNvSpPr txBox="1"/>
          <p:nvPr/>
        </p:nvSpPr>
        <p:spPr>
          <a:xfrm>
            <a:off x="4036963" y="3339651"/>
            <a:ext cx="2632842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800" dirty="0"/>
              <a:t>15 ÷        = 3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33 ÷        = 3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12 ÷        = 3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27 ÷        = 3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36 ÷        = 3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18 ÷        = 3</a:t>
            </a:r>
          </a:p>
          <a:p>
            <a:pPr marL="514350" indent="-514350">
              <a:buAutoNum type="arabicPeriod"/>
            </a:pPr>
            <a:endParaRPr lang="en-GB" sz="2800" dirty="0"/>
          </a:p>
          <a:p>
            <a:pPr marL="514350" indent="-514350">
              <a:buAutoNum type="arabicPeriod"/>
            </a:pPr>
            <a:endParaRPr lang="en-GB" sz="2800" dirty="0"/>
          </a:p>
          <a:p>
            <a:r>
              <a:rPr lang="en-GB" dirty="0"/>
              <a:t>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DEEFA06-8A24-7A4A-84BD-6975372ACE8A}"/>
              </a:ext>
            </a:extLst>
          </p:cNvPr>
          <p:cNvSpPr txBox="1"/>
          <p:nvPr/>
        </p:nvSpPr>
        <p:spPr>
          <a:xfrm>
            <a:off x="4639124" y="1484470"/>
            <a:ext cx="232345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>
                <a:solidFill>
                  <a:srgbClr val="C00000"/>
                </a:solidFill>
              </a:rPr>
              <a:t>Answers: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C4F56E1-D499-424E-BFD8-FB64F2C05C99}"/>
              </a:ext>
            </a:extLst>
          </p:cNvPr>
          <p:cNvSpPr/>
          <p:nvPr/>
        </p:nvSpPr>
        <p:spPr>
          <a:xfrm>
            <a:off x="2039000" y="3339651"/>
            <a:ext cx="530608" cy="37147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40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5C40D75-4338-0F4F-BD2F-CC47E9372AA7}"/>
              </a:ext>
            </a:extLst>
          </p:cNvPr>
          <p:cNvSpPr/>
          <p:nvPr/>
        </p:nvSpPr>
        <p:spPr>
          <a:xfrm>
            <a:off x="2037857" y="5546255"/>
            <a:ext cx="530608" cy="37147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B261022-A2B6-214C-9941-68DA9A9A8AFA}"/>
              </a:ext>
            </a:extLst>
          </p:cNvPr>
          <p:cNvSpPr/>
          <p:nvPr/>
        </p:nvSpPr>
        <p:spPr>
          <a:xfrm>
            <a:off x="2038110" y="5110184"/>
            <a:ext cx="530608" cy="37147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43E32E3-D6A0-B540-8009-8088FE6C95DF}"/>
              </a:ext>
            </a:extLst>
          </p:cNvPr>
          <p:cNvSpPr/>
          <p:nvPr/>
        </p:nvSpPr>
        <p:spPr>
          <a:xfrm>
            <a:off x="2037857" y="4668049"/>
            <a:ext cx="530608" cy="37147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8783F95-F239-2E4F-A5DC-D520A833E8E2}"/>
              </a:ext>
            </a:extLst>
          </p:cNvPr>
          <p:cNvSpPr/>
          <p:nvPr/>
        </p:nvSpPr>
        <p:spPr>
          <a:xfrm>
            <a:off x="2039000" y="4223921"/>
            <a:ext cx="530608" cy="37147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93167EC-5DCE-DB47-ADA6-6059685827BE}"/>
              </a:ext>
            </a:extLst>
          </p:cNvPr>
          <p:cNvSpPr/>
          <p:nvPr/>
        </p:nvSpPr>
        <p:spPr>
          <a:xfrm>
            <a:off x="2039000" y="3781786"/>
            <a:ext cx="530608" cy="37147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96862D9-9D66-6C4B-A8E6-0123655C8F7A}"/>
              </a:ext>
            </a:extLst>
          </p:cNvPr>
          <p:cNvSpPr txBox="1"/>
          <p:nvPr/>
        </p:nvSpPr>
        <p:spPr>
          <a:xfrm>
            <a:off x="745339" y="3248455"/>
            <a:ext cx="3027908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800" dirty="0"/>
              <a:t>50 ÷    5   = 10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80 ÷    8   = 10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60 ÷    6   = 10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30 ÷    3   = 10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90 ÷    9   = 10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20 ÷    2   = 10</a:t>
            </a:r>
          </a:p>
          <a:p>
            <a:pPr marL="514350" indent="-514350">
              <a:buAutoNum type="arabicPeriod"/>
            </a:pPr>
            <a:endParaRPr lang="en-GB" sz="2800" dirty="0"/>
          </a:p>
          <a:p>
            <a:pPr marL="514350" indent="-514350">
              <a:buAutoNum type="arabicPeriod"/>
            </a:pPr>
            <a:endParaRPr lang="en-GB" sz="2800" dirty="0"/>
          </a:p>
          <a:p>
            <a:r>
              <a:rPr lang="en-GB" dirty="0"/>
              <a:t> 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4DE3CEF-B23D-4744-BE3E-57718B540637}"/>
              </a:ext>
            </a:extLst>
          </p:cNvPr>
          <p:cNvSpPr/>
          <p:nvPr/>
        </p:nvSpPr>
        <p:spPr>
          <a:xfrm>
            <a:off x="5354527" y="3386137"/>
            <a:ext cx="530608" cy="37147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dirty="0"/>
              <a:t>5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25C2B17-4A89-8E4E-8E25-E005A802FBA0}"/>
              </a:ext>
            </a:extLst>
          </p:cNvPr>
          <p:cNvSpPr/>
          <p:nvPr/>
        </p:nvSpPr>
        <p:spPr>
          <a:xfrm>
            <a:off x="5353384" y="5592741"/>
            <a:ext cx="530608" cy="37147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6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331F83E-5D30-FB41-9615-09A4B65DDA11}"/>
              </a:ext>
            </a:extLst>
          </p:cNvPr>
          <p:cNvSpPr/>
          <p:nvPr/>
        </p:nvSpPr>
        <p:spPr>
          <a:xfrm>
            <a:off x="5353637" y="5156670"/>
            <a:ext cx="530608" cy="37147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12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0836DAB-8F78-7F4E-A3C7-55A43F45E717}"/>
              </a:ext>
            </a:extLst>
          </p:cNvPr>
          <p:cNvSpPr/>
          <p:nvPr/>
        </p:nvSpPr>
        <p:spPr>
          <a:xfrm>
            <a:off x="5353384" y="4714535"/>
            <a:ext cx="530608" cy="37147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9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91F9668-4631-634A-93A7-BDCEFFCE457A}"/>
              </a:ext>
            </a:extLst>
          </p:cNvPr>
          <p:cNvSpPr/>
          <p:nvPr/>
        </p:nvSpPr>
        <p:spPr>
          <a:xfrm>
            <a:off x="5354527" y="4270407"/>
            <a:ext cx="530608" cy="37147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4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53BE4C5-8A51-B345-A9B1-6B050D1F822C}"/>
              </a:ext>
            </a:extLst>
          </p:cNvPr>
          <p:cNvSpPr/>
          <p:nvPr/>
        </p:nvSpPr>
        <p:spPr>
          <a:xfrm>
            <a:off x="5354527" y="3828272"/>
            <a:ext cx="530608" cy="37147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11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C8DD3DD-2043-9240-884A-D7AF5185AEAB}"/>
              </a:ext>
            </a:extLst>
          </p:cNvPr>
          <p:cNvSpPr/>
          <p:nvPr/>
        </p:nvSpPr>
        <p:spPr>
          <a:xfrm>
            <a:off x="8645008" y="3386136"/>
            <a:ext cx="530608" cy="37147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400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3F981BE-67CC-8B4C-BE4F-7ABFE8737136}"/>
              </a:ext>
            </a:extLst>
          </p:cNvPr>
          <p:cNvSpPr/>
          <p:nvPr/>
        </p:nvSpPr>
        <p:spPr>
          <a:xfrm>
            <a:off x="7850684" y="5541514"/>
            <a:ext cx="530608" cy="37147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241E2058-453C-3249-A3B3-AEF938E84DD5}"/>
              </a:ext>
            </a:extLst>
          </p:cNvPr>
          <p:cNvSpPr/>
          <p:nvPr/>
        </p:nvSpPr>
        <p:spPr>
          <a:xfrm>
            <a:off x="8645008" y="5114536"/>
            <a:ext cx="530608" cy="37147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F396326-8B25-6F46-BF77-01470BB7D56F}"/>
              </a:ext>
            </a:extLst>
          </p:cNvPr>
          <p:cNvSpPr/>
          <p:nvPr/>
        </p:nvSpPr>
        <p:spPr>
          <a:xfrm>
            <a:off x="7749900" y="4668049"/>
            <a:ext cx="530608" cy="37147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98B76F01-FCFD-0E4B-A9CA-1CD095697680}"/>
              </a:ext>
            </a:extLst>
          </p:cNvPr>
          <p:cNvSpPr/>
          <p:nvPr/>
        </p:nvSpPr>
        <p:spPr>
          <a:xfrm>
            <a:off x="8645008" y="4243060"/>
            <a:ext cx="530608" cy="37147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70B4AD0C-DB71-4642-9E08-26579C0AC112}"/>
              </a:ext>
            </a:extLst>
          </p:cNvPr>
          <p:cNvSpPr/>
          <p:nvPr/>
        </p:nvSpPr>
        <p:spPr>
          <a:xfrm>
            <a:off x="7722065" y="3828272"/>
            <a:ext cx="530608" cy="37147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8265B9D-7A43-EE4E-95BB-E582B60E7159}"/>
              </a:ext>
            </a:extLst>
          </p:cNvPr>
          <p:cNvSpPr txBox="1"/>
          <p:nvPr/>
        </p:nvSpPr>
        <p:spPr>
          <a:xfrm>
            <a:off x="7328587" y="3288829"/>
            <a:ext cx="2632842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800" dirty="0"/>
              <a:t>20 ÷    5   = 4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16    ÷   4 = 4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24 ÷    6   = 4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36   ÷   9 = 4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40 ÷  10   = 4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  8   ÷   2  = 4</a:t>
            </a:r>
          </a:p>
          <a:p>
            <a:pPr marL="514350" indent="-514350">
              <a:buAutoNum type="arabicPeriod"/>
            </a:pPr>
            <a:endParaRPr lang="en-GB" sz="2800" dirty="0"/>
          </a:p>
          <a:p>
            <a:pPr marL="514350" indent="-514350">
              <a:buAutoNum type="arabicPeriod"/>
            </a:pPr>
            <a:endParaRPr lang="en-GB" sz="2800" dirty="0"/>
          </a:p>
          <a:p>
            <a:r>
              <a:rPr lang="en-GB" dirty="0"/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D079F7B-B0B0-AA43-88AE-E16D85F5C8F4}"/>
              </a:ext>
            </a:extLst>
          </p:cNvPr>
          <p:cNvSpPr txBox="1"/>
          <p:nvPr/>
        </p:nvSpPr>
        <p:spPr>
          <a:xfrm>
            <a:off x="1728748" y="2688636"/>
            <a:ext cx="8397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rgbClr val="0070C0"/>
                </a:solidFill>
              </a:rPr>
              <a:t>Easy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6729CA3-C170-AF43-A623-4B7C8EEEE00B}"/>
              </a:ext>
            </a:extLst>
          </p:cNvPr>
          <p:cNvSpPr txBox="1"/>
          <p:nvPr/>
        </p:nvSpPr>
        <p:spPr>
          <a:xfrm>
            <a:off x="4778971" y="2678275"/>
            <a:ext cx="14446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rgbClr val="0070C0"/>
                </a:solidFill>
              </a:rPr>
              <a:t>Medium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6B692AF-0FBD-D247-BE7B-7713FF9EE213}"/>
              </a:ext>
            </a:extLst>
          </p:cNvPr>
          <p:cNvSpPr txBox="1"/>
          <p:nvPr/>
        </p:nvSpPr>
        <p:spPr>
          <a:xfrm>
            <a:off x="8115988" y="2671545"/>
            <a:ext cx="904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rgbClr val="0070C0"/>
                </a:solidFill>
              </a:rPr>
              <a:t>Hard</a:t>
            </a:r>
          </a:p>
        </p:txBody>
      </p:sp>
    </p:spTree>
    <p:extLst>
      <p:ext uri="{BB962C8B-B14F-4D97-AF65-F5344CB8AC3E}">
        <p14:creationId xmlns:p14="http://schemas.microsoft.com/office/powerpoint/2010/main" val="318144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5D24D-F795-C64A-B7CB-02AB2E886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6600" b="1" dirty="0">
                <a:solidFill>
                  <a:srgbClr val="00B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On this maths </a:t>
            </a:r>
            <a:r>
              <a:rPr lang="en-GB" sz="6600" b="1" dirty="0" err="1">
                <a:solidFill>
                  <a:srgbClr val="00B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powerpoint</a:t>
            </a:r>
            <a:r>
              <a:rPr lang="en-GB" sz="6600" b="1" dirty="0">
                <a:solidFill>
                  <a:srgbClr val="00B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D6337D-C3CE-AE4A-A65A-6190F24089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9794" y="2000249"/>
            <a:ext cx="7872412" cy="2100264"/>
          </a:xfrm>
        </p:spPr>
        <p:txBody>
          <a:bodyPr>
            <a:normAutofit/>
          </a:bodyPr>
          <a:lstStyle/>
          <a:p>
            <a:r>
              <a:rPr lang="en-GB" sz="4000" dirty="0"/>
              <a:t>1 warm up activity </a:t>
            </a:r>
          </a:p>
          <a:p>
            <a:r>
              <a:rPr lang="en-GB" sz="4000" dirty="0"/>
              <a:t>1 maths lesson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1026" name="Picture 2" descr="ClassDojo">
            <a:extLst>
              <a:ext uri="{FF2B5EF4-FFF2-40B4-BE49-F238E27FC236}">
                <a16:creationId xmlns:a16="http://schemas.microsoft.com/office/drawing/2014/main" id="{AF23921A-5FB0-E84D-9978-22DCFFAF4D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750" y="4422775"/>
            <a:ext cx="3937000" cy="207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8A8D33B-2A25-AD4E-8E01-01CFAB7B946E}"/>
              </a:ext>
            </a:extLst>
          </p:cNvPr>
          <p:cNvSpPr txBox="1"/>
          <p:nvPr/>
        </p:nvSpPr>
        <p:spPr>
          <a:xfrm>
            <a:off x="4855780" y="5297214"/>
            <a:ext cx="4524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Remember – you can get Dojos for posting pictures of your work on Class Dojo!</a:t>
            </a:r>
          </a:p>
        </p:txBody>
      </p:sp>
    </p:spTree>
    <p:extLst>
      <p:ext uri="{BB962C8B-B14F-4D97-AF65-F5344CB8AC3E}">
        <p14:creationId xmlns:p14="http://schemas.microsoft.com/office/powerpoint/2010/main" val="2123163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2DB39-2B08-AE4D-9EE3-13C4982D7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8712" y="162872"/>
            <a:ext cx="5158444" cy="1325563"/>
          </a:xfrm>
        </p:spPr>
        <p:txBody>
          <a:bodyPr/>
          <a:lstStyle/>
          <a:p>
            <a:pPr algn="ctr"/>
            <a:r>
              <a:rPr lang="en-GB" b="1" u="sng" dirty="0">
                <a:solidFill>
                  <a:srgbClr val="C00000"/>
                </a:solidFill>
              </a:rPr>
              <a:t>Warm Up Activity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B951A0-3916-CC40-AA11-C9C89FA3D8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4537" y="1564682"/>
            <a:ext cx="4635719" cy="53657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dirty="0">
                <a:latin typeface="Chalkboard" panose="03050602040202020205" pitchFamily="66" charset="77"/>
              </a:rPr>
              <a:t>Inverse Operations Reminder:</a:t>
            </a:r>
          </a:p>
        </p:txBody>
      </p:sp>
      <p:pic>
        <p:nvPicPr>
          <p:cNvPr id="3074" name="Picture 2" descr="Fire Flames Clipart | Clipart Panda - Free Clipart Images | Fire drawing,  Free clip art, Clip art">
            <a:extLst>
              <a:ext uri="{FF2B5EF4-FFF2-40B4-BE49-F238E27FC236}">
                <a16:creationId xmlns:a16="http://schemas.microsoft.com/office/drawing/2014/main" id="{93BB13C1-17D1-4F47-9773-9DFA27B22C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3074" y="81557"/>
            <a:ext cx="965638" cy="1406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Fire Flames Clipart | Clipart Panda - Free Clipart Images | Fire drawing,  Free clip art, Clip art">
            <a:extLst>
              <a:ext uri="{FF2B5EF4-FFF2-40B4-BE49-F238E27FC236}">
                <a16:creationId xmlns:a16="http://schemas.microsoft.com/office/drawing/2014/main" id="{4C914D89-D7DC-BF4E-9AC1-9B9EFF086A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0469" y="81557"/>
            <a:ext cx="965638" cy="1406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Lesson Details">
            <a:extLst>
              <a:ext uri="{FF2B5EF4-FFF2-40B4-BE49-F238E27FC236}">
                <a16:creationId xmlns:a16="http://schemas.microsoft.com/office/drawing/2014/main" id="{9F99C9C3-4CFD-3D4F-89EA-A8C41FC6230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965"/>
          <a:stretch/>
        </p:blipFill>
        <p:spPr bwMode="auto">
          <a:xfrm>
            <a:off x="1728952" y="2364827"/>
            <a:ext cx="9144000" cy="2128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What is an Inverse Operations? - Answered - Twinkl Teaching Wiki">
            <a:extLst>
              <a:ext uri="{FF2B5EF4-FFF2-40B4-BE49-F238E27FC236}">
                <a16:creationId xmlns:a16="http://schemas.microsoft.com/office/drawing/2014/main" id="{4133D5C9-67DA-0249-AE62-DA2EE2F303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7681" y="4572000"/>
            <a:ext cx="4536637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1513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2DB39-2B08-AE4D-9EE3-13C4982D7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8712" y="160291"/>
            <a:ext cx="4871545" cy="1325563"/>
          </a:xfrm>
        </p:spPr>
        <p:txBody>
          <a:bodyPr/>
          <a:lstStyle/>
          <a:p>
            <a:pPr algn="ctr"/>
            <a:r>
              <a:rPr lang="en-GB" b="1" u="sng" dirty="0">
                <a:solidFill>
                  <a:srgbClr val="C00000"/>
                </a:solidFill>
              </a:rPr>
              <a:t>Warm Up Activity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B951A0-3916-CC40-AA11-C9C89FA3D8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4195" y="1485854"/>
            <a:ext cx="3036505" cy="53657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dirty="0">
                <a:latin typeface="Chalkboard" panose="03050602040202020205" pitchFamily="66" charset="77"/>
              </a:rPr>
              <a:t>Inverse Operations</a:t>
            </a:r>
          </a:p>
        </p:txBody>
      </p:sp>
      <p:pic>
        <p:nvPicPr>
          <p:cNvPr id="3074" name="Picture 2" descr="Fire Flames Clipart | Clipart Panda - Free Clipart Images | Fire drawing,  Free clip art, Clip art">
            <a:extLst>
              <a:ext uri="{FF2B5EF4-FFF2-40B4-BE49-F238E27FC236}">
                <a16:creationId xmlns:a16="http://schemas.microsoft.com/office/drawing/2014/main" id="{93BB13C1-17D1-4F47-9773-9DFA27B22C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3074" y="81557"/>
            <a:ext cx="965638" cy="1406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Fire Flames Clipart | Clipart Panda - Free Clipart Images | Fire drawing,  Free clip art, Clip art">
            <a:extLst>
              <a:ext uri="{FF2B5EF4-FFF2-40B4-BE49-F238E27FC236}">
                <a16:creationId xmlns:a16="http://schemas.microsoft.com/office/drawing/2014/main" id="{4C914D89-D7DC-BF4E-9AC1-9B9EFF086A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0469" y="81557"/>
            <a:ext cx="965638" cy="1406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What is an Inverse Operations? - Answered - Twinkl Teaching Wiki">
            <a:extLst>
              <a:ext uri="{FF2B5EF4-FFF2-40B4-BE49-F238E27FC236}">
                <a16:creationId xmlns:a16="http://schemas.microsoft.com/office/drawing/2014/main" id="{4133D5C9-67DA-0249-AE62-DA2EE2F303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81449"/>
            <a:ext cx="2177380" cy="1576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9F0B756-4ECC-A24B-B2DE-B428EC41CCB5}"/>
              </a:ext>
            </a:extLst>
          </p:cNvPr>
          <p:cNvSpPr txBox="1"/>
          <p:nvPr/>
        </p:nvSpPr>
        <p:spPr>
          <a:xfrm>
            <a:off x="375582" y="2571343"/>
            <a:ext cx="4635719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What is the inverse of …</a:t>
            </a:r>
          </a:p>
          <a:p>
            <a:r>
              <a:rPr lang="en-GB" sz="2800" dirty="0"/>
              <a:t>			3 x 10 = 30  </a:t>
            </a:r>
          </a:p>
          <a:p>
            <a:endParaRPr lang="en-GB" dirty="0"/>
          </a:p>
          <a:p>
            <a:endParaRPr lang="en-GB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B41586E-FB1B-7046-9AB2-1A82265EB8F6}"/>
              </a:ext>
            </a:extLst>
          </p:cNvPr>
          <p:cNvCxnSpPr>
            <a:cxnSpLocks/>
          </p:cNvCxnSpPr>
          <p:nvPr/>
        </p:nvCxnSpPr>
        <p:spPr>
          <a:xfrm>
            <a:off x="5011301" y="3279229"/>
            <a:ext cx="120491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66EC0755-A644-824D-89DC-21C772D85BF5}"/>
              </a:ext>
            </a:extLst>
          </p:cNvPr>
          <p:cNvSpPr txBox="1"/>
          <p:nvPr/>
        </p:nvSpPr>
        <p:spPr>
          <a:xfrm>
            <a:off x="6562485" y="2445930"/>
            <a:ext cx="12364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Answers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520EAE0-B780-BB40-A34A-E76AD5A393A9}"/>
              </a:ext>
            </a:extLst>
          </p:cNvPr>
          <p:cNvSpPr txBox="1"/>
          <p:nvPr/>
        </p:nvSpPr>
        <p:spPr>
          <a:xfrm>
            <a:off x="6355474" y="2973486"/>
            <a:ext cx="263284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30 ÷ 10 = 3</a:t>
            </a:r>
          </a:p>
          <a:p>
            <a:r>
              <a:rPr lang="en-GB" dirty="0"/>
              <a:t>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44DAEEF-B3FC-9146-AAB5-9243B7D07E14}"/>
              </a:ext>
            </a:extLst>
          </p:cNvPr>
          <p:cNvSpPr/>
          <p:nvPr/>
        </p:nvSpPr>
        <p:spPr>
          <a:xfrm>
            <a:off x="3056881" y="3666510"/>
            <a:ext cx="18421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5 x 10 = 50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10395AD-F38F-AA49-B3A3-4008A5A39712}"/>
              </a:ext>
            </a:extLst>
          </p:cNvPr>
          <p:cNvSpPr/>
          <p:nvPr/>
        </p:nvSpPr>
        <p:spPr>
          <a:xfrm>
            <a:off x="3168864" y="4366752"/>
            <a:ext cx="14766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4 x 2 = 8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CF5E462-AC3A-3D4F-858A-1FAE2F5E22E3}"/>
              </a:ext>
            </a:extLst>
          </p:cNvPr>
          <p:cNvSpPr/>
          <p:nvPr/>
        </p:nvSpPr>
        <p:spPr>
          <a:xfrm>
            <a:off x="3077493" y="5110536"/>
            <a:ext cx="16594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5 x 3 = 15 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056131AE-7E81-E041-ABE1-986C8592F3CB}"/>
              </a:ext>
            </a:extLst>
          </p:cNvPr>
          <p:cNvCxnSpPr>
            <a:cxnSpLocks/>
          </p:cNvCxnSpPr>
          <p:nvPr/>
        </p:nvCxnSpPr>
        <p:spPr>
          <a:xfrm>
            <a:off x="5011300" y="3928120"/>
            <a:ext cx="120491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661C737E-0FE8-834F-802C-41B16550AA54}"/>
              </a:ext>
            </a:extLst>
          </p:cNvPr>
          <p:cNvCxnSpPr>
            <a:cxnSpLocks/>
          </p:cNvCxnSpPr>
          <p:nvPr/>
        </p:nvCxnSpPr>
        <p:spPr>
          <a:xfrm>
            <a:off x="4929108" y="4583366"/>
            <a:ext cx="120491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627F4D4-360D-FA41-B1BC-0607BCA140CA}"/>
              </a:ext>
            </a:extLst>
          </p:cNvPr>
          <p:cNvCxnSpPr>
            <a:cxnSpLocks/>
          </p:cNvCxnSpPr>
          <p:nvPr/>
        </p:nvCxnSpPr>
        <p:spPr>
          <a:xfrm>
            <a:off x="4912439" y="5365250"/>
            <a:ext cx="120491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F9027350-D1B5-F64D-A313-0266D3A1E04C}"/>
              </a:ext>
            </a:extLst>
          </p:cNvPr>
          <p:cNvSpPr txBox="1"/>
          <p:nvPr/>
        </p:nvSpPr>
        <p:spPr>
          <a:xfrm>
            <a:off x="6337325" y="3670318"/>
            <a:ext cx="263284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50 ÷ 10 = 5</a:t>
            </a:r>
          </a:p>
          <a:p>
            <a:r>
              <a:rPr lang="en-GB" dirty="0"/>
              <a:t>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FF50C5D-D377-D94F-BDEF-76F3ECD5E01D}"/>
              </a:ext>
            </a:extLst>
          </p:cNvPr>
          <p:cNvSpPr txBox="1"/>
          <p:nvPr/>
        </p:nvSpPr>
        <p:spPr>
          <a:xfrm>
            <a:off x="6230031" y="4324652"/>
            <a:ext cx="263284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8 ÷ 2 = 4</a:t>
            </a:r>
          </a:p>
          <a:p>
            <a:r>
              <a:rPr lang="en-GB" dirty="0"/>
              <a:t>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79C6C95-E8E4-164A-8913-1FA017FF035E}"/>
              </a:ext>
            </a:extLst>
          </p:cNvPr>
          <p:cNvSpPr txBox="1"/>
          <p:nvPr/>
        </p:nvSpPr>
        <p:spPr>
          <a:xfrm>
            <a:off x="6216213" y="5130482"/>
            <a:ext cx="263284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15 ÷ 3 = 5</a:t>
            </a:r>
          </a:p>
          <a:p>
            <a:r>
              <a:rPr lang="en-GB" dirty="0"/>
              <a:t>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FA4B37F-F734-4A45-93DC-207B2A7CFE56}"/>
              </a:ext>
            </a:extLst>
          </p:cNvPr>
          <p:cNvSpPr txBox="1"/>
          <p:nvPr/>
        </p:nvSpPr>
        <p:spPr>
          <a:xfrm>
            <a:off x="8552085" y="2976113"/>
            <a:ext cx="348821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srgbClr val="C00000"/>
                </a:solidFill>
                <a:latin typeface="Comic Sans MS" panose="030F0902030302020204" pitchFamily="66" charset="0"/>
              </a:rPr>
              <a:t>What do you notice?</a:t>
            </a:r>
          </a:p>
          <a:p>
            <a:pPr algn="ctr"/>
            <a:endParaRPr lang="en-GB" dirty="0">
              <a:latin typeface="Comic Sans MS" panose="030F0902030302020204" pitchFamily="66" charset="0"/>
            </a:endParaRPr>
          </a:p>
          <a:p>
            <a:pPr algn="ctr"/>
            <a:r>
              <a:rPr lang="en-GB" dirty="0">
                <a:latin typeface="Comic Sans MS" panose="030F0902030302020204" pitchFamily="66" charset="0"/>
              </a:rPr>
              <a:t>The answer is the opposite!</a:t>
            </a:r>
          </a:p>
          <a:p>
            <a:pPr algn="ctr"/>
            <a:r>
              <a:rPr lang="en-GB" dirty="0">
                <a:latin typeface="Comic Sans MS" panose="030F0902030302020204" pitchFamily="66" charset="0"/>
              </a:rPr>
              <a:t>(Inverse)</a:t>
            </a:r>
          </a:p>
        </p:txBody>
      </p:sp>
      <p:pic>
        <p:nvPicPr>
          <p:cNvPr id="2050" name="Picture 2" descr="Smileys! App with 1000+ smileys for Facebook, WhatsApp or any other  messenger. | Funny emoji faces, Funny emoticons, Emoticons emojis">
            <a:extLst>
              <a:ext uri="{FF2B5EF4-FFF2-40B4-BE49-F238E27FC236}">
                <a16:creationId xmlns:a16="http://schemas.microsoft.com/office/drawing/2014/main" id="{B3FB404F-5896-AE41-96E5-D6520583D7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2422" y="1754141"/>
            <a:ext cx="1263769" cy="1263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3742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2DB39-2B08-AE4D-9EE3-13C4982D7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8712" y="160291"/>
            <a:ext cx="4871545" cy="1325563"/>
          </a:xfrm>
        </p:spPr>
        <p:txBody>
          <a:bodyPr/>
          <a:lstStyle/>
          <a:p>
            <a:pPr algn="ctr"/>
            <a:r>
              <a:rPr lang="en-GB" b="1" u="sng" dirty="0">
                <a:solidFill>
                  <a:srgbClr val="C00000"/>
                </a:solidFill>
              </a:rPr>
              <a:t>Warm Up Activity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B951A0-3916-CC40-AA11-C9C89FA3D8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4195" y="1485854"/>
            <a:ext cx="3036505" cy="53657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dirty="0">
                <a:latin typeface="Chalkboard" panose="03050602040202020205" pitchFamily="66" charset="77"/>
              </a:rPr>
              <a:t>Inverse Operations</a:t>
            </a:r>
          </a:p>
        </p:txBody>
      </p:sp>
      <p:pic>
        <p:nvPicPr>
          <p:cNvPr id="3074" name="Picture 2" descr="Fire Flames Clipart | Clipart Panda - Free Clipart Images | Fire drawing,  Free clip art, Clip art">
            <a:extLst>
              <a:ext uri="{FF2B5EF4-FFF2-40B4-BE49-F238E27FC236}">
                <a16:creationId xmlns:a16="http://schemas.microsoft.com/office/drawing/2014/main" id="{93BB13C1-17D1-4F47-9773-9DFA27B22C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3074" y="81557"/>
            <a:ext cx="965638" cy="1406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Fire Flames Clipart | Clipart Panda - Free Clipart Images | Fire drawing,  Free clip art, Clip art">
            <a:extLst>
              <a:ext uri="{FF2B5EF4-FFF2-40B4-BE49-F238E27FC236}">
                <a16:creationId xmlns:a16="http://schemas.microsoft.com/office/drawing/2014/main" id="{4C914D89-D7DC-BF4E-9AC1-9B9EFF086A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0469" y="81557"/>
            <a:ext cx="965638" cy="1406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What is an Inverse Operations? - Answered - Twinkl Teaching Wiki">
            <a:extLst>
              <a:ext uri="{FF2B5EF4-FFF2-40B4-BE49-F238E27FC236}">
                <a16:creationId xmlns:a16="http://schemas.microsoft.com/office/drawing/2014/main" id="{4133D5C9-67DA-0249-AE62-DA2EE2F303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81449"/>
            <a:ext cx="2177380" cy="1576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9F0B756-4ECC-A24B-B2DE-B428EC41CCB5}"/>
              </a:ext>
            </a:extLst>
          </p:cNvPr>
          <p:cNvSpPr txBox="1"/>
          <p:nvPr/>
        </p:nvSpPr>
        <p:spPr>
          <a:xfrm>
            <a:off x="375582" y="2571343"/>
            <a:ext cx="4635719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What is the inverse of …</a:t>
            </a:r>
          </a:p>
          <a:p>
            <a:r>
              <a:rPr lang="en-GB" sz="2800" dirty="0"/>
              <a:t>			8 x 10 = 80  </a:t>
            </a:r>
          </a:p>
          <a:p>
            <a:endParaRPr lang="en-GB" dirty="0"/>
          </a:p>
          <a:p>
            <a:endParaRPr lang="en-GB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B41586E-FB1B-7046-9AB2-1A82265EB8F6}"/>
              </a:ext>
            </a:extLst>
          </p:cNvPr>
          <p:cNvCxnSpPr>
            <a:cxnSpLocks/>
          </p:cNvCxnSpPr>
          <p:nvPr/>
        </p:nvCxnSpPr>
        <p:spPr>
          <a:xfrm>
            <a:off x="5011301" y="3279229"/>
            <a:ext cx="120491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66EC0755-A644-824D-89DC-21C772D85BF5}"/>
              </a:ext>
            </a:extLst>
          </p:cNvPr>
          <p:cNvSpPr txBox="1"/>
          <p:nvPr/>
        </p:nvSpPr>
        <p:spPr>
          <a:xfrm>
            <a:off x="6562485" y="2445930"/>
            <a:ext cx="12364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Answers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520EAE0-B780-BB40-A34A-E76AD5A393A9}"/>
              </a:ext>
            </a:extLst>
          </p:cNvPr>
          <p:cNvSpPr txBox="1"/>
          <p:nvPr/>
        </p:nvSpPr>
        <p:spPr>
          <a:xfrm>
            <a:off x="6355474" y="2973486"/>
            <a:ext cx="263284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___________</a:t>
            </a:r>
          </a:p>
          <a:p>
            <a:r>
              <a:rPr lang="en-GB" dirty="0"/>
              <a:t>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44DAEEF-B3FC-9146-AAB5-9243B7D07E14}"/>
              </a:ext>
            </a:extLst>
          </p:cNvPr>
          <p:cNvSpPr/>
          <p:nvPr/>
        </p:nvSpPr>
        <p:spPr>
          <a:xfrm>
            <a:off x="3056881" y="3666510"/>
            <a:ext cx="18421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9 x 10 = 90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10395AD-F38F-AA49-B3A3-4008A5A39712}"/>
              </a:ext>
            </a:extLst>
          </p:cNvPr>
          <p:cNvSpPr/>
          <p:nvPr/>
        </p:nvSpPr>
        <p:spPr>
          <a:xfrm>
            <a:off x="3168864" y="4366752"/>
            <a:ext cx="16594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6 x 2 = 12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CF5E462-AC3A-3D4F-858A-1FAE2F5E22E3}"/>
              </a:ext>
            </a:extLst>
          </p:cNvPr>
          <p:cNvSpPr/>
          <p:nvPr/>
        </p:nvSpPr>
        <p:spPr>
          <a:xfrm>
            <a:off x="3077493" y="5110536"/>
            <a:ext cx="16594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9 x 3 = 27 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056131AE-7E81-E041-ABE1-986C8592F3CB}"/>
              </a:ext>
            </a:extLst>
          </p:cNvPr>
          <p:cNvCxnSpPr>
            <a:cxnSpLocks/>
          </p:cNvCxnSpPr>
          <p:nvPr/>
        </p:nvCxnSpPr>
        <p:spPr>
          <a:xfrm>
            <a:off x="5011300" y="3928120"/>
            <a:ext cx="120491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661C737E-0FE8-834F-802C-41B16550AA54}"/>
              </a:ext>
            </a:extLst>
          </p:cNvPr>
          <p:cNvCxnSpPr>
            <a:cxnSpLocks/>
          </p:cNvCxnSpPr>
          <p:nvPr/>
        </p:nvCxnSpPr>
        <p:spPr>
          <a:xfrm>
            <a:off x="4929108" y="4583366"/>
            <a:ext cx="120491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627F4D4-360D-FA41-B1BC-0607BCA140CA}"/>
              </a:ext>
            </a:extLst>
          </p:cNvPr>
          <p:cNvCxnSpPr>
            <a:cxnSpLocks/>
          </p:cNvCxnSpPr>
          <p:nvPr/>
        </p:nvCxnSpPr>
        <p:spPr>
          <a:xfrm>
            <a:off x="4912439" y="5365250"/>
            <a:ext cx="120491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F9027350-D1B5-F64D-A313-0266D3A1E04C}"/>
              </a:ext>
            </a:extLst>
          </p:cNvPr>
          <p:cNvSpPr txBox="1"/>
          <p:nvPr/>
        </p:nvSpPr>
        <p:spPr>
          <a:xfrm>
            <a:off x="6337325" y="3670318"/>
            <a:ext cx="263284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___________</a:t>
            </a:r>
          </a:p>
          <a:p>
            <a:r>
              <a:rPr lang="en-GB" dirty="0"/>
              <a:t>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FF50C5D-D377-D94F-BDEF-76F3ECD5E01D}"/>
              </a:ext>
            </a:extLst>
          </p:cNvPr>
          <p:cNvSpPr txBox="1"/>
          <p:nvPr/>
        </p:nvSpPr>
        <p:spPr>
          <a:xfrm>
            <a:off x="6230031" y="4324652"/>
            <a:ext cx="263284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____________</a:t>
            </a:r>
          </a:p>
          <a:p>
            <a:r>
              <a:rPr lang="en-GB" dirty="0"/>
              <a:t>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79C6C95-E8E4-164A-8913-1FA017FF035E}"/>
              </a:ext>
            </a:extLst>
          </p:cNvPr>
          <p:cNvSpPr txBox="1"/>
          <p:nvPr/>
        </p:nvSpPr>
        <p:spPr>
          <a:xfrm>
            <a:off x="6216213" y="5130482"/>
            <a:ext cx="263284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____________</a:t>
            </a:r>
          </a:p>
          <a:p>
            <a:r>
              <a:rPr lang="en-GB" dirty="0"/>
              <a:t>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FA4B37F-F734-4A45-93DC-207B2A7CFE56}"/>
              </a:ext>
            </a:extLst>
          </p:cNvPr>
          <p:cNvSpPr txBox="1"/>
          <p:nvPr/>
        </p:nvSpPr>
        <p:spPr>
          <a:xfrm>
            <a:off x="9018330" y="3173540"/>
            <a:ext cx="2926020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>
                <a:solidFill>
                  <a:srgbClr val="C00000"/>
                </a:solidFill>
                <a:latin typeface="Comic Sans MS" panose="030F0902030302020204" pitchFamily="66" charset="0"/>
              </a:rPr>
              <a:t>Now you try!</a:t>
            </a:r>
          </a:p>
          <a:p>
            <a:pPr algn="ctr"/>
            <a:endParaRPr lang="en-GB" dirty="0">
              <a:latin typeface="Comic Sans MS" panose="030F0902030302020204" pitchFamily="66" charset="0"/>
            </a:endParaRPr>
          </a:p>
          <a:p>
            <a:pPr algn="ctr"/>
            <a:r>
              <a:rPr lang="en-GB" dirty="0">
                <a:latin typeface="Comic Sans MS" panose="030F0902030302020204" pitchFamily="66" charset="0"/>
              </a:rPr>
              <a:t>Write down the inverse calculation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288E9A6-532A-4742-9E0B-A363E7F3376F}"/>
              </a:ext>
            </a:extLst>
          </p:cNvPr>
          <p:cNvSpPr/>
          <p:nvPr/>
        </p:nvSpPr>
        <p:spPr>
          <a:xfrm>
            <a:off x="3056881" y="5854320"/>
            <a:ext cx="16594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4 x 5 = 20 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51B4B778-5933-A54F-961D-6C64A616C503}"/>
              </a:ext>
            </a:extLst>
          </p:cNvPr>
          <p:cNvCxnSpPr>
            <a:cxnSpLocks/>
          </p:cNvCxnSpPr>
          <p:nvPr/>
        </p:nvCxnSpPr>
        <p:spPr>
          <a:xfrm>
            <a:off x="4891087" y="6115930"/>
            <a:ext cx="120491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F349A23B-1273-4347-9B9C-0594B8954EFF}"/>
              </a:ext>
            </a:extLst>
          </p:cNvPr>
          <p:cNvSpPr txBox="1"/>
          <p:nvPr/>
        </p:nvSpPr>
        <p:spPr>
          <a:xfrm>
            <a:off x="6194861" y="5715820"/>
            <a:ext cx="263284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____________</a:t>
            </a:r>
          </a:p>
          <a:p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278180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060B5-613A-F047-A6D9-A4A9B3F77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7948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6600" b="1" dirty="0">
                <a:solidFill>
                  <a:srgbClr val="C00000"/>
                </a:solidFill>
              </a:rPr>
              <a:t>Maths Lesson 7.1.21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DCA0A7-EABC-EC40-B16F-F163B6AD6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2513" y="2327285"/>
            <a:ext cx="10515600" cy="287655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Objective: To solve Missing Number Division calculations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Example: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5696242-9165-2149-88BA-F05F6E9EF7A8}"/>
              </a:ext>
            </a:extLst>
          </p:cNvPr>
          <p:cNvSpPr txBox="1"/>
          <p:nvPr/>
        </p:nvSpPr>
        <p:spPr>
          <a:xfrm>
            <a:off x="3326524" y="4338578"/>
            <a:ext cx="263284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30 ÷        = 3</a:t>
            </a:r>
          </a:p>
          <a:p>
            <a:r>
              <a:rPr lang="en-GB" dirty="0"/>
              <a:t>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22344B2-BE47-8947-8973-579C143CFD34}"/>
              </a:ext>
            </a:extLst>
          </p:cNvPr>
          <p:cNvSpPr/>
          <p:nvPr/>
        </p:nvSpPr>
        <p:spPr>
          <a:xfrm>
            <a:off x="4143375" y="4381500"/>
            <a:ext cx="385763" cy="37147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CDE7FCC-9499-A84C-B815-BAC59FA5A454}"/>
              </a:ext>
            </a:extLst>
          </p:cNvPr>
          <p:cNvCxnSpPr>
            <a:endCxn id="4" idx="2"/>
          </p:cNvCxnSpPr>
          <p:nvPr/>
        </p:nvCxnSpPr>
        <p:spPr>
          <a:xfrm flipH="1" flipV="1">
            <a:off x="4642945" y="5138797"/>
            <a:ext cx="557705" cy="7047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4DEEFA06-8A24-7A4A-84BD-6975372ACE8A}"/>
              </a:ext>
            </a:extLst>
          </p:cNvPr>
          <p:cNvSpPr txBox="1"/>
          <p:nvPr/>
        </p:nvSpPr>
        <p:spPr>
          <a:xfrm>
            <a:off x="5200650" y="5865822"/>
            <a:ext cx="313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Work out what goes in the gap!</a:t>
            </a:r>
          </a:p>
        </p:txBody>
      </p:sp>
    </p:spTree>
    <p:extLst>
      <p:ext uri="{BB962C8B-B14F-4D97-AF65-F5344CB8AC3E}">
        <p14:creationId xmlns:p14="http://schemas.microsoft.com/office/powerpoint/2010/main" val="1676826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060B5-613A-F047-A6D9-A4A9B3F77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566" y="-3993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6600" b="1" dirty="0">
                <a:solidFill>
                  <a:srgbClr val="C00000"/>
                </a:solidFill>
              </a:rPr>
              <a:t>Maths Lesson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DCA0A7-EABC-EC40-B16F-F163B6AD6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1125" y="1076206"/>
            <a:ext cx="10515600" cy="566857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Objective: To solve Missing Number Division calculations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5696242-9165-2149-88BA-F05F6E9EF7A8}"/>
              </a:ext>
            </a:extLst>
          </p:cNvPr>
          <p:cNvSpPr txBox="1"/>
          <p:nvPr/>
        </p:nvSpPr>
        <p:spPr>
          <a:xfrm>
            <a:off x="2786062" y="3303734"/>
            <a:ext cx="263284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30 ÷        = 3</a:t>
            </a:r>
          </a:p>
          <a:p>
            <a:r>
              <a:rPr lang="en-GB" dirty="0"/>
              <a:t>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22344B2-BE47-8947-8973-579C143CFD34}"/>
              </a:ext>
            </a:extLst>
          </p:cNvPr>
          <p:cNvSpPr/>
          <p:nvPr/>
        </p:nvSpPr>
        <p:spPr>
          <a:xfrm>
            <a:off x="3571875" y="3406488"/>
            <a:ext cx="530608" cy="37147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CDE7FCC-9499-A84C-B815-BAC59FA5A454}"/>
              </a:ext>
            </a:extLst>
          </p:cNvPr>
          <p:cNvCxnSpPr>
            <a:cxnSpLocks/>
          </p:cNvCxnSpPr>
          <p:nvPr/>
        </p:nvCxnSpPr>
        <p:spPr>
          <a:xfrm flipH="1">
            <a:off x="4772026" y="3627138"/>
            <a:ext cx="172878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4DEEFA06-8A24-7A4A-84BD-6975372ACE8A}"/>
              </a:ext>
            </a:extLst>
          </p:cNvPr>
          <p:cNvSpPr txBox="1"/>
          <p:nvPr/>
        </p:nvSpPr>
        <p:spPr>
          <a:xfrm>
            <a:off x="2977940" y="1733361"/>
            <a:ext cx="596285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>
                <a:solidFill>
                  <a:srgbClr val="C00000"/>
                </a:solidFill>
              </a:rPr>
              <a:t>How do you work it out?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C65DD48-C238-9A44-9678-E68C9039BF0A}"/>
              </a:ext>
            </a:extLst>
          </p:cNvPr>
          <p:cNvSpPr txBox="1"/>
          <p:nvPr/>
        </p:nvSpPr>
        <p:spPr>
          <a:xfrm>
            <a:off x="4341551" y="2469044"/>
            <a:ext cx="32739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Work out the inverse calculation.</a:t>
            </a:r>
          </a:p>
          <a:p>
            <a:pPr algn="ctr"/>
            <a:r>
              <a:rPr lang="en-GB" dirty="0"/>
              <a:t>Use your times tables.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83CBC33-B4A8-5147-83A0-9808E35DE4D8}"/>
              </a:ext>
            </a:extLst>
          </p:cNvPr>
          <p:cNvSpPr txBox="1"/>
          <p:nvPr/>
        </p:nvSpPr>
        <p:spPr>
          <a:xfrm>
            <a:off x="6532637" y="3440282"/>
            <a:ext cx="37960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What is the inverse of this calculation?</a:t>
            </a:r>
          </a:p>
          <a:p>
            <a:endParaRPr lang="en-GB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6B67E4B-735D-D549-9304-C730C42664D9}"/>
              </a:ext>
            </a:extLst>
          </p:cNvPr>
          <p:cNvSpPr txBox="1"/>
          <p:nvPr/>
        </p:nvSpPr>
        <p:spPr>
          <a:xfrm>
            <a:off x="7695834" y="3899911"/>
            <a:ext cx="263284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 x 3 = 30</a:t>
            </a:r>
          </a:p>
          <a:p>
            <a:r>
              <a:rPr lang="en-GB" dirty="0"/>
              <a:t> 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5701562-09EF-EB43-A909-5F9F2105B798}"/>
              </a:ext>
            </a:extLst>
          </p:cNvPr>
          <p:cNvSpPr/>
          <p:nvPr/>
        </p:nvSpPr>
        <p:spPr>
          <a:xfrm>
            <a:off x="7106065" y="4063512"/>
            <a:ext cx="639121" cy="37147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1F42F3CA-6209-D94A-B3EC-37F81CF43962}"/>
              </a:ext>
            </a:extLst>
          </p:cNvPr>
          <p:cNvCxnSpPr>
            <a:cxnSpLocks/>
          </p:cNvCxnSpPr>
          <p:nvPr/>
        </p:nvCxnSpPr>
        <p:spPr>
          <a:xfrm flipV="1">
            <a:off x="7364291" y="4576588"/>
            <a:ext cx="0" cy="4816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DD17CAEC-BB99-1B4F-AA81-B547BDCDBD71}"/>
              </a:ext>
            </a:extLst>
          </p:cNvPr>
          <p:cNvSpPr txBox="1"/>
          <p:nvPr/>
        </p:nvSpPr>
        <p:spPr>
          <a:xfrm>
            <a:off x="6096000" y="5125762"/>
            <a:ext cx="29484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What number can go here?</a:t>
            </a:r>
          </a:p>
          <a:p>
            <a:pPr algn="ctr"/>
            <a:r>
              <a:rPr lang="en-GB" dirty="0"/>
              <a:t>How many lots of 3 make 30?</a:t>
            </a:r>
          </a:p>
        </p:txBody>
      </p:sp>
    </p:spTree>
    <p:extLst>
      <p:ext uri="{BB962C8B-B14F-4D97-AF65-F5344CB8AC3E}">
        <p14:creationId xmlns:p14="http://schemas.microsoft.com/office/powerpoint/2010/main" val="1953205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060B5-613A-F047-A6D9-A4A9B3F77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566" y="-3993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6600" b="1" dirty="0">
                <a:solidFill>
                  <a:srgbClr val="C00000"/>
                </a:solidFill>
              </a:rPr>
              <a:t>Maths Lesson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DCA0A7-EABC-EC40-B16F-F163B6AD6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1125" y="1076206"/>
            <a:ext cx="10515600" cy="566857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Objective: To solve Missing Number Division calculations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5696242-9165-2149-88BA-F05F6E9EF7A8}"/>
              </a:ext>
            </a:extLst>
          </p:cNvPr>
          <p:cNvSpPr txBox="1"/>
          <p:nvPr/>
        </p:nvSpPr>
        <p:spPr>
          <a:xfrm>
            <a:off x="2786062" y="3303734"/>
            <a:ext cx="263284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30 ÷        = 3</a:t>
            </a:r>
          </a:p>
          <a:p>
            <a:r>
              <a:rPr lang="en-GB" dirty="0"/>
              <a:t>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22344B2-BE47-8947-8973-579C143CFD34}"/>
              </a:ext>
            </a:extLst>
          </p:cNvPr>
          <p:cNvSpPr/>
          <p:nvPr/>
        </p:nvSpPr>
        <p:spPr>
          <a:xfrm>
            <a:off x="3571875" y="3406488"/>
            <a:ext cx="530608" cy="37147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CDE7FCC-9499-A84C-B815-BAC59FA5A454}"/>
              </a:ext>
            </a:extLst>
          </p:cNvPr>
          <p:cNvCxnSpPr>
            <a:cxnSpLocks/>
          </p:cNvCxnSpPr>
          <p:nvPr/>
        </p:nvCxnSpPr>
        <p:spPr>
          <a:xfrm flipH="1">
            <a:off x="4772026" y="3627138"/>
            <a:ext cx="172878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4DEEFA06-8A24-7A4A-84BD-6975372ACE8A}"/>
              </a:ext>
            </a:extLst>
          </p:cNvPr>
          <p:cNvSpPr txBox="1"/>
          <p:nvPr/>
        </p:nvSpPr>
        <p:spPr>
          <a:xfrm>
            <a:off x="2977940" y="1733361"/>
            <a:ext cx="596285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>
                <a:solidFill>
                  <a:srgbClr val="C00000"/>
                </a:solidFill>
              </a:rPr>
              <a:t>How do you work it out?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C65DD48-C238-9A44-9678-E68C9039BF0A}"/>
              </a:ext>
            </a:extLst>
          </p:cNvPr>
          <p:cNvSpPr txBox="1"/>
          <p:nvPr/>
        </p:nvSpPr>
        <p:spPr>
          <a:xfrm>
            <a:off x="4341551" y="2469044"/>
            <a:ext cx="32739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Work out the inverse calculation.</a:t>
            </a:r>
          </a:p>
          <a:p>
            <a:pPr algn="ctr"/>
            <a:r>
              <a:rPr lang="en-GB" dirty="0"/>
              <a:t>Use your times tables.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83CBC33-B4A8-5147-83A0-9808E35DE4D8}"/>
              </a:ext>
            </a:extLst>
          </p:cNvPr>
          <p:cNvSpPr txBox="1"/>
          <p:nvPr/>
        </p:nvSpPr>
        <p:spPr>
          <a:xfrm>
            <a:off x="6532637" y="3440282"/>
            <a:ext cx="37960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What is the inverse of this calculation?</a:t>
            </a:r>
          </a:p>
          <a:p>
            <a:endParaRPr lang="en-GB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6B67E4B-735D-D549-9304-C730C42664D9}"/>
              </a:ext>
            </a:extLst>
          </p:cNvPr>
          <p:cNvSpPr txBox="1"/>
          <p:nvPr/>
        </p:nvSpPr>
        <p:spPr>
          <a:xfrm>
            <a:off x="7695834" y="3899911"/>
            <a:ext cx="263284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 x 3 = 30</a:t>
            </a:r>
          </a:p>
          <a:p>
            <a:r>
              <a:rPr lang="en-GB" dirty="0"/>
              <a:t> 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5701562-09EF-EB43-A909-5F9F2105B798}"/>
              </a:ext>
            </a:extLst>
          </p:cNvPr>
          <p:cNvSpPr/>
          <p:nvPr/>
        </p:nvSpPr>
        <p:spPr>
          <a:xfrm>
            <a:off x="7106065" y="4063512"/>
            <a:ext cx="639121" cy="37147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1F42F3CA-6209-D94A-B3EC-37F81CF43962}"/>
              </a:ext>
            </a:extLst>
          </p:cNvPr>
          <p:cNvCxnSpPr>
            <a:cxnSpLocks/>
          </p:cNvCxnSpPr>
          <p:nvPr/>
        </p:nvCxnSpPr>
        <p:spPr>
          <a:xfrm flipV="1">
            <a:off x="7364291" y="4576588"/>
            <a:ext cx="0" cy="4816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DD17CAEC-BB99-1B4F-AA81-B547BDCDBD71}"/>
              </a:ext>
            </a:extLst>
          </p:cNvPr>
          <p:cNvSpPr txBox="1"/>
          <p:nvPr/>
        </p:nvSpPr>
        <p:spPr>
          <a:xfrm>
            <a:off x="6096000" y="5125762"/>
            <a:ext cx="29484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What number can go here?</a:t>
            </a:r>
          </a:p>
          <a:p>
            <a:pPr algn="ctr"/>
            <a:r>
              <a:rPr lang="en-GB" dirty="0"/>
              <a:t>How many lots of 3 make 30?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E0EB08D-3F9F-FE47-9720-77A1F3706274}"/>
              </a:ext>
            </a:extLst>
          </p:cNvPr>
          <p:cNvSpPr txBox="1"/>
          <p:nvPr/>
        </p:nvSpPr>
        <p:spPr>
          <a:xfrm>
            <a:off x="2302596" y="5781794"/>
            <a:ext cx="9669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solidFill>
                  <a:srgbClr val="C00000"/>
                </a:solidFill>
              </a:rPr>
              <a:t>So…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D9D7F38-52A3-884B-9662-CE567C86C22A}"/>
              </a:ext>
            </a:extLst>
          </p:cNvPr>
          <p:cNvSpPr txBox="1"/>
          <p:nvPr/>
        </p:nvSpPr>
        <p:spPr>
          <a:xfrm>
            <a:off x="3269527" y="5801943"/>
            <a:ext cx="263284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30 ÷        = 3</a:t>
            </a:r>
          </a:p>
          <a:p>
            <a:r>
              <a:rPr lang="en-GB" dirty="0"/>
              <a:t>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C4F56E1-D499-424E-BFD8-FB64F2C05C99}"/>
              </a:ext>
            </a:extLst>
          </p:cNvPr>
          <p:cNvSpPr/>
          <p:nvPr/>
        </p:nvSpPr>
        <p:spPr>
          <a:xfrm>
            <a:off x="4049181" y="5888443"/>
            <a:ext cx="530608" cy="37147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3953214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060B5-613A-F047-A6D9-A4A9B3F77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192" y="-29788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4800" b="1" dirty="0">
                <a:solidFill>
                  <a:srgbClr val="C00000"/>
                </a:solidFill>
              </a:rPr>
              <a:t>Maths Lesson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DCA0A7-EABC-EC40-B16F-F163B6AD6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4781" y="614853"/>
            <a:ext cx="10515600" cy="566857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Objective: To solve Missing Number Division calculations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5696242-9165-2149-88BA-F05F6E9EF7A8}"/>
              </a:ext>
            </a:extLst>
          </p:cNvPr>
          <p:cNvSpPr txBox="1"/>
          <p:nvPr/>
        </p:nvSpPr>
        <p:spPr>
          <a:xfrm>
            <a:off x="4036963" y="3339651"/>
            <a:ext cx="2632842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800" dirty="0"/>
              <a:t>15 ÷        = 3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33 ÷        = 3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12 ÷        = 3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27 ÷        = 3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36 ÷        = 3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18 ÷        = 3</a:t>
            </a:r>
          </a:p>
          <a:p>
            <a:pPr marL="514350" indent="-514350">
              <a:buAutoNum type="arabicPeriod"/>
            </a:pPr>
            <a:endParaRPr lang="en-GB" sz="2800" dirty="0"/>
          </a:p>
          <a:p>
            <a:pPr marL="514350" indent="-514350">
              <a:buAutoNum type="arabicPeriod"/>
            </a:pPr>
            <a:endParaRPr lang="en-GB" sz="2800" dirty="0"/>
          </a:p>
          <a:p>
            <a:r>
              <a:rPr lang="en-GB" dirty="0"/>
              <a:t>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DEEFA06-8A24-7A4A-84BD-6975372ACE8A}"/>
              </a:ext>
            </a:extLst>
          </p:cNvPr>
          <p:cNvSpPr txBox="1"/>
          <p:nvPr/>
        </p:nvSpPr>
        <p:spPr>
          <a:xfrm>
            <a:off x="318933" y="1398283"/>
            <a:ext cx="325294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>
                <a:solidFill>
                  <a:srgbClr val="C00000"/>
                </a:solidFill>
              </a:rPr>
              <a:t>Now you try!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C65DD48-C238-9A44-9678-E68C9039BF0A}"/>
              </a:ext>
            </a:extLst>
          </p:cNvPr>
          <p:cNvSpPr txBox="1"/>
          <p:nvPr/>
        </p:nvSpPr>
        <p:spPr>
          <a:xfrm>
            <a:off x="3688749" y="1525213"/>
            <a:ext cx="44272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Remember: Work out the inverse calculation.</a:t>
            </a:r>
          </a:p>
          <a:p>
            <a:pPr algn="ctr"/>
            <a:r>
              <a:rPr lang="en-GB" dirty="0"/>
              <a:t>Use your times tables.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C4F56E1-D499-424E-BFD8-FB64F2C05C99}"/>
              </a:ext>
            </a:extLst>
          </p:cNvPr>
          <p:cNvSpPr/>
          <p:nvPr/>
        </p:nvSpPr>
        <p:spPr>
          <a:xfrm>
            <a:off x="2039000" y="3339651"/>
            <a:ext cx="530608" cy="37147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40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5C40D75-4338-0F4F-BD2F-CC47E9372AA7}"/>
              </a:ext>
            </a:extLst>
          </p:cNvPr>
          <p:cNvSpPr/>
          <p:nvPr/>
        </p:nvSpPr>
        <p:spPr>
          <a:xfrm>
            <a:off x="2037857" y="5546255"/>
            <a:ext cx="530608" cy="37147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B261022-A2B6-214C-9941-68DA9A9A8AFA}"/>
              </a:ext>
            </a:extLst>
          </p:cNvPr>
          <p:cNvSpPr/>
          <p:nvPr/>
        </p:nvSpPr>
        <p:spPr>
          <a:xfrm>
            <a:off x="2038110" y="5110184"/>
            <a:ext cx="530608" cy="37147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43E32E3-D6A0-B540-8009-8088FE6C95DF}"/>
              </a:ext>
            </a:extLst>
          </p:cNvPr>
          <p:cNvSpPr/>
          <p:nvPr/>
        </p:nvSpPr>
        <p:spPr>
          <a:xfrm>
            <a:off x="2037857" y="4668049"/>
            <a:ext cx="530608" cy="37147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8783F95-F239-2E4F-A5DC-D520A833E8E2}"/>
              </a:ext>
            </a:extLst>
          </p:cNvPr>
          <p:cNvSpPr/>
          <p:nvPr/>
        </p:nvSpPr>
        <p:spPr>
          <a:xfrm>
            <a:off x="2039000" y="4223921"/>
            <a:ext cx="530608" cy="37147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93167EC-5DCE-DB47-ADA6-6059685827BE}"/>
              </a:ext>
            </a:extLst>
          </p:cNvPr>
          <p:cNvSpPr/>
          <p:nvPr/>
        </p:nvSpPr>
        <p:spPr>
          <a:xfrm>
            <a:off x="2039000" y="3781786"/>
            <a:ext cx="530608" cy="37147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96862D9-9D66-6C4B-A8E6-0123655C8F7A}"/>
              </a:ext>
            </a:extLst>
          </p:cNvPr>
          <p:cNvSpPr txBox="1"/>
          <p:nvPr/>
        </p:nvSpPr>
        <p:spPr>
          <a:xfrm>
            <a:off x="745339" y="3248455"/>
            <a:ext cx="2632842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800" dirty="0"/>
              <a:t>50 ÷        = 10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80 ÷        = 10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60 ÷        = 10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30 ÷        = 10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90 ÷        = 10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20 ÷        = 10</a:t>
            </a:r>
          </a:p>
          <a:p>
            <a:pPr marL="514350" indent="-514350">
              <a:buAutoNum type="arabicPeriod"/>
            </a:pPr>
            <a:endParaRPr lang="en-GB" sz="2800" dirty="0"/>
          </a:p>
          <a:p>
            <a:pPr marL="514350" indent="-514350">
              <a:buAutoNum type="arabicPeriod"/>
            </a:pPr>
            <a:endParaRPr lang="en-GB" sz="2800" dirty="0"/>
          </a:p>
          <a:p>
            <a:r>
              <a:rPr lang="en-GB" dirty="0"/>
              <a:t> 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4DE3CEF-B23D-4744-BE3E-57718B540637}"/>
              </a:ext>
            </a:extLst>
          </p:cNvPr>
          <p:cNvSpPr/>
          <p:nvPr/>
        </p:nvSpPr>
        <p:spPr>
          <a:xfrm>
            <a:off x="5354527" y="3386137"/>
            <a:ext cx="530608" cy="37147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400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25C2B17-4A89-8E4E-8E25-E005A802FBA0}"/>
              </a:ext>
            </a:extLst>
          </p:cNvPr>
          <p:cNvSpPr/>
          <p:nvPr/>
        </p:nvSpPr>
        <p:spPr>
          <a:xfrm>
            <a:off x="5353384" y="5592741"/>
            <a:ext cx="530608" cy="37147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331F83E-5D30-FB41-9615-09A4B65DDA11}"/>
              </a:ext>
            </a:extLst>
          </p:cNvPr>
          <p:cNvSpPr/>
          <p:nvPr/>
        </p:nvSpPr>
        <p:spPr>
          <a:xfrm>
            <a:off x="5353637" y="5156670"/>
            <a:ext cx="530608" cy="37147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0836DAB-8F78-7F4E-A3C7-55A43F45E717}"/>
              </a:ext>
            </a:extLst>
          </p:cNvPr>
          <p:cNvSpPr/>
          <p:nvPr/>
        </p:nvSpPr>
        <p:spPr>
          <a:xfrm>
            <a:off x="5353384" y="4714535"/>
            <a:ext cx="530608" cy="37147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91F9668-4631-634A-93A7-BDCEFFCE457A}"/>
              </a:ext>
            </a:extLst>
          </p:cNvPr>
          <p:cNvSpPr/>
          <p:nvPr/>
        </p:nvSpPr>
        <p:spPr>
          <a:xfrm>
            <a:off x="5354527" y="4270407"/>
            <a:ext cx="530608" cy="37147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53BE4C5-8A51-B345-A9B1-6B050D1F822C}"/>
              </a:ext>
            </a:extLst>
          </p:cNvPr>
          <p:cNvSpPr/>
          <p:nvPr/>
        </p:nvSpPr>
        <p:spPr>
          <a:xfrm>
            <a:off x="5354527" y="3828272"/>
            <a:ext cx="530608" cy="37147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C8DD3DD-2043-9240-884A-D7AF5185AEAB}"/>
              </a:ext>
            </a:extLst>
          </p:cNvPr>
          <p:cNvSpPr/>
          <p:nvPr/>
        </p:nvSpPr>
        <p:spPr>
          <a:xfrm>
            <a:off x="8645008" y="3386136"/>
            <a:ext cx="530608" cy="37147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400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3F981BE-67CC-8B4C-BE4F-7ABFE8737136}"/>
              </a:ext>
            </a:extLst>
          </p:cNvPr>
          <p:cNvSpPr/>
          <p:nvPr/>
        </p:nvSpPr>
        <p:spPr>
          <a:xfrm>
            <a:off x="7850684" y="5541514"/>
            <a:ext cx="530608" cy="37147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241E2058-453C-3249-A3B3-AEF938E84DD5}"/>
              </a:ext>
            </a:extLst>
          </p:cNvPr>
          <p:cNvSpPr/>
          <p:nvPr/>
        </p:nvSpPr>
        <p:spPr>
          <a:xfrm>
            <a:off x="8645008" y="5114536"/>
            <a:ext cx="530608" cy="37147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F396326-8B25-6F46-BF77-01470BB7D56F}"/>
              </a:ext>
            </a:extLst>
          </p:cNvPr>
          <p:cNvSpPr/>
          <p:nvPr/>
        </p:nvSpPr>
        <p:spPr>
          <a:xfrm>
            <a:off x="7749900" y="4668049"/>
            <a:ext cx="530608" cy="37147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98B76F01-FCFD-0E4B-A9CA-1CD095697680}"/>
              </a:ext>
            </a:extLst>
          </p:cNvPr>
          <p:cNvSpPr/>
          <p:nvPr/>
        </p:nvSpPr>
        <p:spPr>
          <a:xfrm>
            <a:off x="8645008" y="4243060"/>
            <a:ext cx="530608" cy="37147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70B4AD0C-DB71-4642-9E08-26579C0AC112}"/>
              </a:ext>
            </a:extLst>
          </p:cNvPr>
          <p:cNvSpPr/>
          <p:nvPr/>
        </p:nvSpPr>
        <p:spPr>
          <a:xfrm>
            <a:off x="7722065" y="3828272"/>
            <a:ext cx="530608" cy="37147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8265B9D-7A43-EE4E-95BB-E582B60E7159}"/>
              </a:ext>
            </a:extLst>
          </p:cNvPr>
          <p:cNvSpPr txBox="1"/>
          <p:nvPr/>
        </p:nvSpPr>
        <p:spPr>
          <a:xfrm>
            <a:off x="7328587" y="3321460"/>
            <a:ext cx="2632842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800" dirty="0"/>
              <a:t>20 ÷        = 4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     ÷   4 = 4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24 ÷        = 4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     ÷   9 = 4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40 ÷        = 4</a:t>
            </a:r>
          </a:p>
          <a:p>
            <a:pPr marL="514350" indent="-514350">
              <a:buFontTx/>
              <a:buAutoNum type="arabicPeriod"/>
            </a:pPr>
            <a:r>
              <a:rPr lang="en-GB" sz="2800" dirty="0"/>
              <a:t>      ÷   2  = 4</a:t>
            </a:r>
          </a:p>
          <a:p>
            <a:pPr marL="514350" indent="-514350">
              <a:buAutoNum type="arabicPeriod"/>
            </a:pPr>
            <a:endParaRPr lang="en-GB" sz="2800" dirty="0"/>
          </a:p>
          <a:p>
            <a:pPr marL="514350" indent="-514350">
              <a:buAutoNum type="arabicPeriod"/>
            </a:pPr>
            <a:endParaRPr lang="en-GB" sz="2800" dirty="0"/>
          </a:p>
          <a:p>
            <a:r>
              <a:rPr lang="en-GB" dirty="0"/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D079F7B-B0B0-AA43-88AE-E16D85F5C8F4}"/>
              </a:ext>
            </a:extLst>
          </p:cNvPr>
          <p:cNvSpPr txBox="1"/>
          <p:nvPr/>
        </p:nvSpPr>
        <p:spPr>
          <a:xfrm>
            <a:off x="1728748" y="2688636"/>
            <a:ext cx="8397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rgbClr val="0070C0"/>
                </a:solidFill>
              </a:rPr>
              <a:t>Easy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6729CA3-C170-AF43-A623-4B7C8EEEE00B}"/>
              </a:ext>
            </a:extLst>
          </p:cNvPr>
          <p:cNvSpPr txBox="1"/>
          <p:nvPr/>
        </p:nvSpPr>
        <p:spPr>
          <a:xfrm>
            <a:off x="4778971" y="2678275"/>
            <a:ext cx="14446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rgbClr val="0070C0"/>
                </a:solidFill>
              </a:rPr>
              <a:t>Medium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6B692AF-0FBD-D247-BE7B-7713FF9EE213}"/>
              </a:ext>
            </a:extLst>
          </p:cNvPr>
          <p:cNvSpPr txBox="1"/>
          <p:nvPr/>
        </p:nvSpPr>
        <p:spPr>
          <a:xfrm>
            <a:off x="8115988" y="2671545"/>
            <a:ext cx="904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rgbClr val="0070C0"/>
                </a:solidFill>
              </a:rPr>
              <a:t>Hard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DFDF38E-9B68-EE4C-B013-956BD8EA661D}"/>
              </a:ext>
            </a:extLst>
          </p:cNvPr>
          <p:cNvSpPr txBox="1"/>
          <p:nvPr/>
        </p:nvSpPr>
        <p:spPr>
          <a:xfrm>
            <a:off x="8252673" y="6386113"/>
            <a:ext cx="3919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Answers on the next slide – no peeking!</a:t>
            </a:r>
          </a:p>
        </p:txBody>
      </p:sp>
    </p:spTree>
    <p:extLst>
      <p:ext uri="{BB962C8B-B14F-4D97-AF65-F5344CB8AC3E}">
        <p14:creationId xmlns:p14="http://schemas.microsoft.com/office/powerpoint/2010/main" val="36830347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575</Words>
  <Application>Microsoft Macintosh PowerPoint</Application>
  <PresentationFormat>Widescreen</PresentationFormat>
  <Paragraphs>162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Aharoni</vt:lpstr>
      <vt:lpstr>Arial</vt:lpstr>
      <vt:lpstr>Calibri</vt:lpstr>
      <vt:lpstr>Calibri Light</vt:lpstr>
      <vt:lpstr>Chalkboard</vt:lpstr>
      <vt:lpstr>Comic Sans MS</vt:lpstr>
      <vt:lpstr>Office Theme</vt:lpstr>
      <vt:lpstr>W.B. 7.1.21</vt:lpstr>
      <vt:lpstr>On this maths powerpoint:</vt:lpstr>
      <vt:lpstr>Warm Up Activity </vt:lpstr>
      <vt:lpstr>Warm Up Activity </vt:lpstr>
      <vt:lpstr>Warm Up Activity </vt:lpstr>
      <vt:lpstr>Maths Lesson 7.1.21</vt:lpstr>
      <vt:lpstr>Maths Lesson </vt:lpstr>
      <vt:lpstr>Maths Lesson </vt:lpstr>
      <vt:lpstr>Maths Lesson </vt:lpstr>
      <vt:lpstr>Maths Lesson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6.1.21</dc:title>
  <dc:creator>Suzanne Drummond</dc:creator>
  <cp:lastModifiedBy>Suzanne Drummond</cp:lastModifiedBy>
  <cp:revision>15</cp:revision>
  <dcterms:created xsi:type="dcterms:W3CDTF">2021-01-04T18:16:52Z</dcterms:created>
  <dcterms:modified xsi:type="dcterms:W3CDTF">2021-01-05T16:35:46Z</dcterms:modified>
</cp:coreProperties>
</file>