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6" r:id="rId7"/>
    <p:sldId id="262" r:id="rId8"/>
    <p:sldId id="263" r:id="rId9"/>
    <p:sldId id="265"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923F96-640B-411D-9CA2-4CB8D075A3AA}" type="datetimeFigureOut">
              <a:rPr lang="en-GB" smtClean="0"/>
              <a:t>19/09/2021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143435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923F96-640B-411D-9CA2-4CB8D075A3AA}" type="datetimeFigureOut">
              <a:rPr lang="en-GB" smtClean="0"/>
              <a:t>19/09/2021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172851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923F96-640B-411D-9CA2-4CB8D075A3AA}" type="datetimeFigureOut">
              <a:rPr lang="en-GB" smtClean="0"/>
              <a:t>19/09/2021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83342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923F96-640B-411D-9CA2-4CB8D075A3AA}" type="datetimeFigureOut">
              <a:rPr lang="en-GB" smtClean="0"/>
              <a:t>19/09/2021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13150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923F96-640B-411D-9CA2-4CB8D075A3AA}" type="datetimeFigureOut">
              <a:rPr lang="en-GB" smtClean="0"/>
              <a:t>19/09/2021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335415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923F96-640B-411D-9CA2-4CB8D075A3AA}" type="datetimeFigureOut">
              <a:rPr lang="en-GB" smtClean="0"/>
              <a:t>19/09/2021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382060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923F96-640B-411D-9CA2-4CB8D075A3AA}" type="datetimeFigureOut">
              <a:rPr lang="en-GB" smtClean="0"/>
              <a:t>19/09/2021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198165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923F96-640B-411D-9CA2-4CB8D075A3AA}" type="datetimeFigureOut">
              <a:rPr lang="en-GB" smtClean="0"/>
              <a:t>19/09/2021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277556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23F96-640B-411D-9CA2-4CB8D075A3AA}" type="datetimeFigureOut">
              <a:rPr lang="en-GB" smtClean="0"/>
              <a:t>19/09/2021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290860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923F96-640B-411D-9CA2-4CB8D075A3AA}" type="datetimeFigureOut">
              <a:rPr lang="en-GB" smtClean="0"/>
              <a:t>19/09/2021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236173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923F96-640B-411D-9CA2-4CB8D075A3AA}" type="datetimeFigureOut">
              <a:rPr lang="en-GB" smtClean="0"/>
              <a:t>19/09/2021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3F4A0-DA4D-4736-ADCA-F1D62BCC16DD}" type="slidenum">
              <a:rPr lang="en-GB" smtClean="0"/>
              <a:t>‹#›</a:t>
            </a:fld>
            <a:endParaRPr lang="en-GB"/>
          </a:p>
        </p:txBody>
      </p:sp>
    </p:spTree>
    <p:extLst>
      <p:ext uri="{BB962C8B-B14F-4D97-AF65-F5344CB8AC3E}">
        <p14:creationId xmlns:p14="http://schemas.microsoft.com/office/powerpoint/2010/main" val="211638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23F96-640B-411D-9CA2-4CB8D075A3AA}" type="datetimeFigureOut">
              <a:rPr lang="en-GB" smtClean="0"/>
              <a:t>19/09/2021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3F4A0-DA4D-4736-ADCA-F1D62BCC16DD}" type="slidenum">
              <a:rPr lang="en-GB" smtClean="0"/>
              <a:t>‹#›</a:t>
            </a:fld>
            <a:endParaRPr lang="en-GB"/>
          </a:p>
        </p:txBody>
      </p:sp>
    </p:spTree>
    <p:extLst>
      <p:ext uri="{BB962C8B-B14F-4D97-AF65-F5344CB8AC3E}">
        <p14:creationId xmlns:p14="http://schemas.microsoft.com/office/powerpoint/2010/main" val="3129866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53104" y="2136338"/>
            <a:ext cx="5885792" cy="2585323"/>
          </a:xfrm>
          <a:prstGeom prst="rect">
            <a:avLst/>
          </a:prstGeom>
          <a:noFill/>
        </p:spPr>
        <p:txBody>
          <a:bodyPr wrap="square" rtlCol="0">
            <a:spAutoFit/>
          </a:bodyPr>
          <a:lstStyle/>
          <a:p>
            <a:pPr algn="ctr"/>
            <a:r>
              <a:rPr lang="en-GB" sz="4800" b="1">
                <a:latin typeface="Twinkl Cursive Unlooped" panose="02000000000000000000" pitchFamily="2" charset="0"/>
              </a:rPr>
              <a:t>Welcome to Sycamore Class meet the teacher evening.</a:t>
            </a:r>
          </a:p>
          <a:p>
            <a:endParaRPr lang="en-GB" dirty="0"/>
          </a:p>
        </p:txBody>
      </p:sp>
      <p:pic>
        <p:nvPicPr>
          <p:cNvPr id="5" name="Picture 4">
            <a:extLst>
              <a:ext uri="{FF2B5EF4-FFF2-40B4-BE49-F238E27FC236}">
                <a16:creationId xmlns:a16="http://schemas.microsoft.com/office/drawing/2014/main" id="{C5D6F22F-63B8-4639-A39F-2E747918C75B}"/>
              </a:ext>
            </a:extLst>
          </p:cNvPr>
          <p:cNvPicPr>
            <a:picLocks noChangeAspect="1"/>
          </p:cNvPicPr>
          <p:nvPr/>
        </p:nvPicPr>
        <p:blipFill>
          <a:blip r:embed="rId2"/>
          <a:stretch>
            <a:fillRect/>
          </a:stretch>
        </p:blipFill>
        <p:spPr>
          <a:xfrm>
            <a:off x="198782" y="3843130"/>
            <a:ext cx="3246321" cy="2903882"/>
          </a:xfrm>
          <a:prstGeom prst="rect">
            <a:avLst/>
          </a:prstGeom>
        </p:spPr>
      </p:pic>
    </p:spTree>
    <p:extLst>
      <p:ext uri="{BB962C8B-B14F-4D97-AF65-F5344CB8AC3E}">
        <p14:creationId xmlns:p14="http://schemas.microsoft.com/office/powerpoint/2010/main" val="199011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a:latin typeface="Twinkl Cursive Unlooped" panose="02000000000000000000" pitchFamily="2" charset="0"/>
              </a:rPr>
              <a:t>SMG Golden Behaviour Rules</a:t>
            </a:r>
          </a:p>
        </p:txBody>
      </p:sp>
      <p:sp>
        <p:nvSpPr>
          <p:cNvPr id="3" name="Content Placeholder 2"/>
          <p:cNvSpPr>
            <a:spLocks noGrp="1"/>
          </p:cNvSpPr>
          <p:nvPr>
            <p:ph idx="1"/>
          </p:nvPr>
        </p:nvSpPr>
        <p:spPr/>
        <p:txBody>
          <a:bodyPr>
            <a:normAutofit/>
          </a:bodyPr>
          <a:lstStyle/>
          <a:p>
            <a:pPr marL="0" indent="0" algn="ctr">
              <a:buNone/>
            </a:pPr>
            <a:r>
              <a:rPr lang="en-GB" sz="4400" dirty="0">
                <a:latin typeface="Twinkl Cursive Unlooped" panose="02000000000000000000" pitchFamily="2" charset="0"/>
              </a:rPr>
              <a:t>Is it caring?</a:t>
            </a:r>
          </a:p>
          <a:p>
            <a:pPr marL="0" indent="0" algn="ctr">
              <a:buNone/>
            </a:pPr>
            <a:r>
              <a:rPr lang="en-GB" sz="4400" dirty="0">
                <a:latin typeface="Twinkl Cursive Unlooped" panose="02000000000000000000" pitchFamily="2" charset="0"/>
              </a:rPr>
              <a:t>Is it Safe?</a:t>
            </a:r>
          </a:p>
          <a:p>
            <a:pPr marL="0" indent="0" algn="ctr">
              <a:buNone/>
            </a:pPr>
            <a:r>
              <a:rPr lang="en-GB" sz="4400" dirty="0">
                <a:latin typeface="Twinkl Cursive Unlooped" panose="02000000000000000000" pitchFamily="2" charset="0"/>
              </a:rPr>
              <a:t>Is it my best?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087" y="4001294"/>
            <a:ext cx="24098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35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8"/>
                                        </p:tgtEl>
                                        <p:attrNameLst>
                                          <p:attrName>style.visibility</p:attrName>
                                        </p:attrNameLst>
                                      </p:cBhvr>
                                      <p:to>
                                        <p:strVal val="visible"/>
                                      </p:to>
                                    </p:set>
                                    <p:anim calcmode="lin" valueType="num">
                                      <p:cBhvr additive="base">
                                        <p:cTn id="25" dur="500" fill="hold"/>
                                        <p:tgtEl>
                                          <p:spTgt spid="9218"/>
                                        </p:tgtEl>
                                        <p:attrNameLst>
                                          <p:attrName>ppt_x</p:attrName>
                                        </p:attrNameLst>
                                      </p:cBhvr>
                                      <p:tavLst>
                                        <p:tav tm="0">
                                          <p:val>
                                            <p:strVal val="#ppt_x"/>
                                          </p:val>
                                        </p:tav>
                                        <p:tav tm="100000">
                                          <p:val>
                                            <p:strVal val="#ppt_x"/>
                                          </p:val>
                                        </p:tav>
                                      </p:tavLst>
                                    </p:anim>
                                    <p:anim calcmode="lin" valueType="num">
                                      <p:cBhvr additive="base">
                                        <p:cTn id="26"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b="1" dirty="0">
                <a:latin typeface="Twinkl Cursive Unlooped" panose="02000000000000000000" pitchFamily="2" charset="0"/>
              </a:rPr>
              <a:t>Rewards</a:t>
            </a:r>
          </a:p>
        </p:txBody>
      </p:sp>
      <p:sp>
        <p:nvSpPr>
          <p:cNvPr id="3" name="Content Placeholder 2"/>
          <p:cNvSpPr>
            <a:spLocks noGrp="1"/>
          </p:cNvSpPr>
          <p:nvPr>
            <p:ph idx="1"/>
          </p:nvPr>
        </p:nvSpPr>
        <p:spPr>
          <a:xfrm>
            <a:off x="838200" y="1253331"/>
            <a:ext cx="10515600" cy="4351338"/>
          </a:xfrm>
        </p:spPr>
        <p:txBody>
          <a:bodyPr/>
          <a:lstStyle/>
          <a:p>
            <a:pPr marL="0" indent="0" algn="ctr">
              <a:buNone/>
            </a:pPr>
            <a:r>
              <a:rPr lang="en-GB" dirty="0"/>
              <a:t> </a:t>
            </a:r>
          </a:p>
          <a:p>
            <a:pPr marL="0" indent="0" algn="ctr">
              <a:buNone/>
            </a:pPr>
            <a:r>
              <a:rPr lang="en-GB" sz="3200" dirty="0">
                <a:latin typeface="Twinkl Cursive Unlooped" panose="02000000000000000000" pitchFamily="2" charset="0"/>
              </a:rPr>
              <a:t>We love to reward children in this school  for putting effort into their work, being polite and helpful, having lovely manners and for being exceptionally behaved.</a:t>
            </a:r>
          </a:p>
          <a:p>
            <a:pPr marL="0" indent="0" algn="ctr">
              <a:buNone/>
            </a:pPr>
            <a:endParaRPr lang="en-GB" dirty="0">
              <a:latin typeface="Letter-join 2" pitchFamily="50" charset="0"/>
            </a:endParaRPr>
          </a:p>
          <a:p>
            <a:pPr marL="0" indent="0" algn="ctr">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5" y="5415136"/>
            <a:ext cx="33051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210" y="5415136"/>
            <a:ext cx="1777905" cy="1004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3143" y="4236344"/>
            <a:ext cx="2206199" cy="157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8707" y="3443874"/>
            <a:ext cx="29908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9977" y="3675490"/>
            <a:ext cx="1898373" cy="998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21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1000"/>
                                        <p:tgtEl>
                                          <p:spTgt spid="3074"/>
                                        </p:tgtEl>
                                      </p:cBhvr>
                                    </p:animEffect>
                                    <p:anim calcmode="lin" valueType="num">
                                      <p:cBhvr>
                                        <p:cTn id="29" dur="1000" fill="hold"/>
                                        <p:tgtEl>
                                          <p:spTgt spid="3074"/>
                                        </p:tgtEl>
                                        <p:attrNameLst>
                                          <p:attrName>ppt_x</p:attrName>
                                        </p:attrNameLst>
                                      </p:cBhvr>
                                      <p:tavLst>
                                        <p:tav tm="0">
                                          <p:val>
                                            <p:strVal val="#ppt_x"/>
                                          </p:val>
                                        </p:tav>
                                        <p:tav tm="100000">
                                          <p:val>
                                            <p:strVal val="#ppt_x"/>
                                          </p:val>
                                        </p:tav>
                                      </p:tavLst>
                                    </p:anim>
                                    <p:anim calcmode="lin" valueType="num">
                                      <p:cBhvr>
                                        <p:cTn id="3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218"/>
                                        </p:tgtEl>
                                        <p:attrNameLst>
                                          <p:attrName>style.visibility</p:attrName>
                                        </p:attrNameLst>
                                      </p:cBhvr>
                                      <p:to>
                                        <p:strVal val="visible"/>
                                      </p:to>
                                    </p:set>
                                    <p:animEffect transition="in" filter="fade">
                                      <p:cBhvr>
                                        <p:cTn id="42" dur="1000"/>
                                        <p:tgtEl>
                                          <p:spTgt spid="9218"/>
                                        </p:tgtEl>
                                      </p:cBhvr>
                                    </p:animEffect>
                                    <p:anim calcmode="lin" valueType="num">
                                      <p:cBhvr>
                                        <p:cTn id="43" dur="1000" fill="hold"/>
                                        <p:tgtEl>
                                          <p:spTgt spid="9218"/>
                                        </p:tgtEl>
                                        <p:attrNameLst>
                                          <p:attrName>ppt_x</p:attrName>
                                        </p:attrNameLst>
                                      </p:cBhvr>
                                      <p:tavLst>
                                        <p:tav tm="0">
                                          <p:val>
                                            <p:strVal val="#ppt_x"/>
                                          </p:val>
                                        </p:tav>
                                        <p:tav tm="100000">
                                          <p:val>
                                            <p:strVal val="#ppt_x"/>
                                          </p:val>
                                        </p:tav>
                                      </p:tavLst>
                                    </p:anim>
                                    <p:anim calcmode="lin" valueType="num">
                                      <p:cBhvr>
                                        <p:cTn id="44"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1000"/>
                                        <p:tgtEl>
                                          <p:spTgt spid="1028"/>
                                        </p:tgtEl>
                                      </p:cBhvr>
                                    </p:animEffect>
                                    <p:anim calcmode="lin" valueType="num">
                                      <p:cBhvr>
                                        <p:cTn id="50" dur="1000" fill="hold"/>
                                        <p:tgtEl>
                                          <p:spTgt spid="1028"/>
                                        </p:tgtEl>
                                        <p:attrNameLst>
                                          <p:attrName>ppt_x</p:attrName>
                                        </p:attrNameLst>
                                      </p:cBhvr>
                                      <p:tavLst>
                                        <p:tav tm="0">
                                          <p:val>
                                            <p:strVal val="#ppt_x"/>
                                          </p:val>
                                        </p:tav>
                                        <p:tav tm="100000">
                                          <p:val>
                                            <p:strVal val="#ppt_x"/>
                                          </p:val>
                                        </p:tav>
                                      </p:tavLst>
                                    </p:anim>
                                    <p:anim calcmode="lin" valueType="num">
                                      <p:cBhvr>
                                        <p:cTn id="5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29"/>
                                        </p:tgtEl>
                                        <p:attrNameLst>
                                          <p:attrName>style.visibility</p:attrName>
                                        </p:attrNameLst>
                                      </p:cBhvr>
                                      <p:to>
                                        <p:strVal val="visible"/>
                                      </p:to>
                                    </p:set>
                                    <p:animEffect transition="in" filter="fade">
                                      <p:cBhvr>
                                        <p:cTn id="56" dur="1000"/>
                                        <p:tgtEl>
                                          <p:spTgt spid="1029"/>
                                        </p:tgtEl>
                                      </p:cBhvr>
                                    </p:animEffect>
                                    <p:anim calcmode="lin" valueType="num">
                                      <p:cBhvr>
                                        <p:cTn id="57" dur="1000" fill="hold"/>
                                        <p:tgtEl>
                                          <p:spTgt spid="1029"/>
                                        </p:tgtEl>
                                        <p:attrNameLst>
                                          <p:attrName>ppt_x</p:attrName>
                                        </p:attrNameLst>
                                      </p:cBhvr>
                                      <p:tavLst>
                                        <p:tav tm="0">
                                          <p:val>
                                            <p:strVal val="#ppt_x"/>
                                          </p:val>
                                        </p:tav>
                                        <p:tav tm="100000">
                                          <p:val>
                                            <p:strVal val="#ppt_x"/>
                                          </p:val>
                                        </p:tav>
                                      </p:tavLst>
                                    </p:anim>
                                    <p:anim calcmode="lin" valueType="num">
                                      <p:cBhvr>
                                        <p:cTn id="58"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a:latin typeface="Twinkl Cursive Unlooped" panose="02000000000000000000" pitchFamily="2" charset="0"/>
              </a:rPr>
              <a:t>Attendance and punctuality</a:t>
            </a:r>
          </a:p>
        </p:txBody>
      </p:sp>
      <p:sp>
        <p:nvSpPr>
          <p:cNvPr id="3" name="Content Placeholder 2"/>
          <p:cNvSpPr>
            <a:spLocks noGrp="1"/>
          </p:cNvSpPr>
          <p:nvPr>
            <p:ph idx="1"/>
          </p:nvPr>
        </p:nvSpPr>
        <p:spPr>
          <a:xfrm>
            <a:off x="838200" y="1565785"/>
            <a:ext cx="10515600" cy="4351338"/>
          </a:xfrm>
        </p:spPr>
        <p:txBody>
          <a:bodyPr>
            <a:normAutofit/>
          </a:bodyPr>
          <a:lstStyle/>
          <a:p>
            <a:pPr marL="0" indent="0">
              <a:buNone/>
            </a:pPr>
            <a:endParaRPr lang="en-GB" dirty="0">
              <a:latin typeface="Letter-join 2" pitchFamily="50" charset="0"/>
            </a:endParaRPr>
          </a:p>
          <a:p>
            <a:pPr marL="0" indent="0" algn="ctr">
              <a:buNone/>
            </a:pPr>
            <a:r>
              <a:rPr lang="en-GB" sz="3200" dirty="0">
                <a:latin typeface="Twinkl Cursive Unlooped" panose="02000000000000000000" pitchFamily="2" charset="0"/>
              </a:rPr>
              <a:t>School starts at 8:45 but children can arrive from 8:30. It is so important that children are in school and on time every day. If they miss days or are late for school you will miss vital learning. Obviously, if your child is ill please ring the office to inform them of why they are absent. Otherwise the absence will be unauthorised.</a:t>
            </a:r>
          </a:p>
          <a:p>
            <a:pPr marL="0" indent="0" algn="ctr">
              <a:buNone/>
            </a:pPr>
            <a:endParaRPr lang="en-GB" dirty="0"/>
          </a:p>
          <a:p>
            <a:pPr marL="0" indent="0" algn="ctr">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570" y="5292215"/>
            <a:ext cx="1812860" cy="1064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22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9596" y="378160"/>
            <a:ext cx="7272808" cy="830997"/>
          </a:xfrm>
          <a:prstGeom prst="rect">
            <a:avLst/>
          </a:prstGeom>
          <a:noFill/>
        </p:spPr>
        <p:txBody>
          <a:bodyPr wrap="square" rtlCol="0">
            <a:spAutoFit/>
          </a:bodyPr>
          <a:lstStyle/>
          <a:p>
            <a:pPr algn="ctr"/>
            <a:r>
              <a:rPr lang="en-GB" sz="4800" b="1" dirty="0">
                <a:latin typeface="Twinkl Cursive Unlooped" panose="02000000000000000000" pitchFamily="2" charset="0"/>
              </a:rPr>
              <a:t>Class Communication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29" y="2406419"/>
            <a:ext cx="4579353" cy="2416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03911" y="1844825"/>
            <a:ext cx="6662801" cy="3539430"/>
          </a:xfrm>
          <a:prstGeom prst="rect">
            <a:avLst/>
          </a:prstGeom>
          <a:noFill/>
        </p:spPr>
        <p:txBody>
          <a:bodyPr wrap="square" lIns="91440" tIns="45720" rIns="91440" bIns="45720" rtlCol="0" anchor="t">
            <a:spAutoFit/>
          </a:bodyPr>
          <a:lstStyle/>
          <a:p>
            <a:r>
              <a:rPr lang="en-GB" sz="2800" dirty="0">
                <a:latin typeface="Twinkl Cursive Unlooped" panose="02000000000000000000" pitchFamily="2" charset="0"/>
              </a:rPr>
              <a:t>Our main means of communicating with parents will be on Class dojo. Please check your dojo regularly. If you need to contact me, please send me a message and I will try to reply as soon as possible. I will not reply to dojo messages after 6pm. Please try and keep dojo a positive means of communication. </a:t>
            </a:r>
          </a:p>
        </p:txBody>
      </p:sp>
    </p:spTree>
    <p:extLst>
      <p:ext uri="{BB962C8B-B14F-4D97-AF65-F5344CB8AC3E}">
        <p14:creationId xmlns:p14="http://schemas.microsoft.com/office/powerpoint/2010/main" val="126212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fade">
                                      <p:cBhvr>
                                        <p:cTn id="14" dur="1000"/>
                                        <p:tgtEl>
                                          <p:spTgt spid="10242"/>
                                        </p:tgtEl>
                                      </p:cBhvr>
                                    </p:animEffect>
                                    <p:anim calcmode="lin" valueType="num">
                                      <p:cBhvr>
                                        <p:cTn id="15" dur="1000" fill="hold"/>
                                        <p:tgtEl>
                                          <p:spTgt spid="10242"/>
                                        </p:tgtEl>
                                        <p:attrNameLst>
                                          <p:attrName>ppt_x</p:attrName>
                                        </p:attrNameLst>
                                      </p:cBhvr>
                                      <p:tavLst>
                                        <p:tav tm="0">
                                          <p:val>
                                            <p:strVal val="#ppt_x"/>
                                          </p:val>
                                        </p:tav>
                                        <p:tav tm="100000">
                                          <p:val>
                                            <p:strVal val="#ppt_x"/>
                                          </p:val>
                                        </p:tav>
                                      </p:tavLst>
                                    </p:anim>
                                    <p:anim calcmode="lin" valueType="num">
                                      <p:cBhvr>
                                        <p:cTn id="16"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9095"/>
            <a:ext cx="10515600" cy="1316530"/>
          </a:xfrm>
        </p:spPr>
        <p:txBody>
          <a:bodyPr>
            <a:normAutofit fontScale="90000"/>
          </a:bodyPr>
          <a:lstStyle/>
          <a:p>
            <a:pPr algn="ctr"/>
            <a:r>
              <a:rPr lang="en-GB" sz="4900" b="1" dirty="0">
                <a:latin typeface="Twinkl Cursive Unlooped" panose="02000000000000000000" pitchFamily="2" charset="0"/>
              </a:rPr>
              <a:t>Our School Mission Statement </a:t>
            </a:r>
            <a:br>
              <a:rPr lang="en-GB" b="1" dirty="0">
                <a:latin typeface="Comic Sans MS" panose="030F0702030302020204" pitchFamily="66" charset="0"/>
              </a:rPr>
            </a:br>
            <a:endParaRPr lang="en-GB" dirty="0"/>
          </a:p>
        </p:txBody>
      </p:sp>
      <p:sp>
        <p:nvSpPr>
          <p:cNvPr id="3" name="Content Placeholder 2"/>
          <p:cNvSpPr>
            <a:spLocks noGrp="1"/>
          </p:cNvSpPr>
          <p:nvPr>
            <p:ph idx="1"/>
          </p:nvPr>
        </p:nvSpPr>
        <p:spPr>
          <a:xfrm>
            <a:off x="0" y="1825625"/>
            <a:ext cx="12192000" cy="4936578"/>
          </a:xfrm>
        </p:spPr>
        <p:txBody>
          <a:bodyPr>
            <a:normAutofit/>
          </a:bodyPr>
          <a:lstStyle/>
          <a:p>
            <a:pPr marL="0" indent="0" algn="ctr">
              <a:buNone/>
            </a:pPr>
            <a:r>
              <a:rPr lang="en-GB" dirty="0">
                <a:latin typeface="Twinkl Cursive Unlooped" panose="02000000000000000000" pitchFamily="2" charset="0"/>
                <a:ea typeface="+mj-lt"/>
                <a:cs typeface="+mj-lt"/>
              </a:rPr>
              <a:t>We all work together</a:t>
            </a:r>
            <a:endParaRPr lang="en-GB" dirty="0">
              <a:latin typeface="Twinkl Cursive Unlooped" panose="02000000000000000000" pitchFamily="2" charset="0"/>
              <a:cs typeface="Calibri"/>
            </a:endParaRPr>
          </a:p>
          <a:p>
            <a:pPr marL="0" indent="0" algn="ctr">
              <a:buNone/>
            </a:pPr>
            <a:r>
              <a:rPr lang="en-GB" dirty="0">
                <a:latin typeface="Twinkl Cursive Unlooped" panose="02000000000000000000" pitchFamily="2" charset="0"/>
                <a:ea typeface="+mj-lt"/>
                <a:cs typeface="+mj-lt"/>
              </a:rPr>
              <a:t>to do our best to shine with God's love, and success</a:t>
            </a:r>
            <a:endParaRPr lang="en-GB" dirty="0">
              <a:latin typeface="Twinkl Cursive Unlooped" panose="02000000000000000000" pitchFamily="2" charset="0"/>
              <a:cs typeface="Calibri"/>
            </a:endParaRPr>
          </a:p>
          <a:p>
            <a:pPr marL="0" indent="0" algn="ctr">
              <a:buNone/>
            </a:pPr>
            <a:r>
              <a:rPr lang="en-GB" dirty="0">
                <a:latin typeface="Twinkl Cursive Unlooped" panose="02000000000000000000" pitchFamily="2" charset="0"/>
                <a:ea typeface="+mj-lt"/>
                <a:cs typeface="+mj-lt"/>
              </a:rPr>
              <a:t>in a happy, peaceful and prayerful place where everyone tries to be kind, helpful and caring.</a:t>
            </a:r>
            <a:endParaRPr lang="en-GB" dirty="0">
              <a:latin typeface="Twinkl Cursive Unlooped" panose="02000000000000000000" pitchFamily="2" charset="0"/>
              <a:cs typeface="Calibri"/>
            </a:endParaRPr>
          </a:p>
          <a:p>
            <a:pPr marL="0" indent="0" algn="ctr">
              <a:buNone/>
            </a:pPr>
            <a:endParaRPr lang="en-GB" dirty="0">
              <a:latin typeface="Twinkl Cursive Unlooped" panose="02000000000000000000" pitchFamily="2" charset="0"/>
              <a:cs typeface="Calibri"/>
            </a:endParaRPr>
          </a:p>
          <a:p>
            <a:pPr marL="0" indent="0" algn="ctr">
              <a:buNone/>
            </a:pPr>
            <a:r>
              <a:rPr lang="en-GB" u="sng" dirty="0">
                <a:latin typeface="Twinkl Cursive Unlooped" panose="02000000000000000000" pitchFamily="2" charset="0"/>
                <a:ea typeface="+mj-lt"/>
                <a:cs typeface="+mj-lt"/>
              </a:rPr>
              <a:t>Vision</a:t>
            </a:r>
            <a:endParaRPr lang="en-GB" dirty="0">
              <a:latin typeface="Twinkl Cursive Unlooped" panose="02000000000000000000" pitchFamily="2" charset="0"/>
              <a:cs typeface="Calibri"/>
            </a:endParaRPr>
          </a:p>
          <a:p>
            <a:pPr marL="0" indent="0" algn="ctr">
              <a:buNone/>
            </a:pPr>
            <a:r>
              <a:rPr lang="en-GB" dirty="0">
                <a:latin typeface="Twinkl Cursive Unlooped" panose="02000000000000000000" pitchFamily="2" charset="0"/>
                <a:ea typeface="+mj-lt"/>
                <a:cs typeface="+mj-lt"/>
              </a:rPr>
              <a:t> By reflecting principles of the Catholic Faith we at St. Maria Goretti aim to celebrate the uniqueness of each child and through high expectations enable all our children to reach their full potential and become happy, confident and successful individuals. </a:t>
            </a:r>
            <a:endParaRPr lang="en-GB" dirty="0">
              <a:latin typeface="Twinkl Cursive Unlooped" panose="02000000000000000000" pitchFamily="2" charset="0"/>
            </a:endParaRPr>
          </a:p>
        </p:txBody>
      </p:sp>
      <p:pic>
        <p:nvPicPr>
          <p:cNvPr id="4" name="Picture 6" descr="A drawing of a cartoon character&#10;&#10;Description automatically generated">
            <a:extLst>
              <a:ext uri="{FF2B5EF4-FFF2-40B4-BE49-F238E27FC236}">
                <a16:creationId xmlns:a16="http://schemas.microsoft.com/office/drawing/2014/main" id="{F10E6485-B452-4842-B648-9F9D5E7C6655}"/>
              </a:ext>
            </a:extLst>
          </p:cNvPr>
          <p:cNvPicPr>
            <a:picLocks noChangeAspect="1"/>
          </p:cNvPicPr>
          <p:nvPr/>
        </p:nvPicPr>
        <p:blipFill>
          <a:blip r:embed="rId2"/>
          <a:stretch>
            <a:fillRect/>
          </a:stretch>
        </p:blipFill>
        <p:spPr>
          <a:xfrm>
            <a:off x="92765" y="95797"/>
            <a:ext cx="2143125" cy="2143125"/>
          </a:xfrm>
          <a:prstGeom prst="rect">
            <a:avLst/>
          </a:prstGeom>
        </p:spPr>
      </p:pic>
      <p:pic>
        <p:nvPicPr>
          <p:cNvPr id="5" name="Picture 6" descr="A drawing of a cartoon character&#10;&#10;Description automatically generated">
            <a:extLst>
              <a:ext uri="{FF2B5EF4-FFF2-40B4-BE49-F238E27FC236}">
                <a16:creationId xmlns:a16="http://schemas.microsoft.com/office/drawing/2014/main" id="{F10E6485-B452-4842-B648-9F9D5E7C6655}"/>
              </a:ext>
            </a:extLst>
          </p:cNvPr>
          <p:cNvPicPr>
            <a:picLocks noChangeAspect="1"/>
          </p:cNvPicPr>
          <p:nvPr/>
        </p:nvPicPr>
        <p:blipFill>
          <a:blip r:embed="rId2"/>
          <a:stretch>
            <a:fillRect/>
          </a:stretch>
        </p:blipFill>
        <p:spPr>
          <a:xfrm>
            <a:off x="9956110" y="95797"/>
            <a:ext cx="2143125" cy="2143125"/>
          </a:xfrm>
          <a:prstGeom prst="rect">
            <a:avLst/>
          </a:prstGeom>
        </p:spPr>
      </p:pic>
    </p:spTree>
    <p:extLst>
      <p:ext uri="{BB962C8B-B14F-4D97-AF65-F5344CB8AC3E}">
        <p14:creationId xmlns:p14="http://schemas.microsoft.com/office/powerpoint/2010/main" val="1978670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318" y="2723221"/>
            <a:ext cx="9108584" cy="769441"/>
          </a:xfrm>
          <a:prstGeom prst="rect">
            <a:avLst/>
          </a:prstGeom>
        </p:spPr>
        <p:txBody>
          <a:bodyPr wrap="none">
            <a:spAutoFit/>
          </a:bodyPr>
          <a:lstStyle/>
          <a:p>
            <a:pPr algn="ctr"/>
            <a:r>
              <a:rPr lang="en-GB" sz="4400" b="1" dirty="0">
                <a:latin typeface="Twinkl Cursive Unlooped" panose="02000000000000000000" pitchFamily="2" charset="0"/>
              </a:rPr>
              <a:t>Year 5 – Our Sycamore Class team…</a:t>
            </a:r>
          </a:p>
        </p:txBody>
      </p:sp>
      <p:sp>
        <p:nvSpPr>
          <p:cNvPr id="5" name="Rectangle 4"/>
          <p:cNvSpPr/>
          <p:nvPr/>
        </p:nvSpPr>
        <p:spPr>
          <a:xfrm>
            <a:off x="2774037" y="3894459"/>
            <a:ext cx="9417963" cy="830997"/>
          </a:xfrm>
          <a:prstGeom prst="rect">
            <a:avLst/>
          </a:prstGeom>
        </p:spPr>
        <p:txBody>
          <a:bodyPr wrap="none">
            <a:spAutoFit/>
          </a:bodyPr>
          <a:lstStyle/>
          <a:p>
            <a:r>
              <a:rPr lang="en-GB" sz="2400" dirty="0">
                <a:latin typeface="Twinkl Cursive Unlooped" panose="02000000000000000000" pitchFamily="2" charset="0"/>
              </a:rPr>
              <a:t>Mrs Hamilton (Teaching Assistant)- Every morning</a:t>
            </a:r>
          </a:p>
          <a:p>
            <a:r>
              <a:rPr lang="en-GB" sz="2400" dirty="0">
                <a:latin typeface="Twinkl Cursive Unlooped" panose="02000000000000000000" pitchFamily="2" charset="0"/>
              </a:rPr>
              <a:t>                                                  Wednesday/Thursday afternoon.</a:t>
            </a:r>
          </a:p>
        </p:txBody>
      </p:sp>
      <p:sp>
        <p:nvSpPr>
          <p:cNvPr id="6" name="Rectangle 5"/>
          <p:cNvSpPr/>
          <p:nvPr/>
        </p:nvSpPr>
        <p:spPr>
          <a:xfrm>
            <a:off x="2774037" y="1736649"/>
            <a:ext cx="5198859" cy="584775"/>
          </a:xfrm>
          <a:prstGeom prst="rect">
            <a:avLst/>
          </a:prstGeom>
        </p:spPr>
        <p:txBody>
          <a:bodyPr wrap="none">
            <a:spAutoFit/>
          </a:bodyPr>
          <a:lstStyle/>
          <a:p>
            <a:r>
              <a:rPr lang="en-GB" sz="3200" dirty="0">
                <a:latin typeface="Twinkl Cursive Unlooped" panose="02000000000000000000" pitchFamily="2" charset="0"/>
              </a:rPr>
              <a:t>Miss Seefus – Class Teacher</a:t>
            </a:r>
          </a:p>
        </p:txBody>
      </p:sp>
    </p:spTree>
    <p:extLst>
      <p:ext uri="{BB962C8B-B14F-4D97-AF65-F5344CB8AC3E}">
        <p14:creationId xmlns:p14="http://schemas.microsoft.com/office/powerpoint/2010/main" val="248928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61581" y="985459"/>
            <a:ext cx="10151165" cy="954107"/>
          </a:xfrm>
          <a:prstGeom prst="rect">
            <a:avLst/>
          </a:prstGeom>
        </p:spPr>
        <p:txBody>
          <a:bodyPr wrap="square">
            <a:spAutoFit/>
          </a:bodyPr>
          <a:lstStyle/>
          <a:p>
            <a:r>
              <a:rPr lang="en-GB" sz="2800" dirty="0">
                <a:latin typeface="Twinkl Cursive Unlooped" panose="02000000000000000000" pitchFamily="2" charset="0"/>
              </a:rPr>
              <a:t>Our class page on the school website contains our curriculum overview for the year. It also contains up to date photos. </a:t>
            </a:r>
          </a:p>
        </p:txBody>
      </p:sp>
      <p:sp>
        <p:nvSpPr>
          <p:cNvPr id="6" name="Rectangle 5"/>
          <p:cNvSpPr/>
          <p:nvPr/>
        </p:nvSpPr>
        <p:spPr>
          <a:xfrm>
            <a:off x="2492288" y="320220"/>
            <a:ext cx="7207422" cy="707886"/>
          </a:xfrm>
          <a:prstGeom prst="rect">
            <a:avLst/>
          </a:prstGeom>
        </p:spPr>
        <p:txBody>
          <a:bodyPr wrap="none">
            <a:spAutoFit/>
          </a:bodyPr>
          <a:lstStyle/>
          <a:p>
            <a:pPr algn="ctr"/>
            <a:r>
              <a:rPr lang="en-GB" sz="4000" b="1" dirty="0">
                <a:latin typeface="Twinkl Cursive Unlooped" panose="02000000000000000000" pitchFamily="2" charset="0"/>
              </a:rPr>
              <a:t>Our learning in Sycamore class.</a:t>
            </a:r>
          </a:p>
        </p:txBody>
      </p:sp>
      <p:pic>
        <p:nvPicPr>
          <p:cNvPr id="4" name="Picture 3">
            <a:extLst>
              <a:ext uri="{FF2B5EF4-FFF2-40B4-BE49-F238E27FC236}">
                <a16:creationId xmlns:a16="http://schemas.microsoft.com/office/drawing/2014/main" id="{D22BB2EF-1B18-44F8-8957-31AC2811D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952" y="2024859"/>
            <a:ext cx="4678686" cy="207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014DBFEF-D5B6-415F-88BA-BE2E9E59A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9" y="1982213"/>
            <a:ext cx="4109392" cy="207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392D576-F3B7-489D-BFF6-5FDF54D317C6}"/>
              </a:ext>
            </a:extLst>
          </p:cNvPr>
          <p:cNvPicPr>
            <a:picLocks noChangeAspect="1"/>
          </p:cNvPicPr>
          <p:nvPr/>
        </p:nvPicPr>
        <p:blipFill rotWithShape="1">
          <a:blip r:embed="rId4"/>
          <a:srcRect l="18163" t="22216" r="19183" b="21962"/>
          <a:stretch/>
        </p:blipFill>
        <p:spPr>
          <a:xfrm>
            <a:off x="3389295" y="4146311"/>
            <a:ext cx="5413409" cy="2711689"/>
          </a:xfrm>
          <a:prstGeom prst="rect">
            <a:avLst/>
          </a:prstGeom>
        </p:spPr>
      </p:pic>
    </p:spTree>
    <p:extLst>
      <p:ext uri="{BB962C8B-B14F-4D97-AF65-F5344CB8AC3E}">
        <p14:creationId xmlns:p14="http://schemas.microsoft.com/office/powerpoint/2010/main" val="262164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2821" y="166553"/>
            <a:ext cx="5715026" cy="707886"/>
          </a:xfrm>
          <a:prstGeom prst="rect">
            <a:avLst/>
          </a:prstGeom>
        </p:spPr>
        <p:txBody>
          <a:bodyPr wrap="none">
            <a:spAutoFit/>
          </a:bodyPr>
          <a:lstStyle/>
          <a:p>
            <a:pPr algn="ctr"/>
            <a:r>
              <a:rPr lang="en-GB" sz="4000" b="1" dirty="0">
                <a:latin typeface="Twinkl Cursive Unlooped" panose="02000000000000000000" pitchFamily="2" charset="0"/>
              </a:rPr>
              <a:t>Our Curriculum Overview</a:t>
            </a:r>
          </a:p>
        </p:txBody>
      </p:sp>
      <p:pic>
        <p:nvPicPr>
          <p:cNvPr id="5" name="Picture 4"/>
          <p:cNvPicPr>
            <a:picLocks noChangeAspect="1"/>
          </p:cNvPicPr>
          <p:nvPr/>
        </p:nvPicPr>
        <p:blipFill rotWithShape="1">
          <a:blip r:embed="rId2"/>
          <a:srcRect l="22874" t="16971" r="23402" b="13434"/>
          <a:stretch/>
        </p:blipFill>
        <p:spPr>
          <a:xfrm>
            <a:off x="1980891" y="874439"/>
            <a:ext cx="8230218" cy="5983561"/>
          </a:xfrm>
          <a:prstGeom prst="rect">
            <a:avLst/>
          </a:prstGeom>
        </p:spPr>
      </p:pic>
    </p:spTree>
    <p:extLst>
      <p:ext uri="{BB962C8B-B14F-4D97-AF65-F5344CB8AC3E}">
        <p14:creationId xmlns:p14="http://schemas.microsoft.com/office/powerpoint/2010/main" val="79208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FC7631-4097-418B-BFA5-64E0502E8638}"/>
              </a:ext>
            </a:extLst>
          </p:cNvPr>
          <p:cNvSpPr txBox="1"/>
          <p:nvPr/>
        </p:nvSpPr>
        <p:spPr>
          <a:xfrm>
            <a:off x="3047076" y="247452"/>
            <a:ext cx="60978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latin typeface="Twinkl Cursive Unlooped" panose="02000000000000000000" pitchFamily="2" charset="0"/>
                <a:cs typeface="Calibri"/>
              </a:rPr>
              <a:t>RE in Sycamore Class</a:t>
            </a:r>
          </a:p>
        </p:txBody>
      </p:sp>
      <p:sp>
        <p:nvSpPr>
          <p:cNvPr id="3" name="TextBox 2">
            <a:extLst>
              <a:ext uri="{FF2B5EF4-FFF2-40B4-BE49-F238E27FC236}">
                <a16:creationId xmlns:a16="http://schemas.microsoft.com/office/drawing/2014/main" id="{9CF51017-5484-4582-8D56-3F585E57616A}"/>
              </a:ext>
            </a:extLst>
          </p:cNvPr>
          <p:cNvSpPr txBox="1"/>
          <p:nvPr/>
        </p:nvSpPr>
        <p:spPr>
          <a:xfrm>
            <a:off x="2461118" y="1078449"/>
            <a:ext cx="7031223"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GB" sz="2200" b="1" dirty="0">
                <a:latin typeface="Twinkl Cursive Unlooped" panose="02000000000000000000" pitchFamily="2" charset="0"/>
              </a:rPr>
              <a:t>Autumn Term</a:t>
            </a:r>
          </a:p>
          <a:p>
            <a:pPr algn="ctr" rtl="0"/>
            <a:r>
              <a:rPr lang="en-GB" sz="2200" dirty="0">
                <a:latin typeface="Twinkl Cursive Unlooped" panose="02000000000000000000" pitchFamily="2" charset="0"/>
              </a:rPr>
              <a:t>Ourselves </a:t>
            </a:r>
          </a:p>
          <a:p>
            <a:pPr algn="ctr" rtl="0"/>
            <a:r>
              <a:rPr lang="en-GB" sz="2200" dirty="0">
                <a:latin typeface="Twinkl Cursive Unlooped" panose="02000000000000000000" pitchFamily="2" charset="0"/>
              </a:rPr>
              <a:t>Life Choices</a:t>
            </a:r>
          </a:p>
          <a:p>
            <a:pPr algn="ctr" rtl="0"/>
            <a:r>
              <a:rPr lang="en-GB" sz="2200" dirty="0">
                <a:latin typeface="Twinkl Cursive Unlooped" panose="02000000000000000000" pitchFamily="2" charset="0"/>
              </a:rPr>
              <a:t>Hope </a:t>
            </a:r>
          </a:p>
          <a:p>
            <a:pPr algn="ctr" rtl="0"/>
            <a:r>
              <a:rPr lang="en-GB" sz="2200" dirty="0">
                <a:latin typeface="Twinkl Cursive Unlooped" panose="02000000000000000000" pitchFamily="2" charset="0"/>
              </a:rPr>
              <a:t>Islam</a:t>
            </a:r>
          </a:p>
          <a:p>
            <a:pPr algn="ctr" rtl="0"/>
            <a:r>
              <a:rPr lang="en-GB" sz="2200" b="1" dirty="0">
                <a:latin typeface="Twinkl Cursive Unlooped" panose="02000000000000000000" pitchFamily="2" charset="0"/>
              </a:rPr>
              <a:t>Spring Term</a:t>
            </a:r>
          </a:p>
          <a:p>
            <a:pPr algn="ctr" rtl="0"/>
            <a:r>
              <a:rPr lang="en-GB" sz="2200" dirty="0">
                <a:latin typeface="Twinkl Cursive Unlooped" panose="02000000000000000000" pitchFamily="2" charset="0"/>
              </a:rPr>
              <a:t>Mission </a:t>
            </a:r>
          </a:p>
          <a:p>
            <a:pPr algn="ctr" rtl="0"/>
            <a:r>
              <a:rPr lang="en-GB" sz="2200" dirty="0">
                <a:latin typeface="Twinkl Cursive Unlooped" panose="02000000000000000000" pitchFamily="2" charset="0"/>
              </a:rPr>
              <a:t>Lent </a:t>
            </a:r>
          </a:p>
          <a:p>
            <a:pPr algn="ctr" rtl="0"/>
            <a:r>
              <a:rPr lang="en-GB" sz="2200" dirty="0">
                <a:latin typeface="Twinkl Cursive Unlooped" panose="02000000000000000000" pitchFamily="2" charset="0"/>
              </a:rPr>
              <a:t>Memorial Sacrifice </a:t>
            </a:r>
          </a:p>
          <a:p>
            <a:pPr algn="ctr" rtl="0"/>
            <a:r>
              <a:rPr lang="en-GB" sz="2200" dirty="0">
                <a:latin typeface="Twinkl Cursive Unlooped" panose="02000000000000000000" pitchFamily="2" charset="0"/>
              </a:rPr>
              <a:t>Transformation</a:t>
            </a:r>
          </a:p>
          <a:p>
            <a:pPr algn="ctr" rtl="0"/>
            <a:r>
              <a:rPr lang="en-GB" sz="2200" b="1" dirty="0">
                <a:latin typeface="Twinkl Cursive Unlooped" panose="02000000000000000000" pitchFamily="2" charset="0"/>
              </a:rPr>
              <a:t>Summer Term</a:t>
            </a:r>
          </a:p>
          <a:p>
            <a:pPr algn="ctr" rtl="0"/>
            <a:r>
              <a:rPr lang="en-GB" sz="2200" dirty="0">
                <a:latin typeface="Twinkl Cursive Unlooped" panose="02000000000000000000" pitchFamily="2" charset="0"/>
              </a:rPr>
              <a:t>Sacrifice</a:t>
            </a:r>
          </a:p>
          <a:p>
            <a:pPr algn="ctr" rtl="0"/>
            <a:r>
              <a:rPr lang="en-GB" sz="2200" dirty="0">
                <a:latin typeface="Twinkl Cursive Unlooped" panose="02000000000000000000" pitchFamily="2" charset="0"/>
              </a:rPr>
              <a:t>Judaism</a:t>
            </a:r>
          </a:p>
          <a:p>
            <a:pPr algn="ctr" rtl="0"/>
            <a:r>
              <a:rPr lang="en-GB" sz="2200" dirty="0">
                <a:latin typeface="Twinkl Cursive Unlooped" panose="02000000000000000000" pitchFamily="2" charset="0"/>
              </a:rPr>
              <a:t>Stewardship</a:t>
            </a:r>
          </a:p>
          <a:p>
            <a:pPr algn="ctr" rtl="0"/>
            <a:r>
              <a:rPr lang="en-GB" sz="2200" dirty="0">
                <a:latin typeface="Twinkl Cursive Unlooped" panose="02000000000000000000" pitchFamily="2" charset="0"/>
              </a:rPr>
              <a:t>Freedom and Responsibility</a:t>
            </a:r>
          </a:p>
          <a:p>
            <a:pPr algn="ctr" rtl="0"/>
            <a:r>
              <a:rPr lang="en-GB" sz="2200" dirty="0">
                <a:latin typeface="Twinkl Cursive Unlooped" panose="02000000000000000000" pitchFamily="2" charset="0"/>
              </a:rPr>
              <a:t>Hinduism</a:t>
            </a:r>
          </a:p>
        </p:txBody>
      </p:sp>
    </p:spTree>
    <p:extLst>
      <p:ext uri="{BB962C8B-B14F-4D97-AF65-F5344CB8AC3E}">
        <p14:creationId xmlns:p14="http://schemas.microsoft.com/office/powerpoint/2010/main" val="70825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9392" y="218811"/>
            <a:ext cx="5256584" cy="923330"/>
          </a:xfrm>
          <a:prstGeom prst="rect">
            <a:avLst/>
          </a:prstGeom>
          <a:noFill/>
        </p:spPr>
        <p:txBody>
          <a:bodyPr wrap="square" rtlCol="0">
            <a:spAutoFit/>
          </a:bodyPr>
          <a:lstStyle/>
          <a:p>
            <a:pPr algn="ctr"/>
            <a:r>
              <a:rPr lang="en-GB" sz="5400" b="1" dirty="0">
                <a:latin typeface="Twinkl Cursive Unlooped" panose="02000000000000000000" pitchFamily="2" charset="0"/>
              </a:rPr>
              <a:t>Key Information </a:t>
            </a:r>
          </a:p>
        </p:txBody>
      </p:sp>
      <p:sp>
        <p:nvSpPr>
          <p:cNvPr id="7" name="TextBox 6"/>
          <p:cNvSpPr txBox="1"/>
          <p:nvPr/>
        </p:nvSpPr>
        <p:spPr>
          <a:xfrm>
            <a:off x="305272" y="1990465"/>
            <a:ext cx="6036839" cy="1384995"/>
          </a:xfrm>
          <a:prstGeom prst="rect">
            <a:avLst/>
          </a:prstGeom>
          <a:noFill/>
        </p:spPr>
        <p:txBody>
          <a:bodyPr wrap="square" lIns="91440" tIns="45720" rIns="91440" bIns="45720" rtlCol="0" anchor="t">
            <a:spAutoFit/>
          </a:bodyPr>
          <a:lstStyle/>
          <a:p>
            <a:r>
              <a:rPr lang="en-GB" sz="2800" dirty="0">
                <a:latin typeface="Twinkl Cursive Unlooped" panose="02000000000000000000" pitchFamily="2" charset="0"/>
              </a:rPr>
              <a:t>PE kits should be in school on a Monday ready for PE on Thursday. Hair should be tied back for PE.</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3" y="1372789"/>
            <a:ext cx="2276474" cy="183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05272" y="3966440"/>
            <a:ext cx="5544616" cy="1569660"/>
          </a:xfrm>
          <a:prstGeom prst="rect">
            <a:avLst/>
          </a:prstGeom>
          <a:noFill/>
        </p:spPr>
        <p:txBody>
          <a:bodyPr wrap="square" rtlCol="0">
            <a:spAutoFit/>
          </a:bodyPr>
          <a:lstStyle/>
          <a:p>
            <a:r>
              <a:rPr lang="en-GB" sz="2400" dirty="0">
                <a:latin typeface="Twinkl Cursive Unlooped" panose="02000000000000000000" pitchFamily="2" charset="0"/>
              </a:rPr>
              <a:t>Water bottles should be sent in to school every day. These need to be filled up in the morning BEFORE school has started.</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725" y="3654925"/>
            <a:ext cx="2562399" cy="183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30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0541" y="276385"/>
            <a:ext cx="8623278" cy="830997"/>
          </a:xfrm>
          <a:prstGeom prst="rect">
            <a:avLst/>
          </a:prstGeom>
          <a:noFill/>
        </p:spPr>
        <p:txBody>
          <a:bodyPr wrap="square" lIns="91440" tIns="45720" rIns="91440" bIns="45720" rtlCol="0" anchor="t">
            <a:spAutoFit/>
          </a:bodyPr>
          <a:lstStyle/>
          <a:p>
            <a:pPr algn="ctr"/>
            <a:r>
              <a:rPr lang="en-GB" sz="4800" b="1" dirty="0">
                <a:latin typeface="Twinkl Cursive Unlooped" panose="02000000000000000000" pitchFamily="2" charset="0"/>
              </a:rPr>
              <a:t>Homework in Sycamore Class</a:t>
            </a:r>
          </a:p>
        </p:txBody>
      </p:sp>
      <p:sp>
        <p:nvSpPr>
          <p:cNvPr id="5" name="TextBox 4"/>
          <p:cNvSpPr txBox="1"/>
          <p:nvPr/>
        </p:nvSpPr>
        <p:spPr>
          <a:xfrm>
            <a:off x="4068423" y="4707945"/>
            <a:ext cx="7267277" cy="1815882"/>
          </a:xfrm>
          <a:prstGeom prst="rect">
            <a:avLst/>
          </a:prstGeom>
          <a:noFill/>
        </p:spPr>
        <p:txBody>
          <a:bodyPr wrap="square" lIns="91440" tIns="45720" rIns="91440" bIns="45720" rtlCol="0" anchor="t">
            <a:spAutoFit/>
          </a:bodyPr>
          <a:lstStyle/>
          <a:p>
            <a:r>
              <a:rPr lang="en-GB" sz="2800" dirty="0">
                <a:latin typeface="Twinkl Cursive Unlooped" panose="02000000000000000000" pitchFamily="2" charset="0"/>
              </a:rPr>
              <a:t>Mrs Hamilton will listen to the children read every Wednesday or Thursday. However, please read at home with your child for at least 15 minutes EVERY DAY. </a:t>
            </a:r>
          </a:p>
        </p:txBody>
      </p:sp>
      <p:pic>
        <p:nvPicPr>
          <p:cNvPr id="6" name="Picture 5" descr="A pencil and paper&#10;&#10;Description automatically generated">
            <a:extLst>
              <a:ext uri="{FF2B5EF4-FFF2-40B4-BE49-F238E27FC236}">
                <a16:creationId xmlns:a16="http://schemas.microsoft.com/office/drawing/2014/main" id="{156367C8-47EE-418F-856B-9095C7077025}"/>
              </a:ext>
            </a:extLst>
          </p:cNvPr>
          <p:cNvPicPr>
            <a:picLocks noChangeAspect="1"/>
          </p:cNvPicPr>
          <p:nvPr/>
        </p:nvPicPr>
        <p:blipFill>
          <a:blip r:embed="rId2"/>
          <a:stretch>
            <a:fillRect/>
          </a:stretch>
        </p:blipFill>
        <p:spPr>
          <a:xfrm>
            <a:off x="308750" y="2616035"/>
            <a:ext cx="3143581" cy="2091910"/>
          </a:xfrm>
          <a:prstGeom prst="rect">
            <a:avLst/>
          </a:prstGeom>
        </p:spPr>
      </p:pic>
      <p:sp>
        <p:nvSpPr>
          <p:cNvPr id="7" name="Rectangle 6"/>
          <p:cNvSpPr/>
          <p:nvPr/>
        </p:nvSpPr>
        <p:spPr>
          <a:xfrm>
            <a:off x="4068423" y="3476839"/>
            <a:ext cx="7491270" cy="1231106"/>
          </a:xfrm>
          <a:prstGeom prst="rect">
            <a:avLst/>
          </a:prstGeom>
        </p:spPr>
        <p:txBody>
          <a:bodyPr wrap="square">
            <a:spAutoFit/>
          </a:bodyPr>
          <a:lstStyle/>
          <a:p>
            <a:r>
              <a:rPr lang="en-GB" sz="2800" dirty="0">
                <a:latin typeface="Twinkl Cursive Unlooped" panose="02000000000000000000" pitchFamily="2" charset="0"/>
              </a:rPr>
              <a:t>Spellings will also be given out for your child to learn. Spelling tests will be every Tuesday.</a:t>
            </a:r>
          </a:p>
          <a:p>
            <a:endParaRPr lang="en-GB" dirty="0">
              <a:latin typeface="Comic Sans MS" panose="030F0702030302020204" pitchFamily="66" charset="0"/>
            </a:endParaRPr>
          </a:p>
        </p:txBody>
      </p:sp>
      <p:sp>
        <p:nvSpPr>
          <p:cNvPr id="2" name="TextBox 1">
            <a:extLst>
              <a:ext uri="{FF2B5EF4-FFF2-40B4-BE49-F238E27FC236}">
                <a16:creationId xmlns:a16="http://schemas.microsoft.com/office/drawing/2014/main" id="{239F1BAB-5A57-44DC-9F71-89BB99D3C59B}"/>
              </a:ext>
            </a:extLst>
          </p:cNvPr>
          <p:cNvSpPr txBox="1"/>
          <p:nvPr/>
        </p:nvSpPr>
        <p:spPr>
          <a:xfrm>
            <a:off x="4068423" y="1442169"/>
            <a:ext cx="7059121" cy="1938992"/>
          </a:xfrm>
          <a:prstGeom prst="rect">
            <a:avLst/>
          </a:prstGeom>
          <a:noFill/>
        </p:spPr>
        <p:txBody>
          <a:bodyPr wrap="square" rtlCol="0">
            <a:spAutoFit/>
          </a:bodyPr>
          <a:lstStyle/>
          <a:p>
            <a:r>
              <a:rPr lang="en-GB" sz="2400" dirty="0">
                <a:latin typeface="Twinkl Cursive Unlooped" panose="02000000000000000000" pitchFamily="2" charset="0"/>
              </a:rPr>
              <a:t>Maths and </a:t>
            </a:r>
            <a:r>
              <a:rPr lang="en-GB" sz="2400" dirty="0" err="1">
                <a:latin typeface="Twinkl Cursive Unlooped" panose="02000000000000000000" pitchFamily="2" charset="0"/>
              </a:rPr>
              <a:t>SPaG</a:t>
            </a:r>
            <a:r>
              <a:rPr lang="en-GB" sz="2400" dirty="0">
                <a:latin typeface="Twinkl Cursive Unlooped" panose="02000000000000000000" pitchFamily="2" charset="0"/>
              </a:rPr>
              <a:t> homework will be sent home every Tuesday to be returned the following Tuesday. Homework will link to our learning in class, though, if your child is struggling, please contact me .</a:t>
            </a:r>
            <a:endParaRPr lang="en-US" sz="2400" dirty="0">
              <a:latin typeface="Twinkl Cursive Unlooped" panose="02000000000000000000" pitchFamily="2" charset="0"/>
            </a:endParaRPr>
          </a:p>
        </p:txBody>
      </p:sp>
    </p:spTree>
    <p:extLst>
      <p:ext uri="{BB962C8B-B14F-4D97-AF65-F5344CB8AC3E}">
        <p14:creationId xmlns:p14="http://schemas.microsoft.com/office/powerpoint/2010/main" val="361940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5684" y="170424"/>
            <a:ext cx="7380631" cy="830997"/>
          </a:xfrm>
          <a:prstGeom prst="rect">
            <a:avLst/>
          </a:prstGeom>
          <a:noFill/>
        </p:spPr>
        <p:txBody>
          <a:bodyPr wrap="square" rtlCol="0">
            <a:spAutoFit/>
          </a:bodyPr>
          <a:lstStyle/>
          <a:p>
            <a:pPr algn="ctr"/>
            <a:r>
              <a:rPr lang="en-GB" sz="4800" b="1" dirty="0">
                <a:latin typeface="Twinkl Cursive Unlooped" panose="02000000000000000000" pitchFamily="2" charset="0"/>
              </a:rPr>
              <a:t>Reading in Sycamore Class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042" y="1564958"/>
            <a:ext cx="3549551" cy="443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8335" y="2657835"/>
            <a:ext cx="6390391" cy="2246769"/>
          </a:xfrm>
          <a:prstGeom prst="rect">
            <a:avLst/>
          </a:prstGeom>
          <a:noFill/>
        </p:spPr>
        <p:txBody>
          <a:bodyPr wrap="square" rtlCol="0">
            <a:spAutoFit/>
          </a:bodyPr>
          <a:lstStyle/>
          <a:p>
            <a:r>
              <a:rPr lang="en-GB" sz="2800" dirty="0">
                <a:latin typeface="Twinkl Cursive Unlooped" panose="02000000000000000000" pitchFamily="2" charset="0"/>
              </a:rPr>
              <a:t>Reading is taught in many different ways in school. We have whole class shared reading, guided reading and class novels. Reading is also taught through other curriculum subjects. </a:t>
            </a:r>
          </a:p>
        </p:txBody>
      </p:sp>
    </p:spTree>
    <p:extLst>
      <p:ext uri="{BB962C8B-B14F-4D97-AF65-F5344CB8AC3E}">
        <p14:creationId xmlns:p14="http://schemas.microsoft.com/office/powerpoint/2010/main" val="40895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anim calcmode="lin" valueType="num">
                                      <p:cBhvr>
                                        <p:cTn id="15" dur="1000" fill="hold"/>
                                        <p:tgtEl>
                                          <p:spTgt spid="7170"/>
                                        </p:tgtEl>
                                        <p:attrNameLst>
                                          <p:attrName>ppt_x</p:attrName>
                                        </p:attrNameLst>
                                      </p:cBhvr>
                                      <p:tavLst>
                                        <p:tav tm="0">
                                          <p:val>
                                            <p:strVal val="#ppt_x"/>
                                          </p:val>
                                        </p:tav>
                                        <p:tav tm="100000">
                                          <p:val>
                                            <p:strVal val="#ppt_x"/>
                                          </p:val>
                                        </p:tav>
                                      </p:tavLst>
                                    </p:anim>
                                    <p:anim calcmode="lin" valueType="num">
                                      <p:cBhvr>
                                        <p:cTn id="16"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213</TotalTime>
  <Words>541</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Comic Sans MS</vt:lpstr>
      <vt:lpstr>Letter-join 2</vt:lpstr>
      <vt:lpstr>Twinkl Cursive Unlooped</vt:lpstr>
      <vt:lpstr>Office Theme</vt:lpstr>
      <vt:lpstr>PowerPoint Presentation</vt:lpstr>
      <vt:lpstr>Our School Mission Statement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SMG Golden Behaviour Rules</vt:lpstr>
      <vt:lpstr>Rewards</vt:lpstr>
      <vt:lpstr>Attendance and punctuality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Seefus</dc:creator>
  <cp:lastModifiedBy>Megan Seefus</cp:lastModifiedBy>
  <cp:revision>8</cp:revision>
  <dcterms:created xsi:type="dcterms:W3CDTF">2021-09-16T08:39:59Z</dcterms:created>
  <dcterms:modified xsi:type="dcterms:W3CDTF">2021-09-19T15:15:27Z</dcterms:modified>
</cp:coreProperties>
</file>