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70" r:id="rId6"/>
    <p:sldId id="272" r:id="rId7"/>
    <p:sldId id="257" r:id="rId8"/>
    <p:sldId id="276" r:id="rId9"/>
    <p:sldId id="258" r:id="rId10"/>
    <p:sldId id="266" r:id="rId11"/>
    <p:sldId id="259" r:id="rId12"/>
    <p:sldId id="279" r:id="rId13"/>
    <p:sldId id="273" r:id="rId14"/>
    <p:sldId id="275" r:id="rId15"/>
    <p:sldId id="278" r:id="rId16"/>
    <p:sldId id="271" r:id="rId17"/>
    <p:sldId id="277" r:id="rId18"/>
    <p:sldId id="262" r:id="rId19"/>
    <p:sldId id="263" r:id="rId20"/>
    <p:sldId id="269" r:id="rId21"/>
    <p:sldId id="267" r:id="rId22"/>
    <p:sldId id="265" r:id="rId23"/>
    <p:sldId id="268" r:id="rId24"/>
    <p:sldId id="264"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3B0876-A116-AFD8-D5B0-61122E72984B}" v="762" dt="2020-09-27T10:53:20.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2"/>
  </p:normalViewPr>
  <p:slideViewPr>
    <p:cSldViewPr>
      <p:cViewPr varScale="1">
        <p:scale>
          <a:sx n="69" d="100"/>
          <a:sy n="69" d="100"/>
        </p:scale>
        <p:origin x="13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147F035-FC81-4B8C-AE69-70AA77C41F25}" type="datetimeFigureOut">
              <a:rPr lang="en-GB" smtClean="0"/>
              <a:t>02/03/2026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D94C5F5-0247-4A99-8CBB-5E5720F25272}" type="slidenum">
              <a:rPr lang="en-GB" smtClean="0"/>
              <a:t>‹#›</a:t>
            </a:fld>
            <a:endParaRPr lang="en-GB"/>
          </a:p>
        </p:txBody>
      </p:sp>
    </p:spTree>
    <p:extLst>
      <p:ext uri="{BB962C8B-B14F-4D97-AF65-F5344CB8AC3E}">
        <p14:creationId xmlns:p14="http://schemas.microsoft.com/office/powerpoint/2010/main" val="3304499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DA249B0-BF86-42EC-8A43-71DEF2AEB163}" type="datetimeFigureOut">
              <a:rPr lang="en-GB" smtClean="0"/>
              <a:t>02/03/2026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ED88A8C-B389-4A99-8F24-02B6DA66220E}" type="slidenum">
              <a:rPr lang="en-GB" smtClean="0"/>
              <a:t>‹#›</a:t>
            </a:fld>
            <a:endParaRPr lang="en-GB"/>
          </a:p>
        </p:txBody>
      </p:sp>
    </p:spTree>
    <p:extLst>
      <p:ext uri="{BB962C8B-B14F-4D97-AF65-F5344CB8AC3E}">
        <p14:creationId xmlns:p14="http://schemas.microsoft.com/office/powerpoint/2010/main" val="229052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D88A8C-B389-4A99-8F24-02B6DA66220E}" type="slidenum">
              <a:rPr lang="en-GB" smtClean="0"/>
              <a:t>12</a:t>
            </a:fld>
            <a:endParaRPr lang="en-GB"/>
          </a:p>
        </p:txBody>
      </p:sp>
    </p:spTree>
    <p:extLst>
      <p:ext uri="{BB962C8B-B14F-4D97-AF65-F5344CB8AC3E}">
        <p14:creationId xmlns:p14="http://schemas.microsoft.com/office/powerpoint/2010/main" val="377940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D88A8C-B389-4A99-8F24-02B6DA66220E}" type="slidenum">
              <a:rPr lang="en-GB" smtClean="0"/>
              <a:t>13</a:t>
            </a:fld>
            <a:endParaRPr lang="en-GB"/>
          </a:p>
        </p:txBody>
      </p:sp>
    </p:spTree>
    <p:extLst>
      <p:ext uri="{BB962C8B-B14F-4D97-AF65-F5344CB8AC3E}">
        <p14:creationId xmlns:p14="http://schemas.microsoft.com/office/powerpoint/2010/main" val="388539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65F6D04-E721-4FF2-B082-44A959F3ED0E}" type="datetimeFigureOut">
              <a:rPr lang="en-GB" smtClean="0"/>
              <a:t>02/03/2026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172997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5F6D04-E721-4FF2-B082-44A959F3ED0E}" type="datetimeFigureOut">
              <a:rPr lang="en-GB" smtClean="0"/>
              <a:t>02/03/2026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247843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5F6D04-E721-4FF2-B082-44A959F3ED0E}" type="datetimeFigureOut">
              <a:rPr lang="en-GB" smtClean="0"/>
              <a:t>02/03/2026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222511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5F6D04-E721-4FF2-B082-44A959F3ED0E}" type="datetimeFigureOut">
              <a:rPr lang="en-GB" smtClean="0"/>
              <a:t>02/03/2026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245121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5F6D04-E721-4FF2-B082-44A959F3ED0E}" type="datetimeFigureOut">
              <a:rPr lang="en-GB" smtClean="0"/>
              <a:t>02/03/2026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397715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65F6D04-E721-4FF2-B082-44A959F3ED0E}" type="datetimeFigureOut">
              <a:rPr lang="en-GB" smtClean="0"/>
              <a:t>02/03/2026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215435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65F6D04-E721-4FF2-B082-44A959F3ED0E}" type="datetimeFigureOut">
              <a:rPr lang="en-GB" smtClean="0"/>
              <a:t>02/03/2026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35650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65F6D04-E721-4FF2-B082-44A959F3ED0E}" type="datetimeFigureOut">
              <a:rPr lang="en-GB" smtClean="0"/>
              <a:t>02/03/2026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415236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F6D04-E721-4FF2-B082-44A959F3ED0E}" type="datetimeFigureOut">
              <a:rPr lang="en-GB" smtClean="0"/>
              <a:t>02/03/2026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369400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5F6D04-E721-4FF2-B082-44A959F3ED0E}" type="datetimeFigureOut">
              <a:rPr lang="en-GB" smtClean="0"/>
              <a:t>02/03/2026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114889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5F6D04-E721-4FF2-B082-44A959F3ED0E}" type="datetimeFigureOut">
              <a:rPr lang="en-GB" smtClean="0"/>
              <a:t>02/03/2026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523903-8F14-4A13-837B-675C47CBCB94}" type="slidenum">
              <a:rPr lang="en-GB" smtClean="0"/>
              <a:t>‹#›</a:t>
            </a:fld>
            <a:endParaRPr lang="en-GB"/>
          </a:p>
        </p:txBody>
      </p:sp>
    </p:spTree>
    <p:extLst>
      <p:ext uri="{BB962C8B-B14F-4D97-AF65-F5344CB8AC3E}">
        <p14:creationId xmlns:p14="http://schemas.microsoft.com/office/powerpoint/2010/main" val="129690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F6D04-E721-4FF2-B082-44A959F3ED0E}" type="datetimeFigureOut">
              <a:rPr lang="en-GB" smtClean="0"/>
              <a:t>02/03/2026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23903-8F14-4A13-837B-675C47CBCB94}" type="slidenum">
              <a:rPr lang="en-GB" smtClean="0"/>
              <a:t>‹#›</a:t>
            </a:fld>
            <a:endParaRPr lang="en-GB"/>
          </a:p>
        </p:txBody>
      </p:sp>
    </p:spTree>
    <p:extLst>
      <p:ext uri="{BB962C8B-B14F-4D97-AF65-F5344CB8AC3E}">
        <p14:creationId xmlns:p14="http://schemas.microsoft.com/office/powerpoint/2010/main" val="3775963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4" name="TextBox 3"/>
          <p:cNvSpPr txBox="1"/>
          <p:nvPr/>
        </p:nvSpPr>
        <p:spPr>
          <a:xfrm>
            <a:off x="-180528" y="116632"/>
            <a:ext cx="9217024" cy="1754326"/>
          </a:xfrm>
          <a:prstGeom prst="rect">
            <a:avLst/>
          </a:prstGeom>
          <a:noFill/>
        </p:spPr>
        <p:txBody>
          <a:bodyPr wrap="square" rtlCol="0">
            <a:spAutoFit/>
          </a:bodyPr>
          <a:lstStyle/>
          <a:p>
            <a:pPr algn="ctr"/>
            <a:r>
              <a:rPr lang="en-GB" sz="3600" b="1" u="sng" dirty="0">
                <a:latin typeface="Letter-join Print Plus 1" panose="02000805000000020003" pitchFamily="50" charset="0"/>
              </a:rPr>
              <a:t>Welcome to </a:t>
            </a:r>
            <a:r>
              <a:rPr lang="en-GB" sz="3600" b="1" u="sng" dirty="0" smtClean="0">
                <a:latin typeface="Letter-join Print Plus 1" panose="02000805000000020003" pitchFamily="50" charset="0"/>
              </a:rPr>
              <a:t>Chestnut Class (Year 4) </a:t>
            </a:r>
          </a:p>
          <a:p>
            <a:pPr algn="ctr"/>
            <a:endParaRPr lang="en-GB" sz="3600" b="1" u="sng" dirty="0">
              <a:latin typeface="Letter-join Print Plus 1" panose="02000805000000020003" pitchFamily="50" charset="0"/>
            </a:endParaRPr>
          </a:p>
          <a:p>
            <a:pPr algn="ctr"/>
            <a:r>
              <a:rPr lang="en-GB" sz="3600" b="1" u="sng" dirty="0">
                <a:latin typeface="Letter-join Print Plus 1" panose="02000805000000020003" pitchFamily="50" charset="0"/>
              </a:rPr>
              <a:t>M</a:t>
            </a:r>
            <a:r>
              <a:rPr lang="en-GB" sz="3600" b="1" u="sng" dirty="0" smtClean="0">
                <a:latin typeface="Letter-join Print Plus 1" panose="02000805000000020003" pitchFamily="50" charset="0"/>
              </a:rPr>
              <a:t>eet </a:t>
            </a:r>
            <a:r>
              <a:rPr lang="en-GB" sz="3600" b="1" u="sng" dirty="0">
                <a:latin typeface="Letter-join Print Plus 1" panose="02000805000000020003" pitchFamily="50" charset="0"/>
              </a:rPr>
              <a:t>the </a:t>
            </a:r>
            <a:r>
              <a:rPr lang="en-GB" sz="3600" b="1" u="sng" dirty="0" smtClean="0">
                <a:latin typeface="Letter-join Print Plus 1" panose="02000805000000020003" pitchFamily="50" charset="0"/>
              </a:rPr>
              <a:t>Teachers </a:t>
            </a:r>
            <a:r>
              <a:rPr lang="en-GB" sz="3600" b="1" u="sng" dirty="0">
                <a:latin typeface="Letter-join Print Plus 1" panose="02000805000000020003" pitchFamily="50" charset="0"/>
              </a:rPr>
              <a:t>E</a:t>
            </a:r>
            <a:r>
              <a:rPr lang="en-GB" sz="3600" b="1" u="sng" dirty="0" smtClean="0">
                <a:latin typeface="Letter-join Print Plus 1" panose="02000805000000020003" pitchFamily="50" charset="0"/>
              </a:rPr>
              <a:t>vening 2025/2026</a:t>
            </a:r>
            <a:endParaRPr lang="en-GB" sz="3600" b="1" u="sng" dirty="0">
              <a:latin typeface="Letter-join Print Plus 1" panose="02000805000000020003" pitchFamily="50" charset="0"/>
            </a:endParaRPr>
          </a:p>
        </p:txBody>
      </p:sp>
      <p:pic>
        <p:nvPicPr>
          <p:cNvPr id="2050" name="Picture 2" descr="Chestnut Vector | 10 High Quality Jpgs | Chestnut Tree Clipart | Tree  Illustration | Printable Art, Instant Download, Commercial Use - Etsy 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48880"/>
            <a:ext cx="3480321" cy="34803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825822" y="2377511"/>
            <a:ext cx="2145978" cy="2145978"/>
          </a:xfrm>
          <a:prstGeom prst="rect">
            <a:avLst/>
          </a:prstGeom>
        </p:spPr>
      </p:pic>
    </p:spTree>
    <p:extLst>
      <p:ext uri="{BB962C8B-B14F-4D97-AF65-F5344CB8AC3E}">
        <p14:creationId xmlns:p14="http://schemas.microsoft.com/office/powerpoint/2010/main" val="3594407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23549"/>
            <a:ext cx="9082717" cy="5210902"/>
          </a:xfrm>
          <a:prstGeom prst="rect">
            <a:avLst/>
          </a:prstGeom>
        </p:spPr>
      </p:pic>
    </p:spTree>
    <p:extLst>
      <p:ext uri="{BB962C8B-B14F-4D97-AF65-F5344CB8AC3E}">
        <p14:creationId xmlns:p14="http://schemas.microsoft.com/office/powerpoint/2010/main" val="126891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404664"/>
            <a:ext cx="5256584" cy="769441"/>
          </a:xfrm>
          <a:prstGeom prst="rect">
            <a:avLst/>
          </a:prstGeom>
          <a:noFill/>
        </p:spPr>
        <p:txBody>
          <a:bodyPr wrap="square" rtlCol="0">
            <a:spAutoFit/>
          </a:bodyPr>
          <a:lstStyle/>
          <a:p>
            <a:pPr algn="ctr"/>
            <a:r>
              <a:rPr lang="en-GB" sz="4400" b="1" u="sng" dirty="0">
                <a:latin typeface="Letter-join Print Plus 1" panose="02000805000000020003" pitchFamily="50" charset="0"/>
              </a:rPr>
              <a:t>Key Information </a:t>
            </a:r>
          </a:p>
        </p:txBody>
      </p:sp>
      <p:sp>
        <p:nvSpPr>
          <p:cNvPr id="4" name="TextBox 3"/>
          <p:cNvSpPr txBox="1"/>
          <p:nvPr/>
        </p:nvSpPr>
        <p:spPr>
          <a:xfrm>
            <a:off x="539552" y="1560545"/>
            <a:ext cx="4032448" cy="1015663"/>
          </a:xfrm>
          <a:prstGeom prst="rect">
            <a:avLst/>
          </a:prstGeom>
          <a:noFill/>
        </p:spPr>
        <p:txBody>
          <a:bodyPr wrap="square" lIns="91440" tIns="45720" rIns="91440" bIns="45720" rtlCol="0" anchor="t">
            <a:spAutoFit/>
          </a:bodyPr>
          <a:lstStyle/>
          <a:p>
            <a:r>
              <a:rPr lang="en-GB" sz="2000" dirty="0" smtClean="0">
                <a:latin typeface="Letter-join Print Plus 1" panose="02000805000000020003" pitchFamily="50" charset="0"/>
              </a:rPr>
              <a:t>PE day is twice a week on a </a:t>
            </a:r>
            <a:r>
              <a:rPr lang="en-GB" sz="2000" dirty="0" smtClean="0">
                <a:latin typeface="Letter-join Print Plus 1" panose="02000805000000020003" pitchFamily="50" charset="0"/>
              </a:rPr>
              <a:t>Tuesday </a:t>
            </a:r>
            <a:r>
              <a:rPr lang="en-GB" sz="2000" dirty="0" smtClean="0">
                <a:latin typeface="Letter-join Print Plus 1" panose="02000805000000020003" pitchFamily="50" charset="0"/>
              </a:rPr>
              <a:t>and Thursday.</a:t>
            </a:r>
          </a:p>
          <a:p>
            <a:endParaRPr lang="en-GB" sz="2000" dirty="0">
              <a:latin typeface="Comic Sans MS"/>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733" y="1431851"/>
            <a:ext cx="1805186" cy="145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4745" y="3140968"/>
            <a:ext cx="5544616" cy="1015663"/>
          </a:xfrm>
          <a:prstGeom prst="rect">
            <a:avLst/>
          </a:prstGeom>
          <a:noFill/>
        </p:spPr>
        <p:txBody>
          <a:bodyPr wrap="square" rtlCol="0">
            <a:spAutoFit/>
          </a:bodyPr>
          <a:lstStyle/>
          <a:p>
            <a:r>
              <a:rPr lang="en-GB" sz="2000" dirty="0">
                <a:latin typeface="Letter-join Print Plus 1" panose="02000805000000020003" pitchFamily="50" charset="0"/>
              </a:rPr>
              <a:t>Water bottles should be sent in to school every day. These need to be filled up in the morning BEFORE school has started.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376" y="3050624"/>
            <a:ext cx="1784251" cy="1274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4745" y="4859797"/>
            <a:ext cx="5075367" cy="1015663"/>
          </a:xfrm>
          <a:prstGeom prst="rect">
            <a:avLst/>
          </a:prstGeom>
          <a:noFill/>
        </p:spPr>
        <p:txBody>
          <a:bodyPr wrap="square" rtlCol="0">
            <a:spAutoFit/>
          </a:bodyPr>
          <a:lstStyle/>
          <a:p>
            <a:r>
              <a:rPr lang="en-GB" sz="2000" dirty="0" smtClean="0">
                <a:latin typeface="Letter-join Print Plus 1" panose="02000805000000020003" pitchFamily="50" charset="0"/>
              </a:rPr>
              <a:t>Toast can be bought for 30p a day. This will be collected in class. It is easier to bring £1.50 for the week. </a:t>
            </a:r>
            <a:endParaRPr lang="en-GB" sz="2000" dirty="0">
              <a:latin typeface="Letter-join Print Plus 1" panose="02000805000000020003" pitchFamily="50" charset="0"/>
            </a:endParaRPr>
          </a:p>
        </p:txBody>
      </p:sp>
      <p:pic>
        <p:nvPicPr>
          <p:cNvPr id="7" name="Picture 6"/>
          <p:cNvPicPr>
            <a:picLocks noChangeAspect="1"/>
          </p:cNvPicPr>
          <p:nvPr/>
        </p:nvPicPr>
        <p:blipFill>
          <a:blip r:embed="rId4"/>
          <a:stretch>
            <a:fillRect/>
          </a:stretch>
        </p:blipFill>
        <p:spPr>
          <a:xfrm>
            <a:off x="6300192" y="4861151"/>
            <a:ext cx="1669727" cy="1111127"/>
          </a:xfrm>
          <a:prstGeom prst="rect">
            <a:avLst/>
          </a:prstGeom>
        </p:spPr>
      </p:pic>
    </p:spTree>
    <p:extLst>
      <p:ext uri="{BB962C8B-B14F-4D97-AF65-F5344CB8AC3E}">
        <p14:creationId xmlns:p14="http://schemas.microsoft.com/office/powerpoint/2010/main" val="3643645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etter-join Print Plus 1" panose="02000805000000020003" pitchFamily="50" charset="0"/>
              </a:rPr>
              <a:t>Multiplication Check</a:t>
            </a:r>
            <a:endParaRPr lang="en-GB" dirty="0">
              <a:latin typeface="Letter-join Print Plus 1" panose="02000805000000020003" pitchFamily="50" charset="0"/>
            </a:endParaRPr>
          </a:p>
        </p:txBody>
      </p:sp>
      <p:sp>
        <p:nvSpPr>
          <p:cNvPr id="3" name="Content Placeholder 2"/>
          <p:cNvSpPr>
            <a:spLocks noGrp="1"/>
          </p:cNvSpPr>
          <p:nvPr>
            <p:ph idx="1"/>
          </p:nvPr>
        </p:nvSpPr>
        <p:spPr>
          <a:xfrm>
            <a:off x="107504" y="1268760"/>
            <a:ext cx="8928992" cy="5472608"/>
          </a:xfrm>
        </p:spPr>
        <p:txBody>
          <a:bodyPr>
            <a:noAutofit/>
          </a:bodyPr>
          <a:lstStyle/>
          <a:p>
            <a:r>
              <a:rPr lang="en-GB" sz="2350" dirty="0" smtClean="0">
                <a:latin typeface="Letter-join Print Plus 1" panose="02000805000000020003" pitchFamily="50" charset="0"/>
              </a:rPr>
              <a:t>In Year 4 we have a statutory multiplication test.</a:t>
            </a:r>
          </a:p>
          <a:p>
            <a:r>
              <a:rPr lang="en-GB" sz="2350" dirty="0" smtClean="0">
                <a:latin typeface="Letter-join Print Plus 1" panose="02000805000000020003" pitchFamily="50" charset="0"/>
              </a:rPr>
              <a:t>The children will access this on an iPad and will have to answer multiplication questions e.g. 8 X 6 = and they will have 5 seconds to answer before the next questions appears.</a:t>
            </a:r>
          </a:p>
          <a:p>
            <a:r>
              <a:rPr lang="en-GB" sz="2350" dirty="0" smtClean="0">
                <a:latin typeface="Letter-join Print Plus 1" panose="02000805000000020003" pitchFamily="50" charset="0"/>
              </a:rPr>
              <a:t>We will have lots of practice through games, songs and activities.  </a:t>
            </a:r>
            <a:endParaRPr lang="en-GB" sz="2350" dirty="0">
              <a:latin typeface="Letter-join Print Plus 1" panose="02000805000000020003" pitchFamily="50" charset="0"/>
            </a:endParaRPr>
          </a:p>
          <a:p>
            <a:r>
              <a:rPr lang="en-GB" sz="2350" dirty="0" smtClean="0">
                <a:latin typeface="Letter-join Print Plus 1" panose="02000805000000020003" pitchFamily="50" charset="0"/>
              </a:rPr>
              <a:t>You can support this at home by encouraging use of TT </a:t>
            </a:r>
            <a:r>
              <a:rPr lang="en-GB" sz="2350" dirty="0" err="1">
                <a:latin typeface="Letter-join Print Plus 1" panose="02000805000000020003" pitchFamily="50" charset="0"/>
              </a:rPr>
              <a:t>R</a:t>
            </a:r>
            <a:r>
              <a:rPr lang="en-GB" sz="2350" dirty="0" err="1" smtClean="0">
                <a:latin typeface="Letter-join Print Plus 1" panose="02000805000000020003" pitchFamily="50" charset="0"/>
              </a:rPr>
              <a:t>ockstars</a:t>
            </a:r>
            <a:r>
              <a:rPr lang="en-GB" sz="2350" dirty="0" smtClean="0">
                <a:latin typeface="Letter-join Print Plus 1" panose="02000805000000020003" pitchFamily="50" charset="0"/>
              </a:rPr>
              <a:t> as part of their screen time, doing pop quizzes, asking them times tables perhaps on the way to school or whilst chatting and just get them used to answering times table questions quickly.</a:t>
            </a:r>
          </a:p>
          <a:p>
            <a:r>
              <a:rPr lang="en-GB" sz="2350" dirty="0" smtClean="0">
                <a:latin typeface="Letter-join Print Plus 1" panose="02000805000000020003" pitchFamily="50" charset="0"/>
              </a:rPr>
              <a:t>I have printed off times tables grids for you to take home and display for your child.  Please take one on the way out.</a:t>
            </a:r>
          </a:p>
          <a:p>
            <a:r>
              <a:rPr lang="en-GB" sz="2350" dirty="0" smtClean="0">
                <a:latin typeface="Letter-join Print Plus 1" panose="02000805000000020003" pitchFamily="50" charset="0"/>
              </a:rPr>
              <a:t>There is parental information on the school website on our class page.</a:t>
            </a:r>
            <a:endParaRPr lang="en-GB" sz="2350" dirty="0">
              <a:latin typeface="Letter-join Print Plus 1" panose="02000805000000020003" pitchFamily="50" charset="0"/>
            </a:endParaRPr>
          </a:p>
        </p:txBody>
      </p:sp>
      <p:pic>
        <p:nvPicPr>
          <p:cNvPr id="1026" name="Picture 2" descr="Multiplication sign Royalty Free Vector Image - Vector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109" b="17377"/>
          <a:stretch/>
        </p:blipFill>
        <p:spPr bwMode="auto">
          <a:xfrm rot="20481046">
            <a:off x="697918" y="501755"/>
            <a:ext cx="905269" cy="6887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imated Multiply Sign Sticker in GIF - Download | Template.ne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833" t="22237" r="20833" b="22434"/>
          <a:stretch/>
        </p:blipFill>
        <p:spPr bwMode="auto">
          <a:xfrm rot="539148">
            <a:off x="7650852" y="378083"/>
            <a:ext cx="1008112" cy="93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422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32656"/>
            <a:ext cx="5688632" cy="1446550"/>
          </a:xfrm>
          <a:prstGeom prst="rect">
            <a:avLst/>
          </a:prstGeom>
          <a:noFill/>
        </p:spPr>
        <p:txBody>
          <a:bodyPr wrap="square" lIns="91440" tIns="45720" rIns="91440" bIns="45720" rtlCol="0" anchor="t">
            <a:spAutoFit/>
          </a:bodyPr>
          <a:lstStyle/>
          <a:p>
            <a:pPr algn="ctr"/>
            <a:r>
              <a:rPr lang="en-GB" sz="4400" b="1" u="sng" dirty="0">
                <a:latin typeface="Letter-join Print Plus 1" panose="02000805000000020003" pitchFamily="50" charset="0"/>
              </a:rPr>
              <a:t>Homework in </a:t>
            </a:r>
            <a:r>
              <a:rPr lang="en-GB" sz="4400" b="1" u="sng" dirty="0" smtClean="0">
                <a:latin typeface="Letter-join Print Plus 1" panose="02000805000000020003" pitchFamily="50" charset="0"/>
              </a:rPr>
              <a:t>Chestnut </a:t>
            </a:r>
            <a:r>
              <a:rPr lang="en-GB" sz="4400" b="1" u="sng" dirty="0">
                <a:latin typeface="Letter-join Print Plus 1" panose="02000805000000020003" pitchFamily="50" charset="0"/>
              </a:rPr>
              <a:t>Class</a:t>
            </a:r>
          </a:p>
        </p:txBody>
      </p:sp>
      <p:sp>
        <p:nvSpPr>
          <p:cNvPr id="3" name="TextBox 2"/>
          <p:cNvSpPr txBox="1"/>
          <p:nvPr/>
        </p:nvSpPr>
        <p:spPr>
          <a:xfrm>
            <a:off x="4080483" y="1755070"/>
            <a:ext cx="4932040" cy="3139321"/>
          </a:xfrm>
          <a:prstGeom prst="rect">
            <a:avLst/>
          </a:prstGeom>
          <a:noFill/>
        </p:spPr>
        <p:txBody>
          <a:bodyPr wrap="square" lIns="91440" tIns="45720" rIns="91440" bIns="45720" rtlCol="0" anchor="t">
            <a:spAutoFit/>
          </a:bodyPr>
          <a:lstStyle/>
          <a:p>
            <a:r>
              <a:rPr lang="en-GB" sz="2350" dirty="0" smtClean="0">
                <a:latin typeface="Letter-join Print Plus 1" panose="02000805000000020003" pitchFamily="50" charset="0"/>
              </a:rPr>
              <a:t>Formal spellings lessons will begin next week and lists will be sent home each week to learn. Common Exception words will be included.</a:t>
            </a:r>
            <a:endParaRPr lang="en-GB" sz="2350" dirty="0">
              <a:latin typeface="Letter-join Print Plus 1" panose="02000805000000020003" pitchFamily="50" charset="0"/>
            </a:endParaRPr>
          </a:p>
          <a:p>
            <a:endParaRPr lang="en-GB" sz="1000" dirty="0" smtClean="0">
              <a:latin typeface="Letter-join Print Plus 1" panose="02000805000000020003" pitchFamily="50" charset="0"/>
            </a:endParaRPr>
          </a:p>
          <a:p>
            <a:r>
              <a:rPr lang="en-GB" sz="2350" dirty="0" smtClean="0">
                <a:latin typeface="Letter-join Print Plus 1" panose="02000805000000020003" pitchFamily="50" charset="0"/>
              </a:rPr>
              <a:t>The children will be expected to access TT </a:t>
            </a:r>
            <a:r>
              <a:rPr lang="en-GB" sz="2350" dirty="0" err="1" smtClean="0">
                <a:latin typeface="Letter-join Print Plus 1" panose="02000805000000020003" pitchFamily="50" charset="0"/>
              </a:rPr>
              <a:t>rockstars</a:t>
            </a:r>
            <a:r>
              <a:rPr lang="en-GB" sz="2350" dirty="0" smtClean="0">
                <a:latin typeface="Letter-join Print Plus 1" panose="02000805000000020003" pitchFamily="50" charset="0"/>
              </a:rPr>
              <a:t> to improve their times tables knowledge and homework may be sent home at times..</a:t>
            </a:r>
            <a:endParaRPr lang="en-GB" sz="2350" dirty="0">
              <a:latin typeface="Letter-join Print Plus 1" panose="02000805000000020003" pitchFamily="50" charset="0"/>
            </a:endParaRPr>
          </a:p>
        </p:txBody>
      </p:sp>
      <p:sp>
        <p:nvSpPr>
          <p:cNvPr id="4" name="TextBox 3"/>
          <p:cNvSpPr txBox="1"/>
          <p:nvPr/>
        </p:nvSpPr>
        <p:spPr>
          <a:xfrm>
            <a:off x="4026223" y="5040926"/>
            <a:ext cx="5040560" cy="1938992"/>
          </a:xfrm>
          <a:prstGeom prst="rect">
            <a:avLst/>
          </a:prstGeom>
          <a:noFill/>
        </p:spPr>
        <p:txBody>
          <a:bodyPr wrap="square" lIns="91440" tIns="45720" rIns="91440" bIns="45720" rtlCol="0" anchor="t">
            <a:spAutoFit/>
          </a:bodyPr>
          <a:lstStyle/>
          <a:p>
            <a:r>
              <a:rPr lang="en-GB" sz="2400" dirty="0">
                <a:latin typeface="Letter-join Print Plus 1" panose="02000805000000020003" pitchFamily="50" charset="0"/>
              </a:rPr>
              <a:t>Please read with your child for at least 15  minutes EVERY DAY</a:t>
            </a:r>
            <a:r>
              <a:rPr lang="en-GB" sz="2400" dirty="0" smtClean="0">
                <a:latin typeface="Letter-join Print Plus 1" panose="02000805000000020003" pitchFamily="50" charset="0"/>
              </a:rPr>
              <a:t>.</a:t>
            </a:r>
          </a:p>
          <a:p>
            <a:r>
              <a:rPr lang="en-GB" sz="2400" dirty="0" smtClean="0">
                <a:latin typeface="Letter-join Print Plus 1" panose="02000805000000020003" pitchFamily="50" charset="0"/>
              </a:rPr>
              <a:t>Children can also log on to Reading plus at home to further their reading skills. </a:t>
            </a:r>
            <a:r>
              <a:rPr lang="en-GB" sz="2400" dirty="0">
                <a:latin typeface="Letter-join Print Plus 1" panose="02000805000000020003" pitchFamily="50" charset="0"/>
              </a:rPr>
              <a:t> </a:t>
            </a:r>
          </a:p>
        </p:txBody>
      </p:sp>
      <p:pic>
        <p:nvPicPr>
          <p:cNvPr id="5" name="Picture 5" descr="A pencil and paper&#10;&#10;Description automatically generated">
            <a:extLst>
              <a:ext uri="{FF2B5EF4-FFF2-40B4-BE49-F238E27FC236}">
                <a16:creationId xmlns:a16="http://schemas.microsoft.com/office/drawing/2014/main" id="{156367C8-47EE-418F-856B-9095C7077025}"/>
              </a:ext>
            </a:extLst>
          </p:cNvPr>
          <p:cNvPicPr>
            <a:picLocks noChangeAspect="1"/>
          </p:cNvPicPr>
          <p:nvPr/>
        </p:nvPicPr>
        <p:blipFill>
          <a:blip r:embed="rId3"/>
          <a:stretch>
            <a:fillRect/>
          </a:stretch>
        </p:blipFill>
        <p:spPr>
          <a:xfrm>
            <a:off x="372864" y="1844824"/>
            <a:ext cx="2952471" cy="1433740"/>
          </a:xfrm>
          <a:prstGeom prst="rect">
            <a:avLst/>
          </a:prstGeom>
        </p:spPr>
      </p:pic>
      <p:pic>
        <p:nvPicPr>
          <p:cNvPr id="6" name="Picture 5"/>
          <p:cNvPicPr>
            <a:picLocks noChangeAspect="1"/>
          </p:cNvPicPr>
          <p:nvPr/>
        </p:nvPicPr>
        <p:blipFill>
          <a:blip r:embed="rId4"/>
          <a:stretch>
            <a:fillRect/>
          </a:stretch>
        </p:blipFill>
        <p:spPr>
          <a:xfrm>
            <a:off x="372585" y="3501008"/>
            <a:ext cx="2952750" cy="1552575"/>
          </a:xfrm>
          <a:prstGeom prst="rect">
            <a:avLst/>
          </a:prstGeom>
        </p:spPr>
      </p:pic>
      <p:pic>
        <p:nvPicPr>
          <p:cNvPr id="7" name="Picture 6"/>
          <p:cNvPicPr>
            <a:picLocks noChangeAspect="1"/>
          </p:cNvPicPr>
          <p:nvPr/>
        </p:nvPicPr>
        <p:blipFill>
          <a:blip r:embed="rId5"/>
          <a:stretch>
            <a:fillRect/>
          </a:stretch>
        </p:blipFill>
        <p:spPr>
          <a:xfrm>
            <a:off x="206176" y="5259669"/>
            <a:ext cx="2952750" cy="1552575"/>
          </a:xfrm>
          <a:prstGeom prst="rect">
            <a:avLst/>
          </a:prstGeom>
        </p:spPr>
      </p:pic>
    </p:spTree>
    <p:extLst>
      <p:ext uri="{BB962C8B-B14F-4D97-AF65-F5344CB8AC3E}">
        <p14:creationId xmlns:p14="http://schemas.microsoft.com/office/powerpoint/2010/main" val="257608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ADED3B-CD9C-507D-13A8-EC70149DD68F}"/>
              </a:ext>
            </a:extLst>
          </p:cNvPr>
          <p:cNvSpPr txBox="1"/>
          <p:nvPr/>
        </p:nvSpPr>
        <p:spPr>
          <a:xfrm>
            <a:off x="1367136" y="548679"/>
            <a:ext cx="777686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Letter-join Print Plus 1" panose="02000805000000020003" pitchFamily="50" charset="0"/>
              </a:rPr>
              <a:t>Please take a copy of the Common Exception words before you leave</a:t>
            </a:r>
            <a:r>
              <a:rPr kumimoji="0" lang="en-GB" sz="1800" b="0" i="0" u="none" strike="noStrike" kern="1200" cap="none" spc="0" normalizeH="0" baseline="0" noProof="0" dirty="0">
                <a:ln>
                  <a:noFill/>
                </a:ln>
                <a:solidFill>
                  <a:prstClr val="black"/>
                </a:solidFill>
                <a:effectLst/>
                <a:uLnTx/>
                <a:uFillTx/>
                <a:latin typeface="Letter-join Print Plus 1" panose="02000805000000020003" pitchFamily="50" charset="0"/>
              </a:rPr>
              <a:t>.</a:t>
            </a:r>
          </a:p>
        </p:txBody>
      </p:sp>
      <p:pic>
        <p:nvPicPr>
          <p:cNvPr id="3076" name="Picture 4" descr="Year 3/4 Common Exception Words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749008"/>
            <a:ext cx="8626947" cy="484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50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32656"/>
            <a:ext cx="5688632" cy="1446550"/>
          </a:xfrm>
          <a:prstGeom prst="rect">
            <a:avLst/>
          </a:prstGeom>
          <a:noFill/>
        </p:spPr>
        <p:txBody>
          <a:bodyPr wrap="square" rtlCol="0">
            <a:spAutoFit/>
          </a:bodyPr>
          <a:lstStyle/>
          <a:p>
            <a:pPr algn="ctr"/>
            <a:r>
              <a:rPr lang="en-GB" sz="4400" b="1" u="sng" dirty="0">
                <a:latin typeface="Letter-join Print Plus 1" panose="02000805000000020003" pitchFamily="50" charset="0"/>
              </a:rPr>
              <a:t>Reading in </a:t>
            </a:r>
            <a:r>
              <a:rPr lang="en-GB" sz="4400" b="1" u="sng" dirty="0" smtClean="0">
                <a:latin typeface="Letter-join Print Plus 1" panose="02000805000000020003" pitchFamily="50" charset="0"/>
              </a:rPr>
              <a:t>Chestnut Class</a:t>
            </a:r>
            <a:endParaRPr lang="en-GB" sz="4400" b="1" u="sng" dirty="0">
              <a:latin typeface="Letter-join Print Plus 1" panose="02000805000000020003" pitchFamily="50"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52" y="1870331"/>
            <a:ext cx="3549551" cy="4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11960" y="2132856"/>
            <a:ext cx="4932040" cy="2308324"/>
          </a:xfrm>
          <a:prstGeom prst="rect">
            <a:avLst/>
          </a:prstGeom>
          <a:noFill/>
        </p:spPr>
        <p:txBody>
          <a:bodyPr wrap="square" rtlCol="0">
            <a:spAutoFit/>
          </a:bodyPr>
          <a:lstStyle/>
          <a:p>
            <a:r>
              <a:rPr lang="en-GB" sz="2400" dirty="0">
                <a:latin typeface="Letter-join Print Plus 1" panose="02000805000000020003" pitchFamily="50" charset="0"/>
              </a:rPr>
              <a:t>Reading is taught in many different ways in school. We have whole class shared reading, guided reading and class novels. Reading is also taught through other curriculum subjects. </a:t>
            </a:r>
          </a:p>
        </p:txBody>
      </p:sp>
      <p:sp>
        <p:nvSpPr>
          <p:cNvPr id="4" name="TextBox 3"/>
          <p:cNvSpPr txBox="1"/>
          <p:nvPr/>
        </p:nvSpPr>
        <p:spPr>
          <a:xfrm>
            <a:off x="4211960" y="4797152"/>
            <a:ext cx="4824536" cy="1938992"/>
          </a:xfrm>
          <a:prstGeom prst="rect">
            <a:avLst/>
          </a:prstGeom>
          <a:noFill/>
        </p:spPr>
        <p:txBody>
          <a:bodyPr wrap="square" lIns="91440" tIns="45720" rIns="91440" bIns="45720" rtlCol="0" anchor="t">
            <a:spAutoFit/>
          </a:bodyPr>
          <a:lstStyle/>
          <a:p>
            <a:r>
              <a:rPr lang="en-GB" sz="2400" dirty="0">
                <a:latin typeface="Letter-join Print Plus 1" panose="02000805000000020003" pitchFamily="50" charset="0"/>
              </a:rPr>
              <a:t>Please read with your child for at least 15  minutes EVERY DAY. </a:t>
            </a:r>
            <a:r>
              <a:rPr lang="en-GB" sz="2400" dirty="0" smtClean="0">
                <a:latin typeface="Letter-join Print Plus 1" panose="02000805000000020003" pitchFamily="50" charset="0"/>
              </a:rPr>
              <a:t>Complete at least two sessions of Reading Plus a week.</a:t>
            </a:r>
          </a:p>
          <a:p>
            <a:endParaRPr lang="en-GB" sz="2400" dirty="0">
              <a:latin typeface="Letter-join Print Plus 1" panose="02000805000000020003" pitchFamily="50" charset="0"/>
            </a:endParaRPr>
          </a:p>
        </p:txBody>
      </p:sp>
    </p:spTree>
    <p:extLst>
      <p:ext uri="{BB962C8B-B14F-4D97-AF65-F5344CB8AC3E}">
        <p14:creationId xmlns:p14="http://schemas.microsoft.com/office/powerpoint/2010/main" val="3687409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848"/>
            <a:ext cx="7992888" cy="688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160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FC7631-4097-418B-BFA5-64E0502E8638}"/>
              </a:ext>
            </a:extLst>
          </p:cNvPr>
          <p:cNvSpPr txBox="1"/>
          <p:nvPr/>
        </p:nvSpPr>
        <p:spPr>
          <a:xfrm>
            <a:off x="2661088" y="0"/>
            <a:ext cx="325435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dirty="0">
                <a:latin typeface="Letter-join Print Plus 1" panose="02000805000000020003" pitchFamily="50" charset="0"/>
                <a:cs typeface="Calibri"/>
              </a:rPr>
              <a:t>RE in </a:t>
            </a:r>
            <a:r>
              <a:rPr lang="en-US" sz="4000" b="1" u="sng" dirty="0" smtClean="0">
                <a:latin typeface="Letter-join Print Plus 1" panose="02000805000000020003" pitchFamily="50" charset="0"/>
                <a:cs typeface="Calibri"/>
              </a:rPr>
              <a:t>Chestnut Class</a:t>
            </a:r>
            <a:endParaRPr lang="en-US" sz="4000" b="1" u="sng" dirty="0">
              <a:latin typeface="Letter-join Print Plus 1" panose="02000805000000020003" pitchFamily="50" charset="0"/>
              <a:cs typeface="Calibri"/>
            </a:endParaRPr>
          </a:p>
        </p:txBody>
      </p:sp>
      <p:sp>
        <p:nvSpPr>
          <p:cNvPr id="3" name="TextBox 2">
            <a:extLst>
              <a:ext uri="{FF2B5EF4-FFF2-40B4-BE49-F238E27FC236}">
                <a16:creationId xmlns:a16="http://schemas.microsoft.com/office/drawing/2014/main" id="{9CF51017-5484-4582-8D56-3F585E57616A}"/>
              </a:ext>
            </a:extLst>
          </p:cNvPr>
          <p:cNvSpPr txBox="1"/>
          <p:nvPr/>
        </p:nvSpPr>
        <p:spPr>
          <a:xfrm>
            <a:off x="404133" y="1866605"/>
            <a:ext cx="7768267"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400" b="1" u="sng" kern="1200" dirty="0">
                <a:solidFill>
                  <a:schemeClr val="tx1"/>
                </a:solidFill>
                <a:latin typeface="Letter-join Print Plus 1" panose="02000805000000020003" pitchFamily="50" charset="0"/>
              </a:rPr>
              <a:t>Autumn Term</a:t>
            </a:r>
          </a:p>
          <a:p>
            <a:pPr algn="ctr" rtl="0"/>
            <a:r>
              <a:rPr lang="en-GB" sz="2400" kern="1200" dirty="0" smtClean="0">
                <a:solidFill>
                  <a:schemeClr val="tx1"/>
                </a:solidFill>
                <a:latin typeface="Letter-join Print Plus 1" panose="02000805000000020003" pitchFamily="50" charset="0"/>
              </a:rPr>
              <a:t>Creation and Covenant</a:t>
            </a:r>
          </a:p>
          <a:p>
            <a:pPr algn="ctr" rtl="0"/>
            <a:r>
              <a:rPr lang="en-GB" sz="2400" dirty="0" smtClean="0">
                <a:latin typeface="Letter-join Print Plus 1" panose="02000805000000020003" pitchFamily="50" charset="0"/>
              </a:rPr>
              <a:t>Prophecy and Promise</a:t>
            </a:r>
            <a:endParaRPr lang="en-GB" sz="2400" kern="1200" dirty="0">
              <a:solidFill>
                <a:schemeClr val="tx1"/>
              </a:solidFill>
              <a:latin typeface="Letter-join Print Plus 1" panose="02000805000000020003" pitchFamily="50" charset="0"/>
            </a:endParaRPr>
          </a:p>
          <a:p>
            <a:pPr algn="ctr" rtl="0"/>
            <a:endParaRPr lang="en-GB" dirty="0">
              <a:latin typeface="Letter-join Print Plus 1" panose="02000805000000020003" pitchFamily="50" charset="0"/>
            </a:endParaRPr>
          </a:p>
          <a:p>
            <a:pPr algn="ctr" rtl="0"/>
            <a:r>
              <a:rPr lang="en-GB" sz="2400" b="1" u="sng" kern="1200" dirty="0">
                <a:solidFill>
                  <a:schemeClr val="tx1"/>
                </a:solidFill>
                <a:latin typeface="Letter-join Print Plus 1" panose="02000805000000020003" pitchFamily="50" charset="0"/>
              </a:rPr>
              <a:t>Spring Term</a:t>
            </a:r>
          </a:p>
          <a:p>
            <a:pPr algn="ctr" rtl="0"/>
            <a:endParaRPr lang="en-GB" sz="2400" dirty="0" smtClean="0">
              <a:latin typeface="Letter-join Print Plus 1" panose="02000805000000020003" pitchFamily="50" charset="0"/>
            </a:endParaRPr>
          </a:p>
          <a:p>
            <a:pPr algn="ctr" rtl="0"/>
            <a:r>
              <a:rPr lang="en-GB" sz="2400" dirty="0" smtClean="0">
                <a:latin typeface="Letter-join Print Plus 1" panose="02000805000000020003" pitchFamily="50" charset="0"/>
              </a:rPr>
              <a:t>Desert to Galilee</a:t>
            </a:r>
            <a:endParaRPr lang="en-GB" sz="2400" dirty="0">
              <a:latin typeface="Letter-join Print Plus 1" panose="02000805000000020003" pitchFamily="50" charset="0"/>
            </a:endParaRPr>
          </a:p>
          <a:p>
            <a:pPr algn="ctr" rtl="0"/>
            <a:endParaRPr lang="en-GB" sz="2400" b="1" u="sng" kern="1200" dirty="0" smtClean="0">
              <a:solidFill>
                <a:schemeClr val="tx1"/>
              </a:solidFill>
              <a:latin typeface="Letter-join Print Plus 1" panose="02000805000000020003" pitchFamily="50" charset="0"/>
            </a:endParaRPr>
          </a:p>
          <a:p>
            <a:pPr algn="ctr" rtl="0"/>
            <a:r>
              <a:rPr lang="en-GB" sz="2400" b="1" u="sng" kern="1200" dirty="0" smtClean="0">
                <a:solidFill>
                  <a:schemeClr val="tx1"/>
                </a:solidFill>
                <a:latin typeface="Letter-join Print Plus 1" panose="02000805000000020003" pitchFamily="50" charset="0"/>
              </a:rPr>
              <a:t>Summer </a:t>
            </a:r>
            <a:r>
              <a:rPr lang="en-GB" sz="2400" b="1" u="sng" kern="1200" dirty="0">
                <a:solidFill>
                  <a:schemeClr val="tx1"/>
                </a:solidFill>
                <a:latin typeface="Letter-join Print Plus 1" panose="02000805000000020003" pitchFamily="50" charset="0"/>
              </a:rPr>
              <a:t>Term</a:t>
            </a:r>
          </a:p>
          <a:p>
            <a:pPr algn="ctr" rtl="0"/>
            <a:endParaRPr lang="en-GB" sz="2400" kern="1200" dirty="0" smtClean="0">
              <a:solidFill>
                <a:schemeClr val="tx1"/>
              </a:solidFill>
              <a:latin typeface="Letter-join Print Plus 1" panose="02000805000000020003" pitchFamily="50" charset="0"/>
            </a:endParaRPr>
          </a:p>
          <a:p>
            <a:pPr algn="ctr" rtl="0"/>
            <a:r>
              <a:rPr lang="en-GB" sz="2400" kern="1200" dirty="0" smtClean="0">
                <a:solidFill>
                  <a:schemeClr val="tx1"/>
                </a:solidFill>
                <a:latin typeface="Letter-join Print Plus 1" panose="02000805000000020003" pitchFamily="50" charset="0"/>
              </a:rPr>
              <a:t>Dialogue and Encounter</a:t>
            </a:r>
            <a:endParaRPr lang="en-US" dirty="0">
              <a:latin typeface="Letter-join Print Plus 1" panose="02000805000000020003" pitchFamily="50" charset="0"/>
              <a:cs typeface="Calibri"/>
            </a:endParaRPr>
          </a:p>
        </p:txBody>
      </p:sp>
    </p:spTree>
    <p:extLst>
      <p:ext uri="{BB962C8B-B14F-4D97-AF65-F5344CB8AC3E}">
        <p14:creationId xmlns:p14="http://schemas.microsoft.com/office/powerpoint/2010/main" val="4015147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Letter-join Print Plus 1" panose="02000805000000020003" pitchFamily="50" charset="0"/>
              </a:rPr>
              <a:t>SMG Golden Behaviour Rules</a:t>
            </a:r>
          </a:p>
        </p:txBody>
      </p:sp>
      <p:sp>
        <p:nvSpPr>
          <p:cNvPr id="3" name="Content Placeholder 2"/>
          <p:cNvSpPr>
            <a:spLocks noGrp="1"/>
          </p:cNvSpPr>
          <p:nvPr>
            <p:ph idx="1"/>
          </p:nvPr>
        </p:nvSpPr>
        <p:spPr/>
        <p:txBody>
          <a:bodyPr>
            <a:normAutofit/>
          </a:bodyPr>
          <a:lstStyle/>
          <a:p>
            <a:pPr marL="0" indent="0" algn="ctr">
              <a:buNone/>
            </a:pPr>
            <a:r>
              <a:rPr lang="en-GB" sz="4000" dirty="0">
                <a:latin typeface="Letter-join Print Plus 1" panose="02000805000000020003" pitchFamily="50" charset="0"/>
              </a:rPr>
              <a:t>Is it caring?</a:t>
            </a:r>
          </a:p>
          <a:p>
            <a:pPr marL="0" indent="0" algn="ctr">
              <a:buNone/>
            </a:pPr>
            <a:r>
              <a:rPr lang="en-GB" sz="4000" dirty="0">
                <a:latin typeface="Letter-join Print Plus 1" panose="02000805000000020003" pitchFamily="50" charset="0"/>
              </a:rPr>
              <a:t>Is it Safe?</a:t>
            </a:r>
          </a:p>
          <a:p>
            <a:pPr marL="0" indent="0" algn="ctr">
              <a:buNone/>
            </a:pPr>
            <a:r>
              <a:rPr lang="en-GB" sz="4000" dirty="0">
                <a:latin typeface="Letter-join Print Plus 1" panose="02000805000000020003" pitchFamily="50" charset="0"/>
              </a:rPr>
              <a:t>Is it my best?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933056"/>
            <a:ext cx="4752528"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19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Letter-join Print Plus 1" panose="02000805000000020003" pitchFamily="50" charset="0"/>
              </a:rPr>
              <a:t>Rewards</a:t>
            </a:r>
          </a:p>
        </p:txBody>
      </p:sp>
      <p:sp>
        <p:nvSpPr>
          <p:cNvPr id="3" name="Content Placeholder 2"/>
          <p:cNvSpPr>
            <a:spLocks noGrp="1"/>
          </p:cNvSpPr>
          <p:nvPr>
            <p:ph idx="1"/>
          </p:nvPr>
        </p:nvSpPr>
        <p:spPr>
          <a:xfrm>
            <a:off x="539552" y="1097748"/>
            <a:ext cx="8229600" cy="4525963"/>
          </a:xfrm>
        </p:spPr>
        <p:txBody>
          <a:bodyPr/>
          <a:lstStyle/>
          <a:p>
            <a:pPr marL="0" indent="0" algn="ctr">
              <a:buNone/>
            </a:pPr>
            <a:r>
              <a:rPr lang="en-GB" dirty="0"/>
              <a:t> </a:t>
            </a:r>
          </a:p>
          <a:p>
            <a:pPr marL="0" indent="0" algn="ctr">
              <a:buNone/>
            </a:pPr>
            <a:r>
              <a:rPr lang="en-GB" sz="2400" dirty="0">
                <a:latin typeface="Letter-join Print Plus 1" panose="02000805000000020003" pitchFamily="50" charset="0"/>
              </a:rPr>
              <a:t>We love to reward children in this school  for putting effort into their work, being polite and helpful, having lovely manners and for being exceptionally behaved</a:t>
            </a:r>
            <a:r>
              <a:rPr lang="en-GB" sz="2400" dirty="0" smtClean="0">
                <a:latin typeface="Letter-join Print Plus 1" panose="02000805000000020003" pitchFamily="50" charset="0"/>
              </a:rPr>
              <a:t>.</a:t>
            </a:r>
          </a:p>
          <a:p>
            <a:pPr marL="0" indent="0" algn="ctr">
              <a:buNone/>
            </a:pPr>
            <a:r>
              <a:rPr lang="en-GB" sz="2400" dirty="0" smtClean="0">
                <a:latin typeface="Letter-join Print Plus 1" panose="02000805000000020003" pitchFamily="50" charset="0"/>
              </a:rPr>
              <a:t>In year 4 we have stickers for our bookmarks and raffle tickets in addition to the weekly awards and golden tickets.</a:t>
            </a:r>
            <a:endParaRPr lang="en-GB" sz="2400" dirty="0">
              <a:latin typeface="Letter-join Print Plus 1" panose="02000805000000020003" pitchFamily="50" charset="0"/>
            </a:endParaRPr>
          </a:p>
          <a:p>
            <a:pPr marL="0" indent="0" algn="ctr">
              <a:buNone/>
            </a:pPr>
            <a:endParaRPr lang="en-GB" sz="2800" dirty="0">
              <a:latin typeface="Letter-join 2" pitchFamily="50" charset="0"/>
            </a:endParaRPr>
          </a:p>
          <a:p>
            <a:pPr marL="0" indent="0" algn="ctr">
              <a:buNone/>
            </a:pPr>
            <a:endParaRPr lang="en-GB"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7" y="5230525"/>
            <a:ext cx="2473542" cy="139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326" y="5052758"/>
            <a:ext cx="2206199" cy="157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3645024"/>
            <a:ext cx="2990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1710" y="3834242"/>
            <a:ext cx="1898373" cy="998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8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1000"/>
                                        <p:tgtEl>
                                          <p:spTgt spid="1029"/>
                                        </p:tgtEl>
                                      </p:cBhvr>
                                    </p:animEffect>
                                    <p:anim calcmode="lin" valueType="num">
                                      <p:cBhvr>
                                        <p:cTn id="22" dur="1000" fill="hold"/>
                                        <p:tgtEl>
                                          <p:spTgt spid="1029"/>
                                        </p:tgtEl>
                                        <p:attrNameLst>
                                          <p:attrName>ppt_x</p:attrName>
                                        </p:attrNameLst>
                                      </p:cBhvr>
                                      <p:tavLst>
                                        <p:tav tm="0">
                                          <p:val>
                                            <p:strVal val="#ppt_x"/>
                                          </p:val>
                                        </p:tav>
                                        <p:tav tm="100000">
                                          <p:val>
                                            <p:strVal val="#ppt_x"/>
                                          </p:val>
                                        </p:tav>
                                      </p:tavLst>
                                    </p:anim>
                                    <p:anim calcmode="lin" valueType="num">
                                      <p:cBhvr>
                                        <p:cTn id="23"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endParaRPr lang="en-US" sz="1600" dirty="0">
              <a:latin typeface="Comic Sans MS"/>
              <a:cs typeface="Calibri"/>
            </a:endParaRPr>
          </a:p>
          <a:p>
            <a:endParaRPr lang="en-GB" sz="1600" dirty="0">
              <a:latin typeface="Comic Sans MS"/>
              <a:cs typeface="Calibri"/>
            </a:endParaRPr>
          </a:p>
          <a:p>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endParaRPr lang="en-GB" sz="1600" u="sng" dirty="0">
              <a:latin typeface="Comic Sans MS"/>
              <a:cs typeface="Calibri"/>
            </a:endParaRPr>
          </a:p>
          <a:p>
            <a:endParaRPr lang="en-GB" sz="1600" dirty="0">
              <a:latin typeface="Comic Sans MS"/>
              <a:cs typeface="Calibri"/>
            </a:endParaRPr>
          </a:p>
          <a:p>
            <a:endParaRPr lang="en-GB" sz="1600" dirty="0">
              <a:latin typeface="Comic Sans MS"/>
              <a:cs typeface="Calibri"/>
            </a:endParaRPr>
          </a:p>
          <a:p>
            <a:endParaRPr lang="en-GB" sz="1600" dirty="0">
              <a:latin typeface="Comic Sans MS"/>
              <a:cs typeface="Calibri"/>
            </a:endParaRPr>
          </a:p>
          <a:p>
            <a:r>
              <a:rPr lang="en-GB" sz="2000" dirty="0">
                <a:latin typeface="Letter-join Print Plus 1" panose="02000805000000020003" pitchFamily="50" charset="0"/>
                <a:ea typeface="+mj-lt"/>
                <a:cs typeface="+mj-lt"/>
              </a:rPr>
              <a:t>We all work together</a:t>
            </a:r>
            <a:endParaRPr lang="en-GB" sz="2000" dirty="0">
              <a:latin typeface="Letter-join Print Plus 1" panose="02000805000000020003" pitchFamily="50" charset="0"/>
              <a:cs typeface="Calibri"/>
            </a:endParaRPr>
          </a:p>
          <a:p>
            <a:r>
              <a:rPr lang="en-GB" sz="2000" dirty="0">
                <a:latin typeface="Letter-join Print Plus 1" panose="02000805000000020003" pitchFamily="50" charset="0"/>
                <a:ea typeface="+mj-lt"/>
                <a:cs typeface="+mj-lt"/>
              </a:rPr>
              <a:t>to do our best to shine with God's love, </a:t>
            </a:r>
            <a:r>
              <a:rPr lang="en-GB" sz="2000" dirty="0" smtClean="0">
                <a:latin typeface="Letter-join Print Plus 1" panose="02000805000000020003" pitchFamily="50" charset="0"/>
                <a:ea typeface="+mj-lt"/>
                <a:cs typeface="+mj-lt"/>
              </a:rPr>
              <a:t>pride and </a:t>
            </a:r>
            <a:r>
              <a:rPr lang="en-GB" sz="2000" dirty="0">
                <a:latin typeface="Letter-join Print Plus 1" panose="02000805000000020003" pitchFamily="50" charset="0"/>
                <a:ea typeface="+mj-lt"/>
                <a:cs typeface="+mj-lt"/>
              </a:rPr>
              <a:t>success</a:t>
            </a:r>
            <a:endParaRPr lang="en-GB" sz="2000" dirty="0">
              <a:latin typeface="Letter-join Print Plus 1" panose="02000805000000020003" pitchFamily="50" charset="0"/>
              <a:cs typeface="Calibri"/>
            </a:endParaRPr>
          </a:p>
          <a:p>
            <a:r>
              <a:rPr lang="en-GB" sz="2000" dirty="0">
                <a:latin typeface="Letter-join Print Plus 1" panose="02000805000000020003" pitchFamily="50" charset="0"/>
                <a:ea typeface="+mj-lt"/>
                <a:cs typeface="+mj-lt"/>
              </a:rPr>
              <a:t>in a happy, peaceful and prayerful place where everyone tries to be kind, helpful and caring.</a:t>
            </a:r>
            <a:endParaRPr lang="en-GB" sz="2000" dirty="0">
              <a:latin typeface="Letter-join Print Plus 1" panose="02000805000000020003" pitchFamily="50" charset="0"/>
              <a:cs typeface="Calibri"/>
            </a:endParaRPr>
          </a:p>
          <a:p>
            <a:endParaRPr lang="en-GB" sz="2000" dirty="0">
              <a:latin typeface="Letter-join Print Plus 1" panose="02000805000000020003" pitchFamily="50" charset="0"/>
              <a:cs typeface="Calibri"/>
            </a:endParaRPr>
          </a:p>
          <a:p>
            <a:r>
              <a:rPr lang="en-GB" sz="2000" u="sng" dirty="0">
                <a:latin typeface="Letter-join Print Plus 1" panose="02000805000000020003" pitchFamily="50" charset="0"/>
                <a:ea typeface="+mj-lt"/>
                <a:cs typeface="+mj-lt"/>
              </a:rPr>
              <a:t>Vision</a:t>
            </a:r>
            <a:endParaRPr lang="en-GB" sz="2000" dirty="0">
              <a:latin typeface="Letter-join Print Plus 1" panose="02000805000000020003" pitchFamily="50" charset="0"/>
              <a:cs typeface="Calibri"/>
            </a:endParaRPr>
          </a:p>
          <a:p>
            <a:endParaRPr lang="en-GB" sz="2000" dirty="0">
              <a:latin typeface="Letter-join Print Plus 1" panose="02000805000000020003" pitchFamily="50" charset="0"/>
              <a:cs typeface="Calibri"/>
            </a:endParaRPr>
          </a:p>
          <a:p>
            <a:r>
              <a:rPr lang="en-GB" sz="2000" dirty="0">
                <a:latin typeface="Letter-join Print Plus 1" panose="02000805000000020003" pitchFamily="50" charset="0"/>
                <a:ea typeface="+mj-lt"/>
                <a:cs typeface="+mj-lt"/>
              </a:rPr>
              <a:t> By reflecting the principles of the Catholic Faith we at St. Maria Goretti aim to celebrate the uniqueness of each child and through high expectations enable all our children to reach their full potential and become happy, confident and successful individuals. </a:t>
            </a:r>
            <a:endParaRPr lang="en-GB" sz="2000" dirty="0">
              <a:latin typeface="Letter-join Print Plus 1" panose="02000805000000020003" pitchFamily="50" charset="0"/>
            </a:endParaRPr>
          </a:p>
          <a:p>
            <a:endParaRPr lang="en-GB" sz="2000" dirty="0">
              <a:cs typeface="Calibri"/>
            </a:endParaRPr>
          </a:p>
        </p:txBody>
      </p:sp>
      <p:sp>
        <p:nvSpPr>
          <p:cNvPr id="4" name="TextBox 3"/>
          <p:cNvSpPr txBox="1"/>
          <p:nvPr/>
        </p:nvSpPr>
        <p:spPr>
          <a:xfrm>
            <a:off x="755576" y="116632"/>
            <a:ext cx="7128792" cy="646331"/>
          </a:xfrm>
          <a:prstGeom prst="rect">
            <a:avLst/>
          </a:prstGeom>
          <a:noFill/>
        </p:spPr>
        <p:txBody>
          <a:bodyPr wrap="square" lIns="91440" tIns="45720" rIns="91440" bIns="45720" rtlCol="0" anchor="t">
            <a:spAutoFit/>
          </a:bodyPr>
          <a:lstStyle/>
          <a:p>
            <a:pPr algn="ctr"/>
            <a:r>
              <a:rPr lang="en-GB" sz="3600" b="1" u="sng" dirty="0">
                <a:latin typeface="Letter-join Print Plus 1" panose="02000805000000020003" pitchFamily="50" charset="0"/>
              </a:rPr>
              <a:t>Our School Mission Statement</a:t>
            </a:r>
            <a:r>
              <a:rPr lang="en-GB" sz="3600" b="1" u="sng" dirty="0">
                <a:latin typeface="Comic Sans MS"/>
              </a:rPr>
              <a:t> </a:t>
            </a:r>
            <a:endParaRPr lang="en-GB" sz="3600" b="1" u="sng" dirty="0">
              <a:latin typeface="Comic Sans MS" panose="030F0702030302020204" pitchFamily="66" charset="0"/>
            </a:endParaRPr>
          </a:p>
        </p:txBody>
      </p:sp>
      <p:pic>
        <p:nvPicPr>
          <p:cNvPr id="5" name="Picture 5" descr="A drawing of a cartoon character&#10;&#10;Description automatically generated">
            <a:extLst>
              <a:ext uri="{FF2B5EF4-FFF2-40B4-BE49-F238E27FC236}">
                <a16:creationId xmlns:a16="http://schemas.microsoft.com/office/drawing/2014/main" id="{378D8586-53AF-4629-B9CB-D50F364B8BE8}"/>
              </a:ext>
            </a:extLst>
          </p:cNvPr>
          <p:cNvPicPr>
            <a:picLocks noChangeAspect="1"/>
          </p:cNvPicPr>
          <p:nvPr/>
        </p:nvPicPr>
        <p:blipFill>
          <a:blip r:embed="rId2"/>
          <a:stretch>
            <a:fillRect/>
          </a:stretch>
        </p:blipFill>
        <p:spPr>
          <a:xfrm>
            <a:off x="6812805" y="838460"/>
            <a:ext cx="2143125" cy="2143125"/>
          </a:xfrm>
          <a:prstGeom prst="rect">
            <a:avLst/>
          </a:prstGeom>
        </p:spPr>
      </p:pic>
      <p:pic>
        <p:nvPicPr>
          <p:cNvPr id="6" name="Picture 6" descr="A drawing of a cartoon character&#10;&#10;Description automatically generated">
            <a:extLst>
              <a:ext uri="{FF2B5EF4-FFF2-40B4-BE49-F238E27FC236}">
                <a16:creationId xmlns:a16="http://schemas.microsoft.com/office/drawing/2014/main" id="{F10E6485-B452-4842-B648-9F9D5E7C6655}"/>
              </a:ext>
            </a:extLst>
          </p:cNvPr>
          <p:cNvPicPr>
            <a:picLocks noChangeAspect="1"/>
          </p:cNvPicPr>
          <p:nvPr/>
        </p:nvPicPr>
        <p:blipFill>
          <a:blip r:embed="rId2"/>
          <a:stretch>
            <a:fillRect/>
          </a:stretch>
        </p:blipFill>
        <p:spPr>
          <a:xfrm>
            <a:off x="1960" y="805490"/>
            <a:ext cx="2143125" cy="2143125"/>
          </a:xfrm>
          <a:prstGeom prst="rect">
            <a:avLst/>
          </a:prstGeom>
        </p:spPr>
      </p:pic>
      <p:pic>
        <p:nvPicPr>
          <p:cNvPr id="7" name="Picture 2" descr="Chestnut Vector | 10 High Quality Jpgs | Chestnut Tree Clipart | Tree  Illustration | Printable Art, Instant Download, Commercial Use - Etsy U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354" y="951296"/>
            <a:ext cx="1569291" cy="156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40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a:latin typeface="Letter-join Print Plus 1" panose="02000805000000020003" pitchFamily="50" charset="0"/>
              </a:rPr>
              <a:t>Attendance and punctuality</a:t>
            </a:r>
          </a:p>
        </p:txBody>
      </p:sp>
      <p:sp>
        <p:nvSpPr>
          <p:cNvPr id="3" name="Content Placeholder 2"/>
          <p:cNvSpPr>
            <a:spLocks noGrp="1"/>
          </p:cNvSpPr>
          <p:nvPr>
            <p:ph idx="1"/>
          </p:nvPr>
        </p:nvSpPr>
        <p:spPr>
          <a:xfrm>
            <a:off x="459200" y="849433"/>
            <a:ext cx="8229600" cy="4525963"/>
          </a:xfrm>
        </p:spPr>
        <p:txBody>
          <a:bodyPr>
            <a:normAutofit lnSpcReduction="10000"/>
          </a:bodyPr>
          <a:lstStyle/>
          <a:p>
            <a:pPr marL="0" indent="0">
              <a:buNone/>
            </a:pPr>
            <a:endParaRPr lang="en-GB" sz="2800" dirty="0">
              <a:latin typeface="Letter-join Print Plus 1" panose="02000805000000020003" pitchFamily="50" charset="0"/>
            </a:endParaRPr>
          </a:p>
          <a:p>
            <a:pPr marL="0" indent="0" algn="ctr">
              <a:buNone/>
            </a:pPr>
            <a:r>
              <a:rPr lang="en-GB" sz="2800" dirty="0">
                <a:latin typeface="Letter-join Print Plus 1" panose="02000805000000020003" pitchFamily="50" charset="0"/>
              </a:rPr>
              <a:t>School starts at </a:t>
            </a:r>
            <a:r>
              <a:rPr lang="en-GB" sz="2800" b="1" dirty="0" smtClean="0">
                <a:solidFill>
                  <a:srgbClr val="FF0000"/>
                </a:solidFill>
                <a:latin typeface="Letter-join Print Plus 1" panose="02000805000000020003" pitchFamily="50" charset="0"/>
              </a:rPr>
              <a:t>8:40am</a:t>
            </a:r>
            <a:endParaRPr lang="en-GB" sz="2800" dirty="0">
              <a:latin typeface="Letter-join Print Plus 1" panose="02000805000000020003" pitchFamily="50" charset="0"/>
            </a:endParaRPr>
          </a:p>
          <a:p>
            <a:pPr marL="0" indent="0" algn="ctr">
              <a:buNone/>
            </a:pPr>
            <a:r>
              <a:rPr lang="en-GB" sz="2800" dirty="0">
                <a:latin typeface="Letter-join Print Plus 1" panose="02000805000000020003" pitchFamily="50" charset="0"/>
              </a:rPr>
              <a:t>C</a:t>
            </a:r>
            <a:r>
              <a:rPr lang="en-GB" sz="2800" dirty="0" smtClean="0">
                <a:latin typeface="Letter-join Print Plus 1" panose="02000805000000020003" pitchFamily="50" charset="0"/>
              </a:rPr>
              <a:t>hildren </a:t>
            </a:r>
            <a:r>
              <a:rPr lang="en-GB" sz="2800" dirty="0">
                <a:latin typeface="Letter-join Print Plus 1" panose="02000805000000020003" pitchFamily="50" charset="0"/>
              </a:rPr>
              <a:t>can arrive </a:t>
            </a:r>
            <a:r>
              <a:rPr lang="en-GB" sz="2800" dirty="0" smtClean="0">
                <a:latin typeface="Letter-join Print Plus 1" panose="02000805000000020003" pitchFamily="50" charset="0"/>
              </a:rPr>
              <a:t>and the gates/doors open from </a:t>
            </a:r>
            <a:r>
              <a:rPr lang="en-GB" sz="2800" b="1" dirty="0" smtClean="0">
                <a:solidFill>
                  <a:srgbClr val="FF0000"/>
                </a:solidFill>
                <a:latin typeface="Letter-join Print Plus 1" panose="02000805000000020003" pitchFamily="50" charset="0"/>
              </a:rPr>
              <a:t>8:30am. </a:t>
            </a:r>
          </a:p>
          <a:p>
            <a:pPr marL="0" indent="0" algn="ctr">
              <a:buNone/>
            </a:pPr>
            <a:r>
              <a:rPr lang="en-GB" sz="2800" dirty="0" smtClean="0">
                <a:latin typeface="Letter-join Print Plus 1" panose="02000805000000020003" pitchFamily="50" charset="0"/>
              </a:rPr>
              <a:t>It </a:t>
            </a:r>
            <a:r>
              <a:rPr lang="en-GB" sz="2800" dirty="0">
                <a:latin typeface="Letter-join Print Plus 1" panose="02000805000000020003" pitchFamily="50" charset="0"/>
              </a:rPr>
              <a:t>is so important that children are  in school and on time every day. If they miss days or are late for school you will miss vital learning. I</a:t>
            </a:r>
            <a:r>
              <a:rPr lang="en-GB" sz="2800" dirty="0" smtClean="0">
                <a:latin typeface="Letter-join Print Plus 1" panose="02000805000000020003" pitchFamily="50" charset="0"/>
              </a:rPr>
              <a:t>f </a:t>
            </a:r>
            <a:r>
              <a:rPr lang="en-GB" sz="2800" dirty="0">
                <a:latin typeface="Letter-join Print Plus 1" panose="02000805000000020003" pitchFamily="50" charset="0"/>
              </a:rPr>
              <a:t>your child is ill please ring the office to inform them of why they are absent. Otherwise the absence will be unauthorised.</a:t>
            </a:r>
          </a:p>
          <a:p>
            <a:pPr marL="0" indent="0" algn="ctr">
              <a:buNone/>
            </a:pPr>
            <a:endParaRPr lang="en-GB" dirty="0"/>
          </a:p>
          <a:p>
            <a:pPr marL="0" indent="0" algn="ctr">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5418088"/>
            <a:ext cx="2736304" cy="1107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454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404664"/>
            <a:ext cx="5760640" cy="769441"/>
          </a:xfrm>
          <a:prstGeom prst="rect">
            <a:avLst/>
          </a:prstGeom>
          <a:noFill/>
        </p:spPr>
        <p:txBody>
          <a:bodyPr wrap="square" rtlCol="0">
            <a:spAutoFit/>
          </a:bodyPr>
          <a:lstStyle/>
          <a:p>
            <a:pPr algn="ctr"/>
            <a:r>
              <a:rPr lang="en-GB" sz="4400" b="1" u="sng" dirty="0">
                <a:latin typeface="Letter-join Print Plus 1" panose="02000805000000020003" pitchFamily="50" charset="0"/>
              </a:rPr>
              <a:t>Class Communication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799"/>
            <a:ext cx="3240360" cy="468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79912" y="1337569"/>
            <a:ext cx="5364088" cy="5262979"/>
          </a:xfrm>
          <a:prstGeom prst="rect">
            <a:avLst/>
          </a:prstGeom>
          <a:noFill/>
        </p:spPr>
        <p:txBody>
          <a:bodyPr wrap="square" lIns="91440" tIns="45720" rIns="91440" bIns="45720" rtlCol="0" anchor="t">
            <a:spAutoFit/>
          </a:bodyPr>
          <a:lstStyle/>
          <a:p>
            <a:pPr lvl="0"/>
            <a:r>
              <a:rPr lang="en-GB" sz="2400" dirty="0">
                <a:solidFill>
                  <a:prstClr val="black"/>
                </a:solidFill>
                <a:latin typeface="Letter-join Print Plus 1" panose="02000805000000020003" pitchFamily="50" charset="0"/>
              </a:rPr>
              <a:t>Our main means of communicating with parents will be on Class Dojo. Please check your Dojo regularly. If you need to speak to me, please send a message and I will try to reply as soon as possible. I will not reply to Dojo messages after 5.30pm or at the weekend. Please try and keep Dojo a positive means of communication. </a:t>
            </a:r>
          </a:p>
          <a:p>
            <a:pPr lvl="0"/>
            <a:r>
              <a:rPr lang="en-GB" sz="2400" dirty="0">
                <a:solidFill>
                  <a:prstClr val="black"/>
                </a:solidFill>
                <a:latin typeface="Letter-join Print Plus 1" panose="02000805000000020003" pitchFamily="50" charset="0"/>
              </a:rPr>
              <a:t>I love when the children use their learning at home.  If your child does any home learning please send me photos, if your child asks you to, so this can be celebrated back in class.</a:t>
            </a:r>
            <a:endParaRPr lang="en-GB" sz="2800" dirty="0">
              <a:latin typeface="Letter-join Print Plus 1" panose="02000805000000020003" pitchFamily="50" charset="0"/>
            </a:endParaRPr>
          </a:p>
        </p:txBody>
      </p:sp>
    </p:spTree>
    <p:extLst>
      <p:ext uri="{BB962C8B-B14F-4D97-AF65-F5344CB8AC3E}">
        <p14:creationId xmlns:p14="http://schemas.microsoft.com/office/powerpoint/2010/main" val="254345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708920"/>
            <a:ext cx="8458200" cy="1470025"/>
          </a:xfrm>
        </p:spPr>
        <p:txBody>
          <a:bodyPr vert="horz" lIns="91440" tIns="45720" rIns="91440" bIns="45720" rtlCol="0" anchor="ctr">
            <a:noAutofit/>
          </a:bodyPr>
          <a:lstStyle/>
          <a:p>
            <a:endParaRPr lang="en-US" sz="1600" dirty="0">
              <a:latin typeface="Comic Sans MS"/>
              <a:cs typeface="Calibri"/>
            </a:endParaRPr>
          </a:p>
          <a:p>
            <a:endParaRPr lang="en-GB" sz="1600" dirty="0">
              <a:latin typeface="Comic Sans MS"/>
              <a:cs typeface="Calibri"/>
            </a:endParaRPr>
          </a:p>
          <a:p>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smtClean="0">
                <a:latin typeface="Comic Sans MS"/>
                <a:ea typeface="+mj-lt"/>
                <a:cs typeface="+mj-lt"/>
              </a:rPr>
              <a:t/>
            </a:r>
            <a:br>
              <a:rPr lang="en-GB" sz="1600" u="sng" dirty="0" smtClean="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smtClean="0">
                <a:latin typeface="Comic Sans MS"/>
                <a:ea typeface="+mj-lt"/>
                <a:cs typeface="+mj-lt"/>
              </a:rPr>
              <a:t/>
            </a:r>
            <a:br>
              <a:rPr lang="en-GB" sz="1600" u="sng" dirty="0" smtClean="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smtClean="0">
                <a:latin typeface="Comic Sans MS"/>
                <a:ea typeface="+mj-lt"/>
                <a:cs typeface="+mj-lt"/>
              </a:rPr>
              <a:t/>
            </a:r>
            <a:br>
              <a:rPr lang="en-GB" sz="1600" u="sng" dirty="0" smtClean="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smtClean="0">
                <a:latin typeface="Comic Sans MS"/>
                <a:ea typeface="+mj-lt"/>
                <a:cs typeface="+mj-lt"/>
              </a:rPr>
              <a:t/>
            </a:r>
            <a:br>
              <a:rPr lang="en-GB" sz="1600" u="sng" dirty="0" smtClean="0">
                <a:latin typeface="Comic Sans MS"/>
                <a:ea typeface="+mj-lt"/>
                <a:cs typeface="+mj-lt"/>
              </a:rPr>
            </a:br>
            <a:r>
              <a:rPr lang="en-GB" sz="3600" u="sng" dirty="0" smtClean="0">
                <a:latin typeface="Comic Sans MS"/>
                <a:ea typeface="+mj-lt"/>
                <a:cs typeface="+mj-lt"/>
              </a:rPr>
              <a:t> </a:t>
            </a:r>
            <a:br>
              <a:rPr lang="en-GB" sz="3600" u="sng" dirty="0" smtClean="0">
                <a:latin typeface="Comic Sans MS"/>
                <a:ea typeface="+mj-lt"/>
                <a:cs typeface="+mj-lt"/>
              </a:rPr>
            </a:br>
            <a:r>
              <a:rPr lang="en-GB" sz="3600" dirty="0">
                <a:latin typeface="Comic Sans MS"/>
                <a:ea typeface="+mj-lt"/>
                <a:cs typeface="+mj-lt"/>
              </a:rPr>
              <a:t/>
            </a:r>
            <a:br>
              <a:rPr lang="en-GB" sz="3600" dirty="0">
                <a:latin typeface="Comic Sans MS"/>
                <a:ea typeface="+mj-lt"/>
                <a:cs typeface="+mj-lt"/>
              </a:rPr>
            </a:br>
            <a:r>
              <a:rPr lang="en-GB" sz="3600" dirty="0" smtClean="0">
                <a:latin typeface="Letter-join Print Plus 1" panose="02000805000000020003" pitchFamily="50" charset="0"/>
                <a:ea typeface="+mj-lt"/>
                <a:cs typeface="+mj-lt"/>
              </a:rPr>
              <a:t>In Chestnut class, we want our children to be happy, creative,  imaginative and develop into independent learners, who have a love and passion for all their learning. </a:t>
            </a:r>
            <a:r>
              <a:rPr lang="en-GB" sz="1600" u="sng" dirty="0">
                <a:latin typeface="Letter-join Print Plus 1" panose="02000805000000020003" pitchFamily="50" charset="0"/>
                <a:ea typeface="+mj-lt"/>
                <a:cs typeface="+mj-lt"/>
              </a:rPr>
              <a:t/>
            </a:r>
            <a:br>
              <a:rPr lang="en-GB" sz="1600" u="sng" dirty="0">
                <a:latin typeface="Letter-join Print Plus 1" panose="02000805000000020003" pitchFamily="50" charset="0"/>
                <a:ea typeface="+mj-lt"/>
                <a:cs typeface="+mj-lt"/>
              </a:rPr>
            </a:br>
            <a:r>
              <a:rPr lang="en-GB" sz="1600" u="sng" dirty="0">
                <a:latin typeface="Comic Sans MS"/>
                <a:ea typeface="+mj-lt"/>
                <a:cs typeface="+mj-lt"/>
              </a:rPr>
              <a:t/>
            </a:r>
            <a:br>
              <a:rPr lang="en-GB" sz="1600" u="sng" dirty="0">
                <a:latin typeface="Comic Sans MS"/>
                <a:ea typeface="+mj-lt"/>
                <a:cs typeface="+mj-lt"/>
              </a:rPr>
            </a:br>
            <a:r>
              <a:rPr lang="en-GB" sz="1600" u="sng" dirty="0">
                <a:latin typeface="Comic Sans MS"/>
                <a:ea typeface="+mj-lt"/>
                <a:cs typeface="+mj-lt"/>
              </a:rPr>
              <a:t/>
            </a:r>
            <a:br>
              <a:rPr lang="en-GB" sz="1600" u="sng" dirty="0">
                <a:latin typeface="Comic Sans MS"/>
                <a:ea typeface="+mj-lt"/>
                <a:cs typeface="+mj-lt"/>
              </a:rPr>
            </a:br>
            <a:endParaRPr lang="en-GB" sz="1600" u="sng" dirty="0">
              <a:latin typeface="Comic Sans MS"/>
              <a:cs typeface="Calibri"/>
            </a:endParaRPr>
          </a:p>
          <a:p>
            <a:endParaRPr lang="en-GB" sz="1600" dirty="0">
              <a:latin typeface="Comic Sans MS"/>
              <a:cs typeface="Calibri"/>
            </a:endParaRPr>
          </a:p>
          <a:p>
            <a:endParaRPr lang="en-GB" sz="1600" dirty="0">
              <a:latin typeface="Comic Sans MS"/>
              <a:cs typeface="Calibri"/>
            </a:endParaRPr>
          </a:p>
          <a:p>
            <a:endParaRPr lang="en-GB" sz="1600" dirty="0">
              <a:latin typeface="Comic Sans MS"/>
              <a:cs typeface="Calibri"/>
            </a:endParaRPr>
          </a:p>
          <a:p>
            <a:endParaRPr lang="en-GB" sz="2000" dirty="0">
              <a:cs typeface="Calibri"/>
            </a:endParaRPr>
          </a:p>
        </p:txBody>
      </p:sp>
      <p:sp>
        <p:nvSpPr>
          <p:cNvPr id="3" name="Subtitle 2"/>
          <p:cNvSpPr>
            <a:spLocks noGrp="1"/>
          </p:cNvSpPr>
          <p:nvPr>
            <p:ph type="subTitle" idx="1"/>
          </p:nvPr>
        </p:nvSpPr>
        <p:spPr>
          <a:xfrm>
            <a:off x="1371600" y="5373216"/>
            <a:ext cx="6400800" cy="265584"/>
          </a:xfrm>
        </p:spPr>
        <p:txBody>
          <a:bodyPr>
            <a:normAutofit fontScale="40000" lnSpcReduction="20000"/>
          </a:bodyPr>
          <a:lstStyle/>
          <a:p>
            <a:r>
              <a:rPr lang="en-GB" dirty="0" smtClean="0"/>
              <a:t>n</a:t>
            </a:r>
            <a:endParaRPr lang="en-GB" dirty="0"/>
          </a:p>
        </p:txBody>
      </p:sp>
      <p:sp>
        <p:nvSpPr>
          <p:cNvPr id="4" name="TextBox 3"/>
          <p:cNvSpPr txBox="1"/>
          <p:nvPr/>
        </p:nvSpPr>
        <p:spPr>
          <a:xfrm>
            <a:off x="755576" y="116632"/>
            <a:ext cx="7128792"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sng" strike="noStrike" kern="1200" cap="none" spc="0" normalizeH="0" baseline="0" noProof="0" dirty="0" smtClean="0">
                <a:ln>
                  <a:noFill/>
                </a:ln>
                <a:solidFill>
                  <a:prstClr val="black"/>
                </a:solidFill>
                <a:effectLst/>
                <a:uLnTx/>
                <a:uFillTx/>
                <a:latin typeface="Letter-join Print Plus 1" panose="02000805000000020003" pitchFamily="50" charset="0"/>
              </a:rPr>
              <a:t>Our</a:t>
            </a:r>
            <a:r>
              <a:rPr kumimoji="0" lang="en-GB" sz="3600" b="1" i="0" u="sng" strike="noStrike" kern="1200" cap="none" spc="0" normalizeH="0" noProof="0" dirty="0" smtClean="0">
                <a:ln>
                  <a:noFill/>
                </a:ln>
                <a:solidFill>
                  <a:prstClr val="black"/>
                </a:solidFill>
                <a:effectLst/>
                <a:uLnTx/>
                <a:uFillTx/>
                <a:latin typeface="Letter-join Print Plus 1" panose="02000805000000020003" pitchFamily="50" charset="0"/>
              </a:rPr>
              <a:t> Class Vision</a:t>
            </a:r>
            <a:endParaRPr kumimoji="0" lang="en-GB" sz="3600" b="1" i="0" u="sng" strike="noStrike" kern="1200" cap="none" spc="0" normalizeH="0" baseline="0" noProof="0" dirty="0">
              <a:ln>
                <a:noFill/>
              </a:ln>
              <a:solidFill>
                <a:prstClr val="black"/>
              </a:solidFill>
              <a:effectLst/>
              <a:uLnTx/>
              <a:uFillTx/>
              <a:latin typeface="Letter-join Print Plus 1" panose="02000805000000020003" pitchFamily="50" charset="0"/>
            </a:endParaRPr>
          </a:p>
        </p:txBody>
      </p:sp>
      <p:pic>
        <p:nvPicPr>
          <p:cNvPr id="5" name="Picture 5" descr="A drawing of a cartoon character&#10;&#10;Description automatically generated">
            <a:extLst>
              <a:ext uri="{FF2B5EF4-FFF2-40B4-BE49-F238E27FC236}">
                <a16:creationId xmlns:a16="http://schemas.microsoft.com/office/drawing/2014/main" id="{378D8586-53AF-4629-B9CB-D50F364B8BE8}"/>
              </a:ext>
            </a:extLst>
          </p:cNvPr>
          <p:cNvPicPr>
            <a:picLocks noChangeAspect="1"/>
          </p:cNvPicPr>
          <p:nvPr/>
        </p:nvPicPr>
        <p:blipFill>
          <a:blip r:embed="rId2"/>
          <a:stretch>
            <a:fillRect/>
          </a:stretch>
        </p:blipFill>
        <p:spPr>
          <a:xfrm>
            <a:off x="6812805" y="170829"/>
            <a:ext cx="2143125" cy="2143125"/>
          </a:xfrm>
          <a:prstGeom prst="rect">
            <a:avLst/>
          </a:prstGeom>
        </p:spPr>
      </p:pic>
      <p:pic>
        <p:nvPicPr>
          <p:cNvPr id="6" name="Picture 6" descr="A drawing of a cartoon character&#10;&#10;Description automatically generated">
            <a:extLst>
              <a:ext uri="{FF2B5EF4-FFF2-40B4-BE49-F238E27FC236}">
                <a16:creationId xmlns:a16="http://schemas.microsoft.com/office/drawing/2014/main" id="{F10E6485-B452-4842-B648-9F9D5E7C6655}"/>
              </a:ext>
            </a:extLst>
          </p:cNvPr>
          <p:cNvPicPr>
            <a:picLocks noChangeAspect="1"/>
          </p:cNvPicPr>
          <p:nvPr/>
        </p:nvPicPr>
        <p:blipFill>
          <a:blip r:embed="rId2"/>
          <a:stretch>
            <a:fillRect/>
          </a:stretch>
        </p:blipFill>
        <p:spPr>
          <a:xfrm>
            <a:off x="50140" y="170829"/>
            <a:ext cx="2143125" cy="2143125"/>
          </a:xfrm>
          <a:prstGeom prst="rect">
            <a:avLst/>
          </a:prstGeom>
        </p:spPr>
      </p:pic>
      <p:pic>
        <p:nvPicPr>
          <p:cNvPr id="7" name="Picture 2" descr="Chestnut Vector | 10 High Quality Jpgs | Chestnut Tree Clipart | Tree  Illustration | Printable Art, Instant Download, Commercial Use - Etsy U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354" y="951296"/>
            <a:ext cx="1569291" cy="156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348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679" y="659861"/>
            <a:ext cx="5832648" cy="2123658"/>
          </a:xfrm>
          <a:prstGeom prst="rect">
            <a:avLst/>
          </a:prstGeom>
          <a:noFill/>
        </p:spPr>
        <p:txBody>
          <a:bodyPr wrap="square" rtlCol="0">
            <a:spAutoFit/>
          </a:bodyPr>
          <a:lstStyle/>
          <a:p>
            <a:pPr algn="ctr"/>
            <a:r>
              <a:rPr lang="en-GB" sz="4400" b="1" dirty="0" smtClean="0">
                <a:latin typeface="Letter-join Print Plus 1" panose="02000805000000020003" pitchFamily="50" charset="0"/>
              </a:rPr>
              <a:t>Year 4 – Our Chestnut Class team……</a:t>
            </a:r>
            <a:endParaRPr lang="en-GB" sz="4400" b="1" dirty="0">
              <a:latin typeface="Letter-join Print Plus 1" panose="02000805000000020003" pitchFamily="50" charset="0"/>
            </a:endParaRPr>
          </a:p>
        </p:txBody>
      </p:sp>
      <p:sp>
        <p:nvSpPr>
          <p:cNvPr id="3" name="TextBox 2"/>
          <p:cNvSpPr txBox="1"/>
          <p:nvPr/>
        </p:nvSpPr>
        <p:spPr>
          <a:xfrm>
            <a:off x="541334" y="3273077"/>
            <a:ext cx="7848872" cy="461665"/>
          </a:xfrm>
          <a:prstGeom prst="rect">
            <a:avLst/>
          </a:prstGeom>
          <a:noFill/>
        </p:spPr>
        <p:txBody>
          <a:bodyPr wrap="square" rtlCol="0">
            <a:spAutoFit/>
          </a:bodyPr>
          <a:lstStyle/>
          <a:p>
            <a:r>
              <a:rPr lang="en-GB" sz="2400" b="1" dirty="0" smtClean="0">
                <a:latin typeface="Letter-join Print Plus 1" panose="02000805000000020003" pitchFamily="50" charset="0"/>
              </a:rPr>
              <a:t>Mrs. Nuttall </a:t>
            </a:r>
            <a:r>
              <a:rPr lang="en-GB" sz="2400" dirty="0">
                <a:latin typeface="Letter-join Print Plus 1" panose="02000805000000020003" pitchFamily="50" charset="0"/>
              </a:rPr>
              <a:t>– </a:t>
            </a:r>
            <a:r>
              <a:rPr lang="en-GB" sz="2400" dirty="0" smtClean="0">
                <a:latin typeface="Letter-join Print Plus 1" panose="02000805000000020003" pitchFamily="50" charset="0"/>
              </a:rPr>
              <a:t>Everyday</a:t>
            </a:r>
            <a:endParaRPr lang="en-GB" sz="2400" dirty="0">
              <a:latin typeface="Letter-join Print Plus 1" panose="02000805000000020003" pitchFamily="50" charset="0"/>
            </a:endParaRPr>
          </a:p>
        </p:txBody>
      </p:sp>
      <p:sp>
        <p:nvSpPr>
          <p:cNvPr id="6" name="TextBox 5"/>
          <p:cNvSpPr txBox="1"/>
          <p:nvPr/>
        </p:nvSpPr>
        <p:spPr>
          <a:xfrm>
            <a:off x="539552" y="4224300"/>
            <a:ext cx="8280920" cy="1569660"/>
          </a:xfrm>
          <a:prstGeom prst="rect">
            <a:avLst/>
          </a:prstGeom>
          <a:noFill/>
        </p:spPr>
        <p:txBody>
          <a:bodyPr wrap="square" lIns="91440" tIns="45720" rIns="91440" bIns="45720" rtlCol="0" anchor="t">
            <a:spAutoFit/>
          </a:bodyPr>
          <a:lstStyle/>
          <a:p>
            <a:endParaRPr lang="en-GB" sz="2400" b="1" dirty="0">
              <a:latin typeface="Comic Sans MS"/>
            </a:endParaRPr>
          </a:p>
          <a:p>
            <a:r>
              <a:rPr lang="en-GB" sz="2400" b="1" dirty="0" smtClean="0">
                <a:latin typeface="Letter-join Print Plus 1" panose="02000805000000020003" pitchFamily="50" charset="0"/>
              </a:rPr>
              <a:t>Miss Kaur </a:t>
            </a:r>
            <a:r>
              <a:rPr lang="en-GB" sz="2400" b="1" dirty="0">
                <a:latin typeface="Letter-join Print Plus 1" panose="02000805000000020003" pitchFamily="50" charset="0"/>
              </a:rPr>
              <a:t>(Teaching Assistant)- </a:t>
            </a:r>
            <a:r>
              <a:rPr lang="en-GB" sz="2400" dirty="0" smtClean="0">
                <a:latin typeface="Letter-join Print Plus 1" panose="02000805000000020003" pitchFamily="50" charset="0"/>
              </a:rPr>
              <a:t>Everyday</a:t>
            </a:r>
            <a:endParaRPr lang="en-GB" sz="2400" dirty="0">
              <a:latin typeface="Letter-join Print Plus 1" panose="02000805000000020003" pitchFamily="50" charset="0"/>
            </a:endParaRPr>
          </a:p>
          <a:p>
            <a:endParaRPr lang="en-GB" sz="2400" dirty="0">
              <a:latin typeface="Letter-join Print Plus 1" panose="02000805000000020003" pitchFamily="50" charset="0"/>
            </a:endParaRPr>
          </a:p>
          <a:p>
            <a:r>
              <a:rPr lang="en-GB" sz="2400" b="1" dirty="0" smtClean="0">
                <a:latin typeface="Letter-join Print Plus 1" panose="02000805000000020003" pitchFamily="50" charset="0"/>
              </a:rPr>
              <a:t>Mr </a:t>
            </a:r>
            <a:r>
              <a:rPr lang="en-GB" sz="2400" b="1" dirty="0" err="1" smtClean="0">
                <a:latin typeface="Letter-join Print Plus 1" panose="02000805000000020003" pitchFamily="50" charset="0"/>
              </a:rPr>
              <a:t>Birchall</a:t>
            </a:r>
            <a:r>
              <a:rPr lang="en-GB" sz="2400" b="1" dirty="0" smtClean="0">
                <a:latin typeface="Letter-join Print Plus 1" panose="02000805000000020003" pitchFamily="50" charset="0"/>
              </a:rPr>
              <a:t> (Class cover teacher) – Tuesday afternoon</a:t>
            </a:r>
            <a:endParaRPr lang="en-GB" sz="2400" dirty="0">
              <a:latin typeface="Letter-join Print Plus 1" panose="02000805000000020003" pitchFamily="50" charset="0"/>
            </a:endParaRPr>
          </a:p>
        </p:txBody>
      </p:sp>
      <p:pic>
        <p:nvPicPr>
          <p:cNvPr id="1026" name="Picture 2" descr="Chestnut Vector | 10 High Quality Jpgs | Chestnut Tree Clipart | Tree  Illustration | Printable Art, Instant Download, Commercial Use - Etsy U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4327" y="3140968"/>
            <a:ext cx="1896145" cy="18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263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CD1C-86CE-C671-D0FD-D1A593E517CB}"/>
              </a:ext>
            </a:extLst>
          </p:cNvPr>
          <p:cNvSpPr>
            <a:spLocks noGrp="1"/>
          </p:cNvSpPr>
          <p:nvPr>
            <p:ph type="title"/>
          </p:nvPr>
        </p:nvSpPr>
        <p:spPr/>
        <p:txBody>
          <a:bodyPr/>
          <a:lstStyle/>
          <a:p>
            <a:r>
              <a:rPr lang="en-GB" dirty="0">
                <a:latin typeface="Letter-join Print Plus 1" panose="02000805000000020003" pitchFamily="50" charset="0"/>
              </a:rPr>
              <a:t>Mrs Nuttall</a:t>
            </a:r>
          </a:p>
        </p:txBody>
      </p:sp>
      <p:sp>
        <p:nvSpPr>
          <p:cNvPr id="3" name="Content Placeholder 2">
            <a:extLst>
              <a:ext uri="{FF2B5EF4-FFF2-40B4-BE49-F238E27FC236}">
                <a16:creationId xmlns:a16="http://schemas.microsoft.com/office/drawing/2014/main" id="{CFE58A5C-C8B6-A3D8-1DCB-C171E32E5E68}"/>
              </a:ext>
            </a:extLst>
          </p:cNvPr>
          <p:cNvSpPr>
            <a:spLocks noGrp="1"/>
          </p:cNvSpPr>
          <p:nvPr>
            <p:ph idx="1"/>
          </p:nvPr>
        </p:nvSpPr>
        <p:spPr/>
        <p:txBody>
          <a:bodyPr>
            <a:normAutofit fontScale="92500" lnSpcReduction="10000"/>
          </a:bodyPr>
          <a:lstStyle/>
          <a:p>
            <a:r>
              <a:rPr lang="en-GB" dirty="0">
                <a:latin typeface="Letter-join Print Plus 1" panose="02000805000000020003" pitchFamily="50" charset="0"/>
              </a:rPr>
              <a:t>As your child’s class teacher, I aim to make them feel happy, safe and secure whilst in school.  I am firm but fair in my management of the children and set clear goals and boundaries for them.  This helps them understand the expectation I have of them and encourages independence, which becomes more and more important as the year progresses.  I will fully support your child’s needs and am happy to discuss these with you.</a:t>
            </a:r>
          </a:p>
        </p:txBody>
      </p:sp>
    </p:spTree>
    <p:extLst>
      <p:ext uri="{BB962C8B-B14F-4D97-AF65-F5344CB8AC3E}">
        <p14:creationId xmlns:p14="http://schemas.microsoft.com/office/powerpoint/2010/main" val="9464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671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11224"/>
            <a:ext cx="4048125"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2856"/>
            <a:ext cx="3517900"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2309862"/>
            <a:ext cx="116522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13275" t="19119" r="19615" b="11040"/>
          <a:stretch/>
        </p:blipFill>
        <p:spPr bwMode="auto">
          <a:xfrm>
            <a:off x="513620" y="3429000"/>
            <a:ext cx="3811956" cy="223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4569930"/>
            <a:ext cx="116522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548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0"/>
            <a:ext cx="6048672" cy="646331"/>
          </a:xfrm>
          <a:prstGeom prst="rect">
            <a:avLst/>
          </a:prstGeom>
          <a:noFill/>
        </p:spPr>
        <p:txBody>
          <a:bodyPr wrap="square" rtlCol="0">
            <a:spAutoFit/>
          </a:bodyPr>
          <a:lstStyle/>
          <a:p>
            <a:pPr algn="ctr"/>
            <a:r>
              <a:rPr lang="en-GB" sz="3600" b="1" u="sng" dirty="0">
                <a:latin typeface="Letter-join Print Plus 1" panose="02000805000000020003" pitchFamily="50" charset="0"/>
              </a:rPr>
              <a:t>Our Curriculum Overview</a:t>
            </a:r>
          </a:p>
        </p:txBody>
      </p:sp>
      <p:sp>
        <p:nvSpPr>
          <p:cNvPr id="4" name="Rectangle 1"/>
          <p:cNvSpPr>
            <a:spLocks noChangeArrowheads="1"/>
          </p:cNvSpPr>
          <p:nvPr/>
        </p:nvSpPr>
        <p:spPr bwMode="auto">
          <a:xfrm>
            <a:off x="881063" y="1573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TextBox 10"/>
          <p:cNvSpPr txBox="1"/>
          <p:nvPr/>
        </p:nvSpPr>
        <p:spPr>
          <a:xfrm>
            <a:off x="467544" y="640473"/>
            <a:ext cx="8352928" cy="830997"/>
          </a:xfrm>
          <a:prstGeom prst="rect">
            <a:avLst/>
          </a:prstGeom>
          <a:noFill/>
        </p:spPr>
        <p:txBody>
          <a:bodyPr wrap="square" rtlCol="0">
            <a:spAutoFit/>
          </a:bodyPr>
          <a:lstStyle/>
          <a:p>
            <a:r>
              <a:rPr lang="en-GB" sz="2400" dirty="0">
                <a:latin typeface="Letter-join Print Plus 1" panose="02000805000000020003" pitchFamily="50" charset="0"/>
              </a:rPr>
              <a:t>Our class page on the school website contains our curriculum overview for the year. It also contains up to date photos. </a:t>
            </a:r>
            <a:r>
              <a:rPr lang="en-GB" sz="2400" dirty="0" smtClean="0">
                <a:latin typeface="Letter-join Print Plus 1" panose="02000805000000020003" pitchFamily="50" charset="0"/>
              </a:rPr>
              <a:t>  </a:t>
            </a:r>
            <a:endParaRPr lang="en-GB" sz="2400" dirty="0">
              <a:latin typeface="Letter-join Print Plus 1" panose="02000805000000020003" pitchFamily="50" charset="0"/>
            </a:endParaRPr>
          </a:p>
        </p:txBody>
      </p:sp>
      <p:pic>
        <p:nvPicPr>
          <p:cNvPr id="12" name="Picture 11"/>
          <p:cNvPicPr>
            <a:picLocks noChangeAspect="1"/>
          </p:cNvPicPr>
          <p:nvPr/>
        </p:nvPicPr>
        <p:blipFill rotWithShape="1">
          <a:blip r:embed="rId2"/>
          <a:srcRect t="2822"/>
          <a:stretch/>
        </p:blipFill>
        <p:spPr>
          <a:xfrm>
            <a:off x="0" y="2062136"/>
            <a:ext cx="9144000" cy="4249182"/>
          </a:xfrm>
          <a:prstGeom prst="rect">
            <a:avLst/>
          </a:prstGeom>
        </p:spPr>
      </p:pic>
    </p:spTree>
    <p:extLst>
      <p:ext uri="{BB962C8B-B14F-4D97-AF65-F5344CB8AC3E}">
        <p14:creationId xmlns:p14="http://schemas.microsoft.com/office/powerpoint/2010/main" val="3088799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he Iron Man (Faber Children's Class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5" y="344312"/>
            <a:ext cx="2166294" cy="28911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Firework Maker's Daugh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59" y="344312"/>
            <a:ext cx="1922639" cy="289118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Beowu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108" y="420687"/>
            <a:ext cx="1911100" cy="282706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lockwork: Amazon.co.uk: Pullman, Philip: 9780440866381: 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5158" y="420688"/>
            <a:ext cx="1913383" cy="281481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Kensuke's Kingdom by Michael Morpurgo — Books2Do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3484335"/>
            <a:ext cx="2016224" cy="307967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harlotte's Web by E. B. White | Scholastic Educ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2820" y="3484335"/>
            <a:ext cx="2120575" cy="307967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Varjak Paw: Amazon.co.uk: Said, S. F., McKean, Dave: 9780385750196: Book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176" y="3484335"/>
            <a:ext cx="2352592" cy="313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897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B057C9BE9C5A41BE769B1C2B60F132" ma:contentTypeVersion="13" ma:contentTypeDescription="Create a new document." ma:contentTypeScope="" ma:versionID="c7abc5df8551666119d6d123df3d5118">
  <xsd:schema xmlns:xsd="http://www.w3.org/2001/XMLSchema" xmlns:xs="http://www.w3.org/2001/XMLSchema" xmlns:p="http://schemas.microsoft.com/office/2006/metadata/properties" xmlns:ns3="a0a8976a-7299-4835-8070-21fdeedc9cc0" xmlns:ns4="1bdd9bf8-020d-4964-b720-1ef7858a6916" targetNamespace="http://schemas.microsoft.com/office/2006/metadata/properties" ma:root="true" ma:fieldsID="a82f84373737e2813afe534a578ad1b0" ns3:_="" ns4:_="">
    <xsd:import namespace="a0a8976a-7299-4835-8070-21fdeedc9cc0"/>
    <xsd:import namespace="1bdd9bf8-020d-4964-b720-1ef7858a691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8976a-7299-4835-8070-21fdeedc9c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dd9bf8-020d-4964-b720-1ef7858a691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A57C87-2F89-453E-8EEB-E9C203587D81}">
  <ds:schemaRefs>
    <ds:schemaRef ds:uri="http://schemas.openxmlformats.org/package/2006/metadata/core-properties"/>
    <ds:schemaRef ds:uri="http://purl.org/dc/term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1bdd9bf8-020d-4964-b720-1ef7858a6916"/>
    <ds:schemaRef ds:uri="a0a8976a-7299-4835-8070-21fdeedc9cc0"/>
    <ds:schemaRef ds:uri="http://schemas.microsoft.com/office/2006/metadata/properties"/>
  </ds:schemaRefs>
</ds:datastoreItem>
</file>

<file path=customXml/itemProps2.xml><?xml version="1.0" encoding="utf-8"?>
<ds:datastoreItem xmlns:ds="http://schemas.openxmlformats.org/officeDocument/2006/customXml" ds:itemID="{7D30421F-0A23-454A-AD5D-355071B012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a8976a-7299-4835-8070-21fdeedc9cc0"/>
    <ds:schemaRef ds:uri="1bdd9bf8-020d-4964-b720-1ef7858a69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E8AFE2-47F5-47E0-8B7A-51CB5CF39E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1900</TotalTime>
  <Words>768</Words>
  <Application>Microsoft Office PowerPoint</Application>
  <PresentationFormat>On-screen Show (4:3)</PresentationFormat>
  <Paragraphs>85</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Comic Sans MS</vt:lpstr>
      <vt:lpstr>Letter-join 2</vt:lpstr>
      <vt:lpstr>Letter-join Print Plus 1</vt:lpstr>
      <vt:lpstr>Office Theme</vt:lpstr>
      <vt:lpstr>PowerPoint Presentation</vt:lpstr>
      <vt:lpstr>             We all work together to do our best to shine with God's love, pride and success in a happy, peaceful and prayerful place where everyone tries to be kind, helpful and caring.  Vision   By reflecting the principles of the Catholic Faith we at St. Maria Goretti aim to celebrate the uniqueness of each child and through high expectations enable all our children to reach their full potential and become happy, confident and successful individuals.  </vt:lpstr>
      <vt:lpstr>               In Chestnut class, we want our children to be happy, creative,  imaginative and develop into independent learners, who have a love and passion for all their learning.        </vt:lpstr>
      <vt:lpstr>PowerPoint Presentation</vt:lpstr>
      <vt:lpstr>Mrs Nuttall</vt:lpstr>
      <vt:lpstr>PowerPoint Presentation</vt:lpstr>
      <vt:lpstr>PowerPoint Presentation</vt:lpstr>
      <vt:lpstr>PowerPoint Presentation</vt:lpstr>
      <vt:lpstr>PowerPoint Presentation</vt:lpstr>
      <vt:lpstr>PowerPoint Presentation</vt:lpstr>
      <vt:lpstr>PowerPoint Presentation</vt:lpstr>
      <vt:lpstr>Multiplication Check</vt:lpstr>
      <vt:lpstr>PowerPoint Presentation</vt:lpstr>
      <vt:lpstr>PowerPoint Presentation</vt:lpstr>
      <vt:lpstr>PowerPoint Presentation</vt:lpstr>
      <vt:lpstr>PowerPoint Presentation</vt:lpstr>
      <vt:lpstr>PowerPoint Presentation</vt:lpstr>
      <vt:lpstr>SMG Golden Behaviour Rules</vt:lpstr>
      <vt:lpstr>Rewards</vt:lpstr>
      <vt:lpstr>Attendance and punctuality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Milne</dc:creator>
  <cp:lastModifiedBy>A Nuttall</cp:lastModifiedBy>
  <cp:revision>319</cp:revision>
  <cp:lastPrinted>2019-09-19T08:12:46Z</cp:lastPrinted>
  <dcterms:created xsi:type="dcterms:W3CDTF">2019-09-12T11:12:38Z</dcterms:created>
  <dcterms:modified xsi:type="dcterms:W3CDTF">2026-03-02T17:18:47Z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0x0101007DB057C9BE9C5A41BE769B1C2B60F132</vt:lpwstr>
  </property>
</Properties>
</file>