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1"/>
  </p:handoutMasterIdLst>
  <p:sldIdLst>
    <p:sldId id="256" r:id="rId5"/>
    <p:sldId id="270" r:id="rId6"/>
    <p:sldId id="272" r:id="rId7"/>
    <p:sldId id="257" r:id="rId8"/>
    <p:sldId id="258" r:id="rId9"/>
    <p:sldId id="275" r:id="rId10"/>
    <p:sldId id="260" r:id="rId11"/>
    <p:sldId id="271" r:id="rId12"/>
    <p:sldId id="277" r:id="rId13"/>
    <p:sldId id="262" r:id="rId14"/>
    <p:sldId id="263" r:id="rId15"/>
    <p:sldId id="269" r:id="rId16"/>
    <p:sldId id="267" r:id="rId17"/>
    <p:sldId id="265" r:id="rId18"/>
    <p:sldId id="268" r:id="rId19"/>
    <p:sldId id="264"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B0876-A116-AFD8-D5B0-61122E72984B}" v="762" dt="2020-09-27T10:53:20.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47F035-FC81-4B8C-AE69-70AA77C41F25}" type="datetimeFigureOut">
              <a:rPr lang="en-GB" smtClean="0"/>
              <a:t>27/02/2026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D94C5F5-0247-4A99-8CBB-5E5720F25272}" type="slidenum">
              <a:rPr lang="en-GB" smtClean="0"/>
              <a:t>‹#›</a:t>
            </a:fld>
            <a:endParaRPr lang="en-GB"/>
          </a:p>
        </p:txBody>
      </p:sp>
    </p:spTree>
    <p:extLst>
      <p:ext uri="{BB962C8B-B14F-4D97-AF65-F5344CB8AC3E}">
        <p14:creationId xmlns:p14="http://schemas.microsoft.com/office/powerpoint/2010/main" val="33044991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72997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7843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22511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5121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F6D04-E721-4FF2-B082-44A959F3ED0E}"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9771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5F6D04-E721-4FF2-B082-44A959F3ED0E}" type="datetimeFigureOut">
              <a:rPr lang="en-GB" smtClean="0"/>
              <a:t>27/02/2026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15435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5F6D04-E721-4FF2-B082-44A959F3ED0E}" type="datetimeFigureOut">
              <a:rPr lang="en-GB" smtClean="0"/>
              <a:t>27/02/2026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5650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5F6D04-E721-4FF2-B082-44A959F3ED0E}" type="datetimeFigureOut">
              <a:rPr lang="en-GB" smtClean="0"/>
              <a:t>27/02/2026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41523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6D04-E721-4FF2-B082-44A959F3ED0E}" type="datetimeFigureOut">
              <a:rPr lang="en-GB" smtClean="0"/>
              <a:t>27/02/2026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6940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27/02/2026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14889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27/02/2026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29690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F6D04-E721-4FF2-B082-44A959F3ED0E}" type="datetimeFigureOut">
              <a:rPr lang="en-GB" smtClean="0"/>
              <a:t>27/02/2026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23903-8F14-4A13-837B-675C47CBCB94}" type="slidenum">
              <a:rPr lang="en-GB" smtClean="0"/>
              <a:t>‹#›</a:t>
            </a:fld>
            <a:endParaRPr lang="en-GB"/>
          </a:p>
        </p:txBody>
      </p:sp>
    </p:spTree>
    <p:extLst>
      <p:ext uri="{BB962C8B-B14F-4D97-AF65-F5344CB8AC3E}">
        <p14:creationId xmlns:p14="http://schemas.microsoft.com/office/powerpoint/2010/main" val="377596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73183" y="2130425"/>
            <a:ext cx="5234903" cy="3962871"/>
          </a:xfrm>
          <a:prstGeom prst="rect">
            <a:avLst/>
          </a:prstGeom>
        </p:spPr>
      </p:pic>
      <p:pic>
        <p:nvPicPr>
          <p:cNvPr id="5" name="Picture 4"/>
          <p:cNvPicPr>
            <a:picLocks noChangeAspect="1"/>
          </p:cNvPicPr>
          <p:nvPr/>
        </p:nvPicPr>
        <p:blipFill>
          <a:blip r:embed="rId3"/>
          <a:stretch>
            <a:fillRect/>
          </a:stretch>
        </p:blipFill>
        <p:spPr>
          <a:xfrm>
            <a:off x="554747" y="2276872"/>
            <a:ext cx="3369181" cy="3654959"/>
          </a:xfrm>
          <a:prstGeom prst="rect">
            <a:avLst/>
          </a:prstGeom>
        </p:spPr>
      </p:pic>
      <p:sp>
        <p:nvSpPr>
          <p:cNvPr id="4" name="TextBox 3"/>
          <p:cNvSpPr txBox="1"/>
          <p:nvPr/>
        </p:nvSpPr>
        <p:spPr>
          <a:xfrm>
            <a:off x="716685" y="376099"/>
            <a:ext cx="7128792" cy="1754326"/>
          </a:xfrm>
          <a:prstGeom prst="rect">
            <a:avLst/>
          </a:prstGeom>
          <a:noFill/>
        </p:spPr>
        <p:txBody>
          <a:bodyPr wrap="square" rtlCol="0">
            <a:spAutoFit/>
          </a:bodyPr>
          <a:lstStyle/>
          <a:p>
            <a:pPr algn="ctr"/>
            <a:r>
              <a:rPr lang="en-GB" sz="3600" b="1" u="sng" dirty="0">
                <a:latin typeface="Comic Sans MS" panose="030F0702030302020204" pitchFamily="66" charset="0"/>
              </a:rPr>
              <a:t>Welcome to Maple Class </a:t>
            </a:r>
          </a:p>
          <a:p>
            <a:pPr algn="ctr"/>
            <a:r>
              <a:rPr lang="en-GB" sz="3600" b="1" u="sng" dirty="0">
                <a:latin typeface="Comic Sans MS" panose="030F0702030302020204" pitchFamily="66" charset="0"/>
              </a:rPr>
              <a:t>Meet the Teacher</a:t>
            </a:r>
          </a:p>
          <a:p>
            <a:pPr algn="ctr"/>
            <a:r>
              <a:rPr lang="en-GB" sz="3600" b="1" u="sng" dirty="0" smtClean="0">
                <a:latin typeface="Comic Sans MS" panose="030F0702030302020204" pitchFamily="66" charset="0"/>
              </a:rPr>
              <a:t>2025/2026</a:t>
            </a:r>
            <a:endParaRPr lang="en-GB" sz="3600" b="1" u="sng" dirty="0">
              <a:latin typeface="Comic Sans MS" panose="030F0702030302020204" pitchFamily="66" charset="0"/>
            </a:endParaRPr>
          </a:p>
        </p:txBody>
      </p:sp>
    </p:spTree>
    <p:extLst>
      <p:ext uri="{BB962C8B-B14F-4D97-AF65-F5344CB8AC3E}">
        <p14:creationId xmlns:p14="http://schemas.microsoft.com/office/powerpoint/2010/main" val="359440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1446550"/>
          </a:xfrm>
          <a:prstGeom prst="rect">
            <a:avLst/>
          </a:prstGeom>
          <a:noFill/>
        </p:spPr>
        <p:txBody>
          <a:bodyPr wrap="square" rtlCol="0">
            <a:spAutoFit/>
          </a:bodyPr>
          <a:lstStyle/>
          <a:p>
            <a:pPr algn="ctr"/>
            <a:r>
              <a:rPr lang="en-GB" sz="4400" b="1" u="sng" dirty="0">
                <a:latin typeface="Comic Sans MS" panose="030F0702030302020204" pitchFamily="66" charset="0"/>
              </a:rPr>
              <a:t>Reading in Maple Class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52" y="1870331"/>
            <a:ext cx="3549551" cy="4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1960" y="2132856"/>
            <a:ext cx="4932040" cy="2308324"/>
          </a:xfrm>
          <a:prstGeom prst="rect">
            <a:avLst/>
          </a:prstGeom>
          <a:noFill/>
        </p:spPr>
        <p:txBody>
          <a:bodyPr wrap="square" rtlCol="0">
            <a:spAutoFit/>
          </a:bodyPr>
          <a:lstStyle/>
          <a:p>
            <a:r>
              <a:rPr lang="en-GB" sz="2400" dirty="0">
                <a:latin typeface="Comic Sans MS" panose="030F0702030302020204" pitchFamily="66" charset="0"/>
              </a:rPr>
              <a:t>Reading is taught in many different ways in school. We have whole class shared reading, guided reading and class stories. Reading is also taught through other curriculum subjects. </a:t>
            </a:r>
          </a:p>
        </p:txBody>
      </p:sp>
      <p:sp>
        <p:nvSpPr>
          <p:cNvPr id="4" name="TextBox 3"/>
          <p:cNvSpPr txBox="1"/>
          <p:nvPr/>
        </p:nvSpPr>
        <p:spPr>
          <a:xfrm>
            <a:off x="4211960" y="5102526"/>
            <a:ext cx="4824536" cy="1200329"/>
          </a:xfrm>
          <a:prstGeom prst="rect">
            <a:avLst/>
          </a:prstGeom>
          <a:noFill/>
        </p:spPr>
        <p:txBody>
          <a:bodyPr wrap="square" lIns="91440" tIns="45720" rIns="91440" bIns="45720" rtlCol="0" anchor="t">
            <a:spAutoFit/>
          </a:bodyPr>
          <a:lstStyle/>
          <a:p>
            <a:r>
              <a:rPr lang="en-GB" sz="2400" dirty="0">
                <a:latin typeface="Comic Sans MS"/>
              </a:rPr>
              <a:t>Please read with your child EVERY DAY. This 1:1 time each day is so important.</a:t>
            </a:r>
          </a:p>
        </p:txBody>
      </p:sp>
    </p:spTree>
    <p:extLst>
      <p:ext uri="{BB962C8B-B14F-4D97-AF65-F5344CB8AC3E}">
        <p14:creationId xmlns:p14="http://schemas.microsoft.com/office/powerpoint/2010/main" val="368740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848"/>
            <a:ext cx="7992888" cy="688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16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7631-4097-418B-BFA5-64E0502E8638}"/>
              </a:ext>
            </a:extLst>
          </p:cNvPr>
          <p:cNvSpPr txBox="1"/>
          <p:nvPr/>
        </p:nvSpPr>
        <p:spPr>
          <a:xfrm>
            <a:off x="1043608" y="404664"/>
            <a:ext cx="66967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solidFill>
                  <a:srgbClr val="7030A0"/>
                </a:solidFill>
                <a:latin typeface="Comic Sans MS"/>
                <a:cs typeface="Calibri"/>
              </a:rPr>
              <a:t>RE in Maple Class </a:t>
            </a:r>
          </a:p>
        </p:txBody>
      </p:sp>
      <p:sp>
        <p:nvSpPr>
          <p:cNvPr id="3" name="TextBox 2">
            <a:extLst>
              <a:ext uri="{FF2B5EF4-FFF2-40B4-BE49-F238E27FC236}">
                <a16:creationId xmlns:a16="http://schemas.microsoft.com/office/drawing/2014/main" id="{9CF51017-5484-4582-8D56-3F585E57616A}"/>
              </a:ext>
            </a:extLst>
          </p:cNvPr>
          <p:cNvSpPr txBox="1"/>
          <p:nvPr/>
        </p:nvSpPr>
        <p:spPr>
          <a:xfrm>
            <a:off x="611560" y="1772816"/>
            <a:ext cx="756084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b="1" u="sng" kern="1200" dirty="0">
                <a:solidFill>
                  <a:schemeClr val="tx1"/>
                </a:solidFill>
                <a:latin typeface="Kristen ITC"/>
                <a:ea typeface="+mn-ea"/>
                <a:cs typeface="+mn-cs"/>
              </a:rPr>
              <a:t>Autumn Term</a:t>
            </a:r>
          </a:p>
          <a:p>
            <a:pPr algn="ctr" rtl="0"/>
            <a:r>
              <a:rPr lang="en-GB" sz="2400" dirty="0">
                <a:latin typeface="Kristen ITC"/>
              </a:rPr>
              <a:t>Creation and Covenant</a:t>
            </a:r>
          </a:p>
          <a:p>
            <a:pPr algn="ctr" rtl="0"/>
            <a:r>
              <a:rPr lang="en-GB" sz="2400" kern="1200" dirty="0">
                <a:solidFill>
                  <a:schemeClr val="tx1"/>
                </a:solidFill>
                <a:latin typeface="Kristen ITC"/>
                <a:ea typeface="+mn-ea"/>
                <a:cs typeface="+mn-cs"/>
              </a:rPr>
              <a:t>Prophecy and Promise</a:t>
            </a:r>
          </a:p>
          <a:p>
            <a:pPr algn="ctr" rtl="0"/>
            <a:endParaRPr lang="en-GB" dirty="0"/>
          </a:p>
          <a:p>
            <a:pPr algn="ctr" rtl="0"/>
            <a:r>
              <a:rPr lang="en-GB" sz="2400" b="1" u="sng" kern="1200" dirty="0">
                <a:solidFill>
                  <a:schemeClr val="tx1"/>
                </a:solidFill>
                <a:latin typeface="Kristen ITC"/>
                <a:ea typeface="+mn-ea"/>
                <a:cs typeface="+mn-cs"/>
              </a:rPr>
              <a:t>Spring Term</a:t>
            </a:r>
          </a:p>
          <a:p>
            <a:pPr algn="ctr" rtl="0"/>
            <a:r>
              <a:rPr lang="en-GB" sz="2400" dirty="0">
                <a:latin typeface="Kristen ITC"/>
              </a:rPr>
              <a:t>Jerusalem to Galilee</a:t>
            </a:r>
          </a:p>
          <a:p>
            <a:pPr algn="ctr" rtl="0"/>
            <a:r>
              <a:rPr lang="en-GB" sz="2400" dirty="0">
                <a:latin typeface="Kristen ITC"/>
              </a:rPr>
              <a:t>From Desert to Garden</a:t>
            </a:r>
          </a:p>
          <a:p>
            <a:pPr algn="ctr" rtl="0"/>
            <a:endParaRPr lang="en-GB" u="sng" dirty="0"/>
          </a:p>
          <a:p>
            <a:pPr algn="ctr" rtl="0"/>
            <a:r>
              <a:rPr lang="en-GB" sz="2400" b="1" u="sng" kern="1200" dirty="0">
                <a:solidFill>
                  <a:schemeClr val="tx1"/>
                </a:solidFill>
                <a:latin typeface="Kristen ITC"/>
              </a:rPr>
              <a:t>Summer Term</a:t>
            </a:r>
          </a:p>
          <a:p>
            <a:pPr algn="ctr" rtl="0"/>
            <a:r>
              <a:rPr lang="en-GB" sz="2400" kern="1200" dirty="0">
                <a:solidFill>
                  <a:schemeClr val="tx1"/>
                </a:solidFill>
                <a:latin typeface="Kristen ITC"/>
              </a:rPr>
              <a:t>To the Ends of The Earth</a:t>
            </a:r>
          </a:p>
          <a:p>
            <a:pPr algn="ctr" rtl="0"/>
            <a:r>
              <a:rPr lang="en-GB" sz="2400" dirty="0">
                <a:latin typeface="Kristen ITC"/>
              </a:rPr>
              <a:t>Dialogue and Encounter</a:t>
            </a:r>
            <a:endParaRPr lang="en-GB" sz="2400" kern="1200" dirty="0">
              <a:solidFill>
                <a:schemeClr val="tx1"/>
              </a:solidFill>
              <a:latin typeface="Kristen ITC"/>
            </a:endParaRPr>
          </a:p>
        </p:txBody>
      </p:sp>
    </p:spTree>
    <p:extLst>
      <p:ext uri="{BB962C8B-B14F-4D97-AF65-F5344CB8AC3E}">
        <p14:creationId xmlns:p14="http://schemas.microsoft.com/office/powerpoint/2010/main" val="401514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SMG Golden Behaviour Rules</a:t>
            </a:r>
          </a:p>
        </p:txBody>
      </p:sp>
      <p:sp>
        <p:nvSpPr>
          <p:cNvPr id="3" name="Content Placeholder 2"/>
          <p:cNvSpPr>
            <a:spLocks noGrp="1"/>
          </p:cNvSpPr>
          <p:nvPr>
            <p:ph idx="1"/>
          </p:nvPr>
        </p:nvSpPr>
        <p:spPr>
          <a:xfrm>
            <a:off x="452855" y="2924944"/>
            <a:ext cx="8229600" cy="2736304"/>
          </a:xfrm>
        </p:spPr>
        <p:txBody>
          <a:bodyPr>
            <a:normAutofit/>
          </a:bodyPr>
          <a:lstStyle/>
          <a:p>
            <a:pPr marL="0" indent="0" algn="ctr">
              <a:buNone/>
            </a:pPr>
            <a:r>
              <a:rPr lang="en-GB" sz="4000" dirty="0">
                <a:latin typeface="Comic Sans MS" panose="030F0702030302020204" pitchFamily="66" charset="0"/>
              </a:rPr>
              <a:t>Is it caring?</a:t>
            </a:r>
          </a:p>
          <a:p>
            <a:pPr marL="0" indent="0" algn="ctr">
              <a:buNone/>
            </a:pPr>
            <a:r>
              <a:rPr lang="en-GB" sz="4000" dirty="0">
                <a:latin typeface="Comic Sans MS" panose="030F0702030302020204" pitchFamily="66" charset="0"/>
              </a:rPr>
              <a:t>Is it Safe?</a:t>
            </a:r>
          </a:p>
          <a:p>
            <a:pPr marL="0" indent="0" algn="ctr">
              <a:buNone/>
            </a:pPr>
            <a:r>
              <a:rPr lang="en-GB" sz="4000" dirty="0">
                <a:latin typeface="Comic Sans MS" panose="030F0702030302020204" pitchFamily="66" charset="0"/>
              </a:rPr>
              <a:t>Is it my best?</a:t>
            </a:r>
          </a:p>
        </p:txBody>
      </p:sp>
      <p:pic>
        <p:nvPicPr>
          <p:cNvPr id="1026" name="Picture 2" descr="SMG Primary (@SMGPrimary) / X">
            <a:extLst>
              <a:ext uri="{FF2B5EF4-FFF2-40B4-BE49-F238E27FC236}">
                <a16:creationId xmlns:a16="http://schemas.microsoft.com/office/drawing/2014/main" id="{7FE2DC71-1DDB-5234-AF02-47DE8A30E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463" y="2008448"/>
            <a:ext cx="1832992" cy="1832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MG Primary (@SMGPrimary) / X">
            <a:extLst>
              <a:ext uri="{FF2B5EF4-FFF2-40B4-BE49-F238E27FC236}">
                <a16:creationId xmlns:a16="http://schemas.microsoft.com/office/drawing/2014/main" id="{B97F608A-00A5-E4DB-3160-2B3DB0DA0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0" y="4744752"/>
            <a:ext cx="1832992" cy="1832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MG Primary (@SMGPrimary) / X">
            <a:extLst>
              <a:ext uri="{FF2B5EF4-FFF2-40B4-BE49-F238E27FC236}">
                <a16:creationId xmlns:a16="http://schemas.microsoft.com/office/drawing/2014/main" id="{7ED2ABAB-E1A0-F128-3D4B-E5CFBD320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0" y="2008448"/>
            <a:ext cx="1832992" cy="183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MG Primary (@SMGPrimary) / X">
            <a:extLst>
              <a:ext uri="{FF2B5EF4-FFF2-40B4-BE49-F238E27FC236}">
                <a16:creationId xmlns:a16="http://schemas.microsoft.com/office/drawing/2014/main" id="{808488D4-B0AE-CB5A-A48F-2ECD2C81E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463" y="4743626"/>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9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Rewards</a:t>
            </a:r>
          </a:p>
        </p:txBody>
      </p:sp>
      <p:sp>
        <p:nvSpPr>
          <p:cNvPr id="3" name="Content Placeholder 2"/>
          <p:cNvSpPr>
            <a:spLocks noGrp="1"/>
          </p:cNvSpPr>
          <p:nvPr>
            <p:ph idx="1"/>
          </p:nvPr>
        </p:nvSpPr>
        <p:spPr/>
        <p:txBody>
          <a:bodyPr/>
          <a:lstStyle/>
          <a:p>
            <a:pPr marL="0" indent="0" algn="ctr">
              <a:buNone/>
            </a:pPr>
            <a:r>
              <a:rPr lang="en-GB" dirty="0"/>
              <a:t> </a:t>
            </a:r>
          </a:p>
          <a:p>
            <a:pPr marL="0" indent="0" algn="ctr">
              <a:buNone/>
            </a:pPr>
            <a:r>
              <a:rPr lang="en-GB" sz="2800" dirty="0">
                <a:latin typeface="Comic Sans MS" panose="030F0702030302020204" pitchFamily="66" charset="0"/>
              </a:rPr>
              <a:t>We love to reward children in this school  for putting effort into their work, being polite and helpful, having lovely manners and for being exceptionally behaved</a:t>
            </a:r>
            <a:r>
              <a:rPr lang="en-GB" sz="2800" dirty="0">
                <a:latin typeface="Letter-join 2" pitchFamily="50" charset="0"/>
              </a:rPr>
              <a:t>.</a:t>
            </a:r>
          </a:p>
          <a:p>
            <a:pPr marL="0" indent="0" algn="ctr">
              <a:buNone/>
            </a:pPr>
            <a:endParaRPr lang="en-GB" sz="2800" dirty="0">
              <a:latin typeface="Letter-join 2" pitchFamily="50" charset="0"/>
            </a:endParaRPr>
          </a:p>
          <a:p>
            <a:pPr marL="0" indent="0" algn="ctr">
              <a:buNone/>
            </a:pP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02" y="5531809"/>
            <a:ext cx="1777905" cy="100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627" y="5246333"/>
            <a:ext cx="2206199" cy="15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06" y="3891135"/>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152287"/>
            <a:ext cx="1898373" cy="9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latin typeface="Comic Sans MS" panose="030F0702030302020204" pitchFamily="66" charset="0"/>
              </a:rPr>
              <a:t>Attendance and punctuality</a:t>
            </a:r>
          </a:p>
        </p:txBody>
      </p:sp>
      <p:sp>
        <p:nvSpPr>
          <p:cNvPr id="3" name="Content Placeholder 2"/>
          <p:cNvSpPr>
            <a:spLocks noGrp="1"/>
          </p:cNvSpPr>
          <p:nvPr>
            <p:ph idx="1"/>
          </p:nvPr>
        </p:nvSpPr>
        <p:spPr>
          <a:xfrm>
            <a:off x="457200" y="1417638"/>
            <a:ext cx="8229600" cy="4525963"/>
          </a:xfrm>
        </p:spPr>
        <p:txBody>
          <a:bodyPr>
            <a:normAutofit/>
          </a:bodyPr>
          <a:lstStyle/>
          <a:p>
            <a:pPr marL="0" indent="0" algn="ctr">
              <a:buNone/>
            </a:pPr>
            <a:r>
              <a:rPr lang="en-GB" sz="2800" dirty="0">
                <a:latin typeface="Comic Sans MS" panose="030F0702030302020204" pitchFamily="66" charset="0"/>
              </a:rPr>
              <a:t>School starts at 8:40 but children can arrive from 8:30. It is so important that children are  in school and on time every day. If they miss days or are late for school, they will miss vital learning. If your child is ill, please ring the office to inform them of why they are absent. Otherwise, the absence will be unauthorised. Do not just send a dojo this is not reporting an absence.</a:t>
            </a:r>
          </a:p>
          <a:p>
            <a:pPr marL="0" indent="0" algn="ctr">
              <a:buNone/>
            </a:pPr>
            <a:endParaRPr lang="en-GB" dirty="0"/>
          </a:p>
          <a:p>
            <a:pPr marL="0" indent="0" algn="ctr">
              <a:buNone/>
            </a:pPr>
            <a:endParaRPr lang="en-GB" dirty="0"/>
          </a:p>
        </p:txBody>
      </p:sp>
      <p:pic>
        <p:nvPicPr>
          <p:cNvPr id="2050" name="Picture 2" descr="Thurleigh Primary School - Attendance">
            <a:extLst>
              <a:ext uri="{FF2B5EF4-FFF2-40B4-BE49-F238E27FC236}">
                <a16:creationId xmlns:a16="http://schemas.microsoft.com/office/drawing/2014/main" id="{D0EFF20C-4DD8-18DD-819A-C255C4BF7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26" y="4933907"/>
            <a:ext cx="3599486" cy="18285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ttendance | Seton Community Primary School">
            <a:extLst>
              <a:ext uri="{FF2B5EF4-FFF2-40B4-BE49-F238E27FC236}">
                <a16:creationId xmlns:a16="http://schemas.microsoft.com/office/drawing/2014/main" id="{4B4FB48D-AE2A-67EC-B98F-786CE5C60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315338"/>
            <a:ext cx="4149578" cy="139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5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760640" cy="769441"/>
          </a:xfrm>
          <a:prstGeom prst="rect">
            <a:avLst/>
          </a:prstGeom>
          <a:noFill/>
        </p:spPr>
        <p:txBody>
          <a:bodyPr wrap="square" rtlCol="0">
            <a:spAutoFit/>
          </a:bodyPr>
          <a:lstStyle/>
          <a:p>
            <a:pPr algn="ctr"/>
            <a:r>
              <a:rPr lang="en-GB" sz="4400" b="1" u="sng" dirty="0">
                <a:latin typeface="Comic Sans MS" panose="030F0702030302020204" pitchFamily="66" charset="0"/>
              </a:rPr>
              <a:t>Class Communication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1253787"/>
            <a:ext cx="324036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3522311"/>
            <a:ext cx="7920880" cy="2862322"/>
          </a:xfrm>
          <a:prstGeom prst="rect">
            <a:avLst/>
          </a:prstGeom>
          <a:noFill/>
        </p:spPr>
        <p:txBody>
          <a:bodyPr wrap="square" lIns="91440" tIns="45720" rIns="91440" bIns="45720" rtlCol="0" anchor="t">
            <a:spAutoFit/>
          </a:bodyPr>
          <a:lstStyle/>
          <a:p>
            <a:r>
              <a:rPr lang="en-GB" sz="2000" dirty="0">
                <a:latin typeface="Comic Sans MS"/>
              </a:rPr>
              <a:t>Our main means of communicating with parents will be on Class Dojo. Please check your Dojo regularly. If you need to speak to me, please send a message and I will try to reply as soon as possible. I will not reply to Dojo messages after 5.30pm or at the weekend. Please try and keep Dojo a positive means of communication. </a:t>
            </a:r>
          </a:p>
          <a:p>
            <a:r>
              <a:rPr lang="en-GB" sz="2000" dirty="0">
                <a:latin typeface="Comic Sans MS"/>
              </a:rPr>
              <a:t>I love when the children use their learning at home.  If your child does any home learning please send me photos, if your child asks you to, so this can be celebrated back in class.</a:t>
            </a:r>
          </a:p>
        </p:txBody>
      </p:sp>
    </p:spTree>
    <p:extLst>
      <p:ext uri="{BB962C8B-B14F-4D97-AF65-F5344CB8AC3E}">
        <p14:creationId xmlns:p14="http://schemas.microsoft.com/office/powerpoint/2010/main" val="25434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r>
              <a:rPr lang="en-GB" sz="2000" dirty="0">
                <a:latin typeface="Comic Sans MS"/>
                <a:ea typeface="+mj-lt"/>
                <a:cs typeface="+mj-lt"/>
              </a:rPr>
              <a:t>We all work together</a:t>
            </a:r>
            <a:endParaRPr lang="en-GB" sz="2000" dirty="0">
              <a:latin typeface="Comic Sans MS"/>
              <a:cs typeface="Calibri"/>
            </a:endParaRPr>
          </a:p>
          <a:p>
            <a:r>
              <a:rPr lang="en-GB" sz="2000" dirty="0">
                <a:latin typeface="Comic Sans MS"/>
                <a:ea typeface="+mj-lt"/>
                <a:cs typeface="+mj-lt"/>
              </a:rPr>
              <a:t>to do our best to shine with God's love, and success</a:t>
            </a:r>
            <a:endParaRPr lang="en-GB" sz="2000" dirty="0">
              <a:latin typeface="Comic Sans MS"/>
              <a:cs typeface="Calibri"/>
            </a:endParaRPr>
          </a:p>
          <a:p>
            <a:r>
              <a:rPr lang="en-GB" sz="2000" dirty="0">
                <a:latin typeface="Comic Sans MS"/>
                <a:ea typeface="+mj-lt"/>
                <a:cs typeface="+mj-lt"/>
              </a:rPr>
              <a:t>in a happy, peaceful and prayerful place where everyone tries to be kind, helpful and caring.</a:t>
            </a:r>
            <a:endParaRPr lang="en-GB" sz="2000" dirty="0">
              <a:latin typeface="Comic Sans MS"/>
              <a:cs typeface="Calibri"/>
            </a:endParaRPr>
          </a:p>
          <a:p>
            <a:endParaRPr lang="en-GB" sz="2000" dirty="0">
              <a:latin typeface="Comic Sans MS"/>
              <a:cs typeface="Calibri"/>
            </a:endParaRPr>
          </a:p>
          <a:p>
            <a:r>
              <a:rPr lang="en-GB" sz="2000" u="sng" dirty="0">
                <a:latin typeface="Comic Sans MS"/>
                <a:ea typeface="+mj-lt"/>
                <a:cs typeface="+mj-lt"/>
              </a:rPr>
              <a:t>Vision</a:t>
            </a:r>
            <a:endParaRPr lang="en-GB" sz="2000" dirty="0">
              <a:latin typeface="Comic Sans MS"/>
              <a:cs typeface="Calibri"/>
            </a:endParaRPr>
          </a:p>
          <a:p>
            <a:endParaRPr lang="en-GB" sz="2000" dirty="0">
              <a:latin typeface="Comic Sans MS"/>
              <a:cs typeface="Calibri"/>
            </a:endParaRPr>
          </a:p>
          <a:p>
            <a:r>
              <a:rPr lang="en-GB" sz="2000" dirty="0">
                <a:latin typeface="Comic Sans MS"/>
                <a:ea typeface="+mj-lt"/>
                <a:cs typeface="+mj-lt"/>
              </a:rPr>
              <a:t> By reflecting the principles of the Catholic Faith, we at St. Maria Goretti aim to celebrate the uniqueness of each child and through high expectations enable all our children to reach their full potential and become happy, confident and successful individuals. </a:t>
            </a:r>
            <a:endParaRPr lang="en-GB" sz="2000" dirty="0">
              <a:latin typeface="Comic Sans MS"/>
            </a:endParaRPr>
          </a:p>
          <a:p>
            <a:endParaRPr lang="en-GB" sz="2000" dirty="0">
              <a:cs typeface="Calibri"/>
            </a:endParaRPr>
          </a:p>
        </p:txBody>
      </p:sp>
      <p:sp>
        <p:nvSpPr>
          <p:cNvPr id="4" name="TextBox 3"/>
          <p:cNvSpPr txBox="1"/>
          <p:nvPr/>
        </p:nvSpPr>
        <p:spPr>
          <a:xfrm>
            <a:off x="755576" y="116632"/>
            <a:ext cx="7128792" cy="1200329"/>
          </a:xfrm>
          <a:prstGeom prst="rect">
            <a:avLst/>
          </a:prstGeom>
          <a:noFill/>
        </p:spPr>
        <p:txBody>
          <a:bodyPr wrap="square" lIns="91440" tIns="45720" rIns="91440" bIns="45720" rtlCol="0" anchor="t">
            <a:spAutoFit/>
          </a:bodyPr>
          <a:lstStyle/>
          <a:p>
            <a:pPr algn="ctr"/>
            <a:r>
              <a:rPr lang="en-GB" sz="3600" b="1" u="sng" dirty="0">
                <a:latin typeface="Comic Sans MS"/>
              </a:rPr>
              <a:t>Our School Mission Statement </a:t>
            </a:r>
            <a:endParaRPr lang="en-GB" sz="3600" b="1" u="sng" dirty="0">
              <a:latin typeface="Comic Sans MS" panose="030F0702030302020204" pitchFamily="66" charset="0"/>
            </a:endParaRP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6822947" y="412208"/>
            <a:ext cx="2143125" cy="214312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50140" y="170829"/>
            <a:ext cx="2143125" cy="2143125"/>
          </a:xfrm>
          <a:prstGeom prst="rect">
            <a:avLst/>
          </a:prstGeom>
        </p:spPr>
      </p:pic>
    </p:spTree>
    <p:extLst>
      <p:ext uri="{BB962C8B-B14F-4D97-AF65-F5344CB8AC3E}">
        <p14:creationId xmlns:p14="http://schemas.microsoft.com/office/powerpoint/2010/main" val="32369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3600" u="sng" dirty="0">
                <a:latin typeface="Comic Sans MS"/>
                <a:ea typeface="+mj-lt"/>
                <a:cs typeface="+mj-lt"/>
              </a:rPr>
              <a:t> </a:t>
            </a:r>
            <a:br>
              <a:rPr lang="en-GB" sz="3600" u="sng" dirty="0">
                <a:latin typeface="Comic Sans MS"/>
                <a:ea typeface="+mj-lt"/>
                <a:cs typeface="+mj-lt"/>
              </a:rPr>
            </a:br>
            <a:r>
              <a:rPr lang="en-GB" sz="3600" dirty="0">
                <a:latin typeface="Comic Sans MS"/>
                <a:ea typeface="+mj-lt"/>
                <a:cs typeface="+mj-lt"/>
              </a:rPr>
              <a:t/>
            </a:r>
            <a:br>
              <a:rPr lang="en-GB" sz="3600" dirty="0">
                <a:latin typeface="Comic Sans MS"/>
                <a:ea typeface="+mj-lt"/>
                <a:cs typeface="+mj-lt"/>
              </a:rPr>
            </a:br>
            <a:r>
              <a:rPr lang="en-GB" sz="3600" dirty="0">
                <a:latin typeface="Comic Sans MS"/>
                <a:ea typeface="+mj-lt"/>
                <a:cs typeface="+mj-lt"/>
              </a:rPr>
              <a:t>In Maple class, we want our children to be happy, creative,  imaginative and develop into independent learners, who have a love and passion for all their learning. </a:t>
            </a: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2000" dirty="0">
              <a:cs typeface="Calibri"/>
            </a:endParaRPr>
          </a:p>
        </p:txBody>
      </p:sp>
      <p:sp>
        <p:nvSpPr>
          <p:cNvPr id="3" name="Subtitle 2"/>
          <p:cNvSpPr>
            <a:spLocks noGrp="1"/>
          </p:cNvSpPr>
          <p:nvPr>
            <p:ph type="subTitle" idx="1"/>
          </p:nvPr>
        </p:nvSpPr>
        <p:spPr>
          <a:xfrm>
            <a:off x="1371600" y="5373216"/>
            <a:ext cx="6400800" cy="265584"/>
          </a:xfrm>
        </p:spPr>
        <p:txBody>
          <a:bodyPr>
            <a:normAutofit fontScale="40000" lnSpcReduction="20000"/>
          </a:bodyPr>
          <a:lstStyle/>
          <a:p>
            <a:r>
              <a:rPr lang="en-GB" dirty="0"/>
              <a:t>n</a:t>
            </a:r>
          </a:p>
        </p:txBody>
      </p:sp>
      <p:sp>
        <p:nvSpPr>
          <p:cNvPr id="4" name="TextBox 3"/>
          <p:cNvSpPr txBox="1"/>
          <p:nvPr/>
        </p:nvSpPr>
        <p:spPr>
          <a:xfrm>
            <a:off x="755576" y="116632"/>
            <a:ext cx="71287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omic Sans MS"/>
                <a:ea typeface="+mn-ea"/>
                <a:cs typeface="+mn-cs"/>
              </a:rPr>
              <a:t>Our</a:t>
            </a:r>
            <a:r>
              <a:rPr kumimoji="0" lang="en-GB" sz="3600" b="1" i="0" u="sng" strike="noStrike" kern="1200" cap="none" spc="0" normalizeH="0" noProof="0" dirty="0">
                <a:ln>
                  <a:noFill/>
                </a:ln>
                <a:solidFill>
                  <a:prstClr val="black"/>
                </a:solidFill>
                <a:effectLst/>
                <a:uLnTx/>
                <a:uFillTx/>
                <a:latin typeface="Comic Sans MS"/>
                <a:ea typeface="+mn-ea"/>
                <a:cs typeface="+mn-cs"/>
              </a:rPr>
              <a:t> Class Vision</a:t>
            </a:r>
            <a:endParaRPr kumimoji="0" lang="en-GB" sz="3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6812805" y="170829"/>
            <a:ext cx="2143125" cy="214312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50140" y="170829"/>
            <a:ext cx="2143125" cy="2143125"/>
          </a:xfrm>
          <a:prstGeom prst="rect">
            <a:avLst/>
          </a:prstGeom>
        </p:spPr>
      </p:pic>
    </p:spTree>
    <p:extLst>
      <p:ext uri="{BB962C8B-B14F-4D97-AF65-F5344CB8AC3E}">
        <p14:creationId xmlns:p14="http://schemas.microsoft.com/office/powerpoint/2010/main" val="114534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492896"/>
            <a:ext cx="5832648" cy="1446550"/>
          </a:xfrm>
          <a:prstGeom prst="rect">
            <a:avLst/>
          </a:prstGeom>
          <a:noFill/>
        </p:spPr>
        <p:txBody>
          <a:bodyPr wrap="square" rtlCol="0">
            <a:spAutoFit/>
          </a:bodyPr>
          <a:lstStyle/>
          <a:p>
            <a:pPr algn="ctr"/>
            <a:r>
              <a:rPr lang="en-GB" sz="4400" b="1" dirty="0">
                <a:solidFill>
                  <a:srgbClr val="00B0F0"/>
                </a:solidFill>
                <a:latin typeface="Comic Sans MS" panose="030F0702030302020204" pitchFamily="66" charset="0"/>
              </a:rPr>
              <a:t>Year 1 – Our Maple Class team…</a:t>
            </a:r>
          </a:p>
        </p:txBody>
      </p:sp>
      <p:sp>
        <p:nvSpPr>
          <p:cNvPr id="3" name="TextBox 2"/>
          <p:cNvSpPr txBox="1"/>
          <p:nvPr/>
        </p:nvSpPr>
        <p:spPr>
          <a:xfrm>
            <a:off x="323528" y="476672"/>
            <a:ext cx="7848872" cy="2308324"/>
          </a:xfrm>
          <a:prstGeom prst="rect">
            <a:avLst/>
          </a:prstGeom>
          <a:noFill/>
        </p:spPr>
        <p:txBody>
          <a:bodyPr wrap="square" rtlCol="0">
            <a:spAutoFit/>
          </a:bodyPr>
          <a:lstStyle/>
          <a:p>
            <a:r>
              <a:rPr lang="en-GB" sz="2400" b="1" dirty="0" smtClean="0">
                <a:latin typeface="Comic Sans MS" panose="030F0702030302020204" pitchFamily="66" charset="0"/>
              </a:rPr>
              <a:t>Miss Martin </a:t>
            </a:r>
            <a:r>
              <a:rPr lang="en-GB" sz="2400" dirty="0" smtClean="0">
                <a:latin typeface="Comic Sans MS" panose="030F0702030302020204" pitchFamily="66" charset="0"/>
              </a:rPr>
              <a:t>– </a:t>
            </a:r>
            <a:r>
              <a:rPr lang="en-GB" sz="2400" dirty="0">
                <a:latin typeface="Comic Sans MS" panose="030F0702030302020204" pitchFamily="66" charset="0"/>
              </a:rPr>
              <a:t>Every day </a:t>
            </a: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6" name="TextBox 5"/>
          <p:cNvSpPr txBox="1"/>
          <p:nvPr/>
        </p:nvSpPr>
        <p:spPr>
          <a:xfrm>
            <a:off x="467543" y="4443104"/>
            <a:ext cx="8136905" cy="1200329"/>
          </a:xfrm>
          <a:prstGeom prst="rect">
            <a:avLst/>
          </a:prstGeom>
          <a:noFill/>
        </p:spPr>
        <p:txBody>
          <a:bodyPr wrap="square" lIns="91440" tIns="45720" rIns="91440" bIns="45720" rtlCol="0" anchor="t">
            <a:spAutoFit/>
          </a:bodyPr>
          <a:lstStyle/>
          <a:p>
            <a:endParaRPr lang="en-GB" sz="2400" b="1" dirty="0">
              <a:latin typeface="Comic Sans MS"/>
            </a:endParaRPr>
          </a:p>
          <a:p>
            <a:r>
              <a:rPr lang="en-GB" sz="2400" b="1" dirty="0" smtClean="0">
                <a:latin typeface="Comic Sans MS"/>
              </a:rPr>
              <a:t>Mrs Towers (Teaching Assistant)- </a:t>
            </a:r>
            <a:r>
              <a:rPr lang="en-GB" sz="2400" dirty="0" smtClean="0">
                <a:latin typeface="Comic Sans MS"/>
              </a:rPr>
              <a:t>Every day</a:t>
            </a:r>
          </a:p>
          <a:p>
            <a:endParaRPr lang="en-GB" sz="2400" dirty="0">
              <a:latin typeface="Comic Sans MS"/>
            </a:endParaRPr>
          </a:p>
        </p:txBody>
      </p:sp>
      <p:pic>
        <p:nvPicPr>
          <p:cNvPr id="4" name="Picture 3"/>
          <p:cNvPicPr>
            <a:picLocks noChangeAspect="1"/>
          </p:cNvPicPr>
          <p:nvPr/>
        </p:nvPicPr>
        <p:blipFill>
          <a:blip r:embed="rId2"/>
          <a:stretch>
            <a:fillRect/>
          </a:stretch>
        </p:blipFill>
        <p:spPr>
          <a:xfrm>
            <a:off x="7395898" y="1993755"/>
            <a:ext cx="1553004" cy="2070672"/>
          </a:xfrm>
          <a:prstGeom prst="rect">
            <a:avLst/>
          </a:prstGeom>
        </p:spPr>
      </p:pic>
    </p:spTree>
    <p:extLst>
      <p:ext uri="{BB962C8B-B14F-4D97-AF65-F5344CB8AC3E}">
        <p14:creationId xmlns:p14="http://schemas.microsoft.com/office/powerpoint/2010/main" val="167226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492896"/>
            <a:ext cx="5976664" cy="1446550"/>
          </a:xfrm>
          <a:prstGeom prst="rect">
            <a:avLst/>
          </a:prstGeom>
          <a:noFill/>
        </p:spPr>
        <p:txBody>
          <a:bodyPr wrap="square" rtlCol="0">
            <a:spAutoFit/>
          </a:bodyPr>
          <a:lstStyle/>
          <a:p>
            <a:pPr algn="ctr"/>
            <a:r>
              <a:rPr lang="en-GB" sz="4400" b="1" dirty="0">
                <a:latin typeface="Comic Sans MS" panose="030F0702030302020204" pitchFamily="66" charset="0"/>
              </a:rPr>
              <a:t>Our learning in Maple Class.</a:t>
            </a:r>
          </a:p>
        </p:txBody>
      </p:sp>
      <p:sp>
        <p:nvSpPr>
          <p:cNvPr id="3" name="TextBox 2"/>
          <p:cNvSpPr txBox="1"/>
          <p:nvPr/>
        </p:nvSpPr>
        <p:spPr>
          <a:xfrm>
            <a:off x="179512" y="476672"/>
            <a:ext cx="9073008" cy="1938992"/>
          </a:xfrm>
          <a:prstGeom prst="rect">
            <a:avLst/>
          </a:prstGeom>
          <a:noFill/>
        </p:spPr>
        <p:txBody>
          <a:bodyPr wrap="square" rtlCol="0">
            <a:spAutoFit/>
          </a:bodyPr>
          <a:lstStyle/>
          <a:p>
            <a:r>
              <a:rPr lang="en-GB" sz="2400" dirty="0">
                <a:latin typeface="Comic Sans MS" panose="030F0702030302020204" pitchFamily="66" charset="0"/>
              </a:rPr>
              <a:t>Our class page on the school website contains our curriculum overview for the year. </a:t>
            </a:r>
          </a:p>
          <a:p>
            <a:r>
              <a:rPr lang="en-GB" sz="2400" dirty="0">
                <a:latin typeface="Comic Sans MS" panose="030F0702030302020204" pitchFamily="66" charset="0"/>
              </a:rPr>
              <a:t>Each half term a more detailed plan will be added.</a:t>
            </a:r>
          </a:p>
          <a:p>
            <a:r>
              <a:rPr lang="en-GB" sz="2400" dirty="0">
                <a:latin typeface="Comic Sans MS" panose="030F0702030302020204" pitchFamily="66" charset="0"/>
              </a:rPr>
              <a:t>Photographs will also be added, I will send a dojo when I add photos.</a:t>
            </a:r>
          </a:p>
        </p:txBody>
      </p:sp>
      <p:pic>
        <p:nvPicPr>
          <p:cNvPr id="5" name="Picture 4"/>
          <p:cNvPicPr>
            <a:picLocks noChangeAspect="1"/>
          </p:cNvPicPr>
          <p:nvPr/>
        </p:nvPicPr>
        <p:blipFill>
          <a:blip r:embed="rId2"/>
          <a:stretch>
            <a:fillRect/>
          </a:stretch>
        </p:blipFill>
        <p:spPr>
          <a:xfrm>
            <a:off x="3419872" y="4221088"/>
            <a:ext cx="1554615" cy="2072820"/>
          </a:xfrm>
          <a:prstGeom prst="rect">
            <a:avLst/>
          </a:prstGeom>
        </p:spPr>
      </p:pic>
    </p:spTree>
    <p:extLst>
      <p:ext uri="{BB962C8B-B14F-4D97-AF65-F5344CB8AC3E}">
        <p14:creationId xmlns:p14="http://schemas.microsoft.com/office/powerpoint/2010/main" val="414167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1714500"/>
            <a:ext cx="18288000" cy="10287000"/>
          </a:xfrm>
          <a:prstGeom prst="rect">
            <a:avLst/>
          </a:prstGeom>
        </p:spPr>
      </p:pic>
    </p:spTree>
    <p:extLst>
      <p:ext uri="{BB962C8B-B14F-4D97-AF65-F5344CB8AC3E}">
        <p14:creationId xmlns:p14="http://schemas.microsoft.com/office/powerpoint/2010/main" val="56177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04664"/>
            <a:ext cx="5256584" cy="769441"/>
          </a:xfrm>
          <a:prstGeom prst="rect">
            <a:avLst/>
          </a:prstGeom>
          <a:noFill/>
        </p:spPr>
        <p:txBody>
          <a:bodyPr wrap="square" rtlCol="0">
            <a:spAutoFit/>
          </a:bodyPr>
          <a:lstStyle/>
          <a:p>
            <a:pPr algn="ctr"/>
            <a:r>
              <a:rPr lang="en-GB" sz="4400" b="1" u="sng" dirty="0">
                <a:latin typeface="Comic Sans MS" panose="030F0702030302020204" pitchFamily="66" charset="0"/>
              </a:rPr>
              <a:t>Key Information </a:t>
            </a:r>
          </a:p>
        </p:txBody>
      </p:sp>
      <p:sp>
        <p:nvSpPr>
          <p:cNvPr id="4" name="TextBox 3"/>
          <p:cNvSpPr txBox="1"/>
          <p:nvPr/>
        </p:nvSpPr>
        <p:spPr>
          <a:xfrm>
            <a:off x="611560" y="1560545"/>
            <a:ext cx="4032448" cy="1323439"/>
          </a:xfrm>
          <a:prstGeom prst="rect">
            <a:avLst/>
          </a:prstGeom>
          <a:noFill/>
        </p:spPr>
        <p:txBody>
          <a:bodyPr wrap="square" lIns="91440" tIns="45720" rIns="91440" bIns="45720" rtlCol="0" anchor="t">
            <a:spAutoFit/>
          </a:bodyPr>
          <a:lstStyle/>
          <a:p>
            <a:r>
              <a:rPr lang="en-GB" sz="2000" dirty="0">
                <a:latin typeface="Comic Sans MS"/>
              </a:rPr>
              <a:t>PE day is a Tuesday and Friday afternoon. Please make sure all clothing is named. </a:t>
            </a:r>
          </a:p>
          <a:p>
            <a:endParaRPr lang="en-GB" sz="2000" dirty="0">
              <a:latin typeface="Comic Sans M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33262"/>
            <a:ext cx="1805186" cy="145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4745" y="3140968"/>
            <a:ext cx="5544616" cy="1015663"/>
          </a:xfrm>
          <a:prstGeom prst="rect">
            <a:avLst/>
          </a:prstGeom>
          <a:noFill/>
        </p:spPr>
        <p:txBody>
          <a:bodyPr wrap="square" rtlCol="0">
            <a:spAutoFit/>
          </a:bodyPr>
          <a:lstStyle/>
          <a:p>
            <a:r>
              <a:rPr lang="en-GB" sz="2000" dirty="0">
                <a:latin typeface="Comic Sans MS" panose="030F0702030302020204" pitchFamily="66" charset="0"/>
              </a:rPr>
              <a:t>Water bottles should be sent into school every day. These need to be filled up in the morning BEFORE school has started.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324673"/>
            <a:ext cx="1784251" cy="127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4745" y="4859797"/>
            <a:ext cx="5075367" cy="1631216"/>
          </a:xfrm>
          <a:prstGeom prst="rect">
            <a:avLst/>
          </a:prstGeom>
          <a:noFill/>
        </p:spPr>
        <p:txBody>
          <a:bodyPr wrap="square" rtlCol="0">
            <a:spAutoFit/>
          </a:bodyPr>
          <a:lstStyle/>
          <a:p>
            <a:r>
              <a:rPr lang="en-GB" sz="2000" dirty="0">
                <a:latin typeface="Comic Sans MS" panose="030F0702030302020204" pitchFamily="66" charset="0"/>
              </a:rPr>
              <a:t>Toast can be bought for 30p a day. Please send this into school in a labelled envelope. It is easier to bring £1.50 for the week or you may pay for the whole term. </a:t>
            </a:r>
          </a:p>
        </p:txBody>
      </p:sp>
      <p:pic>
        <p:nvPicPr>
          <p:cNvPr id="7" name="Picture 6"/>
          <p:cNvPicPr>
            <a:picLocks noChangeAspect="1"/>
          </p:cNvPicPr>
          <p:nvPr/>
        </p:nvPicPr>
        <p:blipFill>
          <a:blip r:embed="rId4"/>
          <a:stretch>
            <a:fillRect/>
          </a:stretch>
        </p:blipFill>
        <p:spPr>
          <a:xfrm>
            <a:off x="6372200" y="5229200"/>
            <a:ext cx="1669727" cy="1111127"/>
          </a:xfrm>
          <a:prstGeom prst="rect">
            <a:avLst/>
          </a:prstGeom>
        </p:spPr>
      </p:pic>
    </p:spTree>
    <p:extLst>
      <p:ext uri="{BB962C8B-B14F-4D97-AF65-F5344CB8AC3E}">
        <p14:creationId xmlns:p14="http://schemas.microsoft.com/office/powerpoint/2010/main" val="314617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3555" y="116922"/>
            <a:ext cx="5688632" cy="1446550"/>
          </a:xfrm>
          <a:prstGeom prst="rect">
            <a:avLst/>
          </a:prstGeom>
          <a:noFill/>
        </p:spPr>
        <p:txBody>
          <a:bodyPr wrap="square" lIns="91440" tIns="45720" rIns="91440" bIns="45720" rtlCol="0" anchor="t">
            <a:spAutoFit/>
          </a:bodyPr>
          <a:lstStyle/>
          <a:p>
            <a:pPr algn="ctr"/>
            <a:r>
              <a:rPr lang="en-GB" sz="4400" b="1" u="sng" dirty="0">
                <a:latin typeface="Comic Sans MS"/>
              </a:rPr>
              <a:t>Supporting your child at home</a:t>
            </a:r>
          </a:p>
        </p:txBody>
      </p:sp>
      <p:sp>
        <p:nvSpPr>
          <p:cNvPr id="3" name="TextBox 2"/>
          <p:cNvSpPr txBox="1"/>
          <p:nvPr/>
        </p:nvSpPr>
        <p:spPr>
          <a:xfrm>
            <a:off x="4211960" y="2674509"/>
            <a:ext cx="4932040" cy="2246769"/>
          </a:xfrm>
          <a:prstGeom prst="rect">
            <a:avLst/>
          </a:prstGeom>
          <a:noFill/>
        </p:spPr>
        <p:txBody>
          <a:bodyPr wrap="square" lIns="91440" tIns="45720" rIns="91440" bIns="45720" rtlCol="0" anchor="t">
            <a:spAutoFit/>
          </a:bodyPr>
          <a:lstStyle/>
          <a:p>
            <a:r>
              <a:rPr lang="en-GB" sz="2000" dirty="0">
                <a:latin typeface="Comic Sans MS" panose="030F0702030302020204" pitchFamily="66" charset="0"/>
              </a:rPr>
              <a:t>Your child will be learning new phonics each week and these will be reflected in the reading books they are sent home. Please ensure you read with your child EVERYDAY. If your child is reluctant, start with just one page a day and slowly up this.</a:t>
            </a:r>
          </a:p>
        </p:txBody>
      </p:sp>
      <p:pic>
        <p:nvPicPr>
          <p:cNvPr id="5" name="Picture 5" descr="A pencil and paper&#10;&#10;Description automatically generated">
            <a:extLst>
              <a:ext uri="{FF2B5EF4-FFF2-40B4-BE49-F238E27FC236}">
                <a16:creationId xmlns:a16="http://schemas.microsoft.com/office/drawing/2014/main" id="{156367C8-47EE-418F-856B-9095C7077025}"/>
              </a:ext>
            </a:extLst>
          </p:cNvPr>
          <p:cNvPicPr>
            <a:picLocks noChangeAspect="1"/>
          </p:cNvPicPr>
          <p:nvPr/>
        </p:nvPicPr>
        <p:blipFill>
          <a:blip r:embed="rId2"/>
          <a:stretch>
            <a:fillRect/>
          </a:stretch>
        </p:blipFill>
        <p:spPr>
          <a:xfrm>
            <a:off x="726163" y="2926357"/>
            <a:ext cx="2619375" cy="1743075"/>
          </a:xfrm>
          <a:prstGeom prst="rect">
            <a:avLst/>
          </a:prstGeom>
        </p:spPr>
      </p:pic>
      <p:sp>
        <p:nvSpPr>
          <p:cNvPr id="8" name="TextBox 7"/>
          <p:cNvSpPr txBox="1"/>
          <p:nvPr/>
        </p:nvSpPr>
        <p:spPr>
          <a:xfrm>
            <a:off x="179512" y="4952878"/>
            <a:ext cx="4896544" cy="1938992"/>
          </a:xfrm>
          <a:prstGeom prst="rect">
            <a:avLst/>
          </a:prstGeom>
          <a:noFill/>
        </p:spPr>
        <p:txBody>
          <a:bodyPr wrap="square" rtlCol="0">
            <a:spAutoFit/>
          </a:bodyPr>
          <a:lstStyle/>
          <a:p>
            <a:r>
              <a:rPr lang="en-GB" sz="2000" dirty="0">
                <a:latin typeface="Comic Sans MS" panose="030F0702030302020204" pitchFamily="66" charset="0"/>
              </a:rPr>
              <a:t>Tricky words or common exception words - will be sent home for your child to learn. Every week have a look at these words with your child and see if they can read and write them. This should be achieved by the summer.</a:t>
            </a:r>
            <a:endParaRPr lang="en-GB" dirty="0">
              <a:latin typeface="Comic Sans MS" panose="030F0702030302020204" pitchFamily="66" charset="0"/>
            </a:endParaRPr>
          </a:p>
        </p:txBody>
      </p:sp>
      <p:cxnSp>
        <p:nvCxnSpPr>
          <p:cNvPr id="6" name="Straight Connector 5">
            <a:extLst>
              <a:ext uri="{FF2B5EF4-FFF2-40B4-BE49-F238E27FC236}">
                <a16:creationId xmlns:a16="http://schemas.microsoft.com/office/drawing/2014/main" id="{FEA7F9F1-3757-63DF-4D8B-275E5C7D1608}"/>
              </a:ext>
            </a:extLst>
          </p:cNvPr>
          <p:cNvCxnSpPr/>
          <p:nvPr/>
        </p:nvCxnSpPr>
        <p:spPr>
          <a:xfrm>
            <a:off x="688709" y="2667724"/>
            <a:ext cx="2808312" cy="2001708"/>
          </a:xfrm>
          <a:prstGeom prst="line">
            <a:avLst/>
          </a:prstGeom>
          <a:ln w="53975"/>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44F83872-A877-686A-7D19-17E5620B885F}"/>
              </a:ext>
            </a:extLst>
          </p:cNvPr>
          <p:cNvSpPr txBox="1"/>
          <p:nvPr/>
        </p:nvSpPr>
        <p:spPr>
          <a:xfrm>
            <a:off x="772669" y="1841783"/>
            <a:ext cx="4932040" cy="830997"/>
          </a:xfrm>
          <a:prstGeom prst="rect">
            <a:avLst/>
          </a:prstGeom>
          <a:noFill/>
        </p:spPr>
        <p:txBody>
          <a:bodyPr wrap="square" lIns="91440" tIns="45720" rIns="91440" bIns="45720" rtlCol="0" anchor="t">
            <a:spAutoFit/>
          </a:bodyPr>
          <a:lstStyle/>
          <a:p>
            <a:r>
              <a:rPr lang="en-GB" sz="2400" dirty="0">
                <a:latin typeface="Comic Sans MS" panose="030F0702030302020204" pitchFamily="66" charset="0"/>
              </a:rPr>
              <a:t>We don’t send formal homework each week in Maple class.</a:t>
            </a:r>
          </a:p>
        </p:txBody>
      </p:sp>
    </p:spTree>
    <p:extLst>
      <p:ext uri="{BB962C8B-B14F-4D97-AF65-F5344CB8AC3E}">
        <p14:creationId xmlns:p14="http://schemas.microsoft.com/office/powerpoint/2010/main" val="25760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18950" t="2899" r="3546" b="2899"/>
          <a:stretch/>
        </p:blipFill>
        <p:spPr>
          <a:xfrm>
            <a:off x="1259632" y="1844824"/>
            <a:ext cx="6624736" cy="4680520"/>
          </a:xfrm>
          <a:prstGeom prst="rect">
            <a:avLst/>
          </a:prstGeom>
        </p:spPr>
      </p:pic>
      <p:sp>
        <p:nvSpPr>
          <p:cNvPr id="3" name="TextBox 2">
            <a:extLst>
              <a:ext uri="{FF2B5EF4-FFF2-40B4-BE49-F238E27FC236}">
                <a16:creationId xmlns:a16="http://schemas.microsoft.com/office/drawing/2014/main" id="{7CADED3B-CD9C-507D-13A8-EC70149DD68F}"/>
              </a:ext>
            </a:extLst>
          </p:cNvPr>
          <p:cNvSpPr txBox="1"/>
          <p:nvPr/>
        </p:nvSpPr>
        <p:spPr>
          <a:xfrm>
            <a:off x="1367136" y="548679"/>
            <a:ext cx="7776864" cy="1200329"/>
          </a:xfrm>
          <a:prstGeom prst="rect">
            <a:avLst/>
          </a:prstGeom>
          <a:noFill/>
        </p:spPr>
        <p:txBody>
          <a:bodyPr wrap="square" rtlCol="0">
            <a:spAutoFit/>
          </a:bodyPr>
          <a:lstStyle/>
          <a:p>
            <a:r>
              <a:rPr lang="en-GB" sz="3600" dirty="0"/>
              <a:t>Please take a copy of the Common Exception words before you leave</a:t>
            </a:r>
            <a:r>
              <a:rPr lang="en-GB" dirty="0"/>
              <a:t>.</a:t>
            </a:r>
          </a:p>
        </p:txBody>
      </p:sp>
    </p:spTree>
    <p:extLst>
      <p:ext uri="{BB962C8B-B14F-4D97-AF65-F5344CB8AC3E}">
        <p14:creationId xmlns:p14="http://schemas.microsoft.com/office/powerpoint/2010/main" val="198057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0421F-0A23-454A-AD5D-355071B01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A57C87-2F89-453E-8EEB-E9C203587D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bdd9bf8-020d-4964-b720-1ef7858a6916"/>
    <ds:schemaRef ds:uri="a0a8976a-7299-4835-8070-21fdeedc9cc0"/>
    <ds:schemaRef ds:uri="http://www.w3.org/XML/1998/namespace"/>
    <ds:schemaRef ds:uri="http://purl.org/dc/dcmitype/"/>
  </ds:schemaRefs>
</ds:datastoreItem>
</file>

<file path=customXml/itemProps3.xml><?xml version="1.0" encoding="utf-8"?>
<ds:datastoreItem xmlns:ds="http://schemas.openxmlformats.org/officeDocument/2006/customXml" ds:itemID="{7BE8AFE2-47F5-47E0-8B7A-51CB5CF39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632</TotalTime>
  <Words>608</Words>
  <Application>Microsoft Office PowerPoint</Application>
  <PresentationFormat>On-screen Show (4:3)</PresentationFormat>
  <Paragraphs>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Kristen ITC</vt:lpstr>
      <vt:lpstr>Letter-join 2</vt:lpstr>
      <vt:lpstr>Office Theme</vt:lpstr>
      <vt:lpstr>PowerPoint Presentation</vt:lpstr>
      <vt:lpstr>             We all work together to do our best to shine with God's love, and success in a happy, peaceful and prayerful place where everyone tries to be kind, helpful and caring.  Vision   By reflecting the principles of the Catholic Faith, we at St. Maria Goretti aim to celebrate the uniqueness of each child and through high expectations enable all our children to reach their full potential and become happy, confident and successful individuals.  </vt:lpstr>
      <vt:lpstr>               In Maple class, we want our children to be happy, creative,  imaginative and develop into independent learners, who have a love and passion for all their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SMG Golden Behaviour Rules</vt:lpstr>
      <vt:lpstr>Rewards</vt:lpstr>
      <vt:lpstr>Attendance and punctuality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Milne</dc:creator>
  <cp:lastModifiedBy>Katherine Martin</cp:lastModifiedBy>
  <cp:revision>323</cp:revision>
  <cp:lastPrinted>2019-09-19T08:12:46Z</cp:lastPrinted>
  <dcterms:created xsi:type="dcterms:W3CDTF">2019-09-12T11:12:38Z</dcterms:created>
  <dcterms:modified xsi:type="dcterms:W3CDTF">2026-02-27T18:01:22Z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