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28" r:id="rId3"/>
    <p:sldMasterId id="2147483840" r:id="rId4"/>
    <p:sldMasterId id="2147483843" r:id="rId5"/>
  </p:sldMasterIdLst>
  <p:notesMasterIdLst>
    <p:notesMasterId r:id="rId40"/>
  </p:notesMasterIdLst>
  <p:handoutMasterIdLst>
    <p:handoutMasterId r:id="rId41"/>
  </p:handoutMasterIdLst>
  <p:sldIdLst>
    <p:sldId id="256" r:id="rId6"/>
    <p:sldId id="257" r:id="rId7"/>
    <p:sldId id="261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300" r:id="rId17"/>
    <p:sldId id="301" r:id="rId18"/>
    <p:sldId id="299" r:id="rId19"/>
    <p:sldId id="302" r:id="rId20"/>
    <p:sldId id="303" r:id="rId21"/>
    <p:sldId id="304" r:id="rId22"/>
    <p:sldId id="305" r:id="rId23"/>
    <p:sldId id="306" r:id="rId24"/>
    <p:sldId id="307" r:id="rId25"/>
    <p:sldId id="288" r:id="rId26"/>
    <p:sldId id="289" r:id="rId27"/>
    <p:sldId id="290" r:id="rId28"/>
    <p:sldId id="291" r:id="rId29"/>
    <p:sldId id="298" r:id="rId30"/>
    <p:sldId id="292" r:id="rId31"/>
    <p:sldId id="293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3" d="100"/>
          <a:sy n="83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A2B-3298-468D-8358-2E02C22DE15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7CABE-2AD9-4246-9A9B-319E3F6EE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0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8B877-99B0-4C39-B425-EEB19A0EC3DB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D698-D020-4227-842A-35EFA2330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9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9D698-D020-4227-842A-35EFA2330E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2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4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9D698-D020-4227-842A-35EFA2330EA5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59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0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4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4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8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7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8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4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0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2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8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08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3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3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1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2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77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39" y="104675"/>
            <a:ext cx="884314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427126" y="6520172"/>
            <a:ext cx="2284738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White Rose Maths 2019</a:t>
            </a:r>
            <a:endParaRPr kumimoji="0" lang="en-GB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8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39" y="104675"/>
            <a:ext cx="884314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427126" y="6520172"/>
            <a:ext cx="2284738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White Rose Maths 2019</a:t>
            </a:r>
            <a:endParaRPr kumimoji="0" lang="en-GB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4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4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1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7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5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9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B3BA-72EC-47A4-86EF-84D8B8944977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F4E8-25EC-40A4-8654-A399B0F4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B3BA-72EC-47A4-86EF-84D8B89449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F4E8-25EC-40A4-8654-A399B0F444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039" y="6520172"/>
            <a:ext cx="433119" cy="365125"/>
          </a:xfrm>
          <a:prstGeom prst="rect">
            <a:avLst/>
          </a:prstGeom>
        </p:spPr>
        <p:txBody>
          <a:bodyPr/>
          <a:lstStyle>
            <a:lvl1pPr algn="ctr">
              <a:defRPr sz="1292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 defTabSz="422041"/>
            <a:fld id="{48BAC8EC-B437-49E7-9790-CFA1DD0E61BE}" type="slidenum">
              <a:rPr lang="en-GB" smtClean="0">
                <a:solidFill>
                  <a:srgbClr val="E7E6E6">
                    <a:lumMod val="75000"/>
                  </a:srgbClr>
                </a:solidFill>
              </a:rPr>
              <a:pPr defTabSz="422041"/>
              <a:t>‹#›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23.11.20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Can I interpret data in a pictogram?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805285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082154" y="1412776"/>
            <a:ext cx="163386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04048" y="76470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will half a bottle represent?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87824" y="4725144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580526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will a quarter of a bag represent? How do you know?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1" y="1844824"/>
            <a:ext cx="5046801" cy="288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052736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 many bottles were collected?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How many cans were collected?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How many bags were collected?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How many more bags were collected than cans?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368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450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52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425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0062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5567623" cy="46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10244"/>
            <a:ext cx="6383779" cy="47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446907" y="-488184"/>
            <a:ext cx="6018745" cy="80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9130109" cy="58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8594027" cy="54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89192" cy="57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04800"/>
            <a:ext cx="4515001" cy="62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199" y="395683"/>
            <a:ext cx="4695601" cy="60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data?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13146"/>
            <a:ext cx="813690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Data is just information and we can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organise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data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in different ways.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anyone think of any ways in which present data?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28869"/>
            <a:ext cx="4850401" cy="62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5298968" cy="60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5172084" cy="60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4845352" cy="64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4858252" cy="70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0" y="618500"/>
            <a:ext cx="7413379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19875" y="1545412"/>
          <a:ext cx="3761325" cy="4136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31">
                  <a:extLst>
                    <a:ext uri="{9D8B030D-6E8A-4147-A177-3AD203B41FA5}">
                      <a16:colId xmlns:a16="http://schemas.microsoft.com/office/drawing/2014/main" val="4287608107"/>
                    </a:ext>
                  </a:extLst>
                </a:gridCol>
              </a:tblGrid>
              <a:tr h="262521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Match</a:t>
                      </a:r>
                      <a:endParaRPr lang="en-GB" sz="1300" b="1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Number of goals           </a:t>
                      </a:r>
                      <a:r>
                        <a:rPr lang="en-GB" sz="1300" b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= 2 goals</a:t>
                      </a:r>
                      <a:endParaRPr lang="en-GB" sz="1300" b="1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1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2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79525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3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23658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4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19627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5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09155"/>
                  </a:ext>
                </a:extLst>
              </a:tr>
              <a:tr h="64541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6</a:t>
                      </a:r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65574" marR="65574" marT="32787" marB="3278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231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41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22041">
                <a:defRPr/>
              </a:pPr>
              <a:t>26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124" y="943985"/>
            <a:ext cx="7436566" cy="208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Ron, Amir and Alex record the scores of six football matches. Unfortunately, </a:t>
            </a:r>
          </a:p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Ron spilt paint on them.</a:t>
            </a:r>
          </a:p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Record the results based on</a:t>
            </a:r>
          </a:p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what the children remember.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94015" y="3013093"/>
            <a:ext cx="2884531" cy="886240"/>
          </a:xfrm>
          <a:prstGeom prst="wedgeRoundRectCallout">
            <a:avLst>
              <a:gd name="adj1" fmla="val -62228"/>
              <a:gd name="adj2" fmla="val 20474"/>
              <a:gd name="adj3" fmla="val 16667"/>
            </a:avLst>
          </a:prstGeom>
          <a:solidFill>
            <a:schemeClr val="accent6">
              <a:alpha val="2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>
              <a:lnSpc>
                <a:spcPct val="107000"/>
              </a:lnSpc>
            </a:pPr>
            <a:r>
              <a:rPr lang="en-GB" sz="2215" dirty="0">
                <a:solidFill>
                  <a:prstClr val="black"/>
                </a:solidFill>
                <a:latin typeface="Gill Sans MT" panose="020B0502020104020203" pitchFamily="34" charset="0"/>
                <a:ea typeface="Calibri" charset="0"/>
                <a:cs typeface="Times New Roman" charset="0"/>
              </a:rPr>
              <a:t>Match 1 had 3 more goals than match 3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55651" y="4058917"/>
            <a:ext cx="2703621" cy="892684"/>
          </a:xfrm>
          <a:prstGeom prst="wedgeRoundRectCallout">
            <a:avLst>
              <a:gd name="adj1" fmla="val 64302"/>
              <a:gd name="adj2" fmla="val 15730"/>
              <a:gd name="adj3" fmla="val 16667"/>
            </a:avLst>
          </a:prstGeom>
          <a:solidFill>
            <a:schemeClr val="accent2"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>
              <a:lnSpc>
                <a:spcPct val="107000"/>
              </a:lnSpc>
            </a:pPr>
            <a:r>
              <a:rPr lang="en-GB" sz="2215" dirty="0">
                <a:solidFill>
                  <a:prstClr val="black"/>
                </a:solidFill>
                <a:latin typeface="Gill Sans MT" panose="020B0502020104020203" pitchFamily="34" charset="0"/>
                <a:ea typeface="Calibri" charset="0"/>
                <a:cs typeface="Times New Roman" charset="0"/>
              </a:rPr>
              <a:t>Match 6 had 1 less goal than match 2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829815" y="5101679"/>
            <a:ext cx="2884531" cy="923043"/>
          </a:xfrm>
          <a:prstGeom prst="wedgeRoundRectCallout">
            <a:avLst>
              <a:gd name="adj1" fmla="val -61558"/>
              <a:gd name="adj2" fmla="val 18892"/>
              <a:gd name="adj3" fmla="val 16667"/>
            </a:avLst>
          </a:prstGeom>
          <a:solidFill>
            <a:schemeClr val="accent5">
              <a:alpha val="20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>
              <a:lnSpc>
                <a:spcPct val="107000"/>
              </a:lnSpc>
            </a:pPr>
            <a:r>
              <a:rPr lang="en-GB" sz="2215" dirty="0">
                <a:solidFill>
                  <a:prstClr val="black"/>
                </a:solidFill>
                <a:latin typeface="Gill Sans MT" panose="020B0502020104020203" pitchFamily="34" charset="0"/>
                <a:ea typeface="Calibri" charset="0"/>
                <a:cs typeface="Times New Roman" charset="0"/>
              </a:rPr>
              <a:t>Match 4 had twice as many goals as match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322" y="3134465"/>
            <a:ext cx="1107570" cy="764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87" y="4157001"/>
            <a:ext cx="862515" cy="634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2" y="4951601"/>
            <a:ext cx="912413" cy="1233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118" y="2496217"/>
            <a:ext cx="572301" cy="565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62" y="2496217"/>
            <a:ext cx="572301" cy="565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510" y="2495933"/>
            <a:ext cx="572301" cy="565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120" y="4448435"/>
            <a:ext cx="572301" cy="5650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579" y="4456318"/>
            <a:ext cx="572301" cy="565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419" y="4448434"/>
            <a:ext cx="572301" cy="565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221" y="4456318"/>
            <a:ext cx="572301" cy="5650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137" y="5077163"/>
            <a:ext cx="572301" cy="565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817" y="3134465"/>
            <a:ext cx="572301" cy="565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55" y="4951600"/>
            <a:ext cx="1625073" cy="973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771" y="3691204"/>
            <a:ext cx="2178040" cy="8358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42" y="1791464"/>
            <a:ext cx="2178040" cy="8358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03" y="1473986"/>
            <a:ext cx="352158" cy="3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/>
          <p:cNvGraphicFramePr>
            <a:graphicFrameLocks noGrp="1"/>
          </p:cNvGraphicFramePr>
          <p:nvPr>
            <p:extLst/>
          </p:nvPr>
        </p:nvGraphicFramePr>
        <p:xfrm>
          <a:off x="5032553" y="2277565"/>
          <a:ext cx="3663577" cy="3139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175">
                  <a:extLst>
                    <a:ext uri="{9D8B030D-6E8A-4147-A177-3AD203B41FA5}">
                      <a16:colId xmlns:a16="http://schemas.microsoft.com/office/drawing/2014/main" val="4287608107"/>
                    </a:ext>
                  </a:extLst>
                </a:gridCol>
              </a:tblGrid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Class</a:t>
                      </a:r>
                      <a:endParaRPr lang="en-GB" sz="1700" b="1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Number of eggs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1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2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79525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3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23658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4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19627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5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09155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6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231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41">
              <a:defRPr/>
            </a:pPr>
            <a:fld id="{48BAC8EC-B437-49E7-9790-CFA1DD0E61BE}" type="slidenum">
              <a:rPr lang="en-GB">
                <a:solidFill>
                  <a:srgbClr val="E7E6E6">
                    <a:lumMod val="75000"/>
                  </a:srgbClr>
                </a:solidFill>
              </a:rPr>
              <a:pPr defTabSz="422041">
                <a:defRPr/>
              </a:pPr>
              <a:t>27</a:t>
            </a:fld>
            <a:endParaRPr lang="en-GB" dirty="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124" y="943985"/>
            <a:ext cx="7436566" cy="537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Whitney and Teddy are making pictograms to show how many chocolate eggs each class won at the fair. </a:t>
            </a: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58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1477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21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endParaRPr lang="en-GB" sz="2215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What’s the same and what’s different about them?</a:t>
            </a:r>
          </a:p>
          <a:p>
            <a:pPr defTabSz="422041"/>
            <a:r>
              <a:rPr lang="en-GB" sz="2585" dirty="0">
                <a:solidFill>
                  <a:prstClr val="black"/>
                </a:solidFill>
                <a:latin typeface="Gill Sans MT" panose="020B0502020104020203" pitchFamily="34" charset="0"/>
              </a:rPr>
              <a:t>Whose pictogram do you prefer and why?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4" y="2037673"/>
            <a:ext cx="1055154" cy="1489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750" y="1410406"/>
            <a:ext cx="1061141" cy="77700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278268" y="2277565"/>
          <a:ext cx="3663577" cy="3139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175">
                  <a:extLst>
                    <a:ext uri="{9D8B030D-6E8A-4147-A177-3AD203B41FA5}">
                      <a16:colId xmlns:a16="http://schemas.microsoft.com/office/drawing/2014/main" val="4287608107"/>
                    </a:ext>
                  </a:extLst>
                </a:gridCol>
              </a:tblGrid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Class</a:t>
                      </a:r>
                      <a:endParaRPr lang="en-GB" sz="1700" b="1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Number of eggs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1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2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79525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3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23658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4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619627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5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09155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Gill Sans MT" panose="020B0502020104020203" pitchFamily="34" charset="0"/>
                          <a:ea typeface="Bariol" charset="0"/>
                          <a:cs typeface="Bariol" charset="0"/>
                        </a:rPr>
                        <a:t>6</a:t>
                      </a:r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Gill Sans MT" panose="020B0502020104020203" pitchFamily="34" charset="0"/>
                        <a:ea typeface="Bariol" charset="0"/>
                        <a:cs typeface="Bariol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23192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2645043"/>
            <a:ext cx="593885" cy="433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2645043"/>
            <a:ext cx="593885" cy="433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2645043"/>
            <a:ext cx="593885" cy="433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9" y="2645043"/>
            <a:ext cx="593885" cy="433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3577694"/>
            <a:ext cx="593885" cy="4337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3577694"/>
            <a:ext cx="593885" cy="4337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3577694"/>
            <a:ext cx="593885" cy="4337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3577694"/>
            <a:ext cx="593885" cy="433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9" y="3577694"/>
            <a:ext cx="593885" cy="4337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81" y="3577694"/>
            <a:ext cx="593885" cy="433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43" y="3577694"/>
            <a:ext cx="593885" cy="4337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2" y="3577694"/>
            <a:ext cx="593885" cy="4337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2645043"/>
            <a:ext cx="593885" cy="4337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3101208"/>
            <a:ext cx="593885" cy="4337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3101208"/>
            <a:ext cx="593885" cy="433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9" y="3101208"/>
            <a:ext cx="593885" cy="433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81" y="3101208"/>
            <a:ext cx="593885" cy="433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3101208"/>
            <a:ext cx="593885" cy="433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3101208"/>
            <a:ext cx="593885" cy="433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4041386"/>
            <a:ext cx="593885" cy="4337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4041386"/>
            <a:ext cx="593885" cy="433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81" y="4041386"/>
            <a:ext cx="593885" cy="433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9" y="4041386"/>
            <a:ext cx="593885" cy="4337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4041386"/>
            <a:ext cx="593885" cy="4337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4041386"/>
            <a:ext cx="593885" cy="4337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4502133"/>
            <a:ext cx="593885" cy="4337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4502133"/>
            <a:ext cx="593885" cy="433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4502133"/>
            <a:ext cx="593885" cy="4337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4502133"/>
            <a:ext cx="593885" cy="43373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4962812"/>
            <a:ext cx="593885" cy="4337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58" y="4962812"/>
            <a:ext cx="593885" cy="43373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81" y="4962812"/>
            <a:ext cx="593885" cy="4337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43" y="4962812"/>
            <a:ext cx="593885" cy="4337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19" y="4962812"/>
            <a:ext cx="593885" cy="4337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96" y="4962812"/>
            <a:ext cx="593885" cy="43373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34" y="4962812"/>
            <a:ext cx="593885" cy="4337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2645043"/>
            <a:ext cx="593885" cy="43373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1" y="2645043"/>
            <a:ext cx="593885" cy="43373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3577694"/>
            <a:ext cx="593885" cy="43373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3577694"/>
            <a:ext cx="593885" cy="43373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1" y="3577694"/>
            <a:ext cx="593885" cy="43373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2" y="3577694"/>
            <a:ext cx="593885" cy="43373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2645043"/>
            <a:ext cx="593885" cy="43373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3101208"/>
            <a:ext cx="593885" cy="43373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1" y="3101208"/>
            <a:ext cx="593885" cy="43373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3101208"/>
            <a:ext cx="593885" cy="43373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4041386"/>
            <a:ext cx="593885" cy="43373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1" y="4041386"/>
            <a:ext cx="593885" cy="43373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4041386"/>
            <a:ext cx="593885" cy="4337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4502133"/>
            <a:ext cx="593885" cy="43373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4502133"/>
            <a:ext cx="593885" cy="43373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7" y="4962812"/>
            <a:ext cx="593885" cy="43373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1" y="4962812"/>
            <a:ext cx="593885" cy="43373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4962812"/>
            <a:ext cx="593885" cy="43373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5"/>
          <a:stretch/>
        </p:blipFill>
        <p:spPr>
          <a:xfrm>
            <a:off x="6745920" y="4962811"/>
            <a:ext cx="318943" cy="43373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6" y="2637516"/>
            <a:ext cx="593885" cy="43373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2" y="1753680"/>
            <a:ext cx="593885" cy="43373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6" y="1753679"/>
            <a:ext cx="593885" cy="433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8255" y="1816432"/>
                <a:ext cx="2127442" cy="34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2041"/>
                <a:r>
                  <a:rPr lang="en-GB" sz="1662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KEY:        </a:t>
                </a:r>
                <a14:m>
                  <m:oMath xmlns:m="http://schemas.openxmlformats.org/officeDocument/2006/math">
                    <m:r>
                      <a:rPr lang="en-GB" sz="1662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62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eggs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55" y="1816432"/>
                <a:ext cx="2127442" cy="348109"/>
              </a:xfrm>
              <a:prstGeom prst="rect">
                <a:avLst/>
              </a:prstGeom>
              <a:blipFill>
                <a:blip r:embed="rId6"/>
                <a:stretch>
                  <a:fillRect l="-2006" t="-8772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187994" y="1816432"/>
                <a:ext cx="2127442" cy="34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2041"/>
                <a:r>
                  <a:rPr lang="en-GB" sz="1662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KEY:        </a:t>
                </a:r>
                <a14:m>
                  <m:oMath xmlns:m="http://schemas.openxmlformats.org/officeDocument/2006/math">
                    <m:r>
                      <a:rPr lang="en-GB" sz="1662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62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10 eggs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94" y="1816432"/>
                <a:ext cx="2127442" cy="348109"/>
              </a:xfrm>
              <a:prstGeom prst="rect">
                <a:avLst/>
              </a:prstGeom>
              <a:blipFill>
                <a:blip r:embed="rId7"/>
                <a:stretch>
                  <a:fillRect l="-1719" t="-8772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24.11.20</a:t>
            </a:r>
            <a:endParaRPr lang="en-GB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I present data in a pictogram?</a:t>
            </a:r>
            <a:endParaRPr lang="en-GB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 we looked at data presented in a pictogram. What was a pictogram?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13146"/>
            <a:ext cx="81369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pictogram uses pictures to present data that had been collected.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3645024"/>
            <a:ext cx="3565228" cy="23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52" y="3645024"/>
            <a:ext cx="2955231" cy="225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932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It is important to look at the value of the picture in the key.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298"/>
            <a:ext cx="3055020" cy="230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608114" cy="17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6" y="4077072"/>
            <a:ext cx="2483346" cy="22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8" y="4077072"/>
            <a:ext cx="2947508" cy="20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There are lots of different ways data can be presented.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063818" cy="36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3671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This is another pictogram. What data is being presented?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88182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does 1 cake represent? What does half a cake represent?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0658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9411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cupcakes were sold on Monday?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79" y="4941168"/>
            <a:ext cx="19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x 5 = 30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5172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more cakes were sold on Friday than Wednesday?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42 – 24 = 18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16356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fewer cakes were sold on Tuesday than Saturday?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16356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– 15= 45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Today we are going to make our own pictograms using some data already collected?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13146"/>
            <a:ext cx="81369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r>
              <a:rPr lang="en-GB" sz="1100" dirty="0">
                <a:solidFill>
                  <a:prstClr val="black"/>
                </a:solidFill>
                <a:latin typeface="Open Sans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Open Sans"/>
              </a:rPr>
            </a:b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Our pictograms will be about favourite ice cream flavours. 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07839"/>
              </p:ext>
            </p:extLst>
          </p:nvPr>
        </p:nvGraphicFramePr>
        <p:xfrm>
          <a:off x="251521" y="476672"/>
          <a:ext cx="4320480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215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Ice Cream flavour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GB" sz="1100" b="1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GB" sz="1100" b="1" baseline="0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 ice creams bought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Vanilla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Strawberry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Chocolate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Mint choc chip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6200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8270"/>
            <a:ext cx="1157661" cy="92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15567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Stands for every 2 bought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Vanilla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Strawberry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2584" y="5373216"/>
            <a:ext cx="12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Chocolate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Mint choc chip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" y="4365104"/>
            <a:ext cx="888845" cy="7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" y="3452738"/>
            <a:ext cx="798835" cy="6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4" y="2564904"/>
            <a:ext cx="793254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4365104"/>
            <a:ext cx="888845" cy="7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3381375"/>
            <a:ext cx="86518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90" y="4382393"/>
            <a:ext cx="8905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45"/>
          <a:stretch/>
        </p:blipFill>
        <p:spPr bwMode="auto">
          <a:xfrm>
            <a:off x="4708700" y="2559745"/>
            <a:ext cx="445294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90" y="3384550"/>
            <a:ext cx="865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4313510"/>
            <a:ext cx="444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6200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8270"/>
            <a:ext cx="1157661" cy="92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15567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Stands for every 2 bought 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Vanilla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Strawberry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2584" y="5373216"/>
            <a:ext cx="12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Chocolate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Mint choc chip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" y="4365104"/>
            <a:ext cx="888845" cy="7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" y="3452738"/>
            <a:ext cx="798835" cy="6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4" y="2564904"/>
            <a:ext cx="793254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4365104"/>
            <a:ext cx="888845" cy="7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3381375"/>
            <a:ext cx="86518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90" y="4382393"/>
            <a:ext cx="8905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45"/>
          <a:stretch/>
        </p:blipFill>
        <p:spPr bwMode="auto">
          <a:xfrm>
            <a:off x="4708700" y="2559745"/>
            <a:ext cx="445294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90" y="3384550"/>
            <a:ext cx="8651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4313510"/>
            <a:ext cx="444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was the most popular flavour bought?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was the least popular flavour bought?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more vanilla ice creams were sold than mint choc chip?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61899" cy="5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116632"/>
            <a:ext cx="8621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Today we are going to look at pictograms. This is an example of a pictogram. Why do you think it is called a pictogram?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328592" cy="34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can interpret the data in a pictogram.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7332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can you tell me about the data in this pictogram?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6056" y="2204864"/>
            <a:ext cx="1656184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0232" y="155679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Always put the totals in as this will help you with the answers to any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8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5418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many children are in Class 4? </a:t>
            </a: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many children go to recorder club?</a:t>
            </a: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many more children go to recorder club than chess?</a:t>
            </a:r>
          </a:p>
          <a:p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If 4 more people join computer club how many children will there be?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can answer questions about the pictogram.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171881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 children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 children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293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 – 3 = 6 children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9039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+ 4 = 9 children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9330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9" y="1718811"/>
            <a:ext cx="6486401" cy="494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764704"/>
            <a:ext cx="627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What can you tell me about the data in this pictogram?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39953" y="3068960"/>
            <a:ext cx="2278112" cy="20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47160" y="2492896"/>
            <a:ext cx="217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 ice cream stands for 10 ice creams sold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36096" y="508518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4869160"/>
            <a:ext cx="226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Half an ice cream will stand for 5 ice creams sold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4" y="1196752"/>
            <a:ext cx="4955852" cy="40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83671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Which is the most popular flavour?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Which is the least popular flavour?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many ice creams did the shop sell altogether?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many more chocolate ice creams were sold than strawberry?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many fewer vanilla ice creams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were sold than chocolate?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Chocolate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Strawberry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5091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34509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45 + 35 + 50 = 130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 – 35 = 15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5853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 – 45 = 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44824"/>
            <a:ext cx="7466905" cy="42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is the data in this pictogram different to the others we have looked at?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633</Words>
  <Application>Microsoft Office PowerPoint</Application>
  <PresentationFormat>On-screen Show (4:3)</PresentationFormat>
  <Paragraphs>161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Bariol</vt:lpstr>
      <vt:lpstr>Calibri</vt:lpstr>
      <vt:lpstr>Calibri Light</vt:lpstr>
      <vt:lpstr>Cambria Math</vt:lpstr>
      <vt:lpstr>Comic Sans MS</vt:lpstr>
      <vt:lpstr>Gill Sans MT</vt:lpstr>
      <vt:lpstr>Open Sans</vt:lpstr>
      <vt:lpstr>Times New Roman</vt:lpstr>
      <vt:lpstr>Office Theme</vt:lpstr>
      <vt:lpstr>14_Office Theme</vt:lpstr>
      <vt:lpstr>15_Office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Milne, Laura</cp:lastModifiedBy>
  <cp:revision>57</cp:revision>
  <cp:lastPrinted>2020-11-23T16:17:22Z</cp:lastPrinted>
  <dcterms:created xsi:type="dcterms:W3CDTF">2019-08-06T15:34:27Z</dcterms:created>
  <dcterms:modified xsi:type="dcterms:W3CDTF">2020-11-25T15:44:49Z</dcterms:modified>
</cp:coreProperties>
</file>