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6" r:id="rId6"/>
    <p:sldMasterId id="2147483678" r:id="rId7"/>
    <p:sldMasterId id="2147483690" r:id="rId8"/>
    <p:sldMasterId id="2147483702" r:id="rId9"/>
  </p:sldMasterIdLst>
  <p:sldIdLst>
    <p:sldId id="265" r:id="rId10"/>
    <p:sldId id="279" r:id="rId11"/>
    <p:sldId id="285" r:id="rId12"/>
    <p:sldId id="286" r:id="rId13"/>
    <p:sldId id="287" r:id="rId14"/>
    <p:sldId id="288" r:id="rId15"/>
    <p:sldId id="266" r:id="rId16"/>
    <p:sldId id="268" r:id="rId17"/>
    <p:sldId id="269" r:id="rId18"/>
    <p:sldId id="271" r:id="rId19"/>
    <p:sldId id="270" r:id="rId20"/>
    <p:sldId id="272" r:id="rId21"/>
    <p:sldId id="273" r:id="rId22"/>
    <p:sldId id="274" r:id="rId23"/>
    <p:sldId id="275" r:id="rId24"/>
    <p:sldId id="276" r:id="rId25"/>
    <p:sldId id="277" r:id="rId26"/>
    <p:sldId id="289" r:id="rId27"/>
    <p:sldId id="290" r:id="rId28"/>
    <p:sldId id="284" r:id="rId29"/>
    <p:sldId id="29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p:cViewPr varScale="1">
        <p:scale>
          <a:sx n="88" d="100"/>
          <a:sy n="88" d="100"/>
        </p:scale>
        <p:origin x="120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8" Type="http://schemas.openxmlformats.org/officeDocument/2006/relationships/slideMaster" Target="slideMasters/slideMaster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3236F38-21EB-4F94-9ABA-35AF6099AE27}"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30E1FF-97EE-4B51-9A52-C9C42D75FAF7}" type="slidenum">
              <a:rPr lang="en-GB" smtClean="0"/>
              <a:t>‹#›</a:t>
            </a:fld>
            <a:endParaRPr lang="en-GB"/>
          </a:p>
        </p:txBody>
      </p:sp>
    </p:spTree>
    <p:extLst>
      <p:ext uri="{BB962C8B-B14F-4D97-AF65-F5344CB8AC3E}">
        <p14:creationId xmlns:p14="http://schemas.microsoft.com/office/powerpoint/2010/main" val="22739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236F38-21EB-4F94-9ABA-35AF6099AE27}"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30E1FF-97EE-4B51-9A52-C9C42D75FAF7}" type="slidenum">
              <a:rPr lang="en-GB" smtClean="0"/>
              <a:t>‹#›</a:t>
            </a:fld>
            <a:endParaRPr lang="en-GB"/>
          </a:p>
        </p:txBody>
      </p:sp>
    </p:spTree>
    <p:extLst>
      <p:ext uri="{BB962C8B-B14F-4D97-AF65-F5344CB8AC3E}">
        <p14:creationId xmlns:p14="http://schemas.microsoft.com/office/powerpoint/2010/main" val="389659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236F38-21EB-4F94-9ABA-35AF6099AE27}"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30E1FF-97EE-4B51-9A52-C9C42D75FAF7}" type="slidenum">
              <a:rPr lang="en-GB" smtClean="0"/>
              <a:t>‹#›</a:t>
            </a:fld>
            <a:endParaRPr lang="en-GB"/>
          </a:p>
        </p:txBody>
      </p:sp>
    </p:spTree>
    <p:extLst>
      <p:ext uri="{BB962C8B-B14F-4D97-AF65-F5344CB8AC3E}">
        <p14:creationId xmlns:p14="http://schemas.microsoft.com/office/powerpoint/2010/main" val="3081977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041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pic>
        <p:nvPicPr>
          <p:cNvPr id="3"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126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751987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4" name="Rounded Rectangle 7">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5" name="Title 1">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a:defRPr/>
            </a:pPr>
            <a:r>
              <a:rPr lang="en-US" sz="3600" dirty="0">
                <a:solidFill>
                  <a:srgbClr val="1C1C1C"/>
                </a:solidFill>
                <a:latin typeface="Twinkl" pitchFamily="50" charset="0"/>
              </a:rPr>
              <a:t>Success Criteria</a:t>
            </a:r>
          </a:p>
        </p:txBody>
      </p:sp>
      <p:sp>
        <p:nvSpPr>
          <p:cNvPr id="6" name="Title 1">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a:defRPr/>
            </a:pPr>
            <a:r>
              <a:rPr lang="en-US" sz="3600" dirty="0">
                <a:solidFill>
                  <a:srgbClr val="1C1C1C"/>
                </a:solidFill>
                <a:latin typeface="Twinkl" pitchFamily="50" charset="0"/>
              </a:rPr>
              <a:t>Aim</a:t>
            </a:r>
          </a:p>
        </p:txBody>
      </p:sp>
      <p:sp>
        <p:nvSpPr>
          <p:cNvPr id="7" name="Content Placeholder 15">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a:defRPr/>
            </a:pPr>
            <a:r>
              <a:rPr lang="en-GB" dirty="0">
                <a:latin typeface="Twinkl" pitchFamily="50" charset="0"/>
              </a:rPr>
              <a:t>Statement 2</a:t>
            </a:r>
          </a:p>
          <a:p>
            <a:pPr lvl="1">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81524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80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154139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601481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9278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236F38-21EB-4F94-9ABA-35AF6099AE27}"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30E1FF-97EE-4B51-9A52-C9C42D75FAF7}" type="slidenum">
              <a:rPr lang="en-GB" smtClean="0"/>
              <a:t>‹#›</a:t>
            </a:fld>
            <a:endParaRPr lang="en-GB"/>
          </a:p>
        </p:txBody>
      </p:sp>
    </p:spTree>
    <p:extLst>
      <p:ext uri="{BB962C8B-B14F-4D97-AF65-F5344CB8AC3E}">
        <p14:creationId xmlns:p14="http://schemas.microsoft.com/office/powerpoint/2010/main" val="2244603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720327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518669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808403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64681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26111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51303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144401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499417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515324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89293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236F38-21EB-4F94-9ABA-35AF6099AE27}"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30E1FF-97EE-4B51-9A52-C9C42D75FAF7}" type="slidenum">
              <a:rPr lang="en-GB" smtClean="0"/>
              <a:t>‹#›</a:t>
            </a:fld>
            <a:endParaRPr lang="en-GB"/>
          </a:p>
        </p:txBody>
      </p:sp>
    </p:spTree>
    <p:extLst>
      <p:ext uri="{BB962C8B-B14F-4D97-AF65-F5344CB8AC3E}">
        <p14:creationId xmlns:p14="http://schemas.microsoft.com/office/powerpoint/2010/main" val="2868420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04995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5646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593058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010811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555784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50537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83288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226632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815045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82467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236F38-21EB-4F94-9ABA-35AF6099AE27}"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30E1FF-97EE-4B51-9A52-C9C42D75FAF7}" type="slidenum">
              <a:rPr lang="en-GB" smtClean="0"/>
              <a:t>‹#›</a:t>
            </a:fld>
            <a:endParaRPr lang="en-GB"/>
          </a:p>
        </p:txBody>
      </p:sp>
    </p:spTree>
    <p:extLst>
      <p:ext uri="{BB962C8B-B14F-4D97-AF65-F5344CB8AC3E}">
        <p14:creationId xmlns:p14="http://schemas.microsoft.com/office/powerpoint/2010/main" val="35899393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603412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389939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921139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604694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190562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220423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493940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6869641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72469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20924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236F38-21EB-4F94-9ABA-35AF6099AE27}" type="datetimeFigureOut">
              <a:rPr lang="en-GB" smtClean="0"/>
              <a:t>08/01/2021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30E1FF-97EE-4B51-9A52-C9C42D75FAF7}" type="slidenum">
              <a:rPr lang="en-GB" smtClean="0"/>
              <a:t>‹#›</a:t>
            </a:fld>
            <a:endParaRPr lang="en-GB"/>
          </a:p>
        </p:txBody>
      </p:sp>
    </p:spTree>
    <p:extLst>
      <p:ext uri="{BB962C8B-B14F-4D97-AF65-F5344CB8AC3E}">
        <p14:creationId xmlns:p14="http://schemas.microsoft.com/office/powerpoint/2010/main" val="12086193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5209656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492169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63409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7303397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908092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771584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5914506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9215254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996989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3920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236F38-21EB-4F94-9ABA-35AF6099AE27}" type="datetimeFigureOut">
              <a:rPr lang="en-GB" smtClean="0"/>
              <a:t>08/01/2021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30E1FF-97EE-4B51-9A52-C9C42D75FAF7}" type="slidenum">
              <a:rPr lang="en-GB" smtClean="0"/>
              <a:t>‹#›</a:t>
            </a:fld>
            <a:endParaRPr lang="en-GB"/>
          </a:p>
        </p:txBody>
      </p:sp>
    </p:spTree>
    <p:extLst>
      <p:ext uri="{BB962C8B-B14F-4D97-AF65-F5344CB8AC3E}">
        <p14:creationId xmlns:p14="http://schemas.microsoft.com/office/powerpoint/2010/main" val="2248677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54503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36F38-21EB-4F94-9ABA-35AF6099AE27}" type="datetimeFigureOut">
              <a:rPr lang="en-GB" smtClean="0"/>
              <a:t>08/01/2021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30E1FF-97EE-4B51-9A52-C9C42D75FAF7}" type="slidenum">
              <a:rPr lang="en-GB" smtClean="0"/>
              <a:t>‹#›</a:t>
            </a:fld>
            <a:endParaRPr lang="en-GB"/>
          </a:p>
        </p:txBody>
      </p:sp>
    </p:spTree>
    <p:extLst>
      <p:ext uri="{BB962C8B-B14F-4D97-AF65-F5344CB8AC3E}">
        <p14:creationId xmlns:p14="http://schemas.microsoft.com/office/powerpoint/2010/main" val="219962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36F38-21EB-4F94-9ABA-35AF6099AE27}"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30E1FF-97EE-4B51-9A52-C9C42D75FAF7}" type="slidenum">
              <a:rPr lang="en-GB" smtClean="0"/>
              <a:t>‹#›</a:t>
            </a:fld>
            <a:endParaRPr lang="en-GB"/>
          </a:p>
        </p:txBody>
      </p:sp>
    </p:spTree>
    <p:extLst>
      <p:ext uri="{BB962C8B-B14F-4D97-AF65-F5344CB8AC3E}">
        <p14:creationId xmlns:p14="http://schemas.microsoft.com/office/powerpoint/2010/main" val="155661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36F38-21EB-4F94-9ABA-35AF6099AE27}"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30E1FF-97EE-4B51-9A52-C9C42D75FAF7}" type="slidenum">
              <a:rPr lang="en-GB" smtClean="0"/>
              <a:t>‹#›</a:t>
            </a:fld>
            <a:endParaRPr lang="en-GB"/>
          </a:p>
        </p:txBody>
      </p:sp>
    </p:spTree>
    <p:extLst>
      <p:ext uri="{BB962C8B-B14F-4D97-AF65-F5344CB8AC3E}">
        <p14:creationId xmlns:p14="http://schemas.microsoft.com/office/powerpoint/2010/main" val="80896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36F38-21EB-4F94-9ABA-35AF6099AE27}" type="datetimeFigureOut">
              <a:rPr lang="en-GB" smtClean="0"/>
              <a:t>08/01/2021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0E1FF-97EE-4B51-9A52-C9C42D75FAF7}" type="slidenum">
              <a:rPr lang="en-GB" smtClean="0"/>
              <a:t>‹#›</a:t>
            </a:fld>
            <a:endParaRPr lang="en-GB"/>
          </a:p>
        </p:txBody>
      </p:sp>
    </p:spTree>
    <p:extLst>
      <p:ext uri="{BB962C8B-B14F-4D97-AF65-F5344CB8AC3E}">
        <p14:creationId xmlns:p14="http://schemas.microsoft.com/office/powerpoint/2010/main" val="2576695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32647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5654676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2720923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5027309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8605A8E-F01D-4E1D-B268-8899CCC7B15C}" type="datetimeFigureOut">
              <a:rPr lang="en-GB" smtClean="0">
                <a:solidFill>
                  <a:prstClr val="black">
                    <a:tint val="75000"/>
                  </a:prstClr>
                </a:solidFill>
              </a:rPr>
              <a:pPr defTabSz="685800"/>
              <a:t>08/01/2021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6940E83-7183-4F2E-B8B5-92A995E8CF0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80768413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5" name="TextBox 4"/>
          <p:cNvSpPr txBox="1"/>
          <p:nvPr/>
        </p:nvSpPr>
        <p:spPr>
          <a:xfrm>
            <a:off x="323528" y="260648"/>
            <a:ext cx="7128792" cy="646331"/>
          </a:xfrm>
          <a:prstGeom prst="rect">
            <a:avLst/>
          </a:prstGeom>
          <a:noFill/>
        </p:spPr>
        <p:txBody>
          <a:bodyPr wrap="square" rtlCol="0">
            <a:spAutoFit/>
          </a:bodyPr>
          <a:lstStyle/>
          <a:p>
            <a:r>
              <a:rPr lang="en-GB" sz="3600" b="1" u="sng" dirty="0">
                <a:solidFill>
                  <a:prstClr val="black"/>
                </a:solidFill>
                <a:latin typeface="Comic Sans MS" panose="030F0702030302020204" pitchFamily="66" charset="0"/>
              </a:rPr>
              <a:t>Monday </a:t>
            </a:r>
            <a:r>
              <a:rPr lang="en-GB" sz="3600" b="1" u="sng" dirty="0" smtClean="0">
                <a:solidFill>
                  <a:prstClr val="black"/>
                </a:solidFill>
                <a:latin typeface="Comic Sans MS" panose="030F0702030302020204" pitchFamily="66" charset="0"/>
              </a:rPr>
              <a:t>11</a:t>
            </a:r>
            <a:r>
              <a:rPr lang="en-GB" sz="3600" b="1" u="sng" baseline="30000" dirty="0" smtClean="0">
                <a:solidFill>
                  <a:prstClr val="black"/>
                </a:solidFill>
                <a:latin typeface="Comic Sans MS" panose="030F0702030302020204" pitchFamily="66" charset="0"/>
              </a:rPr>
              <a:t>th</a:t>
            </a:r>
            <a:r>
              <a:rPr lang="en-GB" sz="3600" b="1" u="sng" dirty="0" smtClean="0">
                <a:solidFill>
                  <a:prstClr val="black"/>
                </a:solidFill>
                <a:latin typeface="Comic Sans MS" panose="030F0702030302020204" pitchFamily="66" charset="0"/>
              </a:rPr>
              <a:t> January 2021</a:t>
            </a:r>
            <a:endParaRPr lang="en-GB" sz="3600" b="1" u="sng" dirty="0">
              <a:solidFill>
                <a:prstClr val="black"/>
              </a:solidFill>
              <a:latin typeface="Comic Sans MS" panose="030F0702030302020204" pitchFamily="66" charset="0"/>
            </a:endParaRPr>
          </a:p>
        </p:txBody>
      </p:sp>
      <p:sp>
        <p:nvSpPr>
          <p:cNvPr id="6" name="TextBox 5"/>
          <p:cNvSpPr txBox="1"/>
          <p:nvPr/>
        </p:nvSpPr>
        <p:spPr>
          <a:xfrm>
            <a:off x="323528" y="2060848"/>
            <a:ext cx="7776864" cy="1323439"/>
          </a:xfrm>
          <a:prstGeom prst="rect">
            <a:avLst/>
          </a:prstGeom>
          <a:noFill/>
        </p:spPr>
        <p:txBody>
          <a:bodyPr wrap="square" rtlCol="0">
            <a:spAutoFit/>
          </a:bodyPr>
          <a:lstStyle/>
          <a:p>
            <a:r>
              <a:rPr lang="en-GB" sz="4000" dirty="0" smtClean="0">
                <a:solidFill>
                  <a:prstClr val="black"/>
                </a:solidFill>
                <a:latin typeface="Comic Sans MS" panose="030F0702030302020204" pitchFamily="66" charset="0"/>
              </a:rPr>
              <a:t>Can I identify the different seasons in the Liturgical year? </a:t>
            </a:r>
            <a:endParaRPr lang="en-GB" sz="4000" dirty="0">
              <a:solidFill>
                <a:prstClr val="black"/>
              </a:solidFill>
              <a:latin typeface="Comic Sans MS" panose="030F0702030302020204" pitchFamily="66" charset="0"/>
            </a:endParaRPr>
          </a:p>
        </p:txBody>
      </p:sp>
      <p:sp>
        <p:nvSpPr>
          <p:cNvPr id="4" name="Oval 3"/>
          <p:cNvSpPr/>
          <p:nvPr/>
        </p:nvSpPr>
        <p:spPr>
          <a:xfrm>
            <a:off x="5436096" y="3886200"/>
            <a:ext cx="3022104" cy="2063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Write the date and objective neatly in your home learning book.</a:t>
            </a:r>
            <a:endParaRPr lang="en-GB" dirty="0"/>
          </a:p>
        </p:txBody>
      </p:sp>
    </p:spTree>
    <p:extLst>
      <p:ext uri="{BB962C8B-B14F-4D97-AF65-F5344CB8AC3E}">
        <p14:creationId xmlns:p14="http://schemas.microsoft.com/office/powerpoint/2010/main" val="2764962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37" y="1238002"/>
            <a:ext cx="4297363"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60032" y="908720"/>
            <a:ext cx="4104456" cy="3416320"/>
          </a:xfrm>
          <a:prstGeom prst="rect">
            <a:avLst/>
          </a:prstGeom>
          <a:noFill/>
        </p:spPr>
        <p:txBody>
          <a:bodyPr wrap="square" rtlCol="0">
            <a:spAutoFit/>
          </a:bodyPr>
          <a:lstStyle/>
          <a:p>
            <a:r>
              <a:rPr lang="en-GB" sz="2400" dirty="0" smtClean="0">
                <a:latin typeface="Comic Sans MS" panose="030F0702030302020204" pitchFamily="66" charset="0"/>
              </a:rPr>
              <a:t>It is a calendar of Sundays, feast days and special seasons which are celebrated during one year.  A feast day is a day set aside by the Church family to celebrate an event in the life of Jesus, Mary his mother or a saint.</a:t>
            </a:r>
            <a:endParaRPr lang="en-GB" sz="2400" dirty="0">
              <a:latin typeface="Comic Sans MS" panose="030F0702030302020204" pitchFamily="66" charset="0"/>
            </a:endParaRPr>
          </a:p>
        </p:txBody>
      </p:sp>
      <p:sp>
        <p:nvSpPr>
          <p:cNvPr id="4" name="TextBox 3"/>
          <p:cNvSpPr txBox="1"/>
          <p:nvPr/>
        </p:nvSpPr>
        <p:spPr>
          <a:xfrm>
            <a:off x="284136" y="5670301"/>
            <a:ext cx="8464327" cy="1231106"/>
          </a:xfrm>
          <a:prstGeom prst="rect">
            <a:avLst/>
          </a:prstGeom>
          <a:noFill/>
        </p:spPr>
        <p:txBody>
          <a:bodyPr wrap="square" rtlCol="0">
            <a:spAutoFit/>
          </a:bodyPr>
          <a:lstStyle/>
          <a:p>
            <a:r>
              <a:rPr lang="en-GB" sz="2800" dirty="0" smtClean="0">
                <a:latin typeface="Comic Sans MS" panose="030F0702030302020204" pitchFamily="66" charset="0"/>
              </a:rPr>
              <a:t>Liturgy is the actions and words of the prayer and worship the Church family offers to God.</a:t>
            </a:r>
          </a:p>
          <a:p>
            <a:endParaRPr lang="en-GB" dirty="0"/>
          </a:p>
        </p:txBody>
      </p:sp>
    </p:spTree>
    <p:extLst>
      <p:ext uri="{BB962C8B-B14F-4D97-AF65-F5344CB8AC3E}">
        <p14:creationId xmlns:p14="http://schemas.microsoft.com/office/powerpoint/2010/main" val="552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68" y="548680"/>
            <a:ext cx="4104456" cy="4893647"/>
          </a:xfrm>
          <a:prstGeom prst="rect">
            <a:avLst/>
          </a:prstGeom>
          <a:noFill/>
        </p:spPr>
        <p:txBody>
          <a:bodyPr wrap="square" rtlCol="0">
            <a:spAutoFit/>
          </a:bodyPr>
          <a:lstStyle/>
          <a:p>
            <a:r>
              <a:rPr lang="en-GB" sz="2400" dirty="0" smtClean="0">
                <a:latin typeface="Comic Sans MS" panose="030F0702030302020204" pitchFamily="66" charset="0"/>
              </a:rPr>
              <a:t>The Liturgical Year helps Christians to be close to the work of the Trinity, God the Father, Son and Holy Spirit, throughout the seasons of the year.  It brings the Church family together as everyone shares in the celebrations.  Following the celebrations Christians are sent out to love and serve God in the world.</a:t>
            </a:r>
            <a:endParaRPr lang="en-GB" sz="2400" dirty="0">
              <a:latin typeface="Comic Sans MS" panose="030F0702030302020204" pitchFamily="66"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8052"/>
            <a:ext cx="3892671" cy="401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591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5172224" cy="533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87624" y="260648"/>
            <a:ext cx="6768752" cy="954107"/>
          </a:xfrm>
          <a:prstGeom prst="rect">
            <a:avLst/>
          </a:prstGeom>
          <a:noFill/>
        </p:spPr>
        <p:txBody>
          <a:bodyPr wrap="square" rtlCol="0">
            <a:spAutoFit/>
          </a:bodyPr>
          <a:lstStyle/>
          <a:p>
            <a:pPr algn="ctr"/>
            <a:r>
              <a:rPr lang="en-GB" sz="2800" dirty="0" smtClean="0">
                <a:latin typeface="Comic Sans MS" panose="030F0702030302020204" pitchFamily="66" charset="0"/>
              </a:rPr>
              <a:t>Colours help us follow the journey through the Liturgical  year.</a:t>
            </a:r>
            <a:endParaRPr lang="en-GB" sz="2800" dirty="0">
              <a:latin typeface="Comic Sans MS" panose="030F0702030302020204" pitchFamily="66" charset="0"/>
            </a:endParaRPr>
          </a:p>
        </p:txBody>
      </p:sp>
    </p:spTree>
    <p:extLst>
      <p:ext uri="{BB962C8B-B14F-4D97-AF65-F5344CB8AC3E}">
        <p14:creationId xmlns:p14="http://schemas.microsoft.com/office/powerpoint/2010/main" val="121289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4543842" cy="468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02190" y="764704"/>
            <a:ext cx="3774266" cy="5262979"/>
          </a:xfrm>
          <a:prstGeom prst="rect">
            <a:avLst/>
          </a:prstGeom>
          <a:noFill/>
        </p:spPr>
        <p:txBody>
          <a:bodyPr wrap="square" rtlCol="0">
            <a:spAutoFit/>
          </a:bodyPr>
          <a:lstStyle/>
          <a:p>
            <a:r>
              <a:rPr lang="en-GB" sz="2800" dirty="0" smtClean="0">
                <a:latin typeface="Comic Sans MS" panose="030F0702030302020204" pitchFamily="66" charset="0"/>
              </a:rPr>
              <a:t>White is displayed at Christmas, Trinity Sunday and All Saints’ Day. It is used at happy events, such as weddings and baptisms. White symbolises purity and holiness (being close to God). It also shows respect and honour.</a:t>
            </a:r>
            <a:endParaRPr lang="en-GB" sz="2800" dirty="0">
              <a:latin typeface="Comic Sans MS" panose="030F0702030302020204" pitchFamily="66" charset="0"/>
            </a:endParaRPr>
          </a:p>
        </p:txBody>
      </p:sp>
      <p:sp>
        <p:nvSpPr>
          <p:cNvPr id="4" name="TextBox 3"/>
          <p:cNvSpPr txBox="1"/>
          <p:nvPr/>
        </p:nvSpPr>
        <p:spPr>
          <a:xfrm>
            <a:off x="899592" y="0"/>
            <a:ext cx="3456384" cy="984885"/>
          </a:xfrm>
          <a:prstGeom prst="rect">
            <a:avLst/>
          </a:prstGeom>
          <a:noFill/>
        </p:spPr>
        <p:txBody>
          <a:bodyPr wrap="square" rtlCol="0">
            <a:spAutoFit/>
          </a:bodyPr>
          <a:lstStyle/>
          <a:p>
            <a:endParaRPr lang="en-GB" dirty="0" smtClean="0"/>
          </a:p>
          <a:p>
            <a:pPr algn="ctr"/>
            <a:r>
              <a:rPr lang="en-GB" sz="4000" b="1" u="sng" dirty="0" smtClean="0">
                <a:latin typeface="Comic Sans MS" panose="030F0702030302020204" pitchFamily="66" charset="0"/>
              </a:rPr>
              <a:t>White</a:t>
            </a:r>
            <a:endParaRPr lang="en-GB" sz="4000" b="1" u="sng" dirty="0">
              <a:latin typeface="Comic Sans MS" panose="030F0702030302020204" pitchFamily="66" charset="0"/>
            </a:endParaRPr>
          </a:p>
        </p:txBody>
      </p:sp>
    </p:spTree>
    <p:extLst>
      <p:ext uri="{BB962C8B-B14F-4D97-AF65-F5344CB8AC3E}">
        <p14:creationId xmlns:p14="http://schemas.microsoft.com/office/powerpoint/2010/main" val="343216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fade">
                                      <p:cBhvr>
                                        <p:cTn id="14" dur="1000"/>
                                        <p:tgtEl>
                                          <p:spTgt spid="13314"/>
                                        </p:tgtEl>
                                      </p:cBhvr>
                                    </p:animEffect>
                                    <p:anim calcmode="lin" valueType="num">
                                      <p:cBhvr>
                                        <p:cTn id="15" dur="1000" fill="hold"/>
                                        <p:tgtEl>
                                          <p:spTgt spid="13314"/>
                                        </p:tgtEl>
                                        <p:attrNameLst>
                                          <p:attrName>ppt_x</p:attrName>
                                        </p:attrNameLst>
                                      </p:cBhvr>
                                      <p:tavLst>
                                        <p:tav tm="0">
                                          <p:val>
                                            <p:strVal val="#ppt_x"/>
                                          </p:val>
                                        </p:tav>
                                        <p:tav tm="100000">
                                          <p:val>
                                            <p:strVal val="#ppt_x"/>
                                          </p:val>
                                        </p:tav>
                                      </p:tavLst>
                                    </p:anim>
                                    <p:anim calcmode="lin" valueType="num">
                                      <p:cBhvr>
                                        <p:cTn id="16"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062931"/>
            <a:ext cx="4548187"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692696"/>
            <a:ext cx="3600400" cy="4401205"/>
          </a:xfrm>
          <a:prstGeom prst="rect">
            <a:avLst/>
          </a:prstGeom>
          <a:noFill/>
        </p:spPr>
        <p:txBody>
          <a:bodyPr wrap="square" rtlCol="0">
            <a:spAutoFit/>
          </a:bodyPr>
          <a:lstStyle/>
          <a:p>
            <a:r>
              <a:rPr lang="en-GB" sz="2800" dirty="0" smtClean="0">
                <a:latin typeface="Comic Sans MS" panose="030F0702030302020204" pitchFamily="66" charset="0"/>
              </a:rPr>
              <a:t>Red is used during most of Holy Week and Pentecost. Red is a symbol of the fire that appeared on the disciples’ heads at Pentecost and also reminds Christians of Jesus’ blood when he died.</a:t>
            </a:r>
            <a:endParaRPr lang="en-GB" sz="2800" dirty="0">
              <a:latin typeface="Comic Sans MS" panose="030F0702030302020204" pitchFamily="66" charset="0"/>
            </a:endParaRPr>
          </a:p>
        </p:txBody>
      </p:sp>
      <p:sp>
        <p:nvSpPr>
          <p:cNvPr id="5" name="TextBox 4"/>
          <p:cNvSpPr txBox="1"/>
          <p:nvPr/>
        </p:nvSpPr>
        <p:spPr>
          <a:xfrm>
            <a:off x="4932040" y="188640"/>
            <a:ext cx="2880320" cy="707886"/>
          </a:xfrm>
          <a:prstGeom prst="rect">
            <a:avLst/>
          </a:prstGeom>
          <a:noFill/>
        </p:spPr>
        <p:txBody>
          <a:bodyPr wrap="square" rtlCol="0">
            <a:spAutoFit/>
          </a:bodyPr>
          <a:lstStyle/>
          <a:p>
            <a:pPr algn="ctr"/>
            <a:r>
              <a:rPr lang="en-GB" sz="4000" b="1" u="sng" dirty="0" smtClean="0">
                <a:latin typeface="Comic Sans MS" panose="030F0702030302020204" pitchFamily="66" charset="0"/>
              </a:rPr>
              <a:t>Red</a:t>
            </a:r>
            <a:endParaRPr lang="en-GB" sz="4000" b="1" u="sng" dirty="0">
              <a:latin typeface="Comic Sans MS" panose="030F0702030302020204" pitchFamily="66" charset="0"/>
            </a:endParaRPr>
          </a:p>
        </p:txBody>
      </p:sp>
    </p:spTree>
    <p:extLst>
      <p:ext uri="{BB962C8B-B14F-4D97-AF65-F5344CB8AC3E}">
        <p14:creationId xmlns:p14="http://schemas.microsoft.com/office/powerpoint/2010/main" val="178774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fade">
                                      <p:cBhvr>
                                        <p:cTn id="14" dur="1000"/>
                                        <p:tgtEl>
                                          <p:spTgt spid="14338"/>
                                        </p:tgtEl>
                                      </p:cBhvr>
                                    </p:animEffect>
                                    <p:anim calcmode="lin" valueType="num">
                                      <p:cBhvr>
                                        <p:cTn id="15" dur="1000" fill="hold"/>
                                        <p:tgtEl>
                                          <p:spTgt spid="14338"/>
                                        </p:tgtEl>
                                        <p:attrNameLst>
                                          <p:attrName>ppt_x</p:attrName>
                                        </p:attrNameLst>
                                      </p:cBhvr>
                                      <p:tavLst>
                                        <p:tav tm="0">
                                          <p:val>
                                            <p:strVal val="#ppt_x"/>
                                          </p:val>
                                        </p:tav>
                                        <p:tav tm="100000">
                                          <p:val>
                                            <p:strVal val="#ppt_x"/>
                                          </p:val>
                                        </p:tav>
                                      </p:tavLst>
                                    </p:anim>
                                    <p:anim calcmode="lin" valueType="num">
                                      <p:cBhvr>
                                        <p:cTn id="16"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764704"/>
            <a:ext cx="4548187"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404664"/>
            <a:ext cx="3456384" cy="3970318"/>
          </a:xfrm>
          <a:prstGeom prst="rect">
            <a:avLst/>
          </a:prstGeom>
          <a:noFill/>
        </p:spPr>
        <p:txBody>
          <a:bodyPr wrap="square" rtlCol="0">
            <a:spAutoFit/>
          </a:bodyPr>
          <a:lstStyle/>
          <a:p>
            <a:r>
              <a:rPr lang="en-GB" sz="2800" dirty="0" smtClean="0">
                <a:latin typeface="Comic Sans MS" panose="030F0702030302020204" pitchFamily="66" charset="0"/>
              </a:rPr>
              <a:t>Purple is used during Advent and from Ash Wednesday until the day before Holy Week. Purple symbolises Jesus’ title of the King of kings.</a:t>
            </a:r>
            <a:endParaRPr lang="en-GB" sz="2800" dirty="0">
              <a:latin typeface="Comic Sans MS" panose="030F0702030302020204" pitchFamily="66" charset="0"/>
            </a:endParaRPr>
          </a:p>
        </p:txBody>
      </p:sp>
      <p:sp>
        <p:nvSpPr>
          <p:cNvPr id="3" name="TextBox 2"/>
          <p:cNvSpPr txBox="1"/>
          <p:nvPr/>
        </p:nvSpPr>
        <p:spPr>
          <a:xfrm>
            <a:off x="5148064" y="0"/>
            <a:ext cx="2592288" cy="646331"/>
          </a:xfrm>
          <a:prstGeom prst="rect">
            <a:avLst/>
          </a:prstGeom>
          <a:noFill/>
        </p:spPr>
        <p:txBody>
          <a:bodyPr wrap="square" rtlCol="0">
            <a:spAutoFit/>
          </a:bodyPr>
          <a:lstStyle/>
          <a:p>
            <a:pPr algn="ctr"/>
            <a:r>
              <a:rPr lang="en-GB" sz="3600" b="1" u="sng" dirty="0" smtClean="0">
                <a:latin typeface="Comic Sans MS" panose="030F0702030302020204" pitchFamily="66" charset="0"/>
              </a:rPr>
              <a:t>Purple</a:t>
            </a:r>
            <a:endParaRPr lang="en-GB" sz="3600" b="1" u="sng" dirty="0">
              <a:latin typeface="Comic Sans MS" panose="030F0702030302020204" pitchFamily="66" charset="0"/>
            </a:endParaRPr>
          </a:p>
        </p:txBody>
      </p:sp>
    </p:spTree>
    <p:extLst>
      <p:ext uri="{BB962C8B-B14F-4D97-AF65-F5344CB8AC3E}">
        <p14:creationId xmlns:p14="http://schemas.microsoft.com/office/powerpoint/2010/main" val="121080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fade">
                                      <p:cBhvr>
                                        <p:cTn id="14" dur="1000"/>
                                        <p:tgtEl>
                                          <p:spTgt spid="15362"/>
                                        </p:tgtEl>
                                      </p:cBhvr>
                                    </p:animEffect>
                                    <p:anim calcmode="lin" valueType="num">
                                      <p:cBhvr>
                                        <p:cTn id="15" dur="1000" fill="hold"/>
                                        <p:tgtEl>
                                          <p:spTgt spid="15362"/>
                                        </p:tgtEl>
                                        <p:attrNameLst>
                                          <p:attrName>ppt_x</p:attrName>
                                        </p:attrNameLst>
                                      </p:cBhvr>
                                      <p:tavLst>
                                        <p:tav tm="0">
                                          <p:val>
                                            <p:strVal val="#ppt_x"/>
                                          </p:val>
                                        </p:tav>
                                        <p:tav tm="100000">
                                          <p:val>
                                            <p:strVal val="#ppt_x"/>
                                          </p:val>
                                        </p:tav>
                                      </p:tavLst>
                                    </p:anim>
                                    <p:anim calcmode="lin" valueType="num">
                                      <p:cBhvr>
                                        <p:cTn id="16"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62559"/>
            <a:ext cx="4548187"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48064" y="620688"/>
            <a:ext cx="3456384" cy="6124754"/>
          </a:xfrm>
          <a:prstGeom prst="rect">
            <a:avLst/>
          </a:prstGeom>
          <a:noFill/>
        </p:spPr>
        <p:txBody>
          <a:bodyPr wrap="square" rtlCol="0">
            <a:spAutoFit/>
          </a:bodyPr>
          <a:lstStyle/>
          <a:p>
            <a:r>
              <a:rPr lang="en-GB" sz="2800" dirty="0" smtClean="0">
                <a:latin typeface="Comic Sans MS" panose="030F0702030302020204" pitchFamily="66" charset="0"/>
              </a:rPr>
              <a:t>Green is displayed from the day after Candlemas until Shrove Tuesday, and also from the day after Pentecost until the day before All Saints’ Day. Green is a symbol of life and reminds Christians that Jesus rose from the dead.</a:t>
            </a:r>
            <a:endParaRPr lang="en-GB" sz="2800" dirty="0">
              <a:latin typeface="Comic Sans MS" panose="030F0702030302020204" pitchFamily="66" charset="0"/>
            </a:endParaRPr>
          </a:p>
        </p:txBody>
      </p:sp>
      <p:sp>
        <p:nvSpPr>
          <p:cNvPr id="3" name="TextBox 2"/>
          <p:cNvSpPr txBox="1"/>
          <p:nvPr/>
        </p:nvSpPr>
        <p:spPr>
          <a:xfrm>
            <a:off x="683568" y="260648"/>
            <a:ext cx="3528392" cy="584775"/>
          </a:xfrm>
          <a:prstGeom prst="rect">
            <a:avLst/>
          </a:prstGeom>
          <a:noFill/>
        </p:spPr>
        <p:txBody>
          <a:bodyPr wrap="square" rtlCol="0">
            <a:spAutoFit/>
          </a:bodyPr>
          <a:lstStyle/>
          <a:p>
            <a:pPr algn="ctr"/>
            <a:r>
              <a:rPr lang="en-GB" sz="3200" b="1" u="sng" dirty="0" smtClean="0">
                <a:latin typeface="Comic Sans MS" panose="030F0702030302020204" pitchFamily="66" charset="0"/>
              </a:rPr>
              <a:t>Green</a:t>
            </a:r>
            <a:endParaRPr lang="en-GB" sz="3200" b="1" u="sng" dirty="0">
              <a:latin typeface="Comic Sans MS" panose="030F0702030302020204" pitchFamily="66" charset="0"/>
            </a:endParaRPr>
          </a:p>
        </p:txBody>
      </p:sp>
    </p:spTree>
    <p:extLst>
      <p:ext uri="{BB962C8B-B14F-4D97-AF65-F5344CB8AC3E}">
        <p14:creationId xmlns:p14="http://schemas.microsoft.com/office/powerpoint/2010/main" val="345560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fade">
                                      <p:cBhvr>
                                        <p:cTn id="14" dur="1000"/>
                                        <p:tgtEl>
                                          <p:spTgt spid="16386"/>
                                        </p:tgtEl>
                                      </p:cBhvr>
                                    </p:animEffect>
                                    <p:anim calcmode="lin" valueType="num">
                                      <p:cBhvr>
                                        <p:cTn id="15" dur="1000" fill="hold"/>
                                        <p:tgtEl>
                                          <p:spTgt spid="16386"/>
                                        </p:tgtEl>
                                        <p:attrNameLst>
                                          <p:attrName>ppt_x</p:attrName>
                                        </p:attrNameLst>
                                      </p:cBhvr>
                                      <p:tavLst>
                                        <p:tav tm="0">
                                          <p:val>
                                            <p:strVal val="#ppt_x"/>
                                          </p:val>
                                        </p:tav>
                                        <p:tav tm="100000">
                                          <p:val>
                                            <p:strVal val="#ppt_x"/>
                                          </p:val>
                                        </p:tav>
                                      </p:tavLst>
                                    </p:anim>
                                    <p:anim calcmode="lin" valueType="num">
                                      <p:cBhvr>
                                        <p:cTn id="16"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noChangeArrowheads="1"/>
          </p:cNvSpPr>
          <p:nvPr>
            <p:ph type="title"/>
          </p:nvPr>
        </p:nvSpPr>
        <p:spPr>
          <a:xfrm>
            <a:off x="442913" y="765175"/>
            <a:ext cx="8253412" cy="993775"/>
          </a:xfrm>
          <a:prstGeom prst="roundRect">
            <a:avLst>
              <a:gd name="adj" fmla="val 0"/>
            </a:avLst>
          </a:prstGeom>
          <a:solidFill>
            <a:srgbClr val="46A1DA"/>
          </a:solidFill>
        </p:spPr>
        <p:txBody>
          <a:bodyPr/>
          <a:lstStyle/>
          <a:p>
            <a:pPr eaLnBrk="1" hangingPunct="1"/>
            <a:r>
              <a:rPr lang="en-GB" altLang="en-US" sz="3600" smtClean="0">
                <a:solidFill>
                  <a:schemeClr val="bg1"/>
                </a:solidFill>
              </a:rPr>
              <a:t>Colours in Church</a:t>
            </a:r>
          </a:p>
        </p:txBody>
      </p:sp>
      <p:sp>
        <p:nvSpPr>
          <p:cNvPr id="15363" name="Rectangle 7"/>
          <p:cNvSpPr>
            <a:spLocks noChangeArrowheads="1"/>
          </p:cNvSpPr>
          <p:nvPr/>
        </p:nvSpPr>
        <p:spPr bwMode="auto">
          <a:xfrm>
            <a:off x="755650" y="1974850"/>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gn="ctr" fontAlgn="base">
              <a:lnSpc>
                <a:spcPct val="100000"/>
              </a:lnSpc>
              <a:spcBef>
                <a:spcPct val="0"/>
              </a:spcBef>
              <a:spcAft>
                <a:spcPct val="0"/>
              </a:spcAft>
              <a:buFontTx/>
              <a:buNone/>
            </a:pPr>
            <a:r>
              <a:rPr lang="en-GB" altLang="en-US" sz="1600"/>
              <a:t>Colours are displayed in different areas in a church. </a:t>
            </a:r>
          </a:p>
          <a:p>
            <a:pPr algn="ctr" fontAlgn="base">
              <a:lnSpc>
                <a:spcPct val="100000"/>
              </a:lnSpc>
              <a:spcBef>
                <a:spcPct val="0"/>
              </a:spcBef>
              <a:spcAft>
                <a:spcPct val="0"/>
              </a:spcAft>
              <a:buFontTx/>
              <a:buNone/>
            </a:pPr>
            <a:r>
              <a:rPr lang="en-GB" altLang="en-US" sz="1600"/>
              <a:t>Click on the picture to find out more.</a:t>
            </a:r>
          </a:p>
        </p:txBody>
      </p:sp>
      <p:sp>
        <p:nvSpPr>
          <p:cNvPr id="14" name="Oval 13">
            <a:extLst/>
          </p:cNvPr>
          <p:cNvSpPr/>
          <p:nvPr/>
        </p:nvSpPr>
        <p:spPr>
          <a:xfrm>
            <a:off x="6361113" y="2895600"/>
            <a:ext cx="2027237" cy="2027238"/>
          </a:xfrm>
          <a:prstGeom prst="ellipse">
            <a:avLst/>
          </a:prstGeom>
          <a:solidFill>
            <a:srgbClr val="82CF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19" name="1"/>
          <p:cNvGrpSpPr>
            <a:grpSpLocks/>
          </p:cNvGrpSpPr>
          <p:nvPr/>
        </p:nvGrpSpPr>
        <p:grpSpPr bwMode="auto">
          <a:xfrm>
            <a:off x="755650" y="2716213"/>
            <a:ext cx="2027238" cy="2386012"/>
            <a:chOff x="755650" y="2716427"/>
            <a:chExt cx="2027976" cy="2385588"/>
          </a:xfrm>
        </p:grpSpPr>
        <p:sp>
          <p:nvSpPr>
            <p:cNvPr id="11" name="Oval 10">
              <a:extLst/>
            </p:cNvPr>
            <p:cNvSpPr/>
            <p:nvPr/>
          </p:nvSpPr>
          <p:spPr>
            <a:xfrm>
              <a:off x="755650" y="2895782"/>
              <a:ext cx="2027976" cy="2026878"/>
            </a:xfrm>
            <a:prstGeom prst="ellipse">
              <a:avLst/>
            </a:prstGeom>
            <a:solidFill>
              <a:srgbClr val="82CF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153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008" y="2716427"/>
              <a:ext cx="1125257" cy="238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263" y="2801938"/>
            <a:ext cx="2166937"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0" y="5386388"/>
            <a:ext cx="3582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gn="ctr" fontAlgn="base">
              <a:lnSpc>
                <a:spcPct val="100000"/>
              </a:lnSpc>
              <a:spcBef>
                <a:spcPct val="0"/>
              </a:spcBef>
              <a:spcAft>
                <a:spcPct val="0"/>
              </a:spcAft>
              <a:buFontTx/>
              <a:buNone/>
            </a:pPr>
            <a:r>
              <a:rPr lang="en-GB" altLang="en-US" sz="1600"/>
              <a:t>Vestments – </a:t>
            </a:r>
            <a:br>
              <a:rPr lang="en-GB" altLang="en-US" sz="1600"/>
            </a:br>
            <a:r>
              <a:rPr lang="en-GB" altLang="en-US" sz="1600"/>
              <a:t>Robes worn by a priest.</a:t>
            </a:r>
          </a:p>
        </p:txBody>
      </p:sp>
      <p:sp>
        <p:nvSpPr>
          <p:cNvPr id="16" name="Rectangle 15"/>
          <p:cNvSpPr>
            <a:spLocks noChangeArrowheads="1"/>
          </p:cNvSpPr>
          <p:nvPr/>
        </p:nvSpPr>
        <p:spPr bwMode="auto">
          <a:xfrm>
            <a:off x="2782888" y="5195888"/>
            <a:ext cx="3582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gn="ctr" fontAlgn="base">
              <a:lnSpc>
                <a:spcPct val="100000"/>
              </a:lnSpc>
              <a:spcBef>
                <a:spcPct val="0"/>
              </a:spcBef>
              <a:spcAft>
                <a:spcPct val="0"/>
              </a:spcAft>
              <a:buFontTx/>
              <a:buNone/>
            </a:pPr>
            <a:r>
              <a:rPr lang="en-GB" altLang="en-US" sz="1600"/>
              <a:t>Cross </a:t>
            </a:r>
          </a:p>
          <a:p>
            <a:pPr algn="ctr" fontAlgn="base">
              <a:lnSpc>
                <a:spcPct val="100000"/>
              </a:lnSpc>
              <a:spcBef>
                <a:spcPct val="0"/>
              </a:spcBef>
              <a:spcAft>
                <a:spcPct val="0"/>
              </a:spcAft>
              <a:buFontTx/>
              <a:buNone/>
            </a:pPr>
            <a:r>
              <a:rPr lang="en-GB" altLang="en-US" sz="1600"/>
              <a:t>(with a piece of </a:t>
            </a:r>
            <a:br>
              <a:rPr lang="en-GB" altLang="en-US" sz="1600"/>
            </a:br>
            <a:r>
              <a:rPr lang="en-GB" altLang="en-US" sz="1600"/>
              <a:t>material draped around it) – </a:t>
            </a:r>
          </a:p>
          <a:p>
            <a:pPr algn="ctr" fontAlgn="base">
              <a:lnSpc>
                <a:spcPct val="100000"/>
              </a:lnSpc>
              <a:spcBef>
                <a:spcPct val="0"/>
              </a:spcBef>
              <a:spcAft>
                <a:spcPct val="0"/>
              </a:spcAft>
              <a:buFontTx/>
              <a:buNone/>
            </a:pPr>
            <a:r>
              <a:rPr lang="en-GB" altLang="en-US" sz="1600"/>
              <a:t>A symbol of Jesus’ death on the cross. </a:t>
            </a:r>
          </a:p>
          <a:p>
            <a:pPr algn="ctr" fontAlgn="base">
              <a:lnSpc>
                <a:spcPct val="100000"/>
              </a:lnSpc>
              <a:spcBef>
                <a:spcPct val="0"/>
              </a:spcBef>
              <a:spcAft>
                <a:spcPct val="0"/>
              </a:spcAft>
              <a:buFontTx/>
              <a:buNone/>
            </a:pPr>
            <a:r>
              <a:rPr lang="en-GB" altLang="en-US" sz="1400">
                <a:solidFill>
                  <a:srgbClr val="FF0000"/>
                </a:solidFill>
              </a:rPr>
              <a:t>.</a:t>
            </a:r>
          </a:p>
        </p:txBody>
      </p:sp>
      <p:sp>
        <p:nvSpPr>
          <p:cNvPr id="17" name="Rectangle 16"/>
          <p:cNvSpPr>
            <a:spLocks noChangeArrowheads="1"/>
          </p:cNvSpPr>
          <p:nvPr/>
        </p:nvSpPr>
        <p:spPr bwMode="auto">
          <a:xfrm>
            <a:off x="5711825" y="5349875"/>
            <a:ext cx="3581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gn="ctr" fontAlgn="base">
              <a:lnSpc>
                <a:spcPct val="100000"/>
              </a:lnSpc>
              <a:spcBef>
                <a:spcPct val="0"/>
              </a:spcBef>
              <a:spcAft>
                <a:spcPct val="0"/>
              </a:spcAft>
              <a:buFontTx/>
              <a:buNone/>
            </a:pPr>
            <a:r>
              <a:rPr lang="en-GB" altLang="en-US" sz="1600"/>
              <a:t>Pulpit – </a:t>
            </a:r>
            <a:br>
              <a:rPr lang="en-GB" altLang="en-US" sz="1600"/>
            </a:br>
            <a:r>
              <a:rPr lang="en-GB" altLang="en-US" sz="1600"/>
              <a:t>Where the priest stands </a:t>
            </a:r>
            <a:br>
              <a:rPr lang="en-GB" altLang="en-US" sz="1600"/>
            </a:br>
            <a:r>
              <a:rPr lang="en-GB" altLang="en-US" sz="1600"/>
              <a:t>to read the Bible.</a:t>
            </a:r>
          </a:p>
        </p:txBody>
      </p:sp>
      <p:sp>
        <p:nvSpPr>
          <p:cNvPr id="13" name="Oval 12">
            <a:extLst/>
          </p:cNvPr>
          <p:cNvSpPr/>
          <p:nvPr/>
        </p:nvSpPr>
        <p:spPr bwMode="auto">
          <a:xfrm>
            <a:off x="3557588" y="2895600"/>
            <a:ext cx="2027237" cy="2028825"/>
          </a:xfrm>
          <a:prstGeom prst="ellipse">
            <a:avLst/>
          </a:prstGeom>
          <a:solidFill>
            <a:srgbClr val="82CF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6" name="Group 5"/>
          <p:cNvGrpSpPr>
            <a:grpSpLocks/>
          </p:cNvGrpSpPr>
          <p:nvPr/>
        </p:nvGrpSpPr>
        <p:grpSpPr bwMode="auto">
          <a:xfrm>
            <a:off x="3076575" y="2744788"/>
            <a:ext cx="3502025" cy="2514600"/>
            <a:chOff x="3076288" y="2743994"/>
            <a:chExt cx="3502146" cy="2516149"/>
          </a:xfrm>
        </p:grpSpPr>
        <p:pic>
          <p:nvPicPr>
            <p:cNvPr id="15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288" y="2783722"/>
              <a:ext cx="3502146" cy="247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1499" y="2743994"/>
              <a:ext cx="150023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431435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nextCondLst>
                <p:cond evt="onClick" delay="0">
                  <p:tgtEl>
                    <p:spTgt spid="6"/>
                  </p:tgtEl>
                </p:cond>
              </p:nextCondLst>
            </p:seq>
          </p:childTnLst>
        </p:cTn>
      </p:par>
    </p:tnLst>
    <p:bldLst>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4536504" cy="461665"/>
          </a:xfrm>
          <a:prstGeom prst="rect">
            <a:avLst/>
          </a:prstGeom>
          <a:noFill/>
        </p:spPr>
        <p:txBody>
          <a:bodyPr wrap="square" rtlCol="0">
            <a:spAutoFit/>
          </a:bodyPr>
          <a:lstStyle/>
          <a:p>
            <a:r>
              <a:rPr lang="en-GB" sz="2400" u="sng" dirty="0" smtClean="0">
                <a:latin typeface="Comic Sans MS" panose="030F0702030302020204" pitchFamily="66" charset="0"/>
              </a:rPr>
              <a:t>Task</a:t>
            </a:r>
            <a:endParaRPr lang="en-GB" sz="2400" u="sng" dirty="0">
              <a:latin typeface="Comic Sans MS" panose="030F0702030302020204" pitchFamily="66" charset="0"/>
            </a:endParaRPr>
          </a:p>
        </p:txBody>
      </p:sp>
      <p:sp>
        <p:nvSpPr>
          <p:cNvPr id="3" name="TextBox 2"/>
          <p:cNvSpPr txBox="1"/>
          <p:nvPr/>
        </p:nvSpPr>
        <p:spPr>
          <a:xfrm>
            <a:off x="251520" y="1196752"/>
            <a:ext cx="7920880" cy="3539430"/>
          </a:xfrm>
          <a:prstGeom prst="rect">
            <a:avLst/>
          </a:prstGeom>
          <a:noFill/>
        </p:spPr>
        <p:txBody>
          <a:bodyPr wrap="square" rtlCol="0">
            <a:spAutoFit/>
          </a:bodyPr>
          <a:lstStyle/>
          <a:p>
            <a:r>
              <a:rPr lang="en-GB" sz="2800" dirty="0" smtClean="0">
                <a:latin typeface="Comic Sans MS" panose="030F0702030302020204" pitchFamily="66" charset="0"/>
              </a:rPr>
              <a:t>If you can, print off the liturgical wheel on the next slide (or the one attached to this lesson) and colour in each section the correct colours of the liturgical year. </a:t>
            </a:r>
          </a:p>
          <a:p>
            <a:endParaRPr lang="en-GB" sz="2800" dirty="0">
              <a:latin typeface="Comic Sans MS" panose="030F0702030302020204" pitchFamily="66" charset="0"/>
            </a:endParaRPr>
          </a:p>
          <a:p>
            <a:r>
              <a:rPr lang="en-GB" sz="2800" dirty="0" smtClean="0">
                <a:latin typeface="Comic Sans MS" panose="030F0702030302020204" pitchFamily="66" charset="0"/>
              </a:rPr>
              <a:t>If you have no printer, draw around something circular (a bowl or dish) and in your home learning book make your own liturgical wheel. </a:t>
            </a:r>
            <a:endParaRPr lang="en-GB" sz="2800" dirty="0">
              <a:latin typeface="Comic Sans MS" panose="030F0702030302020204" pitchFamily="66" charset="0"/>
            </a:endParaRPr>
          </a:p>
        </p:txBody>
      </p:sp>
    </p:spTree>
    <p:extLst>
      <p:ext uri="{BB962C8B-B14F-4D97-AF65-F5344CB8AC3E}">
        <p14:creationId xmlns:p14="http://schemas.microsoft.com/office/powerpoint/2010/main" val="1686538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412" t="15401" r="40938" b="5501"/>
          <a:stretch/>
        </p:blipFill>
        <p:spPr>
          <a:xfrm>
            <a:off x="1547664" y="89248"/>
            <a:ext cx="5271240" cy="6768752"/>
          </a:xfrm>
          <a:prstGeom prst="rect">
            <a:avLst/>
          </a:prstGeom>
        </p:spPr>
      </p:pic>
    </p:spTree>
    <p:extLst>
      <p:ext uri="{BB962C8B-B14F-4D97-AF65-F5344CB8AC3E}">
        <p14:creationId xmlns:p14="http://schemas.microsoft.com/office/powerpoint/2010/main" val="741312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Last week we looked at our journey through the new year identifying the good times and difficult times. </a:t>
            </a:r>
            <a:endParaRPr lang="en-GB"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653136"/>
            <a:ext cx="2798763"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334296"/>
            <a:ext cx="23891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83" y="15280"/>
            <a:ext cx="28463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363" y="60127"/>
            <a:ext cx="2798763"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5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1000"/>
                                        <p:tgtEl>
                                          <p:spTgt spid="1027"/>
                                        </p:tgtEl>
                                      </p:cBhvr>
                                    </p:animEffect>
                                    <p:anim calcmode="lin" valueType="num">
                                      <p:cBhvr>
                                        <p:cTn id="29" dur="1000" fill="hold"/>
                                        <p:tgtEl>
                                          <p:spTgt spid="1027"/>
                                        </p:tgtEl>
                                        <p:attrNameLst>
                                          <p:attrName>ppt_x</p:attrName>
                                        </p:attrNameLst>
                                      </p:cBhvr>
                                      <p:tavLst>
                                        <p:tav tm="0">
                                          <p:val>
                                            <p:strVal val="#ppt_x"/>
                                          </p:val>
                                        </p:tav>
                                        <p:tav tm="100000">
                                          <p:val>
                                            <p:strVal val="#ppt_x"/>
                                          </p:val>
                                        </p:tav>
                                      </p:tavLst>
                                    </p:anim>
                                    <p:anim calcmode="lin" valueType="num">
                                      <p:cBhvr>
                                        <p:cTn id="3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fade">
                                      <p:cBhvr>
                                        <p:cTn id="35" dur="1000"/>
                                        <p:tgtEl>
                                          <p:spTgt spid="1029"/>
                                        </p:tgtEl>
                                      </p:cBhvr>
                                    </p:animEffect>
                                    <p:anim calcmode="lin" valueType="num">
                                      <p:cBhvr>
                                        <p:cTn id="36" dur="1000" fill="hold"/>
                                        <p:tgtEl>
                                          <p:spTgt spid="1029"/>
                                        </p:tgtEl>
                                        <p:attrNameLst>
                                          <p:attrName>ppt_x</p:attrName>
                                        </p:attrNameLst>
                                      </p:cBhvr>
                                      <p:tavLst>
                                        <p:tav tm="0">
                                          <p:val>
                                            <p:strVal val="#ppt_x"/>
                                          </p:val>
                                        </p:tav>
                                        <p:tav tm="100000">
                                          <p:val>
                                            <p:strVal val="#ppt_x"/>
                                          </p:val>
                                        </p:tav>
                                      </p:tavLst>
                                    </p:anim>
                                    <p:anim calcmode="lin" valueType="num">
                                      <p:cBhvr>
                                        <p:cTn id="37"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latin typeface="Comic Sans MS" panose="030F0702030302020204" pitchFamily="66" charset="0"/>
              </a:rPr>
              <a:t>Can you find out what we celebrate in each season of the Liturgical Year?</a:t>
            </a:r>
            <a:endParaRPr lang="en-GB" sz="3600"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dirty="0" smtClean="0">
                <a:latin typeface="Comic Sans MS" panose="030F0702030302020204" pitchFamily="66" charset="0"/>
              </a:rPr>
              <a:t>Advent</a:t>
            </a:r>
          </a:p>
          <a:p>
            <a:r>
              <a:rPr lang="en-GB" dirty="0" smtClean="0">
                <a:latin typeface="Comic Sans MS" panose="030F0702030302020204" pitchFamily="66" charset="0"/>
              </a:rPr>
              <a:t>Christmas</a:t>
            </a:r>
          </a:p>
          <a:p>
            <a:r>
              <a:rPr lang="en-GB" dirty="0" smtClean="0">
                <a:latin typeface="Comic Sans MS" panose="030F0702030302020204" pitchFamily="66" charset="0"/>
              </a:rPr>
              <a:t>Ordinary time</a:t>
            </a:r>
          </a:p>
          <a:p>
            <a:r>
              <a:rPr lang="en-GB" dirty="0" smtClean="0">
                <a:latin typeface="Comic Sans MS" panose="030F0702030302020204" pitchFamily="66" charset="0"/>
              </a:rPr>
              <a:t>Lent</a:t>
            </a:r>
          </a:p>
          <a:p>
            <a:r>
              <a:rPr lang="en-GB" dirty="0" smtClean="0">
                <a:latin typeface="Comic Sans MS" panose="030F0702030302020204" pitchFamily="66" charset="0"/>
              </a:rPr>
              <a:t>Easter Triduum</a:t>
            </a:r>
          </a:p>
          <a:p>
            <a:endParaRPr lang="en-GB" dirty="0" smtClean="0"/>
          </a:p>
          <a:p>
            <a:pPr marL="0" indent="0">
              <a:buNone/>
            </a:pPr>
            <a:r>
              <a:rPr lang="en-GB" sz="2000" dirty="0" smtClean="0">
                <a:latin typeface="Comic Sans MS" panose="030F0702030302020204" pitchFamily="66" charset="0"/>
              </a:rPr>
              <a:t>Use the internet to help you and write your answers neatly in your home learning book (you will need these for the next RE lesson) </a:t>
            </a:r>
            <a:r>
              <a:rPr lang="en-GB" sz="2000" dirty="0" smtClean="0">
                <a:latin typeface="Comic Sans MS" panose="030F0702030302020204" pitchFamily="66" charset="0"/>
              </a:rPr>
              <a:t>You can use the information on the next slide too. </a:t>
            </a:r>
            <a:endParaRPr lang="en-GB" sz="2000" dirty="0">
              <a:latin typeface="Comic Sans MS" panose="030F0702030302020204" pitchFamily="66" charset="0"/>
            </a:endParaRPr>
          </a:p>
        </p:txBody>
      </p:sp>
    </p:spTree>
    <p:extLst>
      <p:ext uri="{BB962C8B-B14F-4D97-AF65-F5344CB8AC3E}">
        <p14:creationId xmlns:p14="http://schemas.microsoft.com/office/powerpoint/2010/main" val="1307664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5576" y="445434"/>
            <a:ext cx="6552728" cy="5858780"/>
          </a:xfrm>
          <a:prstGeom prst="rect">
            <a:avLst/>
          </a:prstGeom>
        </p:spPr>
      </p:pic>
    </p:spTree>
    <p:extLst>
      <p:ext uri="{BB962C8B-B14F-4D97-AF65-F5344CB8AC3E}">
        <p14:creationId xmlns:p14="http://schemas.microsoft.com/office/powerpoint/2010/main" val="295740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469" y="1099748"/>
            <a:ext cx="2625328" cy="1747037"/>
          </a:xfrm>
          <a:prstGeom prst="rect">
            <a:avLst/>
          </a:prstGeom>
        </p:spPr>
      </p:pic>
      <p:pic>
        <p:nvPicPr>
          <p:cNvPr id="3" name="Picture 2"/>
          <p:cNvPicPr>
            <a:picLocks noChangeAspect="1"/>
          </p:cNvPicPr>
          <p:nvPr/>
        </p:nvPicPr>
        <p:blipFill>
          <a:blip r:embed="rId3"/>
          <a:stretch>
            <a:fillRect/>
          </a:stretch>
        </p:blipFill>
        <p:spPr>
          <a:xfrm>
            <a:off x="3143480" y="1407319"/>
            <a:ext cx="2825124" cy="1364456"/>
          </a:xfrm>
          <a:prstGeom prst="rect">
            <a:avLst/>
          </a:prstGeom>
        </p:spPr>
      </p:pic>
      <p:pic>
        <p:nvPicPr>
          <p:cNvPr id="4" name="Picture 3"/>
          <p:cNvPicPr>
            <a:picLocks noChangeAspect="1"/>
          </p:cNvPicPr>
          <p:nvPr/>
        </p:nvPicPr>
        <p:blipFill>
          <a:blip r:embed="rId4"/>
          <a:stretch>
            <a:fillRect/>
          </a:stretch>
        </p:blipFill>
        <p:spPr>
          <a:xfrm>
            <a:off x="6507956" y="1607344"/>
            <a:ext cx="2214563" cy="1164431"/>
          </a:xfrm>
          <a:prstGeom prst="rect">
            <a:avLst/>
          </a:prstGeom>
        </p:spPr>
      </p:pic>
      <p:pic>
        <p:nvPicPr>
          <p:cNvPr id="5" name="Picture 4"/>
          <p:cNvPicPr>
            <a:picLocks noChangeAspect="1"/>
          </p:cNvPicPr>
          <p:nvPr/>
        </p:nvPicPr>
        <p:blipFill>
          <a:blip r:embed="rId5"/>
          <a:stretch>
            <a:fillRect/>
          </a:stretch>
        </p:blipFill>
        <p:spPr>
          <a:xfrm>
            <a:off x="321469" y="3671888"/>
            <a:ext cx="2564349" cy="1418034"/>
          </a:xfrm>
          <a:prstGeom prst="rect">
            <a:avLst/>
          </a:prstGeom>
        </p:spPr>
      </p:pic>
      <p:pic>
        <p:nvPicPr>
          <p:cNvPr id="6" name="Picture 5"/>
          <p:cNvPicPr>
            <a:picLocks noChangeAspect="1"/>
          </p:cNvPicPr>
          <p:nvPr/>
        </p:nvPicPr>
        <p:blipFill>
          <a:blip r:embed="rId6"/>
          <a:stretch>
            <a:fillRect/>
          </a:stretch>
        </p:blipFill>
        <p:spPr>
          <a:xfrm>
            <a:off x="3203716" y="3807619"/>
            <a:ext cx="2289828" cy="1282304"/>
          </a:xfrm>
          <a:prstGeom prst="rect">
            <a:avLst/>
          </a:prstGeom>
        </p:spPr>
      </p:pic>
      <p:pic>
        <p:nvPicPr>
          <p:cNvPr id="7" name="Picture 6"/>
          <p:cNvPicPr>
            <a:picLocks noChangeAspect="1"/>
          </p:cNvPicPr>
          <p:nvPr/>
        </p:nvPicPr>
        <p:blipFill>
          <a:blip r:embed="rId7"/>
          <a:stretch>
            <a:fillRect/>
          </a:stretch>
        </p:blipFill>
        <p:spPr>
          <a:xfrm>
            <a:off x="5968604" y="3579019"/>
            <a:ext cx="2839641" cy="1419821"/>
          </a:xfrm>
          <a:prstGeom prst="rect">
            <a:avLst/>
          </a:prstGeom>
        </p:spPr>
      </p:pic>
    </p:spTree>
    <p:extLst>
      <p:ext uri="{BB962C8B-B14F-4D97-AF65-F5344CB8AC3E}">
        <p14:creationId xmlns:p14="http://schemas.microsoft.com/office/powerpoint/2010/main" val="369454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7213" y="1190435"/>
            <a:ext cx="2543175" cy="1424178"/>
          </a:xfrm>
          <a:prstGeom prst="rect">
            <a:avLst/>
          </a:prstGeom>
        </p:spPr>
      </p:pic>
      <p:pic>
        <p:nvPicPr>
          <p:cNvPr id="3" name="Picture 2"/>
          <p:cNvPicPr>
            <a:picLocks noChangeAspect="1"/>
          </p:cNvPicPr>
          <p:nvPr/>
        </p:nvPicPr>
        <p:blipFill>
          <a:blip r:embed="rId3"/>
          <a:stretch>
            <a:fillRect/>
          </a:stretch>
        </p:blipFill>
        <p:spPr>
          <a:xfrm>
            <a:off x="3911554" y="1190434"/>
            <a:ext cx="1792379" cy="1440305"/>
          </a:xfrm>
          <a:prstGeom prst="rect">
            <a:avLst/>
          </a:prstGeom>
        </p:spPr>
      </p:pic>
      <p:pic>
        <p:nvPicPr>
          <p:cNvPr id="4" name="Picture 3"/>
          <p:cNvPicPr>
            <a:picLocks noChangeAspect="1"/>
          </p:cNvPicPr>
          <p:nvPr/>
        </p:nvPicPr>
        <p:blipFill>
          <a:blip r:embed="rId4"/>
          <a:stretch>
            <a:fillRect/>
          </a:stretch>
        </p:blipFill>
        <p:spPr>
          <a:xfrm>
            <a:off x="6515099" y="1507331"/>
            <a:ext cx="2143125" cy="1200150"/>
          </a:xfrm>
          <a:prstGeom prst="rect">
            <a:avLst/>
          </a:prstGeom>
        </p:spPr>
      </p:pic>
    </p:spTree>
    <p:extLst>
      <p:ext uri="{BB962C8B-B14F-4D97-AF65-F5344CB8AC3E}">
        <p14:creationId xmlns:p14="http://schemas.microsoft.com/office/powerpoint/2010/main" val="283125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3" y="404664"/>
            <a:ext cx="5333181" cy="830997"/>
          </a:xfrm>
          <a:prstGeom prst="rect">
            <a:avLst/>
          </a:prstGeom>
          <a:noFill/>
        </p:spPr>
        <p:txBody>
          <a:bodyPr wrap="square" rtlCol="0">
            <a:spAutoFit/>
          </a:bodyPr>
          <a:lstStyle/>
          <a:p>
            <a:pPr defTabSz="685800"/>
            <a:r>
              <a:rPr lang="en-GB" sz="2400" b="1" dirty="0">
                <a:solidFill>
                  <a:prstClr val="black"/>
                </a:solidFill>
                <a:latin typeface="Comic Sans MS" panose="030F0702030302020204" pitchFamily="66" charset="0"/>
              </a:rPr>
              <a:t>We talked about the following questions.</a:t>
            </a:r>
          </a:p>
        </p:txBody>
      </p:sp>
      <p:sp>
        <p:nvSpPr>
          <p:cNvPr id="3" name="TextBox 2"/>
          <p:cNvSpPr txBox="1"/>
          <p:nvPr/>
        </p:nvSpPr>
        <p:spPr>
          <a:xfrm>
            <a:off x="378619" y="1957388"/>
            <a:ext cx="4986338" cy="4154984"/>
          </a:xfrm>
          <a:prstGeom prst="rect">
            <a:avLst/>
          </a:prstGeom>
          <a:noFill/>
        </p:spPr>
        <p:txBody>
          <a:bodyPr wrap="square" rtlCol="0">
            <a:spAutoFit/>
          </a:bodyPr>
          <a:lstStyle/>
          <a:p>
            <a:pPr defTabSz="685800"/>
            <a:r>
              <a:rPr lang="en-GB" sz="2400" dirty="0">
                <a:solidFill>
                  <a:prstClr val="black"/>
                </a:solidFill>
                <a:latin typeface="Comic Sans MS" panose="030F0702030302020204" pitchFamily="66" charset="0"/>
              </a:rPr>
              <a:t>What will the highlights of your year be?</a:t>
            </a:r>
          </a:p>
          <a:p>
            <a:pPr defTabSz="685800"/>
            <a:endParaRPr lang="en-GB" sz="2400" dirty="0">
              <a:solidFill>
                <a:prstClr val="black"/>
              </a:solidFill>
              <a:latin typeface="Comic Sans MS" panose="030F0702030302020204" pitchFamily="66" charset="0"/>
            </a:endParaRPr>
          </a:p>
          <a:p>
            <a:pPr defTabSz="685800"/>
            <a:r>
              <a:rPr lang="en-GB" sz="2400" dirty="0">
                <a:solidFill>
                  <a:prstClr val="black"/>
                </a:solidFill>
                <a:latin typeface="Comic Sans MS" panose="030F0702030302020204" pitchFamily="66" charset="0"/>
              </a:rPr>
              <a:t>Who is with you on your journey?</a:t>
            </a:r>
          </a:p>
          <a:p>
            <a:pPr defTabSz="685800"/>
            <a:endParaRPr lang="en-GB" sz="2400" dirty="0">
              <a:solidFill>
                <a:prstClr val="black"/>
              </a:solidFill>
              <a:latin typeface="Comic Sans MS" panose="030F0702030302020204" pitchFamily="66" charset="0"/>
            </a:endParaRPr>
          </a:p>
          <a:p>
            <a:pPr defTabSz="685800"/>
            <a:r>
              <a:rPr lang="en-GB" sz="2400" dirty="0">
                <a:solidFill>
                  <a:prstClr val="black"/>
                </a:solidFill>
                <a:latin typeface="Comic Sans MS" panose="030F0702030302020204" pitchFamily="66" charset="0"/>
              </a:rPr>
              <a:t>What makes it a good journey?</a:t>
            </a:r>
          </a:p>
          <a:p>
            <a:pPr defTabSz="685800"/>
            <a:endParaRPr lang="en-GB" sz="2400" dirty="0">
              <a:solidFill>
                <a:prstClr val="black"/>
              </a:solidFill>
              <a:latin typeface="Comic Sans MS" panose="030F0702030302020204" pitchFamily="66" charset="0"/>
            </a:endParaRPr>
          </a:p>
          <a:p>
            <a:pPr defTabSz="685800"/>
            <a:r>
              <a:rPr lang="en-GB" sz="2400" dirty="0">
                <a:solidFill>
                  <a:prstClr val="black"/>
                </a:solidFill>
                <a:latin typeface="Comic Sans MS" panose="030F0702030302020204" pitchFamily="66" charset="0"/>
              </a:rPr>
              <a:t>What difficult times might there be?</a:t>
            </a:r>
          </a:p>
          <a:p>
            <a:pPr defTabSz="685800"/>
            <a:endParaRPr lang="en-GB" sz="2400" dirty="0">
              <a:solidFill>
                <a:prstClr val="black"/>
              </a:solidFill>
              <a:latin typeface="Comic Sans MS" panose="030F0702030302020204" pitchFamily="66" charset="0"/>
            </a:endParaRPr>
          </a:p>
          <a:p>
            <a:pPr defTabSz="685800"/>
            <a:endParaRPr lang="en-GB" sz="24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96152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0751467"/>
              </p:ext>
            </p:extLst>
          </p:nvPr>
        </p:nvGraphicFramePr>
        <p:xfrm>
          <a:off x="755577" y="1700804"/>
          <a:ext cx="5616622" cy="4824544"/>
        </p:xfrm>
        <a:graphic>
          <a:graphicData uri="http://schemas.openxmlformats.org/drawingml/2006/table">
            <a:tbl>
              <a:tblPr firstRow="1" firstCol="1" bandRow="1"/>
              <a:tblGrid>
                <a:gridCol w="2306936">
                  <a:extLst>
                    <a:ext uri="{9D8B030D-6E8A-4147-A177-3AD203B41FA5}">
                      <a16:colId xmlns:a16="http://schemas.microsoft.com/office/drawing/2014/main" val="670952331"/>
                    </a:ext>
                  </a:extLst>
                </a:gridCol>
                <a:gridCol w="1654843">
                  <a:extLst>
                    <a:ext uri="{9D8B030D-6E8A-4147-A177-3AD203B41FA5}">
                      <a16:colId xmlns:a16="http://schemas.microsoft.com/office/drawing/2014/main" val="3746264914"/>
                    </a:ext>
                  </a:extLst>
                </a:gridCol>
                <a:gridCol w="1654843">
                  <a:extLst>
                    <a:ext uri="{9D8B030D-6E8A-4147-A177-3AD203B41FA5}">
                      <a16:colId xmlns:a16="http://schemas.microsoft.com/office/drawing/2014/main" val="4201709929"/>
                    </a:ext>
                  </a:extLst>
                </a:gridCol>
              </a:tblGrid>
              <a:tr h="371119">
                <a:tc>
                  <a:txBody>
                    <a:bodyPr/>
                    <a:lstStyle/>
                    <a:p>
                      <a:pPr algn="ctr">
                        <a:lnSpc>
                          <a:spcPct val="115000"/>
                        </a:lnSpc>
                        <a:spcAft>
                          <a:spcPts val="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January</a:t>
                      </a: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019114"/>
                  </a:ext>
                </a:extLst>
              </a:tr>
              <a:tr h="371119">
                <a:tc>
                  <a:txBody>
                    <a:bodyPr/>
                    <a:lstStyle/>
                    <a:p>
                      <a:pPr algn="ctr">
                        <a:lnSpc>
                          <a:spcPct val="115000"/>
                        </a:lnSpc>
                        <a:spcAft>
                          <a:spcPts val="0"/>
                        </a:spcAft>
                      </a:pPr>
                      <a:r>
                        <a:rPr lang="en-GB" sz="1400">
                          <a:effectLst/>
                          <a:latin typeface="Comic Sans MS" panose="030F0702030302020204" pitchFamily="66" charset="0"/>
                          <a:ea typeface="Calibri" panose="020F0502020204030204" pitchFamily="34" charset="0"/>
                          <a:cs typeface="Times New Roman" panose="02020603050405020304" pitchFamily="18" charset="0"/>
                        </a:rPr>
                        <a:t>February</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460596"/>
                  </a:ext>
                </a:extLst>
              </a:tr>
              <a:tr h="371119">
                <a:tc>
                  <a:txBody>
                    <a:bodyPr/>
                    <a:lstStyle/>
                    <a:p>
                      <a:pPr algn="ctr">
                        <a:lnSpc>
                          <a:spcPct val="115000"/>
                        </a:lnSpc>
                        <a:spcAft>
                          <a:spcPts val="0"/>
                        </a:spcAft>
                      </a:pPr>
                      <a:r>
                        <a:rPr lang="en-GB" sz="1400">
                          <a:effectLst/>
                          <a:latin typeface="Comic Sans MS" panose="030F0702030302020204" pitchFamily="66" charset="0"/>
                          <a:ea typeface="Calibri" panose="020F0502020204030204" pitchFamily="34" charset="0"/>
                          <a:cs typeface="Times New Roman" panose="02020603050405020304" pitchFamily="18" charset="0"/>
                        </a:rPr>
                        <a:t>March</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136827"/>
                  </a:ext>
                </a:extLst>
              </a:tr>
              <a:tr h="371119">
                <a:tc>
                  <a:txBody>
                    <a:bodyPr/>
                    <a:lstStyle/>
                    <a:p>
                      <a:pPr algn="ctr">
                        <a:lnSpc>
                          <a:spcPct val="115000"/>
                        </a:lnSpc>
                        <a:spcAft>
                          <a:spcPts val="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April</a:t>
                      </a: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56120"/>
                  </a:ext>
                </a:extLst>
              </a:tr>
              <a:tr h="371119">
                <a:tc>
                  <a:txBody>
                    <a:bodyPr/>
                    <a:lstStyle/>
                    <a:p>
                      <a:pPr algn="ctr">
                        <a:lnSpc>
                          <a:spcPct val="115000"/>
                        </a:lnSpc>
                        <a:spcAft>
                          <a:spcPts val="0"/>
                        </a:spcAft>
                      </a:pPr>
                      <a:r>
                        <a:rPr lang="en-GB" sz="1400">
                          <a:effectLst/>
                          <a:latin typeface="Comic Sans MS" panose="030F0702030302020204" pitchFamily="66" charset="0"/>
                          <a:ea typeface="Calibri" panose="020F0502020204030204" pitchFamily="34" charset="0"/>
                          <a:cs typeface="Times New Roman" panose="02020603050405020304" pitchFamily="18" charset="0"/>
                        </a:rPr>
                        <a:t>May</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773413"/>
                  </a:ext>
                </a:extLst>
              </a:tr>
              <a:tr h="371119">
                <a:tc>
                  <a:txBody>
                    <a:bodyPr/>
                    <a:lstStyle/>
                    <a:p>
                      <a:pPr algn="ctr">
                        <a:lnSpc>
                          <a:spcPct val="115000"/>
                        </a:lnSpc>
                        <a:spcAft>
                          <a:spcPts val="0"/>
                        </a:spcAft>
                      </a:pPr>
                      <a:r>
                        <a:rPr lang="en-GB" sz="1400">
                          <a:effectLst/>
                          <a:latin typeface="Comic Sans MS" panose="030F0702030302020204" pitchFamily="66" charset="0"/>
                          <a:ea typeface="Calibri" panose="020F0502020204030204" pitchFamily="34" charset="0"/>
                          <a:cs typeface="Times New Roman" panose="02020603050405020304" pitchFamily="18" charset="0"/>
                        </a:rPr>
                        <a:t>June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481179"/>
                  </a:ext>
                </a:extLst>
              </a:tr>
              <a:tr h="371119">
                <a:tc>
                  <a:txBody>
                    <a:bodyPr/>
                    <a:lstStyle/>
                    <a:p>
                      <a:pPr algn="ctr">
                        <a:lnSpc>
                          <a:spcPct val="115000"/>
                        </a:lnSpc>
                        <a:spcAft>
                          <a:spcPts val="0"/>
                        </a:spcAft>
                      </a:pPr>
                      <a:r>
                        <a:rPr lang="en-GB" sz="1400">
                          <a:effectLst/>
                          <a:latin typeface="Comic Sans MS" panose="030F0702030302020204" pitchFamily="66" charset="0"/>
                          <a:ea typeface="Calibri" panose="020F0502020204030204" pitchFamily="34" charset="0"/>
                          <a:cs typeface="Times New Roman" panose="02020603050405020304" pitchFamily="18" charset="0"/>
                        </a:rPr>
                        <a:t>July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039571"/>
                  </a:ext>
                </a:extLst>
              </a:tr>
              <a:tr h="371119">
                <a:tc>
                  <a:txBody>
                    <a:bodyPr/>
                    <a:lstStyle/>
                    <a:p>
                      <a:pPr algn="ctr">
                        <a:lnSpc>
                          <a:spcPct val="115000"/>
                        </a:lnSpc>
                        <a:spcAft>
                          <a:spcPts val="0"/>
                        </a:spcAft>
                      </a:pPr>
                      <a:r>
                        <a:rPr lang="en-GB" sz="1400">
                          <a:effectLst/>
                          <a:latin typeface="Comic Sans MS" panose="030F0702030302020204" pitchFamily="66" charset="0"/>
                          <a:ea typeface="Calibri" panose="020F0502020204030204" pitchFamily="34" charset="0"/>
                          <a:cs typeface="Times New Roman" panose="02020603050405020304" pitchFamily="18" charset="0"/>
                        </a:rPr>
                        <a:t>August</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563569"/>
                  </a:ext>
                </a:extLst>
              </a:tr>
              <a:tr h="742235">
                <a:tc>
                  <a:txBody>
                    <a:bodyPr/>
                    <a:lstStyle/>
                    <a:p>
                      <a:pPr algn="ctr">
                        <a:lnSpc>
                          <a:spcPct val="115000"/>
                        </a:lnSpc>
                        <a:spcAft>
                          <a:spcPts val="0"/>
                        </a:spcAft>
                      </a:pPr>
                      <a:r>
                        <a:rPr lang="en-GB" sz="1400">
                          <a:effectLst/>
                          <a:latin typeface="Comic Sans MS" panose="030F0702030302020204" pitchFamily="66" charset="0"/>
                          <a:ea typeface="Calibri" panose="020F0502020204030204" pitchFamily="34" charset="0"/>
                          <a:cs typeface="Times New Roman" panose="02020603050405020304" pitchFamily="18" charset="0"/>
                        </a:rPr>
                        <a:t>September</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724441"/>
                  </a:ext>
                </a:extLst>
              </a:tr>
              <a:tr h="371119">
                <a:tc>
                  <a:txBody>
                    <a:bodyPr/>
                    <a:lstStyle/>
                    <a:p>
                      <a:pPr algn="ctr">
                        <a:lnSpc>
                          <a:spcPct val="115000"/>
                        </a:lnSpc>
                        <a:spcAft>
                          <a:spcPts val="0"/>
                        </a:spcAft>
                      </a:pPr>
                      <a:r>
                        <a:rPr lang="en-GB" sz="1400">
                          <a:effectLst/>
                          <a:latin typeface="Comic Sans MS" panose="030F0702030302020204" pitchFamily="66" charset="0"/>
                          <a:ea typeface="Calibri" panose="020F0502020204030204" pitchFamily="34" charset="0"/>
                          <a:cs typeface="Times New Roman" panose="02020603050405020304" pitchFamily="18" charset="0"/>
                        </a:rPr>
                        <a:t>October</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184448"/>
                  </a:ext>
                </a:extLst>
              </a:tr>
              <a:tr h="371119">
                <a:tc>
                  <a:txBody>
                    <a:bodyPr/>
                    <a:lstStyle/>
                    <a:p>
                      <a:pPr algn="ctr">
                        <a:lnSpc>
                          <a:spcPct val="115000"/>
                        </a:lnSpc>
                        <a:spcAft>
                          <a:spcPts val="0"/>
                        </a:spcAft>
                      </a:pPr>
                      <a:r>
                        <a:rPr lang="en-GB" sz="1400">
                          <a:effectLst/>
                          <a:latin typeface="Comic Sans MS" panose="030F0702030302020204" pitchFamily="66" charset="0"/>
                          <a:ea typeface="Calibri" panose="020F0502020204030204" pitchFamily="34" charset="0"/>
                          <a:cs typeface="Times New Roman" panose="02020603050405020304" pitchFamily="18" charset="0"/>
                        </a:rPr>
                        <a:t>November</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606732"/>
                  </a:ext>
                </a:extLst>
              </a:tr>
              <a:tr h="371119">
                <a:tc>
                  <a:txBody>
                    <a:bodyPr/>
                    <a:lstStyle/>
                    <a:p>
                      <a:pPr algn="ctr">
                        <a:lnSpc>
                          <a:spcPct val="115000"/>
                        </a:lnSpc>
                        <a:spcAft>
                          <a:spcPts val="0"/>
                        </a:spcAft>
                      </a:pPr>
                      <a:r>
                        <a:rPr lang="en-GB" sz="1400">
                          <a:effectLst/>
                          <a:latin typeface="Comic Sans MS" panose="030F0702030302020204" pitchFamily="66" charset="0"/>
                          <a:ea typeface="Calibri" panose="020F0502020204030204" pitchFamily="34" charset="0"/>
                          <a:cs typeface="Times New Roman" panose="02020603050405020304" pitchFamily="18" charset="0"/>
                        </a:rPr>
                        <a:t>December</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7287" marR="27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228805"/>
                  </a:ext>
                </a:extLst>
              </a:tr>
            </a:tbl>
          </a:graphicData>
        </a:graphic>
      </p:graphicFrame>
      <p:sp>
        <p:nvSpPr>
          <p:cNvPr id="3" name="TextBox 2"/>
          <p:cNvSpPr txBox="1"/>
          <p:nvPr/>
        </p:nvSpPr>
        <p:spPr>
          <a:xfrm>
            <a:off x="611560" y="188640"/>
            <a:ext cx="5976664" cy="1200329"/>
          </a:xfrm>
          <a:prstGeom prst="rect">
            <a:avLst/>
          </a:prstGeom>
          <a:noFill/>
        </p:spPr>
        <p:txBody>
          <a:bodyPr wrap="square" rtlCol="0">
            <a:spAutoFit/>
          </a:bodyPr>
          <a:lstStyle/>
          <a:p>
            <a:r>
              <a:rPr lang="en-GB" dirty="0" smtClean="0">
                <a:latin typeface="Comic Sans MS" panose="030F0702030302020204" pitchFamily="66" charset="0"/>
              </a:rPr>
              <a:t>We planned our journey through 2021 and wrote down the things we were looking forward to. Can you remember what you wrote?</a:t>
            </a:r>
          </a:p>
          <a:p>
            <a:endParaRPr lang="en-GB" dirty="0">
              <a:latin typeface="Comic Sans MS" panose="030F0702030302020204" pitchFamily="66" charset="0"/>
            </a:endParaRPr>
          </a:p>
        </p:txBody>
      </p:sp>
    </p:spTree>
    <p:extLst>
      <p:ext uri="{BB962C8B-B14F-4D97-AF65-F5344CB8AC3E}">
        <p14:creationId xmlns:p14="http://schemas.microsoft.com/office/powerpoint/2010/main" val="4166640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4063" y="1304603"/>
            <a:ext cx="5392386" cy="555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63688" y="0"/>
            <a:ext cx="5662761" cy="954107"/>
          </a:xfrm>
          <a:prstGeom prst="rect">
            <a:avLst/>
          </a:prstGeom>
          <a:noFill/>
        </p:spPr>
        <p:txBody>
          <a:bodyPr wrap="square" rtlCol="0">
            <a:spAutoFit/>
          </a:bodyPr>
          <a:lstStyle/>
          <a:p>
            <a:pPr algn="ctr"/>
            <a:r>
              <a:rPr lang="en-GB" sz="2800" dirty="0" smtClean="0">
                <a:latin typeface="Comic Sans MS" panose="030F0702030302020204" pitchFamily="66" charset="0"/>
              </a:rPr>
              <a:t>What do you think this is? Do  you recognise anything?</a:t>
            </a:r>
            <a:endParaRPr lang="en-GB" sz="2800" dirty="0">
              <a:latin typeface="Comic Sans MS" panose="030F0702030302020204" pitchFamily="66" charset="0"/>
            </a:endParaRPr>
          </a:p>
        </p:txBody>
      </p:sp>
    </p:spTree>
    <p:extLst>
      <p:ext uri="{BB962C8B-B14F-4D97-AF65-F5344CB8AC3E}">
        <p14:creationId xmlns:p14="http://schemas.microsoft.com/office/powerpoint/2010/main" val="225434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988840"/>
            <a:ext cx="4300969" cy="443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188640"/>
            <a:ext cx="6277820" cy="1569660"/>
          </a:xfrm>
          <a:prstGeom prst="rect">
            <a:avLst/>
          </a:prstGeom>
          <a:noFill/>
        </p:spPr>
        <p:txBody>
          <a:bodyPr wrap="square" rtlCol="0">
            <a:spAutoFit/>
          </a:bodyPr>
          <a:lstStyle/>
          <a:p>
            <a:pPr algn="ctr"/>
            <a:r>
              <a:rPr lang="en-GB" sz="2400" dirty="0" smtClean="0">
                <a:latin typeface="Comic Sans MS" panose="030F0702030302020204" pitchFamily="66" charset="0"/>
              </a:rPr>
              <a:t>This is called a Liturgical calendar. This calendar marks out the special events and seasons in the Church year. What symbols can your see?</a:t>
            </a:r>
            <a:endParaRPr lang="en-GB" sz="2400" dirty="0">
              <a:latin typeface="Comic Sans MS" panose="030F0702030302020204" pitchFamily="66" charset="0"/>
            </a:endParaRPr>
          </a:p>
        </p:txBody>
      </p:sp>
      <p:cxnSp>
        <p:nvCxnSpPr>
          <p:cNvPr id="9" name="Straight Arrow Connector 8"/>
          <p:cNvCxnSpPr/>
          <p:nvPr/>
        </p:nvCxnSpPr>
        <p:spPr>
          <a:xfrm flipH="1">
            <a:off x="4716016" y="1988840"/>
            <a:ext cx="172819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40721" y="1758300"/>
            <a:ext cx="2251759" cy="369332"/>
          </a:xfrm>
          <a:prstGeom prst="rect">
            <a:avLst/>
          </a:prstGeom>
          <a:noFill/>
        </p:spPr>
        <p:txBody>
          <a:bodyPr wrap="square" rtlCol="0">
            <a:spAutoFit/>
          </a:bodyPr>
          <a:lstStyle/>
          <a:p>
            <a:r>
              <a:rPr lang="en-GB" dirty="0" smtClean="0">
                <a:latin typeface="Comic Sans MS" panose="030F0702030302020204" pitchFamily="66" charset="0"/>
              </a:rPr>
              <a:t>Advent wreath</a:t>
            </a:r>
            <a:endParaRPr lang="en-GB" dirty="0">
              <a:latin typeface="Comic Sans MS" panose="030F0702030302020204" pitchFamily="66" charset="0"/>
            </a:endParaRPr>
          </a:p>
        </p:txBody>
      </p:sp>
      <p:cxnSp>
        <p:nvCxnSpPr>
          <p:cNvPr id="16" name="Straight Arrow Connector 15"/>
          <p:cNvCxnSpPr/>
          <p:nvPr/>
        </p:nvCxnSpPr>
        <p:spPr>
          <a:xfrm flipH="1">
            <a:off x="6444208" y="3620780"/>
            <a:ext cx="1165252" cy="384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05404" y="3212976"/>
            <a:ext cx="1787076" cy="369332"/>
          </a:xfrm>
          <a:prstGeom prst="rect">
            <a:avLst/>
          </a:prstGeom>
          <a:noFill/>
        </p:spPr>
        <p:txBody>
          <a:bodyPr wrap="square" rtlCol="0">
            <a:spAutoFit/>
          </a:bodyPr>
          <a:lstStyle/>
          <a:p>
            <a:r>
              <a:rPr lang="en-GB" dirty="0" smtClean="0">
                <a:latin typeface="Comic Sans MS" panose="030F0702030302020204" pitchFamily="66" charset="0"/>
              </a:rPr>
              <a:t>Easter candle</a:t>
            </a:r>
            <a:endParaRPr lang="en-GB" dirty="0">
              <a:latin typeface="Comic Sans MS" panose="030F0702030302020204" pitchFamily="66" charset="0"/>
            </a:endParaRPr>
          </a:p>
        </p:txBody>
      </p:sp>
      <p:cxnSp>
        <p:nvCxnSpPr>
          <p:cNvPr id="21" name="Straight Arrow Connector 20"/>
          <p:cNvCxnSpPr/>
          <p:nvPr/>
        </p:nvCxnSpPr>
        <p:spPr>
          <a:xfrm flipH="1" flipV="1">
            <a:off x="4716016" y="6021288"/>
            <a:ext cx="1512168" cy="40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69829" y="6021288"/>
            <a:ext cx="1554734" cy="369332"/>
          </a:xfrm>
          <a:prstGeom prst="rect">
            <a:avLst/>
          </a:prstGeom>
          <a:noFill/>
        </p:spPr>
        <p:txBody>
          <a:bodyPr wrap="square" rtlCol="0">
            <a:spAutoFit/>
          </a:bodyPr>
          <a:lstStyle/>
          <a:p>
            <a:r>
              <a:rPr lang="en-GB" dirty="0" smtClean="0">
                <a:latin typeface="Comic Sans MS" panose="030F0702030302020204" pitchFamily="66" charset="0"/>
              </a:rPr>
              <a:t>Flames </a:t>
            </a:r>
            <a:endParaRPr lang="en-GB" dirty="0">
              <a:latin typeface="Comic Sans MS" panose="030F0702030302020204" pitchFamily="66" charset="0"/>
            </a:endParaRPr>
          </a:p>
        </p:txBody>
      </p:sp>
      <p:cxnSp>
        <p:nvCxnSpPr>
          <p:cNvPr id="4" name="Straight Arrow Connector 3"/>
          <p:cNvCxnSpPr/>
          <p:nvPr/>
        </p:nvCxnSpPr>
        <p:spPr>
          <a:xfrm flipV="1">
            <a:off x="971600" y="4437112"/>
            <a:ext cx="1368152"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9512" y="4941168"/>
            <a:ext cx="1296144" cy="369332"/>
          </a:xfrm>
          <a:prstGeom prst="rect">
            <a:avLst/>
          </a:prstGeom>
          <a:noFill/>
        </p:spPr>
        <p:txBody>
          <a:bodyPr wrap="square" rtlCol="0">
            <a:spAutoFit/>
          </a:bodyPr>
          <a:lstStyle/>
          <a:p>
            <a:r>
              <a:rPr lang="en-GB" dirty="0" smtClean="0">
                <a:latin typeface="Comic Sans MS" panose="030F0702030302020204" pitchFamily="66" charset="0"/>
              </a:rPr>
              <a:t>Earth</a:t>
            </a:r>
            <a:endParaRPr lang="en-GB" dirty="0">
              <a:latin typeface="Comic Sans MS" panose="030F0702030302020204" pitchFamily="66" charset="0"/>
            </a:endParaRPr>
          </a:p>
        </p:txBody>
      </p:sp>
      <p:sp>
        <p:nvSpPr>
          <p:cNvPr id="6" name="TextBox 5"/>
          <p:cNvSpPr txBox="1"/>
          <p:nvPr/>
        </p:nvSpPr>
        <p:spPr>
          <a:xfrm>
            <a:off x="251520" y="5877272"/>
            <a:ext cx="2448272" cy="923330"/>
          </a:xfrm>
          <a:prstGeom prst="rect">
            <a:avLst/>
          </a:prstGeom>
          <a:noFill/>
        </p:spPr>
        <p:txBody>
          <a:bodyPr wrap="square" rtlCol="0">
            <a:spAutoFit/>
          </a:bodyPr>
          <a:lstStyle/>
          <a:p>
            <a:r>
              <a:rPr lang="en-GB" dirty="0" smtClean="0">
                <a:latin typeface="Comic Sans MS" panose="030F0702030302020204" pitchFamily="66" charset="0"/>
              </a:rPr>
              <a:t>This is the church’s journey through the year.</a:t>
            </a:r>
            <a:endParaRPr lang="en-GB" dirty="0">
              <a:latin typeface="Comic Sans MS" panose="030F0702030302020204" pitchFamily="66" charset="0"/>
            </a:endParaRPr>
          </a:p>
        </p:txBody>
      </p:sp>
    </p:spTree>
    <p:extLst>
      <p:ext uri="{BB962C8B-B14F-4D97-AF65-F5344CB8AC3E}">
        <p14:creationId xmlns:p14="http://schemas.microsoft.com/office/powerpoint/2010/main" val="12796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anim calcmode="lin" valueType="num">
                                      <p:cBhvr>
                                        <p:cTn id="71" dur="1000" fill="hold"/>
                                        <p:tgtEl>
                                          <p:spTgt spid="5"/>
                                        </p:tgtEl>
                                        <p:attrNameLst>
                                          <p:attrName>ppt_x</p:attrName>
                                        </p:attrNameLst>
                                      </p:cBhvr>
                                      <p:tavLst>
                                        <p:tav tm="0">
                                          <p:val>
                                            <p:strVal val="#ppt_x"/>
                                          </p:val>
                                        </p:tav>
                                        <p:tav tm="100000">
                                          <p:val>
                                            <p:strVal val="#ppt_x"/>
                                          </p:val>
                                        </p:tav>
                                      </p:tavLst>
                                    </p:anim>
                                    <p:anim calcmode="lin" valueType="num">
                                      <p:cBhvr>
                                        <p:cTn id="7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0" end="0"/>
                                            </p:txEl>
                                          </p:spTgt>
                                        </p:tgtEl>
                                        <p:attrNameLst>
                                          <p:attrName>style.visibility</p:attrName>
                                        </p:attrNameLst>
                                      </p:cBhvr>
                                      <p:to>
                                        <p:strVal val="visible"/>
                                      </p:to>
                                    </p:set>
                                    <p:animEffect transition="in" filter="fade">
                                      <p:cBhvr>
                                        <p:cTn id="77" dur="1000"/>
                                        <p:tgtEl>
                                          <p:spTgt spid="6">
                                            <p:txEl>
                                              <p:pRg st="0" end="0"/>
                                            </p:txEl>
                                          </p:spTgt>
                                        </p:tgtEl>
                                      </p:cBhvr>
                                    </p:animEffect>
                                    <p:anim calcmode="lin" valueType="num">
                                      <p:cBhvr>
                                        <p:cTn id="7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37" y="1238002"/>
            <a:ext cx="4297363"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16016" y="764704"/>
            <a:ext cx="4104456" cy="5262979"/>
          </a:xfrm>
          <a:prstGeom prst="rect">
            <a:avLst/>
          </a:prstGeom>
          <a:noFill/>
        </p:spPr>
        <p:txBody>
          <a:bodyPr wrap="square" rtlCol="0">
            <a:spAutoFit/>
          </a:bodyPr>
          <a:lstStyle/>
          <a:p>
            <a:r>
              <a:rPr lang="en-GB" sz="2400" dirty="0" smtClean="0">
                <a:latin typeface="Comic Sans MS" panose="030F0702030302020204" pitchFamily="66" charset="0"/>
              </a:rPr>
              <a:t>The year of the Church family is marked by special events and seasons.  It is called the </a:t>
            </a:r>
            <a:r>
              <a:rPr lang="en-GB" sz="2400" b="1" dirty="0" smtClean="0">
                <a:latin typeface="Comic Sans MS" panose="030F0702030302020204" pitchFamily="66" charset="0"/>
              </a:rPr>
              <a:t>Liturgical Year</a:t>
            </a:r>
            <a:r>
              <a:rPr lang="en-GB" sz="2400" dirty="0" smtClean="0">
                <a:latin typeface="Comic Sans MS" panose="030F0702030302020204" pitchFamily="66" charset="0"/>
              </a:rPr>
              <a:t>.  It begins with the first Sunday of Advent and ends with the feast of Christ the King.  The word liturgical means the Church family’s celebration and remembrance of the journey of Jesus when he lived on earth, his death and Resurrection. </a:t>
            </a:r>
            <a:endParaRPr lang="en-GB" sz="2400" dirty="0">
              <a:latin typeface="Comic Sans MS" panose="030F0702030302020204" pitchFamily="66" charset="0"/>
            </a:endParaRPr>
          </a:p>
        </p:txBody>
      </p:sp>
    </p:spTree>
    <p:extLst>
      <p:ext uri="{BB962C8B-B14F-4D97-AF65-F5344CB8AC3E}">
        <p14:creationId xmlns:p14="http://schemas.microsoft.com/office/powerpoint/2010/main" val="193366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 [Read-Only]" id="{B29F6C71-AAE0-4B64-A45A-1046B855C9CC}" vid="{8E495050-AD79-41D8-9298-D2CAD143682F}"/>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B057C9BE9C5A41BE769B1C2B60F132" ma:contentTypeVersion="13" ma:contentTypeDescription="Create a new document." ma:contentTypeScope="" ma:versionID="c7abc5df8551666119d6d123df3d5118">
  <xsd:schema xmlns:xsd="http://www.w3.org/2001/XMLSchema" xmlns:xs="http://www.w3.org/2001/XMLSchema" xmlns:p="http://schemas.microsoft.com/office/2006/metadata/properties" xmlns:ns3="a0a8976a-7299-4835-8070-21fdeedc9cc0" xmlns:ns4="1bdd9bf8-020d-4964-b720-1ef7858a6916" targetNamespace="http://schemas.microsoft.com/office/2006/metadata/properties" ma:root="true" ma:fieldsID="a82f84373737e2813afe534a578ad1b0" ns3:_="" ns4:_="">
    <xsd:import namespace="a0a8976a-7299-4835-8070-21fdeedc9cc0"/>
    <xsd:import namespace="1bdd9bf8-020d-4964-b720-1ef7858a69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8976a-7299-4835-8070-21fdeedc9c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dd9bf8-020d-4964-b720-1ef7858a691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BF01FF-DFBD-40A2-9F24-BEBAE4DAF4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a8976a-7299-4835-8070-21fdeedc9cc0"/>
    <ds:schemaRef ds:uri="1bdd9bf8-020d-4964-b720-1ef7858a69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BBED6A-355A-4C32-B87A-CD640E57F418}">
  <ds:schemaRefs>
    <ds:schemaRef ds:uri="http://schemas.microsoft.com/sharepoint/v3/contenttype/forms"/>
  </ds:schemaRefs>
</ds:datastoreItem>
</file>

<file path=customXml/itemProps3.xml><?xml version="1.0" encoding="utf-8"?>
<ds:datastoreItem xmlns:ds="http://schemas.openxmlformats.org/officeDocument/2006/customXml" ds:itemID="{DF2CFD5F-6D50-44BA-8CC0-AC4A01C1C17D}">
  <ds:schemaRefs>
    <ds:schemaRef ds:uri="a0a8976a-7299-4835-8070-21fdeedc9cc0"/>
    <ds:schemaRef ds:uri="http://schemas.microsoft.com/office/2006/metadata/properties"/>
    <ds:schemaRef ds:uri="http://schemas.microsoft.com/office/infopath/2007/PartnerControls"/>
    <ds:schemaRef ds:uri="http://schemas.microsoft.com/office/2006/documentManagement/types"/>
    <ds:schemaRef ds:uri="http://purl.org/dc/dcmitype/"/>
    <ds:schemaRef ds:uri="1bdd9bf8-020d-4964-b720-1ef7858a6916"/>
    <ds:schemaRef ds:uri="http://purl.org/dc/elements/1.1/"/>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286</TotalTime>
  <Words>691</Words>
  <Application>Microsoft Office PowerPoint</Application>
  <PresentationFormat>On-screen Show (4:3)</PresentationFormat>
  <Paragraphs>91</Paragraphs>
  <Slides>21</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21</vt:i4>
      </vt:variant>
    </vt:vector>
  </HeadingPairs>
  <TitlesOfParts>
    <vt:vector size="35" baseType="lpstr">
      <vt:lpstr>Arial</vt:lpstr>
      <vt:lpstr>Calibri</vt:lpstr>
      <vt:lpstr>Calibri Light</vt:lpstr>
      <vt:lpstr>Comic Sans MS</vt:lpstr>
      <vt:lpstr>Sassoon Infant Rg</vt:lpstr>
      <vt:lpstr>Times New Roman</vt:lpstr>
      <vt:lpstr>Twinkl</vt:lpstr>
      <vt:lpstr>Twinkl SemiBold</vt:lpstr>
      <vt:lpstr>Office Theme</vt:lpstr>
      <vt:lpstr>1_Office Theme</vt:lpstr>
      <vt:lpstr>2_Office Theme</vt:lpstr>
      <vt:lpstr>3_Office Theme</vt:lpstr>
      <vt:lpstr>4_Office Theme</vt:lpstr>
      <vt:lpstr>5_Office Theme</vt:lpstr>
      <vt:lpstr>PowerPoint Presentation</vt:lpstr>
      <vt:lpstr>Last week we looked at our journey through the new year identifying the good times and difficult times.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Colours in Church</vt:lpstr>
      <vt:lpstr>PowerPoint Presentation</vt:lpstr>
      <vt:lpstr>PowerPoint Presentation</vt:lpstr>
      <vt:lpstr>Can you find out what we celebrate in each season of the Liturgical Year?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Milne</dc:creator>
  <cp:lastModifiedBy>Milne, Laura</cp:lastModifiedBy>
  <cp:revision>20</cp:revision>
  <dcterms:created xsi:type="dcterms:W3CDTF">2020-01-02T14:34:17Z</dcterms:created>
  <dcterms:modified xsi:type="dcterms:W3CDTF">2021-01-08T16:36:25Z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0x0101007DB057C9BE9C5A41BE769B1C2B60F132</vt:lpwstr>
  </property>
</Properties>
</file>