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</p:sldMasterIdLst>
  <p:sldIdLst>
    <p:sldId id="259" r:id="rId8"/>
    <p:sldId id="267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2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2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4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7BC07A20-5F4A-4524-B598-EA8851D49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5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2D928881-3B6A-47A3-909A-DE1A8F9AA6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63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F567F4F-54BE-4C8A-8419-1F1936F8A2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EB8FCDF-E902-4E78-8AEB-186E6FCDE48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91A9E5-2074-4867-B4A6-0D5B3E8FB5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728185-8D87-4D13-9844-D59E52A0D2E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A34E83B6-1BCA-4C0E-8B6B-CAA131643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0048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47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1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7BC07A20-5F4A-4524-B598-EA8851D49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65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2D928881-3B6A-47A3-909A-DE1A8F9AA6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89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656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F567F4F-54BE-4C8A-8419-1F1936F8A2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EB8FCDF-E902-4E78-8AEB-186E6FCDE48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91A9E5-2074-4867-B4A6-0D5B3E8FB5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728185-8D87-4D13-9844-D59E52A0D2E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A34E83B6-1BCA-4C0E-8B6B-CAA131643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0007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089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7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7BC07A20-5F4A-4524-B598-EA8851D49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79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2D928881-3B6A-47A3-909A-DE1A8F9AA6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80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F567F4F-54BE-4C8A-8419-1F1936F8A2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EB8FCDF-E902-4E78-8AEB-186E6FCDE48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91A9E5-2074-4867-B4A6-0D5B3E8FB5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728185-8D87-4D13-9844-D59E52A0D2E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A34E83B6-1BCA-4C0E-8B6B-CAA131643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00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6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82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7BC07A20-5F4A-4524-B598-EA8851D49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22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2D928881-3B6A-47A3-909A-DE1A8F9AA6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56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8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F567F4F-54BE-4C8A-8419-1F1936F8A2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EB8FCDF-E902-4E78-8AEB-186E6FCDE48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91A9E5-2074-4867-B4A6-0D5B3E8FB5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728185-8D87-4D13-9844-D59E52A0D2E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A34E83B6-1BCA-4C0E-8B6B-CAA131643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0567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15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87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7BC07A20-5F4A-4524-B598-EA8851D49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67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2D928881-3B6A-47A3-909A-DE1A8F9AA6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67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F567F4F-54BE-4C8A-8419-1F1936F8A2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EB8FCDF-E902-4E78-8AEB-186E6FCDE48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91A9E5-2074-4867-B4A6-0D5B3E8FB5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728185-8D87-4D13-9844-D59E52A0D2E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A34E83B6-1BCA-4C0E-8B6B-CAA131643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411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4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31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="" xmlns:a16="http://schemas.microsoft.com/office/drawing/2014/main" id="{7BC07A20-5F4A-4524-B598-EA8851D493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451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="" xmlns:a16="http://schemas.microsoft.com/office/drawing/2014/main" id="{2D928881-3B6A-47A3-909A-DE1A8F9AA6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76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11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4F567F4F-54BE-4C8A-8419-1F1936F8A2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0EB8FCDF-E902-4E78-8AEB-186E6FCDE48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3C91A9E5-2074-4867-B4A6-0D5B3E8FB53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9728185-8D87-4D13-9844-D59E52A0D2E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A34E83B6-1BCA-4C0E-8B6B-CAA131643D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9379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5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0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9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2DCF-5F03-457E-A527-7F141E5594A3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0AADF-2970-4C83-AB9F-55EA65A94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79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2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8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07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20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7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Spelling – Using were, where, we’re and wear correctly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5" y="404664"/>
            <a:ext cx="8594875" cy="608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5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0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/>
          </p:cNvSpPr>
          <p:nvPr/>
        </p:nvSpPr>
        <p:spPr bwMode="auto">
          <a:xfrm>
            <a:off x="4741863" y="1550988"/>
            <a:ext cx="3948112" cy="3567112"/>
          </a:xfrm>
          <a:custGeom>
            <a:avLst/>
            <a:gdLst>
              <a:gd name="T0" fmla="*/ 0 w 4649470"/>
              <a:gd name="T1" fmla="*/ 1854879 h 4200525"/>
              <a:gd name="T2" fmla="*/ 2052687 w 4649470"/>
              <a:gd name="T3" fmla="*/ 1854879 h 4200525"/>
              <a:gd name="T4" fmla="*/ 2052687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44F5E742-D39B-4E04-BEE3-EE15E5A9582F}"/>
              </a:ext>
            </a:extLst>
          </p:cNvPr>
          <p:cNvSpPr txBox="1"/>
          <p:nvPr/>
        </p:nvSpPr>
        <p:spPr>
          <a:xfrm>
            <a:off x="4435475" y="5253038"/>
            <a:ext cx="4649788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669925">
              <a:spcBef>
                <a:spcPts val="100"/>
              </a:spcBef>
              <a:defRPr/>
            </a:pPr>
            <a:r>
              <a:rPr sz="1700" b="1" dirty="0">
                <a:solidFill>
                  <a:srgbClr val="292526"/>
                </a:solidFill>
                <a:cs typeface="Twinkl"/>
              </a:rPr>
              <a:t>They </a:t>
            </a:r>
            <a:r>
              <a:rPr sz="1700" b="1" spc="-15" dirty="0">
                <a:solidFill>
                  <a:srgbClr val="00A650"/>
                </a:solidFill>
                <a:cs typeface="Twinkl"/>
              </a:rPr>
              <a:t>were </a:t>
            </a:r>
            <a:r>
              <a:rPr sz="1700" b="1" spc="-5" dirty="0">
                <a:solidFill>
                  <a:srgbClr val="292526"/>
                </a:solidFill>
                <a:cs typeface="Twinkl"/>
              </a:rPr>
              <a:t>going </a:t>
            </a:r>
            <a:r>
              <a:rPr sz="1700" b="1" dirty="0">
                <a:solidFill>
                  <a:srgbClr val="292526"/>
                </a:solidFill>
                <a:cs typeface="Twinkl"/>
              </a:rPr>
              <a:t>on their</a:t>
            </a:r>
            <a:r>
              <a:rPr sz="1700" b="1" spc="-5" dirty="0">
                <a:solidFill>
                  <a:srgbClr val="292526"/>
                </a:solidFill>
                <a:cs typeface="Twinkl"/>
              </a:rPr>
              <a:t> holiday.</a:t>
            </a:r>
            <a:endParaRPr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8196" name="object 5"/>
          <p:cNvSpPr>
            <a:spLocks/>
          </p:cNvSpPr>
          <p:nvPr/>
        </p:nvSpPr>
        <p:spPr bwMode="auto">
          <a:xfrm>
            <a:off x="444500" y="1550988"/>
            <a:ext cx="3983038" cy="3567112"/>
          </a:xfrm>
          <a:custGeom>
            <a:avLst/>
            <a:gdLst>
              <a:gd name="T0" fmla="*/ 0 w 4649470"/>
              <a:gd name="T1" fmla="*/ 1854879 h 4200525"/>
              <a:gd name="T2" fmla="*/ 2145101 w 4649470"/>
              <a:gd name="T3" fmla="*/ 1854879 h 4200525"/>
              <a:gd name="T4" fmla="*/ 2145101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A7F1BFCD-225E-4E42-A4F1-AB8C87B06B1C}"/>
              </a:ext>
            </a:extLst>
          </p:cNvPr>
          <p:cNvSpPr txBox="1"/>
          <p:nvPr/>
        </p:nvSpPr>
        <p:spPr>
          <a:xfrm>
            <a:off x="119063" y="5253038"/>
            <a:ext cx="4649787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494665">
              <a:spcBef>
                <a:spcPts val="100"/>
              </a:spcBef>
              <a:defRPr/>
            </a:pPr>
            <a:r>
              <a:rPr sz="1700" b="1" spc="-10" dirty="0">
                <a:solidFill>
                  <a:srgbClr val="292526"/>
                </a:solidFill>
                <a:cs typeface="Twinkl"/>
              </a:rPr>
              <a:t>There </a:t>
            </a:r>
            <a:r>
              <a:rPr sz="1700" b="1" spc="-15" dirty="0">
                <a:solidFill>
                  <a:srgbClr val="00A650"/>
                </a:solidFill>
                <a:cs typeface="Twinkl"/>
              </a:rPr>
              <a:t>were </a:t>
            </a:r>
            <a:r>
              <a:rPr sz="1700" b="1" dirty="0">
                <a:solidFill>
                  <a:srgbClr val="292526"/>
                </a:solidFill>
                <a:cs typeface="Twinkl"/>
              </a:rPr>
              <a:t>lots of </a:t>
            </a:r>
            <a:r>
              <a:rPr sz="1700" b="1" spc="-5" dirty="0">
                <a:solidFill>
                  <a:srgbClr val="292526"/>
                </a:solidFill>
                <a:cs typeface="Twinkl"/>
              </a:rPr>
              <a:t>cakes </a:t>
            </a:r>
            <a:r>
              <a:rPr sz="1700" b="1" dirty="0">
                <a:solidFill>
                  <a:srgbClr val="292526"/>
                </a:solidFill>
                <a:cs typeface="Twinkl"/>
              </a:rPr>
              <a:t>at the</a:t>
            </a:r>
            <a:r>
              <a:rPr sz="1700" b="1" spc="-5" dirty="0">
                <a:solidFill>
                  <a:srgbClr val="292526"/>
                </a:solidFill>
                <a:cs typeface="Twinkl"/>
              </a:rPr>
              <a:t> party.</a:t>
            </a:r>
            <a:endParaRPr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8198" name="object 7"/>
          <p:cNvSpPr>
            <a:spLocks noChangeArrowheads="1"/>
          </p:cNvSpPr>
          <p:nvPr/>
        </p:nvSpPr>
        <p:spPr bwMode="auto">
          <a:xfrm>
            <a:off x="887413" y="2343150"/>
            <a:ext cx="3114675" cy="2160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  <p:sp>
        <p:nvSpPr>
          <p:cNvPr id="8199" name="object 8"/>
          <p:cNvSpPr>
            <a:spLocks noChangeArrowheads="1"/>
          </p:cNvSpPr>
          <p:nvPr/>
        </p:nvSpPr>
        <p:spPr bwMode="auto">
          <a:xfrm>
            <a:off x="5253038" y="1685925"/>
            <a:ext cx="2884487" cy="3300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  <p:sp>
        <p:nvSpPr>
          <p:cNvPr id="8200" name="Tit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mtClean="0"/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31430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/>
          </p:cNvSpPr>
          <p:nvPr/>
        </p:nvSpPr>
        <p:spPr bwMode="auto">
          <a:xfrm>
            <a:off x="4741863" y="1550988"/>
            <a:ext cx="3948112" cy="3567112"/>
          </a:xfrm>
          <a:custGeom>
            <a:avLst/>
            <a:gdLst>
              <a:gd name="T0" fmla="*/ 0 w 4649470"/>
              <a:gd name="T1" fmla="*/ 1854879 h 4200525"/>
              <a:gd name="T2" fmla="*/ 2052687 w 4649470"/>
              <a:gd name="T3" fmla="*/ 1854879 h 4200525"/>
              <a:gd name="T4" fmla="*/ 2052687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F95D1734-5C60-4B61-B49D-194CD206BA27}"/>
              </a:ext>
            </a:extLst>
          </p:cNvPr>
          <p:cNvSpPr txBox="1"/>
          <p:nvPr/>
        </p:nvSpPr>
        <p:spPr>
          <a:xfrm>
            <a:off x="4435475" y="5253038"/>
            <a:ext cx="4649788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085215">
              <a:spcBef>
                <a:spcPts val="100"/>
              </a:spcBef>
              <a:defRPr/>
            </a:pPr>
            <a:r>
              <a:rPr lang="en-GB" sz="1700" b="1" dirty="0">
                <a:solidFill>
                  <a:srgbClr val="292526"/>
                </a:solidFill>
                <a:cs typeface="Twinkl"/>
              </a:rPr>
              <a:t>This is </a:t>
            </a:r>
            <a:r>
              <a:rPr lang="en-GB" sz="1700" b="1" spc="-10" dirty="0">
                <a:solidFill>
                  <a:srgbClr val="00A650"/>
                </a:solidFill>
                <a:cs typeface="Twinkl"/>
              </a:rPr>
              <a:t>where </a:t>
            </a:r>
            <a:r>
              <a:rPr lang="en-GB" sz="1700" b="1" dirty="0">
                <a:solidFill>
                  <a:srgbClr val="292526"/>
                </a:solidFill>
                <a:cs typeface="Twinkl"/>
              </a:rPr>
              <a:t>I </a:t>
            </a:r>
            <a:r>
              <a:rPr lang="en-GB" sz="1700" b="1" spc="-5" dirty="0">
                <a:solidFill>
                  <a:srgbClr val="292526"/>
                </a:solidFill>
                <a:cs typeface="Twinkl"/>
              </a:rPr>
              <a:t>was</a:t>
            </a:r>
            <a:r>
              <a:rPr lang="en-GB" sz="1700" b="1" spc="-15" dirty="0">
                <a:solidFill>
                  <a:srgbClr val="292526"/>
                </a:solidFill>
                <a:cs typeface="Twinkl"/>
              </a:rPr>
              <a:t> </a:t>
            </a:r>
            <a:r>
              <a:rPr lang="en-GB" sz="1700" b="1" spc="-5" dirty="0">
                <a:solidFill>
                  <a:srgbClr val="292526"/>
                </a:solidFill>
                <a:cs typeface="Twinkl"/>
              </a:rPr>
              <a:t>born.</a:t>
            </a:r>
            <a:endParaRPr lang="en-GB"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9220" name="object 5"/>
          <p:cNvSpPr>
            <a:spLocks/>
          </p:cNvSpPr>
          <p:nvPr/>
        </p:nvSpPr>
        <p:spPr bwMode="auto">
          <a:xfrm>
            <a:off x="444500" y="1550988"/>
            <a:ext cx="3983038" cy="3567112"/>
          </a:xfrm>
          <a:custGeom>
            <a:avLst/>
            <a:gdLst>
              <a:gd name="T0" fmla="*/ 0 w 4649470"/>
              <a:gd name="T1" fmla="*/ 1854879 h 4200525"/>
              <a:gd name="T2" fmla="*/ 2145101 w 4649470"/>
              <a:gd name="T3" fmla="*/ 1854879 h 4200525"/>
              <a:gd name="T4" fmla="*/ 2145101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215C8A4D-8D6C-4910-BE1C-65BF723CC6D9}"/>
              </a:ext>
            </a:extLst>
          </p:cNvPr>
          <p:cNvSpPr txBox="1"/>
          <p:nvPr/>
        </p:nvSpPr>
        <p:spPr>
          <a:xfrm>
            <a:off x="119063" y="5253038"/>
            <a:ext cx="4649787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125855">
              <a:spcBef>
                <a:spcPts val="100"/>
              </a:spcBef>
              <a:defRPr/>
            </a:pPr>
            <a:r>
              <a:rPr lang="en-GB" sz="1700" b="1" spc="-10" dirty="0">
                <a:solidFill>
                  <a:srgbClr val="00A650"/>
                </a:solidFill>
                <a:cs typeface="Twinkl"/>
              </a:rPr>
              <a:t>Where </a:t>
            </a:r>
            <a:r>
              <a:rPr lang="en-GB" sz="1700" b="1" spc="-15" dirty="0">
                <a:solidFill>
                  <a:srgbClr val="292526"/>
                </a:solidFill>
                <a:cs typeface="Twinkl"/>
              </a:rPr>
              <a:t>are </a:t>
            </a:r>
            <a:r>
              <a:rPr lang="en-GB" sz="1700" b="1" spc="-25" dirty="0">
                <a:solidFill>
                  <a:srgbClr val="292526"/>
                </a:solidFill>
                <a:cs typeface="Twinkl"/>
              </a:rPr>
              <a:t>dad’s </a:t>
            </a:r>
            <a:r>
              <a:rPr lang="en-GB" sz="1700" b="1" dirty="0">
                <a:solidFill>
                  <a:srgbClr val="292526"/>
                </a:solidFill>
                <a:cs typeface="Twinkl"/>
              </a:rPr>
              <a:t>books?</a:t>
            </a:r>
            <a:endParaRPr lang="en-GB"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9222" name="Tit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mtClean="0"/>
              <a:t>Where</a:t>
            </a:r>
          </a:p>
        </p:txBody>
      </p:sp>
      <p:sp>
        <p:nvSpPr>
          <p:cNvPr id="9223" name="object 8"/>
          <p:cNvSpPr>
            <a:spLocks noChangeArrowheads="1"/>
          </p:cNvSpPr>
          <p:nvPr/>
        </p:nvSpPr>
        <p:spPr bwMode="auto">
          <a:xfrm>
            <a:off x="5376863" y="1795463"/>
            <a:ext cx="2882900" cy="3135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  <p:pic>
        <p:nvPicPr>
          <p:cNvPr id="922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351088"/>
            <a:ext cx="20272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4741863" y="1550988"/>
            <a:ext cx="3948112" cy="3567112"/>
          </a:xfrm>
          <a:custGeom>
            <a:avLst/>
            <a:gdLst>
              <a:gd name="T0" fmla="*/ 0 w 4649470"/>
              <a:gd name="T1" fmla="*/ 1854879 h 4200525"/>
              <a:gd name="T2" fmla="*/ 2052687 w 4649470"/>
              <a:gd name="T3" fmla="*/ 1854879 h 4200525"/>
              <a:gd name="T4" fmla="*/ 2052687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3B144294-5400-476B-BA86-4A4AAB5BFB7E}"/>
              </a:ext>
            </a:extLst>
          </p:cNvPr>
          <p:cNvSpPr txBox="1"/>
          <p:nvPr/>
        </p:nvSpPr>
        <p:spPr>
          <a:xfrm>
            <a:off x="4435475" y="5253038"/>
            <a:ext cx="4649788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158875">
              <a:spcBef>
                <a:spcPts val="100"/>
              </a:spcBef>
              <a:defRPr/>
            </a:pPr>
            <a:r>
              <a:rPr lang="en-GB" sz="1700" b="1" spc="-20" dirty="0">
                <a:solidFill>
                  <a:srgbClr val="00A650"/>
                </a:solidFill>
                <a:cs typeface="Twinkl"/>
              </a:rPr>
              <a:t>We’re </a:t>
            </a:r>
            <a:r>
              <a:rPr lang="en-GB" sz="1700" b="1" dirty="0">
                <a:solidFill>
                  <a:srgbClr val="292526"/>
                </a:solidFill>
                <a:cs typeface="Twinkl"/>
              </a:rPr>
              <a:t>eating our dinner.</a:t>
            </a:r>
            <a:endParaRPr lang="en-GB"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444500" y="1550988"/>
            <a:ext cx="3983038" cy="3567112"/>
          </a:xfrm>
          <a:custGeom>
            <a:avLst/>
            <a:gdLst>
              <a:gd name="T0" fmla="*/ 0 w 4649470"/>
              <a:gd name="T1" fmla="*/ 1854879 h 4200525"/>
              <a:gd name="T2" fmla="*/ 2145101 w 4649470"/>
              <a:gd name="T3" fmla="*/ 1854879 h 4200525"/>
              <a:gd name="T4" fmla="*/ 2145101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A8B1776E-2078-4545-BD7B-30B916D82743}"/>
              </a:ext>
            </a:extLst>
          </p:cNvPr>
          <p:cNvSpPr txBox="1"/>
          <p:nvPr/>
        </p:nvSpPr>
        <p:spPr>
          <a:xfrm>
            <a:off x="119063" y="5253038"/>
            <a:ext cx="4649787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485900">
              <a:spcBef>
                <a:spcPts val="100"/>
              </a:spcBef>
              <a:defRPr/>
            </a:pPr>
            <a:r>
              <a:rPr lang="en-GB" sz="1700" b="1" spc="-20" dirty="0">
                <a:solidFill>
                  <a:srgbClr val="00A650"/>
                </a:solidFill>
                <a:cs typeface="Twinkl"/>
              </a:rPr>
              <a:t>We’re </a:t>
            </a:r>
            <a:r>
              <a:rPr lang="en-GB" sz="1700" b="1" dirty="0">
                <a:solidFill>
                  <a:srgbClr val="231F20"/>
                </a:solidFill>
                <a:cs typeface="Twinkl"/>
              </a:rPr>
              <a:t>all </a:t>
            </a:r>
            <a:r>
              <a:rPr lang="en-GB" sz="1700" b="1" spc="-5" dirty="0">
                <a:solidFill>
                  <a:srgbClr val="231F20"/>
                </a:solidFill>
                <a:cs typeface="Twinkl"/>
              </a:rPr>
              <a:t>friends.</a:t>
            </a:r>
            <a:endParaRPr lang="en-GB"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5B0B451-4991-45A7-A572-03FB9E1DF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pc="-155" dirty="0"/>
              <a:t>We’re</a:t>
            </a:r>
            <a:endParaRPr lang="en-GB" dirty="0"/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896938" y="1874838"/>
            <a:ext cx="3113087" cy="29765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  <p:sp>
        <p:nvSpPr>
          <p:cNvPr id="10248" name="object 8"/>
          <p:cNvSpPr>
            <a:spLocks noChangeArrowheads="1"/>
          </p:cNvSpPr>
          <p:nvPr/>
        </p:nvSpPr>
        <p:spPr bwMode="auto">
          <a:xfrm>
            <a:off x="5319713" y="2251075"/>
            <a:ext cx="2882900" cy="2166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/>
          </p:cNvSpPr>
          <p:nvPr/>
        </p:nvSpPr>
        <p:spPr bwMode="auto">
          <a:xfrm>
            <a:off x="4741863" y="1550988"/>
            <a:ext cx="3948112" cy="3567112"/>
          </a:xfrm>
          <a:custGeom>
            <a:avLst/>
            <a:gdLst>
              <a:gd name="T0" fmla="*/ 0 w 4649470"/>
              <a:gd name="T1" fmla="*/ 1854879 h 4200525"/>
              <a:gd name="T2" fmla="*/ 2052687 w 4649470"/>
              <a:gd name="T3" fmla="*/ 1854879 h 4200525"/>
              <a:gd name="T4" fmla="*/ 2052687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2658BB66-1FBE-447E-87B3-42AFD8EDD2C4}"/>
              </a:ext>
            </a:extLst>
          </p:cNvPr>
          <p:cNvSpPr txBox="1"/>
          <p:nvPr/>
        </p:nvSpPr>
        <p:spPr>
          <a:xfrm>
            <a:off x="4435475" y="5253038"/>
            <a:ext cx="4649788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95400">
              <a:spcBef>
                <a:spcPts val="100"/>
              </a:spcBef>
              <a:defRPr/>
            </a:pPr>
            <a:r>
              <a:rPr lang="en-GB" sz="1700" b="1" spc="-5" dirty="0">
                <a:solidFill>
                  <a:srgbClr val="231F20"/>
                </a:solidFill>
                <a:cs typeface="Twinkl"/>
              </a:rPr>
              <a:t>My </a:t>
            </a:r>
            <a:r>
              <a:rPr lang="en-GB" sz="1700" b="1" dirty="0">
                <a:solidFill>
                  <a:srgbClr val="231F20"/>
                </a:solidFill>
                <a:cs typeface="Twinkl"/>
              </a:rPr>
              <a:t>dad </a:t>
            </a:r>
            <a:r>
              <a:rPr lang="en-GB" sz="1700" b="1" spc="-10" dirty="0">
                <a:solidFill>
                  <a:srgbClr val="00A650"/>
                </a:solidFill>
                <a:cs typeface="Twinkl"/>
              </a:rPr>
              <a:t>wears </a:t>
            </a:r>
            <a:r>
              <a:rPr lang="en-GB" sz="1700" b="1" dirty="0">
                <a:solidFill>
                  <a:srgbClr val="231F20"/>
                </a:solidFill>
                <a:cs typeface="Twinkl"/>
              </a:rPr>
              <a:t>a</a:t>
            </a:r>
            <a:r>
              <a:rPr lang="en-GB" sz="1700" b="1" spc="-15" dirty="0">
                <a:solidFill>
                  <a:srgbClr val="231F20"/>
                </a:solidFill>
                <a:cs typeface="Twinkl"/>
              </a:rPr>
              <a:t> </a:t>
            </a:r>
            <a:r>
              <a:rPr lang="en-GB" sz="1700" b="1" dirty="0">
                <a:solidFill>
                  <a:srgbClr val="231F20"/>
                </a:solidFill>
                <a:cs typeface="Twinkl"/>
              </a:rPr>
              <a:t>suit.</a:t>
            </a:r>
            <a:endParaRPr lang="en-GB"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11268" name="object 5"/>
          <p:cNvSpPr>
            <a:spLocks/>
          </p:cNvSpPr>
          <p:nvPr/>
        </p:nvSpPr>
        <p:spPr bwMode="auto">
          <a:xfrm>
            <a:off x="444500" y="1550988"/>
            <a:ext cx="3983038" cy="3567112"/>
          </a:xfrm>
          <a:custGeom>
            <a:avLst/>
            <a:gdLst>
              <a:gd name="T0" fmla="*/ 0 w 4649470"/>
              <a:gd name="T1" fmla="*/ 1854879 h 4200525"/>
              <a:gd name="T2" fmla="*/ 2145101 w 4649470"/>
              <a:gd name="T3" fmla="*/ 1854879 h 4200525"/>
              <a:gd name="T4" fmla="*/ 2145101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6E573F0A-41A1-450E-9BE6-F0B03A3675B4}"/>
              </a:ext>
            </a:extLst>
          </p:cNvPr>
          <p:cNvSpPr txBox="1"/>
          <p:nvPr/>
        </p:nvSpPr>
        <p:spPr>
          <a:xfrm>
            <a:off x="119063" y="5253038"/>
            <a:ext cx="4649787" cy="2841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944244">
              <a:spcBef>
                <a:spcPts val="100"/>
              </a:spcBef>
              <a:defRPr/>
            </a:pPr>
            <a:r>
              <a:rPr lang="en-GB" sz="1700" b="1" dirty="0">
                <a:solidFill>
                  <a:srgbClr val="231F20"/>
                </a:solidFill>
                <a:cs typeface="Twinkl"/>
              </a:rPr>
              <a:t>I </a:t>
            </a:r>
            <a:r>
              <a:rPr lang="en-GB" sz="1700" b="1" spc="-5" dirty="0">
                <a:solidFill>
                  <a:srgbClr val="00A650"/>
                </a:solidFill>
                <a:cs typeface="Twinkl"/>
              </a:rPr>
              <a:t>wear </a:t>
            </a:r>
            <a:r>
              <a:rPr lang="en-GB" sz="1700" b="1" dirty="0">
                <a:solidFill>
                  <a:srgbClr val="231F20"/>
                </a:solidFill>
                <a:cs typeface="Twinkl"/>
              </a:rPr>
              <a:t>a </a:t>
            </a:r>
            <a:r>
              <a:rPr lang="en-GB" sz="1700" b="1" spc="-5" dirty="0">
                <a:solidFill>
                  <a:srgbClr val="231F20"/>
                </a:solidFill>
                <a:cs typeface="Twinkl"/>
              </a:rPr>
              <a:t>uniform </a:t>
            </a:r>
            <a:r>
              <a:rPr lang="en-GB" sz="1700" b="1" spc="-10" dirty="0">
                <a:solidFill>
                  <a:srgbClr val="231F20"/>
                </a:solidFill>
                <a:cs typeface="Twinkl"/>
              </a:rPr>
              <a:t>for</a:t>
            </a:r>
            <a:r>
              <a:rPr lang="en-GB" sz="1700" b="1" spc="-20" dirty="0">
                <a:solidFill>
                  <a:srgbClr val="231F20"/>
                </a:solidFill>
                <a:cs typeface="Twinkl"/>
              </a:rPr>
              <a:t> </a:t>
            </a:r>
            <a:r>
              <a:rPr lang="en-GB" sz="1700" b="1" dirty="0">
                <a:solidFill>
                  <a:srgbClr val="231F20"/>
                </a:solidFill>
                <a:cs typeface="Twinkl"/>
              </a:rPr>
              <a:t>school.</a:t>
            </a:r>
            <a:endParaRPr lang="en-GB" sz="1700" dirty="0">
              <a:solidFill>
                <a:srgbClr val="1C1C1C"/>
              </a:solidFill>
              <a:cs typeface="Twinkl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4D2DAC1-922A-48B7-B93E-32BEBC2F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pc="-155" dirty="0"/>
              <a:t>Wear</a:t>
            </a:r>
            <a:endParaRPr lang="en-GB" dirty="0"/>
          </a:p>
        </p:txBody>
      </p:sp>
      <p:sp>
        <p:nvSpPr>
          <p:cNvPr id="11271" name="object 7"/>
          <p:cNvSpPr>
            <a:spLocks noChangeArrowheads="1"/>
          </p:cNvSpPr>
          <p:nvPr/>
        </p:nvSpPr>
        <p:spPr bwMode="auto">
          <a:xfrm>
            <a:off x="863600" y="1931988"/>
            <a:ext cx="3113088" cy="31861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  <p:sp>
        <p:nvSpPr>
          <p:cNvPr id="11272" name="object 8"/>
          <p:cNvSpPr>
            <a:spLocks noChangeArrowheads="1"/>
          </p:cNvSpPr>
          <p:nvPr/>
        </p:nvSpPr>
        <p:spPr bwMode="auto">
          <a:xfrm>
            <a:off x="6108700" y="1712913"/>
            <a:ext cx="1444625" cy="3300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5"/>
          <p:cNvSpPr>
            <a:spLocks/>
          </p:cNvSpPr>
          <p:nvPr/>
        </p:nvSpPr>
        <p:spPr bwMode="auto">
          <a:xfrm>
            <a:off x="461963" y="1550988"/>
            <a:ext cx="8232775" cy="3567112"/>
          </a:xfrm>
          <a:custGeom>
            <a:avLst/>
            <a:gdLst>
              <a:gd name="T0" fmla="*/ 0 w 4649470"/>
              <a:gd name="T1" fmla="*/ 1854879 h 4200525"/>
              <a:gd name="T2" fmla="*/ 80929467 w 4649470"/>
              <a:gd name="T3" fmla="*/ 1854879 h 4200525"/>
              <a:gd name="T4" fmla="*/ 80929467 w 4649470"/>
              <a:gd name="T5" fmla="*/ 0 h 4200525"/>
              <a:gd name="T6" fmla="*/ 0 w 4649470"/>
              <a:gd name="T7" fmla="*/ 0 h 4200525"/>
              <a:gd name="T8" fmla="*/ 0 w 4649470"/>
              <a:gd name="T9" fmla="*/ 1854879 h 42005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49470" h="4200525">
                <a:moveTo>
                  <a:pt x="0" y="4200004"/>
                </a:moveTo>
                <a:lnTo>
                  <a:pt x="4649355" y="4200004"/>
                </a:lnTo>
                <a:lnTo>
                  <a:pt x="4649355" y="0"/>
                </a:lnTo>
                <a:lnTo>
                  <a:pt x="0" y="0"/>
                </a:lnTo>
                <a:lnTo>
                  <a:pt x="0" y="4200004"/>
                </a:lnTo>
                <a:close/>
              </a:path>
            </a:pathLst>
          </a:custGeom>
          <a:solidFill>
            <a:srgbClr val="C0D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1C1C1C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F857BF4F-8494-459C-902F-E9795C1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661988"/>
            <a:ext cx="8220075" cy="708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pc="-75" dirty="0"/>
              <a:t>Were, </a:t>
            </a:r>
            <a:r>
              <a:rPr lang="en-GB" spc="-70" dirty="0"/>
              <a:t>Where, We’re and Wear</a:t>
            </a:r>
            <a:endParaRPr lang="en-GB" dirty="0"/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3540125" y="1751013"/>
            <a:ext cx="2335213" cy="31670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1C1C1C"/>
              </a:solidFill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658813" y="5318125"/>
            <a:ext cx="7729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fontAlgn="base">
              <a:lnSpc>
                <a:spcPts val="1800"/>
              </a:lnSpc>
              <a:spcBef>
                <a:spcPts val="363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231F20"/>
                </a:solidFill>
                <a:ea typeface="Twinkl" pitchFamily="2" charset="0"/>
                <a:cs typeface="Twinkl" pitchFamily="2" charset="0"/>
              </a:rPr>
              <a:t>My friends </a:t>
            </a:r>
            <a:r>
              <a:rPr lang="en-US" altLang="en-US" b="1" smtClean="0">
                <a:solidFill>
                  <a:srgbClr val="00A650"/>
                </a:solidFill>
                <a:ea typeface="Twinkl" pitchFamily="2" charset="0"/>
                <a:cs typeface="Twinkl" pitchFamily="2" charset="0"/>
              </a:rPr>
              <a:t>were </a:t>
            </a:r>
            <a:r>
              <a:rPr lang="en-US" altLang="en-US" b="1" smtClean="0">
                <a:solidFill>
                  <a:srgbClr val="231F20"/>
                </a:solidFill>
                <a:ea typeface="Twinkl" pitchFamily="2" charset="0"/>
                <a:cs typeface="Twinkl" pitchFamily="2" charset="0"/>
              </a:rPr>
              <a:t>just telling me that </a:t>
            </a:r>
            <a:r>
              <a:rPr lang="en-US" altLang="en-US" b="1" smtClean="0">
                <a:solidFill>
                  <a:srgbClr val="00A650"/>
                </a:solidFill>
                <a:ea typeface="Twinkl" pitchFamily="2" charset="0"/>
                <a:cs typeface="Twinkl" pitchFamily="2" charset="0"/>
              </a:rPr>
              <a:t>we’re </a:t>
            </a:r>
            <a:r>
              <a:rPr lang="en-US" altLang="en-US" b="1" smtClean="0">
                <a:solidFill>
                  <a:srgbClr val="231F20"/>
                </a:solidFill>
                <a:ea typeface="Twinkl" pitchFamily="2" charset="0"/>
                <a:cs typeface="Twinkl" pitchFamily="2" charset="0"/>
              </a:rPr>
              <a:t>going to a party </a:t>
            </a:r>
            <a:r>
              <a:rPr lang="en-US" altLang="en-US" b="1" smtClean="0">
                <a:solidFill>
                  <a:srgbClr val="00A650"/>
                </a:solidFill>
                <a:ea typeface="Twinkl" pitchFamily="2" charset="0"/>
                <a:cs typeface="Twinkl" pitchFamily="2" charset="0"/>
              </a:rPr>
              <a:t>where </a:t>
            </a:r>
            <a:r>
              <a:rPr lang="en-US" altLang="en-US" b="1" smtClean="0">
                <a:solidFill>
                  <a:srgbClr val="231F20"/>
                </a:solidFill>
                <a:ea typeface="Twinkl" pitchFamily="2" charset="0"/>
                <a:cs typeface="Twinkl" pitchFamily="2" charset="0"/>
              </a:rPr>
              <a:t>we have to </a:t>
            </a:r>
            <a:r>
              <a:rPr lang="en-US" altLang="en-US" b="1" smtClean="0">
                <a:solidFill>
                  <a:srgbClr val="00A650"/>
                </a:solidFill>
                <a:ea typeface="Twinkl" pitchFamily="2" charset="0"/>
                <a:cs typeface="Twinkl" pitchFamily="2" charset="0"/>
              </a:rPr>
              <a:t>wear </a:t>
            </a:r>
            <a:r>
              <a:rPr lang="en-US" altLang="en-US" b="1" smtClean="0">
                <a:solidFill>
                  <a:srgbClr val="231F20"/>
                </a:solidFill>
                <a:ea typeface="Twinkl" pitchFamily="2" charset="0"/>
                <a:cs typeface="Twinkl" pitchFamily="2" charset="0"/>
              </a:rPr>
              <a:t>pink wigs!</a:t>
            </a:r>
            <a:endParaRPr lang="en-US" altLang="en-US" smtClean="0">
              <a:solidFill>
                <a:srgbClr val="1C1C1C"/>
              </a:solidFill>
              <a:ea typeface="Twinkl" pitchFamily="2" charset="0"/>
              <a:cs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004"/>
            <a:ext cx="5037092" cy="68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ppt/theme/theme6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ppt/theme/theme7.xml><?xml version="1.0" encoding="utf-8"?>
<a:theme xmlns:a="http://schemas.openxmlformats.org/drawingml/2006/main" name="6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92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Spelling – Using were, where, we’re and wear correctly </vt:lpstr>
      <vt:lpstr>PowerPoint Presentation</vt:lpstr>
      <vt:lpstr>PowerPoint Presentation</vt:lpstr>
      <vt:lpstr>Were</vt:lpstr>
      <vt:lpstr>Where</vt:lpstr>
      <vt:lpstr>We’re</vt:lpstr>
      <vt:lpstr>Wear</vt:lpstr>
      <vt:lpstr>Were, Where, We’re and Wear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L Milne</dc:creator>
  <cp:lastModifiedBy>L Milne</cp:lastModifiedBy>
  <cp:revision>4</cp:revision>
  <dcterms:created xsi:type="dcterms:W3CDTF">2020-04-25T12:26:59Z</dcterms:created>
  <dcterms:modified xsi:type="dcterms:W3CDTF">2020-05-09T09:48:30Z</dcterms:modified>
</cp:coreProperties>
</file>