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8" r:id="rId4"/>
    <p:sldMasterId id="2147483717" r:id="rId5"/>
    <p:sldMasterId id="2147483736" r:id="rId6"/>
  </p:sldMasterIdLst>
  <p:notesMasterIdLst>
    <p:notesMasterId r:id="rId17"/>
  </p:notesMasterIdLst>
  <p:sldIdLst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D3F9-F7A7-4F11-8AB2-D52A2B4E8907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E6F7-C730-4447-A250-8456A47AA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D5F89C1C-33C7-4006-86FD-263F349EB6AF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en-GB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981B929F-BD44-4DAA-999D-DBFB0E6CD7D9}" type="slidenum">
              <a:rPr lang="en-GB" altLang="en-US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en-GB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240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388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0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78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7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07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51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03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669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7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5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229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489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149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91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102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141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336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6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8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21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516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262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141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61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759101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783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68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815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74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11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315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20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457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24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933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509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140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219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36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5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539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72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662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482613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84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28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042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646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619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9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9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256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26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502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878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40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85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824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590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544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96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22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43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972413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38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980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6192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632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347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852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085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909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27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63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862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937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1266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3 1A / Year 4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14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601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6 2A / Year 1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2281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8962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7051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99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990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435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139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3141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040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369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680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47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7725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58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2DCF-5F03-457E-A527-7F141E5594A3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93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32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980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7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4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Spelling </a:t>
            </a:r>
            <a:r>
              <a:rPr lang="en-GB" b="1" u="sng" dirty="0" smtClean="0">
                <a:latin typeface="Comic Sans MS" panose="030F0702030302020204" pitchFamily="66" charset="0"/>
              </a:rPr>
              <a:t>– Revision of  </a:t>
            </a:r>
            <a:r>
              <a:rPr lang="en-GB" b="1" u="sng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err="1" smtClean="0">
                <a:latin typeface="Comic Sans MS" panose="030F0702030302020204" pitchFamily="66" charset="0"/>
              </a:rPr>
              <a:t>zh</a:t>
            </a:r>
            <a:r>
              <a:rPr lang="en-GB" b="1" u="sng" dirty="0" smtClean="0">
                <a:latin typeface="Comic Sans MS" panose="030F0702030302020204" pitchFamily="66" charset="0"/>
              </a:rPr>
              <a:t> sound spelt ‘s’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5625" r="19883" b="8267"/>
          <a:stretch/>
        </p:blipFill>
        <p:spPr bwMode="auto">
          <a:xfrm>
            <a:off x="10609" y="908720"/>
            <a:ext cx="9133391" cy="527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9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GB" altLang="en-US" smtClean="0"/>
              <a:t>Say each word. Think about the sound the ‘s’ is making in each one.</a:t>
            </a:r>
          </a:p>
        </p:txBody>
      </p:sp>
      <p:sp>
        <p:nvSpPr>
          <p:cNvPr id="22" name="1"/>
          <p:cNvSpPr/>
          <p:nvPr/>
        </p:nvSpPr>
        <p:spPr>
          <a:xfrm>
            <a:off x="755650" y="3384550"/>
            <a:ext cx="2441575" cy="590550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1C1C1C"/>
                </a:solidFill>
              </a:rPr>
              <a:t>televi</a:t>
            </a:r>
            <a:r>
              <a:rPr lang="en-GB" sz="2400" b="1" dirty="0">
                <a:solidFill>
                  <a:srgbClr val="1C1C1C"/>
                </a:solidFill>
              </a:rPr>
              <a:t>s</a:t>
            </a:r>
            <a:r>
              <a:rPr lang="en-GB" sz="2400" dirty="0">
                <a:solidFill>
                  <a:srgbClr val="1C1C1C"/>
                </a:solidFill>
              </a:rPr>
              <a:t>ion</a:t>
            </a:r>
          </a:p>
        </p:txBody>
      </p:sp>
      <p:sp>
        <p:nvSpPr>
          <p:cNvPr id="23" name="2"/>
          <p:cNvSpPr/>
          <p:nvPr/>
        </p:nvSpPr>
        <p:spPr>
          <a:xfrm>
            <a:off x="3351213" y="3384550"/>
            <a:ext cx="2441575" cy="590550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1C1C1C"/>
                </a:solidFill>
              </a:rPr>
              <a:t>trea</a:t>
            </a:r>
            <a:r>
              <a:rPr lang="en-GB" sz="2400" b="1" dirty="0">
                <a:solidFill>
                  <a:srgbClr val="1C1C1C"/>
                </a:solidFill>
              </a:rPr>
              <a:t>s</a:t>
            </a:r>
            <a:r>
              <a:rPr lang="en-GB" sz="2400" dirty="0">
                <a:solidFill>
                  <a:srgbClr val="1C1C1C"/>
                </a:solidFill>
              </a:rPr>
              <a:t>ure</a:t>
            </a:r>
          </a:p>
        </p:txBody>
      </p:sp>
      <p:sp>
        <p:nvSpPr>
          <p:cNvPr id="24" name="3"/>
          <p:cNvSpPr/>
          <p:nvPr/>
        </p:nvSpPr>
        <p:spPr>
          <a:xfrm>
            <a:off x="5946775" y="3384550"/>
            <a:ext cx="2441575" cy="590550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1C1C1C"/>
                </a:solidFill>
              </a:rPr>
              <a:t>divi</a:t>
            </a:r>
            <a:r>
              <a:rPr lang="en-GB" sz="2400" b="1" dirty="0">
                <a:solidFill>
                  <a:srgbClr val="1C1C1C"/>
                </a:solidFill>
              </a:rPr>
              <a:t>s</a:t>
            </a:r>
            <a:r>
              <a:rPr lang="en-GB" sz="2400" dirty="0">
                <a:solidFill>
                  <a:srgbClr val="1C1C1C"/>
                </a:solidFill>
              </a:rPr>
              <a:t>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558925"/>
            <a:ext cx="21558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514475"/>
            <a:ext cx="1660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574800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7" b="56985"/>
          <a:stretch>
            <a:fillRect/>
          </a:stretch>
        </p:blipFill>
        <p:spPr bwMode="auto">
          <a:xfrm>
            <a:off x="677863" y="4187825"/>
            <a:ext cx="2519362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61"/>
          <p:cNvGrpSpPr>
            <a:grpSpLocks/>
          </p:cNvGrpSpPr>
          <p:nvPr/>
        </p:nvGrpSpPr>
        <p:grpSpPr bwMode="auto">
          <a:xfrm>
            <a:off x="3351213" y="4524375"/>
            <a:ext cx="5130800" cy="1001713"/>
            <a:chOff x="2886787" y="5091340"/>
            <a:chExt cx="5671786" cy="1001485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2886787" y="5091340"/>
              <a:ext cx="5501562" cy="1001485"/>
            </a:xfrm>
            <a:prstGeom prst="wedgeRoundRectCallout">
              <a:avLst>
                <a:gd name="adj1" fmla="val -62548"/>
                <a:gd name="adj2" fmla="val 25635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9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28" name="TextBox 4"/>
            <p:cNvSpPr txBox="1">
              <a:spLocks noChangeArrowheads="1"/>
            </p:cNvSpPr>
            <p:nvPr/>
          </p:nvSpPr>
          <p:spPr bwMode="auto">
            <a:xfrm>
              <a:off x="3145718" y="5392073"/>
              <a:ext cx="5412855" cy="40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GB" altLang="en-US" sz="2000" smtClean="0"/>
                <a:t>The letter ‘s’ is making the sound /zh/.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8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8"/>
          <a:stretch>
            <a:fillRect/>
          </a:stretch>
        </p:blipFill>
        <p:spPr bwMode="auto">
          <a:xfrm>
            <a:off x="1139825" y="2251075"/>
            <a:ext cx="676592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55650" y="765175"/>
            <a:ext cx="7632700" cy="1485900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1C1C1C"/>
                </a:solidFill>
              </a:rPr>
              <a:t>Look at your partner as they say the sound /</a:t>
            </a:r>
            <a:r>
              <a:rPr lang="en-GB" sz="2000" dirty="0" err="1">
                <a:solidFill>
                  <a:srgbClr val="1C1C1C"/>
                </a:solidFill>
              </a:rPr>
              <a:t>zh</a:t>
            </a:r>
            <a:r>
              <a:rPr lang="en-GB" sz="2000" dirty="0">
                <a:solidFill>
                  <a:srgbClr val="1C1C1C"/>
                </a:solidFill>
              </a:rPr>
              <a:t>/ that the ‘s’ makes. Look at the shape of their mouth and what their teeth are doing. Swap over.</a:t>
            </a:r>
            <a:endParaRPr lang="en-GB" altLang="en-US" sz="20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755650" y="773113"/>
            <a:ext cx="76327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GB" altLang="en-US" sz="1600" smtClean="0"/>
              <a:t>Split into two teams. Take it in turns to click on </a:t>
            </a:r>
            <a:r>
              <a:rPr lang="en-GB" altLang="en-US" sz="1600" b="1" smtClean="0"/>
              <a:t>two </a:t>
            </a:r>
            <a:r>
              <a:rPr lang="en-GB" altLang="en-US" sz="1600" smtClean="0"/>
              <a:t>cards. If you find a /zh/ word and its matching explanation, score a point for your team. Whichever team has found the most pairs at the end of the game wins.</a:t>
            </a:r>
            <a:endParaRPr lang="en-GB" altLang="en-US" sz="1600" b="1" smtClean="0"/>
          </a:p>
        </p:txBody>
      </p:sp>
      <p:sp>
        <p:nvSpPr>
          <p:cNvPr id="22" name="hike"/>
          <p:cNvSpPr/>
          <p:nvPr/>
        </p:nvSpPr>
        <p:spPr>
          <a:xfrm>
            <a:off x="755650" y="1612900"/>
            <a:ext cx="1785938" cy="1092200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dirty="0">
                <a:solidFill>
                  <a:srgbClr val="1C1C1C"/>
                </a:solidFill>
              </a:rPr>
              <a:t>usual</a:t>
            </a:r>
          </a:p>
        </p:txBody>
      </p:sp>
      <p:sp>
        <p:nvSpPr>
          <p:cNvPr id="23" name="shining"/>
          <p:cNvSpPr/>
          <p:nvPr/>
        </p:nvSpPr>
        <p:spPr>
          <a:xfrm>
            <a:off x="2705100" y="1612900"/>
            <a:ext cx="1785938" cy="1092200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1C1C1C"/>
                </a:solidFill>
              </a:rPr>
              <a:t>being able to see</a:t>
            </a:r>
          </a:p>
        </p:txBody>
      </p:sp>
      <p:sp>
        <p:nvSpPr>
          <p:cNvPr id="24" name="scaring"/>
          <p:cNvSpPr/>
          <p:nvPr/>
        </p:nvSpPr>
        <p:spPr>
          <a:xfrm>
            <a:off x="4652963" y="1612900"/>
            <a:ext cx="1785937" cy="1092200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dirty="0">
                <a:solidFill>
                  <a:srgbClr val="1C1C1C"/>
                </a:solidFill>
              </a:rPr>
              <a:t>pleasure</a:t>
            </a:r>
          </a:p>
        </p:txBody>
      </p:sp>
      <p:sp>
        <p:nvSpPr>
          <p:cNvPr id="25" name="hiker"/>
          <p:cNvSpPr/>
          <p:nvPr/>
        </p:nvSpPr>
        <p:spPr>
          <a:xfrm>
            <a:off x="6602413" y="1612900"/>
            <a:ext cx="1785937" cy="1092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dirty="0">
                <a:solidFill>
                  <a:srgbClr val="1C1C1C"/>
                </a:solidFill>
              </a:rPr>
              <a:t>measure</a:t>
            </a:r>
          </a:p>
        </p:txBody>
      </p:sp>
      <p:sp>
        <p:nvSpPr>
          <p:cNvPr id="26" name="nice"/>
          <p:cNvSpPr/>
          <p:nvPr/>
        </p:nvSpPr>
        <p:spPr>
          <a:xfrm>
            <a:off x="755650" y="2819400"/>
            <a:ext cx="1785938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1C1C1C"/>
                </a:solidFill>
              </a:rPr>
              <a:t>your free time when you are not at work or school</a:t>
            </a:r>
          </a:p>
        </p:txBody>
      </p:sp>
      <p:sp>
        <p:nvSpPr>
          <p:cNvPr id="27" name="hiked"/>
          <p:cNvSpPr/>
          <p:nvPr/>
        </p:nvSpPr>
        <p:spPr>
          <a:xfrm>
            <a:off x="2705100" y="2819400"/>
            <a:ext cx="1785938" cy="1093788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1C1C1C"/>
                </a:solidFill>
              </a:rPr>
              <a:t>something that often happens, normal</a:t>
            </a:r>
          </a:p>
        </p:txBody>
      </p:sp>
      <p:sp>
        <p:nvSpPr>
          <p:cNvPr id="28" name="shiny"/>
          <p:cNvSpPr/>
          <p:nvPr/>
        </p:nvSpPr>
        <p:spPr>
          <a:xfrm>
            <a:off x="4652963" y="2819400"/>
            <a:ext cx="1785937" cy="1093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1C1C1C"/>
                </a:solidFill>
              </a:rPr>
              <a:t>to find out how long, heavy, full something is</a:t>
            </a:r>
          </a:p>
        </p:txBody>
      </p:sp>
      <p:sp>
        <p:nvSpPr>
          <p:cNvPr id="29" name="nicest"/>
          <p:cNvSpPr/>
          <p:nvPr/>
        </p:nvSpPr>
        <p:spPr>
          <a:xfrm>
            <a:off x="6602413" y="2819400"/>
            <a:ext cx="1785937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dirty="0">
                <a:solidFill>
                  <a:srgbClr val="1C1C1C"/>
                </a:solidFill>
              </a:rPr>
              <a:t>leisure </a:t>
            </a:r>
          </a:p>
        </p:txBody>
      </p:sp>
      <p:sp>
        <p:nvSpPr>
          <p:cNvPr id="30" name="shine"/>
          <p:cNvSpPr/>
          <p:nvPr/>
        </p:nvSpPr>
        <p:spPr>
          <a:xfrm>
            <a:off x="755650" y="4027488"/>
            <a:ext cx="1785938" cy="1093787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1C1C1C"/>
                </a:solidFill>
              </a:rPr>
              <a:t>a particular event </a:t>
            </a:r>
          </a:p>
        </p:txBody>
      </p:sp>
      <p:sp>
        <p:nvSpPr>
          <p:cNvPr id="31" name="nicer"/>
          <p:cNvSpPr/>
          <p:nvPr/>
        </p:nvSpPr>
        <p:spPr>
          <a:xfrm>
            <a:off x="2705100" y="4027488"/>
            <a:ext cx="1785938" cy="1093787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dirty="0">
                <a:solidFill>
                  <a:srgbClr val="1C1C1C"/>
                </a:solidFill>
              </a:rPr>
              <a:t>occasion</a:t>
            </a:r>
          </a:p>
        </p:txBody>
      </p:sp>
      <p:sp>
        <p:nvSpPr>
          <p:cNvPr id="32" name="scare"/>
          <p:cNvSpPr/>
          <p:nvPr/>
        </p:nvSpPr>
        <p:spPr>
          <a:xfrm>
            <a:off x="4652963" y="4027488"/>
            <a:ext cx="1785937" cy="1093787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dirty="0">
                <a:solidFill>
                  <a:srgbClr val="1C1C1C"/>
                </a:solidFill>
              </a:rPr>
              <a:t>vision </a:t>
            </a:r>
          </a:p>
        </p:txBody>
      </p:sp>
      <p:sp>
        <p:nvSpPr>
          <p:cNvPr id="33" name="scary"/>
          <p:cNvSpPr/>
          <p:nvPr/>
        </p:nvSpPr>
        <p:spPr>
          <a:xfrm>
            <a:off x="6602413" y="4027488"/>
            <a:ext cx="1785937" cy="1093787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1C1C1C"/>
                </a:solidFill>
              </a:rPr>
              <a:t>a feeling of happiness or enjoyment</a:t>
            </a:r>
            <a:endParaRPr lang="en-GB" sz="1600" b="1" dirty="0">
              <a:solidFill>
                <a:srgbClr val="1C1C1C"/>
              </a:solidFill>
            </a:endParaRPr>
          </a:p>
        </p:txBody>
      </p:sp>
      <p:sp>
        <p:nvSpPr>
          <p:cNvPr id="3" name="1"/>
          <p:cNvSpPr/>
          <p:nvPr/>
        </p:nvSpPr>
        <p:spPr>
          <a:xfrm>
            <a:off x="755650" y="1612900"/>
            <a:ext cx="1785938" cy="10922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1" name="2"/>
          <p:cNvSpPr/>
          <p:nvPr/>
        </p:nvSpPr>
        <p:spPr>
          <a:xfrm>
            <a:off x="2705100" y="1612900"/>
            <a:ext cx="1785938" cy="10922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2" name="3"/>
          <p:cNvSpPr/>
          <p:nvPr/>
        </p:nvSpPr>
        <p:spPr>
          <a:xfrm>
            <a:off x="4652963" y="1612900"/>
            <a:ext cx="1785937" cy="10922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3" name="4"/>
          <p:cNvSpPr/>
          <p:nvPr/>
        </p:nvSpPr>
        <p:spPr>
          <a:xfrm>
            <a:off x="6602413" y="1612900"/>
            <a:ext cx="1785937" cy="10922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4" name="5"/>
          <p:cNvSpPr/>
          <p:nvPr/>
        </p:nvSpPr>
        <p:spPr>
          <a:xfrm>
            <a:off x="755650" y="2819400"/>
            <a:ext cx="1785938" cy="109378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5" name="6"/>
          <p:cNvSpPr/>
          <p:nvPr/>
        </p:nvSpPr>
        <p:spPr>
          <a:xfrm>
            <a:off x="2705100" y="2819400"/>
            <a:ext cx="1785938" cy="109378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6" name="7"/>
          <p:cNvSpPr/>
          <p:nvPr/>
        </p:nvSpPr>
        <p:spPr>
          <a:xfrm>
            <a:off x="4652963" y="2819400"/>
            <a:ext cx="1785937" cy="109378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7" name="8"/>
          <p:cNvSpPr/>
          <p:nvPr/>
        </p:nvSpPr>
        <p:spPr>
          <a:xfrm>
            <a:off x="6602413" y="2819400"/>
            <a:ext cx="1785937" cy="109378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8" name="9"/>
          <p:cNvSpPr/>
          <p:nvPr/>
        </p:nvSpPr>
        <p:spPr>
          <a:xfrm>
            <a:off x="755650" y="4027488"/>
            <a:ext cx="1785938" cy="109378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9" name="10"/>
          <p:cNvSpPr/>
          <p:nvPr/>
        </p:nvSpPr>
        <p:spPr>
          <a:xfrm>
            <a:off x="2705100" y="4027488"/>
            <a:ext cx="1785938" cy="109378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0" name="11"/>
          <p:cNvSpPr/>
          <p:nvPr/>
        </p:nvSpPr>
        <p:spPr>
          <a:xfrm>
            <a:off x="4652963" y="4027488"/>
            <a:ext cx="1785937" cy="109378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21" name="12"/>
          <p:cNvSpPr/>
          <p:nvPr/>
        </p:nvSpPr>
        <p:spPr>
          <a:xfrm>
            <a:off x="6602413" y="4027488"/>
            <a:ext cx="1785937" cy="109378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1291" name="Rectangle 1"/>
          <p:cNvSpPr>
            <a:spLocks noChangeArrowheads="1"/>
          </p:cNvSpPr>
          <p:nvPr/>
        </p:nvSpPr>
        <p:spPr bwMode="auto">
          <a:xfrm>
            <a:off x="715963" y="5297488"/>
            <a:ext cx="7772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500" smtClean="0"/>
              <a:t>(Click the cards again to turn them back over if the words are not all found in that turn.)</a:t>
            </a:r>
          </a:p>
        </p:txBody>
      </p:sp>
    </p:spTree>
    <p:extLst>
      <p:ext uri="{BB962C8B-B14F-4D97-AF65-F5344CB8AC3E}">
        <p14:creationId xmlns:p14="http://schemas.microsoft.com/office/powerpoint/2010/main" val="15084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44500" y="769938"/>
            <a:ext cx="5032375" cy="454025"/>
          </a:xfrm>
          <a:prstGeom prst="homePlate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>
              <a:defRPr/>
            </a:pPr>
            <a:r>
              <a:rPr lang="en-GB" dirty="0">
                <a:solidFill>
                  <a:sysClr val="windowText" lastClr="000000"/>
                </a:solidFill>
              </a:rPr>
              <a:t>Here are this week’s spellings to practise.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94"/>
          <a:stretch>
            <a:fillRect/>
          </a:stretch>
        </p:blipFill>
        <p:spPr bwMode="auto">
          <a:xfrm>
            <a:off x="1981200" y="4268788"/>
            <a:ext cx="51816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67013" y="1455738"/>
            <a:ext cx="19748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television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treasure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usual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division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vision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75150" y="1455738"/>
            <a:ext cx="19732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pleasure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measure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occasion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usually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smtClean="0">
                <a:latin typeface="Twinkl SemiBold" pitchFamily="2" charset="0"/>
              </a:rPr>
              <a:t>leisure</a:t>
            </a:r>
          </a:p>
        </p:txBody>
      </p:sp>
      <p:sp>
        <p:nvSpPr>
          <p:cNvPr id="11" name="Freeform 10"/>
          <p:cNvSpPr/>
          <p:nvPr/>
        </p:nvSpPr>
        <p:spPr>
          <a:xfrm>
            <a:off x="762000" y="3051175"/>
            <a:ext cx="2438400" cy="199231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16000" anchor="ctr"/>
          <a:lstStyle/>
          <a:p>
            <a:pPr algn="ctr">
              <a:defRPr/>
            </a:pPr>
            <a:r>
              <a:rPr lang="en-GB" sz="1700" dirty="0">
                <a:solidFill>
                  <a:srgbClr val="1C1C1C"/>
                </a:solidFill>
                <a:latin typeface="Twinkl SemiBold" pitchFamily="2" charset="0"/>
              </a:rPr>
              <a:t>Work hard to learn them and the rule we have looked at today.</a:t>
            </a:r>
          </a:p>
        </p:txBody>
      </p:sp>
    </p:spTree>
    <p:extLst>
      <p:ext uri="{BB962C8B-B14F-4D97-AF65-F5344CB8AC3E}">
        <p14:creationId xmlns:p14="http://schemas.microsoft.com/office/powerpoint/2010/main" val="36875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5991" r="43192" b="9010"/>
          <a:stretch/>
        </p:blipFill>
        <p:spPr bwMode="auto">
          <a:xfrm>
            <a:off x="1907704" y="188640"/>
            <a:ext cx="4856540" cy="652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7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18125" r="43426" b="6249"/>
          <a:stretch/>
        </p:blipFill>
        <p:spPr bwMode="auto">
          <a:xfrm>
            <a:off x="2051720" y="0"/>
            <a:ext cx="4796016" cy="67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9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14374" r="20117" b="9678"/>
          <a:stretch/>
        </p:blipFill>
        <p:spPr bwMode="auto">
          <a:xfrm>
            <a:off x="323528" y="764703"/>
            <a:ext cx="8646964" cy="505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244</Words>
  <Application>Microsoft Office PowerPoint</Application>
  <PresentationFormat>On-screen Show (4:3)</PresentationFormat>
  <Paragraphs>47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Spelling – Revision of  the zh sound spelt ‘s’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L Milne</dc:creator>
  <cp:lastModifiedBy>L Milne</cp:lastModifiedBy>
  <cp:revision>16</cp:revision>
  <dcterms:created xsi:type="dcterms:W3CDTF">2020-04-25T12:26:59Z</dcterms:created>
  <dcterms:modified xsi:type="dcterms:W3CDTF">2020-06-14T09:53:01Z</dcterms:modified>
</cp:coreProperties>
</file>