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4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0" r:id="rId3"/>
    <p:sldMasterId id="2147483740" r:id="rId4"/>
    <p:sldMasterId id="2147483780" r:id="rId5"/>
  </p:sldMasterIdLst>
  <p:notesMasterIdLst>
    <p:notesMasterId r:id="rId17"/>
  </p:notesMasterIdLst>
  <p:sldIdLst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6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4D3F9-F7A7-4F11-8AB2-D52A2B4E8907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7E6F7-C730-4447-A250-8456A47AA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379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E347A23A-4B9D-4749-BD06-DC65732D1D06}" type="slidenum">
              <a:rPr lang="en-GB" altLang="en-US">
                <a:solidFill>
                  <a:prstClr val="black"/>
                </a:solidFill>
                <a:latin typeface="Calibri" pitchFamily="34" charset="0"/>
              </a:rPr>
              <a:pPr/>
              <a:t>6</a:t>
            </a:fld>
            <a:endParaRPr lang="en-GB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32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7240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2A / Year 5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82590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2A / Year 6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46786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2A / Year 1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80471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1 2A / Year 2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34042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2 2A / Year 3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89823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3 2A / Year 4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82110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4 2A / Year 5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69868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5 2A / Year 6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49743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6 2A / Year 1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44268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84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5303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1C1C1C"/>
                </a:solidFill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1C1C1C"/>
                </a:solidFill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4517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2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5393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7FC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3300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C4C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321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23771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7179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996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8204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39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39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68999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797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8041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7939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2014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5255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96379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8C3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3458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5516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6611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196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6578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82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1A / Year 2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2196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1A / Year 2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31274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1A / Year 1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7948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1A / Year 4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5709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1A / Year 5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2250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1A / Year 6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77185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1A / Year 3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233403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2A / Year 2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3255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2A / Year 3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670889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2A / Year 4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05177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2A / Year 5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5579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1A / Year 1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54584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2A / Year 6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425141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2A / Year 1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66851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1 2A / Year 2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25300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2 2A / Year 3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699262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3 2A / Year 4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65564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4 2A / Year 5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84131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5 2A / Year 6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5897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6 2A / Year 1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27963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2468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1C1C1C"/>
                </a:solidFill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1C1C1C"/>
                </a:solidFill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626649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1A / Year 4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56482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2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7650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7FC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8143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C4C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3827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3378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8470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499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5355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39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39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2008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2997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456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1A / Year 5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493308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6249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6818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91917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8C3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92949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8682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5400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604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936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1A / Year 6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3638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1A / Year 3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3884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2A / Year 2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072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656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2A / Year 3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425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2A / Year 4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78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2A / Year 5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9999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2A / Year 6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1939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2A / Year 1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7320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1 2A / Year 2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2370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2 2A / Year 3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1221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3 2A / Year 4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9500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4 2A / Year 5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095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5 2A / Year 6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226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883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6 2A / Year 1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7325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109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1C1C1C"/>
                </a:solidFill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1C1C1C"/>
                </a:solidFill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3309278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2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169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7FC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170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C4C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74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434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2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2595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11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411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39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39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484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329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15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4538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37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6761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8C3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738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439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998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81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9220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6117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971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1A / Year 2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00923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1A / Year 1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4253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1A / Year 4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15727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1A / Year 5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28977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1A / Year 6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57003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1A / Year 3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7419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2A / Year 2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0658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2A / Year 3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665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0499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2A / Year 4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15853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2A / Year 5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22017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2A / Year 6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36111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2A / Year 1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592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1 2A / Year 2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11162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2 2A / Year 3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05881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3 2A / Year 4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71810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4 2A / Year 5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0529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5 2A / Year 6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14329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ar 6 2A / Year 1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103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0822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400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1C1C1C"/>
                </a:solidFill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1C1C1C"/>
                </a:solidFill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8744543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2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8427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7FC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28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C4C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0695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1520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105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78A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3115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848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39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39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04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1909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0756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29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76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4321175" y="3335338"/>
            <a:ext cx="485775" cy="166687"/>
          </a:xfrm>
          <a:prstGeom prst="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3227388"/>
            <a:ext cx="6286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3518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A97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3569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8C36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9626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3690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CD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3988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9863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8480425" y="6665913"/>
            <a:ext cx="663575" cy="125412"/>
          </a:xfrm>
          <a:prstGeom prst="roundRect">
            <a:avLst/>
          </a:prstGeom>
          <a:solidFill>
            <a:srgbClr val="B0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4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6997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3681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1A / Year 2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43985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1A / Year 1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84476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1A / Year 4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32752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4 1A / Year 5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37670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5 1A / Year 6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9982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6 1A / Year 3 1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0672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1 2A / Year 2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42706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2 2A / Year 3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2476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 3 2A / Year 4 2B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00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9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33" Type="http://schemas.openxmlformats.org/officeDocument/2006/relationships/slideLayout" Target="../slideLayouts/slideLayout122.xml"/><Relationship Id="rId38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slideLayout" Target="../slideLayouts/slideLayout121.xml"/><Relationship Id="rId37" Type="http://schemas.openxmlformats.org/officeDocument/2006/relationships/slideLayout" Target="../slideLayouts/slideLayout126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36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Relationship Id="rId35" Type="http://schemas.openxmlformats.org/officeDocument/2006/relationships/slideLayout" Target="../slideLayouts/slideLayout1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9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34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61.xml"/><Relationship Id="rId38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60.xml"/><Relationship Id="rId37" Type="http://schemas.openxmlformats.org/officeDocument/2006/relationships/slideLayout" Target="../slideLayouts/slideLayout165.xml"/><Relationship Id="rId40" Type="http://schemas.openxmlformats.org/officeDocument/2006/relationships/theme" Target="../theme/theme5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31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slideLayout" Target="../slideLayouts/slideLayout158.xml"/><Relationship Id="rId35" Type="http://schemas.openxmlformats.org/officeDocument/2006/relationships/slideLayout" Target="../slideLayouts/slideLayout1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72DCF-5F03-457E-A527-7F141E5594A3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0AADF-2970-4C83-AB9F-55EA65A94E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41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281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17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11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  <p:sldLayoutId id="2147483772" r:id="rId32"/>
    <p:sldLayoutId id="2147483773" r:id="rId33"/>
    <p:sldLayoutId id="2147483774" r:id="rId34"/>
    <p:sldLayoutId id="2147483775" r:id="rId35"/>
    <p:sldLayoutId id="2147483776" r:id="rId36"/>
    <p:sldLayoutId id="2147483777" r:id="rId37"/>
    <p:sldLayoutId id="2147483778" r:id="rId38"/>
    <p:sldLayoutId id="2147483779" r:id="rId3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047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808" r:id="rId28"/>
    <p:sldLayoutId id="2147483809" r:id="rId29"/>
    <p:sldLayoutId id="2147483810" r:id="rId30"/>
    <p:sldLayoutId id="2147483811" r:id="rId31"/>
    <p:sldLayoutId id="2147483812" r:id="rId32"/>
    <p:sldLayoutId id="2147483813" r:id="rId33"/>
    <p:sldLayoutId id="2147483814" r:id="rId34"/>
    <p:sldLayoutId id="2147483815" r:id="rId35"/>
    <p:sldLayoutId id="2147483816" r:id="rId36"/>
    <p:sldLayoutId id="2147483817" r:id="rId37"/>
    <p:sldLayoutId id="2147483818" r:id="rId38"/>
    <p:sldLayoutId id="2147483819" r:id="rId3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u="sng" dirty="0" smtClean="0">
                <a:latin typeface="Comic Sans MS" panose="030F0702030302020204" pitchFamily="66" charset="0"/>
              </a:rPr>
              <a:t>Spelling – Revision </a:t>
            </a:r>
            <a:r>
              <a:rPr lang="en-GB" b="1" u="sng" dirty="0" smtClean="0">
                <a:latin typeface="Comic Sans MS" panose="030F0702030302020204" pitchFamily="66" charset="0"/>
              </a:rPr>
              <a:t>of adding suffixes </a:t>
            </a:r>
            <a:r>
              <a:rPr lang="en-GB" b="1" u="sng" dirty="0" err="1" smtClean="0">
                <a:latin typeface="Comic Sans MS" panose="030F0702030302020204" pitchFamily="66" charset="0"/>
              </a:rPr>
              <a:t>ment</a:t>
            </a:r>
            <a:r>
              <a:rPr lang="en-GB" b="1" u="sng" dirty="0" smtClean="0">
                <a:latin typeface="Comic Sans MS" panose="030F0702030302020204" pitchFamily="66" charset="0"/>
              </a:rPr>
              <a:t>, ness and </a:t>
            </a:r>
            <a:r>
              <a:rPr lang="en-GB" b="1" u="sng" dirty="0" err="1" smtClean="0">
                <a:latin typeface="Comic Sans MS" panose="030F0702030302020204" pitchFamily="66" charset="0"/>
              </a:rPr>
              <a:t>ful</a:t>
            </a:r>
            <a:r>
              <a:rPr lang="en-GB" b="1" u="sng" dirty="0" smtClean="0">
                <a:latin typeface="Comic Sans MS" panose="030F0702030302020204" pitchFamily="66" charset="0"/>
              </a:rPr>
              <a:t> </a:t>
            </a:r>
            <a:endParaRPr lang="en-GB" b="1" u="sng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27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17291" r="24451" b="7915"/>
          <a:stretch/>
        </p:blipFill>
        <p:spPr bwMode="auto">
          <a:xfrm>
            <a:off x="179512" y="908720"/>
            <a:ext cx="8442960" cy="547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001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t="18749" r="41552" b="13912"/>
          <a:stretch/>
        </p:blipFill>
        <p:spPr bwMode="auto">
          <a:xfrm>
            <a:off x="1581268" y="188640"/>
            <a:ext cx="5120852" cy="636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36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1" t="28542" r="20234" b="61089"/>
          <a:stretch/>
        </p:blipFill>
        <p:spPr bwMode="auto">
          <a:xfrm>
            <a:off x="0" y="332656"/>
            <a:ext cx="8926016" cy="130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2" t="44657" r="50838" b="20060"/>
          <a:stretch/>
        </p:blipFill>
        <p:spPr bwMode="auto">
          <a:xfrm>
            <a:off x="472382" y="1809226"/>
            <a:ext cx="1979240" cy="497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2060848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omic Sans MS" panose="030F0702030302020204" pitchFamily="66" charset="0"/>
              </a:rPr>
              <a:t>Do these words follow his rule?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73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4"/>
          <p:cNvSpPr txBox="1">
            <a:spLocks noChangeArrowheads="1"/>
          </p:cNvSpPr>
          <p:nvPr/>
        </p:nvSpPr>
        <p:spPr bwMode="auto">
          <a:xfrm>
            <a:off x="1381125" y="665163"/>
            <a:ext cx="638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mtClean="0"/>
              <a:t>There is an exception to this rule.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428750"/>
            <a:ext cx="1966912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19450" y="1681163"/>
            <a:ext cx="46720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2400" smtClean="0"/>
              <a:t>To add </a:t>
            </a:r>
            <a:r>
              <a:rPr lang="en-GB" altLang="en-US" sz="2400" b="1" smtClean="0"/>
              <a:t>-ment </a:t>
            </a:r>
            <a:r>
              <a:rPr lang="en-GB" altLang="en-US" sz="2400" smtClean="0"/>
              <a:t>to the word ‘</a:t>
            </a:r>
            <a:r>
              <a:rPr lang="en-GB" altLang="en-US" sz="2400" b="1" smtClean="0"/>
              <a:t>argue</a:t>
            </a:r>
            <a:r>
              <a:rPr lang="en-GB" altLang="en-US" sz="2400" smtClean="0"/>
              <a:t>’, you must remove the ‘</a:t>
            </a:r>
            <a:r>
              <a:rPr lang="en-GB" altLang="en-US" sz="2400" b="1" smtClean="0"/>
              <a:t>e</a:t>
            </a:r>
            <a:r>
              <a:rPr lang="en-GB" altLang="en-US" sz="2400" smtClean="0"/>
              <a:t>’ before adding the suffix.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50900" y="4464050"/>
            <a:ext cx="2474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argue + </a:t>
            </a:r>
            <a:r>
              <a:rPr lang="en-GB" altLang="en-US" sz="2800" b="1" smtClean="0"/>
              <a:t>m</a:t>
            </a:r>
            <a:r>
              <a:rPr lang="en-GB" altLang="en-US" sz="2800" smtClean="0"/>
              <a:t>ent</a:t>
            </a:r>
            <a:endParaRPr lang="en-GB" altLang="en-US" sz="3200" b="1" smtClean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73475" y="4464050"/>
            <a:ext cx="227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arguement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267450" y="4464050"/>
            <a:ext cx="2025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smtClean="0"/>
              <a:t>argument</a:t>
            </a:r>
            <a:endParaRPr lang="en-GB" altLang="en-US" sz="2800" smtClean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625975" y="4519613"/>
            <a:ext cx="296863" cy="4476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49625" y="4756150"/>
            <a:ext cx="471488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95963" y="4756150"/>
            <a:ext cx="471487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8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755650" y="665163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mtClean="0"/>
              <a:t>Look carefully at these spellings. The root words all have more than one syllable and end in a –</a:t>
            </a:r>
            <a:r>
              <a:rPr lang="en-GB" altLang="en-US" b="1" smtClean="0"/>
              <a:t>y</a:t>
            </a:r>
            <a:r>
              <a:rPr lang="en-GB" altLang="en-US" smtClean="0"/>
              <a:t> with a consonant before it.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98913" y="1603375"/>
            <a:ext cx="1146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smtClean="0">
                <a:solidFill>
                  <a:srgbClr val="EB8634"/>
                </a:solidFill>
              </a:rPr>
              <a:t>Suffix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71563" y="1603375"/>
            <a:ext cx="1874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b="1" smtClean="0">
                <a:solidFill>
                  <a:srgbClr val="EB8634"/>
                </a:solidFill>
              </a:rPr>
              <a:t>Root word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078288" y="2530475"/>
            <a:ext cx="9874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ment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38275" y="2530475"/>
            <a:ext cx="11414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merr</a:t>
            </a:r>
            <a:r>
              <a:rPr lang="en-GB" altLang="en-US" sz="2800" b="1" smtClean="0"/>
              <a:t>y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10300" y="2530475"/>
            <a:ext cx="1849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merriment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92450" y="2530475"/>
            <a:ext cx="396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+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654675" y="2530475"/>
            <a:ext cx="396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=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41375" y="2127250"/>
            <a:ext cx="2336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03600" y="2127250"/>
            <a:ext cx="2336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4148138" y="3817938"/>
            <a:ext cx="847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ness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422400" y="3817938"/>
            <a:ext cx="11731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happ</a:t>
            </a:r>
            <a:r>
              <a:rPr lang="en-GB" altLang="en-US" sz="2800" b="1" smtClean="0"/>
              <a:t>y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264275" y="3817938"/>
            <a:ext cx="17414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happiness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092450" y="3817938"/>
            <a:ext cx="3968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+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5654675" y="3817938"/>
            <a:ext cx="3968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=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267200" y="5105400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ful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417638" y="5105400"/>
            <a:ext cx="11826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plent</a:t>
            </a:r>
            <a:r>
              <a:rPr lang="en-GB" altLang="en-US" sz="2800" b="1" smtClean="0"/>
              <a:t>y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6378575" y="5105400"/>
            <a:ext cx="15128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plentiful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092450" y="5105400"/>
            <a:ext cx="396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+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654675" y="5105400"/>
            <a:ext cx="396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2531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3" grpId="0"/>
      <p:bldP spid="13" grpId="1"/>
      <p:bldP spid="13" grpId="2"/>
      <p:bldP spid="5" grpId="0"/>
      <p:bldP spid="7" grpId="0"/>
      <p:bldP spid="8" grpId="0"/>
      <p:bldP spid="11" grpId="0"/>
      <p:bldP spid="19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4"/>
          <p:cNvSpPr txBox="1">
            <a:spLocks noChangeArrowheads="1"/>
          </p:cNvSpPr>
          <p:nvPr/>
        </p:nvSpPr>
        <p:spPr bwMode="auto">
          <a:xfrm>
            <a:off x="665163" y="665163"/>
            <a:ext cx="7813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 smtClean="0"/>
              <a:t>Can you think of a rule for adding a suffix to a word that has more than 2 syllables and ends in –y with a consonant before it?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8"/>
          <a:stretch>
            <a:fillRect/>
          </a:stretch>
        </p:blipFill>
        <p:spPr bwMode="auto">
          <a:xfrm>
            <a:off x="7077075" y="2273300"/>
            <a:ext cx="1077913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" r="46474"/>
          <a:stretch>
            <a:fillRect/>
          </a:stretch>
        </p:blipFill>
        <p:spPr bwMode="auto">
          <a:xfrm>
            <a:off x="854075" y="2273300"/>
            <a:ext cx="163195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792413" y="1819275"/>
            <a:ext cx="3568700" cy="1490663"/>
          </a:xfrm>
          <a:prstGeom prst="wedgeRoundRectCallout">
            <a:avLst>
              <a:gd name="adj1" fmla="val -66237"/>
              <a:gd name="adj2" fmla="val 1850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C1C1C"/>
                </a:solidFill>
              </a:rPr>
              <a:t>If a word has </a:t>
            </a:r>
            <a:r>
              <a:rPr lang="en-GB" b="1" dirty="0">
                <a:solidFill>
                  <a:srgbClr val="1C1C1C"/>
                </a:solidFill>
              </a:rPr>
              <a:t>more than 2 syllables </a:t>
            </a:r>
            <a:r>
              <a:rPr lang="en-GB" dirty="0">
                <a:solidFill>
                  <a:srgbClr val="1C1C1C"/>
                </a:solidFill>
              </a:rPr>
              <a:t>and ends in </a:t>
            </a:r>
            <a:r>
              <a:rPr lang="en-GB" b="1" dirty="0">
                <a:solidFill>
                  <a:srgbClr val="1C1C1C"/>
                </a:solidFill>
              </a:rPr>
              <a:t>–y </a:t>
            </a:r>
            <a:r>
              <a:rPr lang="en-GB" dirty="0">
                <a:solidFill>
                  <a:srgbClr val="1C1C1C"/>
                </a:solidFill>
              </a:rPr>
              <a:t>. . 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792413" y="3465513"/>
            <a:ext cx="3568700" cy="1490662"/>
          </a:xfrm>
          <a:prstGeom prst="wedgeRoundRectCallout">
            <a:avLst>
              <a:gd name="adj1" fmla="val 61897"/>
              <a:gd name="adj2" fmla="val -44833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C1C1C"/>
                </a:solidFill>
              </a:rPr>
              <a:t>. . . change the </a:t>
            </a:r>
            <a:r>
              <a:rPr lang="en-GB" b="1" dirty="0">
                <a:solidFill>
                  <a:srgbClr val="1C1C1C"/>
                </a:solidFill>
              </a:rPr>
              <a:t>–y </a:t>
            </a:r>
            <a:r>
              <a:rPr lang="en-GB" dirty="0">
                <a:solidFill>
                  <a:srgbClr val="1C1C1C"/>
                </a:solidFill>
              </a:rPr>
              <a:t>to ‘</a:t>
            </a:r>
            <a:r>
              <a:rPr lang="en-GB" b="1" dirty="0" err="1">
                <a:solidFill>
                  <a:srgbClr val="1C1C1C"/>
                </a:solidFill>
              </a:rPr>
              <a:t>i</a:t>
            </a:r>
            <a:r>
              <a:rPr lang="en-GB" b="1" dirty="0">
                <a:solidFill>
                  <a:srgbClr val="1C1C1C"/>
                </a:solidFill>
              </a:rPr>
              <a:t>’ </a:t>
            </a:r>
            <a:r>
              <a:rPr lang="en-GB" dirty="0">
                <a:solidFill>
                  <a:srgbClr val="1C1C1C"/>
                </a:solidFill>
              </a:rPr>
              <a:t>and add the suffix.</a:t>
            </a:r>
          </a:p>
        </p:txBody>
      </p:sp>
    </p:spTree>
    <p:extLst>
      <p:ext uri="{BB962C8B-B14F-4D97-AF65-F5344CB8AC3E}">
        <p14:creationId xmlns:p14="http://schemas.microsoft.com/office/powerpoint/2010/main" val="286028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444500" y="769938"/>
            <a:ext cx="5032375" cy="45402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anchor="ctr"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Here are this week’s spellings to practise.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68550" y="1455738"/>
            <a:ext cx="19748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>
                <a:latin typeface="Twinkl SemiBold" pitchFamily="2" charset="0"/>
              </a:rPr>
              <a:t>enjoyment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>
                <a:latin typeface="Twinkl SemiBold" pitchFamily="2" charset="0"/>
              </a:rPr>
              <a:t>sadness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>
                <a:latin typeface="Twinkl SemiBold" pitchFamily="2" charset="0"/>
              </a:rPr>
              <a:t>careful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>
                <a:latin typeface="Twinkl SemiBold" pitchFamily="2" charset="0"/>
              </a:rPr>
              <a:t>playful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>
                <a:latin typeface="Twinkl SemiBold" pitchFamily="2" charset="0"/>
              </a:rPr>
              <a:t>plainness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02188" y="1455738"/>
            <a:ext cx="19732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>
                <a:latin typeface="Twinkl SemiBold" pitchFamily="2" charset="0"/>
              </a:rPr>
              <a:t>argument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>
                <a:latin typeface="Twinkl SemiBold" pitchFamily="2" charset="0"/>
              </a:rPr>
              <a:t>merriment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>
                <a:latin typeface="Twinkl SemiBold" pitchFamily="2" charset="0"/>
              </a:rPr>
              <a:t>happiness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>
                <a:latin typeface="Twinkl SemiBold" pitchFamily="2" charset="0"/>
              </a:rPr>
              <a:t>plentiful 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 smtClean="0">
                <a:latin typeface="Twinkl SemiBold" pitchFamily="2" charset="0"/>
              </a:rPr>
              <a:t>cheerful</a:t>
            </a:r>
          </a:p>
        </p:txBody>
      </p:sp>
      <p:sp>
        <p:nvSpPr>
          <p:cNvPr id="11" name="Freeform 10"/>
          <p:cNvSpPr/>
          <p:nvPr/>
        </p:nvSpPr>
        <p:spPr>
          <a:xfrm>
            <a:off x="3540125" y="3773488"/>
            <a:ext cx="2063750" cy="1687512"/>
          </a:xfrm>
          <a:custGeom>
            <a:avLst/>
            <a:gdLst>
              <a:gd name="connsiteX0" fmla="*/ 827703 w 1661716"/>
              <a:gd name="connsiteY0" fmla="*/ 0 h 1118534"/>
              <a:gd name="connsiteX1" fmla="*/ 1005777 w 1661716"/>
              <a:gd name="connsiteY1" fmla="*/ 83979 h 1118534"/>
              <a:gd name="connsiteX2" fmla="*/ 1018162 w 1661716"/>
              <a:gd name="connsiteY2" fmla="*/ 104392 h 1118534"/>
              <a:gd name="connsiteX3" fmla="*/ 1025904 w 1661716"/>
              <a:gd name="connsiteY3" fmla="*/ 92909 h 1118534"/>
              <a:gd name="connsiteX4" fmla="*/ 1174735 w 1661716"/>
              <a:gd name="connsiteY4" fmla="*/ 31261 h 1118534"/>
              <a:gd name="connsiteX5" fmla="*/ 1368674 w 1661716"/>
              <a:gd name="connsiteY5" fmla="*/ 159812 h 1118534"/>
              <a:gd name="connsiteX6" fmla="*/ 1380097 w 1661716"/>
              <a:gd name="connsiteY6" fmla="*/ 216392 h 1118534"/>
              <a:gd name="connsiteX7" fmla="*/ 1408818 w 1661716"/>
              <a:gd name="connsiteY7" fmla="*/ 207476 h 1118534"/>
              <a:gd name="connsiteX8" fmla="*/ 1451237 w 1661716"/>
              <a:gd name="connsiteY8" fmla="*/ 203200 h 1118534"/>
              <a:gd name="connsiteX9" fmla="*/ 1661716 w 1661716"/>
              <a:gd name="connsiteY9" fmla="*/ 413679 h 1118534"/>
              <a:gd name="connsiteX10" fmla="*/ 1613653 w 1661716"/>
              <a:gd name="connsiteY10" fmla="*/ 547563 h 1118534"/>
              <a:gd name="connsiteX11" fmla="*/ 1587460 w 1661716"/>
              <a:gd name="connsiteY11" fmla="*/ 570240 h 1118534"/>
              <a:gd name="connsiteX12" fmla="*/ 1600068 w 1661716"/>
              <a:gd name="connsiteY12" fmla="*/ 578741 h 1118534"/>
              <a:gd name="connsiteX13" fmla="*/ 1661716 w 1661716"/>
              <a:gd name="connsiteY13" fmla="*/ 727572 h 1118534"/>
              <a:gd name="connsiteX14" fmla="*/ 1451237 w 1661716"/>
              <a:gd name="connsiteY14" fmla="*/ 938051 h 1118534"/>
              <a:gd name="connsiteX15" fmla="*/ 1369309 w 1661716"/>
              <a:gd name="connsiteY15" fmla="*/ 921511 h 1118534"/>
              <a:gd name="connsiteX16" fmla="*/ 1356208 w 1661716"/>
              <a:gd name="connsiteY16" fmla="*/ 912678 h 1118534"/>
              <a:gd name="connsiteX17" fmla="*/ 1323566 w 1661716"/>
              <a:gd name="connsiteY17" fmla="*/ 961092 h 1118534"/>
              <a:gd name="connsiteX18" fmla="*/ 1174735 w 1661716"/>
              <a:gd name="connsiteY18" fmla="*/ 1022740 h 1118534"/>
              <a:gd name="connsiteX19" fmla="*/ 1092807 w 1661716"/>
              <a:gd name="connsiteY19" fmla="*/ 1006200 h 1118534"/>
              <a:gd name="connsiteX20" fmla="*/ 1059890 w 1661716"/>
              <a:gd name="connsiteY20" fmla="*/ 984006 h 1118534"/>
              <a:gd name="connsiteX21" fmla="*/ 1029222 w 1661716"/>
              <a:gd name="connsiteY21" fmla="*/ 1034555 h 1118534"/>
              <a:gd name="connsiteX22" fmla="*/ 851148 w 1661716"/>
              <a:gd name="connsiteY22" fmla="*/ 1118534 h 1118534"/>
              <a:gd name="connsiteX23" fmla="*/ 638513 w 1661716"/>
              <a:gd name="connsiteY23" fmla="*/ 977590 h 1118534"/>
              <a:gd name="connsiteX24" fmla="*/ 635258 w 1661716"/>
              <a:gd name="connsiteY24" fmla="*/ 961466 h 1118534"/>
              <a:gd name="connsiteX25" fmla="*/ 568909 w 1661716"/>
              <a:gd name="connsiteY25" fmla="*/ 1006200 h 1118534"/>
              <a:gd name="connsiteX26" fmla="*/ 486981 w 1661716"/>
              <a:gd name="connsiteY26" fmla="*/ 1022740 h 1118534"/>
              <a:gd name="connsiteX27" fmla="*/ 338150 w 1661716"/>
              <a:gd name="connsiteY27" fmla="*/ 961092 h 1118534"/>
              <a:gd name="connsiteX28" fmla="*/ 305508 w 1661716"/>
              <a:gd name="connsiteY28" fmla="*/ 912678 h 1118534"/>
              <a:gd name="connsiteX29" fmla="*/ 292407 w 1661716"/>
              <a:gd name="connsiteY29" fmla="*/ 921511 h 1118534"/>
              <a:gd name="connsiteX30" fmla="*/ 210479 w 1661716"/>
              <a:gd name="connsiteY30" fmla="*/ 938051 h 1118534"/>
              <a:gd name="connsiteX31" fmla="*/ 0 w 1661716"/>
              <a:gd name="connsiteY31" fmla="*/ 727572 h 1118534"/>
              <a:gd name="connsiteX32" fmla="*/ 61648 w 1661716"/>
              <a:gd name="connsiteY32" fmla="*/ 578741 h 1118534"/>
              <a:gd name="connsiteX33" fmla="*/ 73685 w 1661716"/>
              <a:gd name="connsiteY33" fmla="*/ 570626 h 1118534"/>
              <a:gd name="connsiteX34" fmla="*/ 61648 w 1661716"/>
              <a:gd name="connsiteY34" fmla="*/ 562510 h 1118534"/>
              <a:gd name="connsiteX35" fmla="*/ 0 w 1661716"/>
              <a:gd name="connsiteY35" fmla="*/ 413679 h 1118534"/>
              <a:gd name="connsiteX36" fmla="*/ 210479 w 1661716"/>
              <a:gd name="connsiteY36" fmla="*/ 203200 h 1118534"/>
              <a:gd name="connsiteX37" fmla="*/ 252898 w 1661716"/>
              <a:gd name="connsiteY37" fmla="*/ 207476 h 1118534"/>
              <a:gd name="connsiteX38" fmla="*/ 281620 w 1661716"/>
              <a:gd name="connsiteY38" fmla="*/ 216392 h 1118534"/>
              <a:gd name="connsiteX39" fmla="*/ 293043 w 1661716"/>
              <a:gd name="connsiteY39" fmla="*/ 159812 h 1118534"/>
              <a:gd name="connsiteX40" fmla="*/ 486981 w 1661716"/>
              <a:gd name="connsiteY40" fmla="*/ 31261 h 1118534"/>
              <a:gd name="connsiteX41" fmla="*/ 604662 w 1661716"/>
              <a:gd name="connsiteY41" fmla="*/ 67208 h 1118534"/>
              <a:gd name="connsiteX42" fmla="*/ 641943 w 1661716"/>
              <a:gd name="connsiteY42" fmla="*/ 101083 h 1118534"/>
              <a:gd name="connsiteX43" fmla="*/ 664524 w 1661716"/>
              <a:gd name="connsiteY43" fmla="*/ 67591 h 1118534"/>
              <a:gd name="connsiteX44" fmla="*/ 827703 w 1661716"/>
              <a:gd name="connsiteY44" fmla="*/ 0 h 1118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661716" h="1118534">
                <a:moveTo>
                  <a:pt x="827703" y="0"/>
                </a:moveTo>
                <a:cubicBezTo>
                  <a:pt x="899394" y="0"/>
                  <a:pt x="963450" y="32691"/>
                  <a:pt x="1005777" y="83979"/>
                </a:cubicBezTo>
                <a:lnTo>
                  <a:pt x="1018162" y="104392"/>
                </a:lnTo>
                <a:lnTo>
                  <a:pt x="1025904" y="92909"/>
                </a:lnTo>
                <a:cubicBezTo>
                  <a:pt x="1063993" y="54820"/>
                  <a:pt x="1116613" y="31261"/>
                  <a:pt x="1174735" y="31261"/>
                </a:cubicBezTo>
                <a:cubicBezTo>
                  <a:pt x="1261918" y="31261"/>
                  <a:pt x="1336721" y="84268"/>
                  <a:pt x="1368674" y="159812"/>
                </a:cubicBezTo>
                <a:lnTo>
                  <a:pt x="1380097" y="216392"/>
                </a:lnTo>
                <a:lnTo>
                  <a:pt x="1408818" y="207476"/>
                </a:lnTo>
                <a:cubicBezTo>
                  <a:pt x="1422520" y="204673"/>
                  <a:pt x="1436707" y="203200"/>
                  <a:pt x="1451237" y="203200"/>
                </a:cubicBezTo>
                <a:cubicBezTo>
                  <a:pt x="1567481" y="203200"/>
                  <a:pt x="1661716" y="297435"/>
                  <a:pt x="1661716" y="413679"/>
                </a:cubicBezTo>
                <a:cubicBezTo>
                  <a:pt x="1661716" y="464536"/>
                  <a:pt x="1643679" y="511180"/>
                  <a:pt x="1613653" y="547563"/>
                </a:cubicBezTo>
                <a:lnTo>
                  <a:pt x="1587460" y="570240"/>
                </a:lnTo>
                <a:lnTo>
                  <a:pt x="1600068" y="578741"/>
                </a:lnTo>
                <a:cubicBezTo>
                  <a:pt x="1638157" y="616830"/>
                  <a:pt x="1661716" y="669450"/>
                  <a:pt x="1661716" y="727572"/>
                </a:cubicBezTo>
                <a:cubicBezTo>
                  <a:pt x="1661716" y="843816"/>
                  <a:pt x="1567481" y="938051"/>
                  <a:pt x="1451237" y="938051"/>
                </a:cubicBezTo>
                <a:cubicBezTo>
                  <a:pt x="1422176" y="938051"/>
                  <a:pt x="1394491" y="932161"/>
                  <a:pt x="1369309" y="921511"/>
                </a:cubicBezTo>
                <a:lnTo>
                  <a:pt x="1356208" y="912678"/>
                </a:lnTo>
                <a:lnTo>
                  <a:pt x="1323566" y="961092"/>
                </a:lnTo>
                <a:cubicBezTo>
                  <a:pt x="1285477" y="999181"/>
                  <a:pt x="1232857" y="1022740"/>
                  <a:pt x="1174735" y="1022740"/>
                </a:cubicBezTo>
                <a:cubicBezTo>
                  <a:pt x="1145674" y="1022740"/>
                  <a:pt x="1117989" y="1016850"/>
                  <a:pt x="1092807" y="1006200"/>
                </a:cubicBezTo>
                <a:lnTo>
                  <a:pt x="1059890" y="984006"/>
                </a:lnTo>
                <a:lnTo>
                  <a:pt x="1029222" y="1034555"/>
                </a:lnTo>
                <a:cubicBezTo>
                  <a:pt x="986895" y="1085843"/>
                  <a:pt x="922839" y="1118534"/>
                  <a:pt x="851148" y="1118534"/>
                </a:cubicBezTo>
                <a:cubicBezTo>
                  <a:pt x="755560" y="1118534"/>
                  <a:pt x="673546" y="1060417"/>
                  <a:pt x="638513" y="977590"/>
                </a:cubicBezTo>
                <a:lnTo>
                  <a:pt x="635258" y="961466"/>
                </a:lnTo>
                <a:lnTo>
                  <a:pt x="568909" y="1006200"/>
                </a:lnTo>
                <a:cubicBezTo>
                  <a:pt x="543728" y="1016850"/>
                  <a:pt x="516042" y="1022740"/>
                  <a:pt x="486981" y="1022740"/>
                </a:cubicBezTo>
                <a:cubicBezTo>
                  <a:pt x="428859" y="1022740"/>
                  <a:pt x="376239" y="999181"/>
                  <a:pt x="338150" y="961092"/>
                </a:cubicBezTo>
                <a:lnTo>
                  <a:pt x="305508" y="912678"/>
                </a:lnTo>
                <a:lnTo>
                  <a:pt x="292407" y="921511"/>
                </a:lnTo>
                <a:cubicBezTo>
                  <a:pt x="267226" y="932161"/>
                  <a:pt x="239540" y="938051"/>
                  <a:pt x="210479" y="938051"/>
                </a:cubicBezTo>
                <a:cubicBezTo>
                  <a:pt x="94235" y="938051"/>
                  <a:pt x="0" y="843816"/>
                  <a:pt x="0" y="727572"/>
                </a:cubicBezTo>
                <a:cubicBezTo>
                  <a:pt x="0" y="669450"/>
                  <a:pt x="23559" y="616830"/>
                  <a:pt x="61648" y="578741"/>
                </a:cubicBezTo>
                <a:lnTo>
                  <a:pt x="73685" y="570626"/>
                </a:lnTo>
                <a:lnTo>
                  <a:pt x="61648" y="562510"/>
                </a:lnTo>
                <a:cubicBezTo>
                  <a:pt x="23559" y="524421"/>
                  <a:pt x="0" y="471801"/>
                  <a:pt x="0" y="413679"/>
                </a:cubicBezTo>
                <a:cubicBezTo>
                  <a:pt x="0" y="297435"/>
                  <a:pt x="94235" y="203200"/>
                  <a:pt x="210479" y="203200"/>
                </a:cubicBezTo>
                <a:cubicBezTo>
                  <a:pt x="225010" y="203200"/>
                  <a:pt x="239196" y="204673"/>
                  <a:pt x="252898" y="207476"/>
                </a:cubicBezTo>
                <a:lnTo>
                  <a:pt x="281620" y="216392"/>
                </a:lnTo>
                <a:lnTo>
                  <a:pt x="293043" y="159812"/>
                </a:lnTo>
                <a:cubicBezTo>
                  <a:pt x="324995" y="84268"/>
                  <a:pt x="399798" y="31261"/>
                  <a:pt x="486981" y="31261"/>
                </a:cubicBezTo>
                <a:cubicBezTo>
                  <a:pt x="530573" y="31261"/>
                  <a:pt x="571069" y="44513"/>
                  <a:pt x="604662" y="67208"/>
                </a:cubicBezTo>
                <a:lnTo>
                  <a:pt x="641943" y="101083"/>
                </a:lnTo>
                <a:lnTo>
                  <a:pt x="664524" y="67591"/>
                </a:lnTo>
                <a:cubicBezTo>
                  <a:pt x="706285" y="25830"/>
                  <a:pt x="763978" y="0"/>
                  <a:pt x="82770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Ins="216000" anchor="ctr"/>
          <a:lstStyle/>
          <a:p>
            <a:pPr algn="ctr">
              <a:defRPr/>
            </a:pPr>
            <a:r>
              <a:rPr lang="en-GB" sz="1700" dirty="0">
                <a:solidFill>
                  <a:srgbClr val="1C1C1C"/>
                </a:solidFill>
                <a:latin typeface="Twinkl SemiBold" pitchFamily="2" charset="0"/>
              </a:rPr>
              <a:t>Work hard to </a:t>
            </a:r>
            <a:br>
              <a:rPr lang="en-GB" sz="1700" dirty="0">
                <a:solidFill>
                  <a:srgbClr val="1C1C1C"/>
                </a:solidFill>
                <a:latin typeface="Twinkl SemiBold" pitchFamily="2" charset="0"/>
              </a:rPr>
            </a:br>
            <a:r>
              <a:rPr lang="en-GB" sz="1700" dirty="0">
                <a:solidFill>
                  <a:srgbClr val="1C1C1C"/>
                </a:solidFill>
                <a:latin typeface="Twinkl SemiBold" pitchFamily="2" charset="0"/>
              </a:rPr>
              <a:t>learn them!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1"/>
          <a:stretch>
            <a:fillRect/>
          </a:stretch>
        </p:blipFill>
        <p:spPr bwMode="auto">
          <a:xfrm>
            <a:off x="823913" y="3714750"/>
            <a:ext cx="31877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2752725"/>
            <a:ext cx="2062163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96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14375" r="21405" b="8468"/>
          <a:stretch/>
        </p:blipFill>
        <p:spPr bwMode="auto">
          <a:xfrm>
            <a:off x="323528" y="836712"/>
            <a:ext cx="8376293" cy="492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875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16041" r="21640" b="6250"/>
          <a:stretch/>
        </p:blipFill>
        <p:spPr bwMode="auto">
          <a:xfrm>
            <a:off x="230733" y="920419"/>
            <a:ext cx="8807518" cy="532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590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16834" r="22002" b="8770"/>
          <a:stretch/>
        </p:blipFill>
        <p:spPr bwMode="auto">
          <a:xfrm>
            <a:off x="31171" y="737579"/>
            <a:ext cx="9005325" cy="532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510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182</Words>
  <Application>Microsoft Office PowerPoint</Application>
  <PresentationFormat>On-screen Show (4:3)</PresentationFormat>
  <Paragraphs>41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Office Theme</vt:lpstr>
      <vt:lpstr>1_Office Theme</vt:lpstr>
      <vt:lpstr>2_Office Theme</vt:lpstr>
      <vt:lpstr>3_Office Theme</vt:lpstr>
      <vt:lpstr>4_Office Theme</vt:lpstr>
      <vt:lpstr>Spelling – Revision of adding suffixes ment, ness and ful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Spelling</dc:title>
  <dc:creator>L Milne</dc:creator>
  <cp:lastModifiedBy>L Milne</cp:lastModifiedBy>
  <cp:revision>12</cp:revision>
  <dcterms:created xsi:type="dcterms:W3CDTF">2020-04-25T12:26:59Z</dcterms:created>
  <dcterms:modified xsi:type="dcterms:W3CDTF">2020-05-23T14:41:01Z</dcterms:modified>
</cp:coreProperties>
</file>