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58" r:id="rId4"/>
    <p:sldId id="259" r:id="rId5"/>
    <p:sldId id="278" r:id="rId6"/>
    <p:sldId id="273" r:id="rId7"/>
    <p:sldId id="271" r:id="rId8"/>
    <p:sldId id="272" r:id="rId9"/>
    <p:sldId id="260" r:id="rId10"/>
    <p:sldId id="261" r:id="rId11"/>
    <p:sldId id="262" r:id="rId12"/>
    <p:sldId id="263" r:id="rId13"/>
    <p:sldId id="269" r:id="rId14"/>
    <p:sldId id="274" r:id="rId15"/>
    <p:sldId id="275" r:id="rId16"/>
    <p:sldId id="276" r:id="rId17"/>
    <p:sldId id="277" r:id="rId18"/>
    <p:sldId id="265" r:id="rId19"/>
    <p:sldId id="264"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0707" autoAdjust="0"/>
  </p:normalViewPr>
  <p:slideViewPr>
    <p:cSldViewPr>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C67DAC0-61E2-45C7-A53B-48035C3C22D3}"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BE909-707C-41C7-8DF6-9BEE058B6563}" type="slidenum">
              <a:rPr lang="en-GB" smtClean="0"/>
              <a:t>‹#›</a:t>
            </a:fld>
            <a:endParaRPr lang="en-GB"/>
          </a:p>
        </p:txBody>
      </p:sp>
    </p:spTree>
    <p:extLst>
      <p:ext uri="{BB962C8B-B14F-4D97-AF65-F5344CB8AC3E}">
        <p14:creationId xmlns:p14="http://schemas.microsoft.com/office/powerpoint/2010/main" val="37291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67DAC0-61E2-45C7-A53B-48035C3C22D3}"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BE909-707C-41C7-8DF6-9BEE058B6563}" type="slidenum">
              <a:rPr lang="en-GB" smtClean="0"/>
              <a:t>‹#›</a:t>
            </a:fld>
            <a:endParaRPr lang="en-GB"/>
          </a:p>
        </p:txBody>
      </p:sp>
    </p:spTree>
    <p:extLst>
      <p:ext uri="{BB962C8B-B14F-4D97-AF65-F5344CB8AC3E}">
        <p14:creationId xmlns:p14="http://schemas.microsoft.com/office/powerpoint/2010/main" val="168709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67DAC0-61E2-45C7-A53B-48035C3C22D3}"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BE909-707C-41C7-8DF6-9BEE058B6563}" type="slidenum">
              <a:rPr lang="en-GB" smtClean="0"/>
              <a:t>‹#›</a:t>
            </a:fld>
            <a:endParaRPr lang="en-GB"/>
          </a:p>
        </p:txBody>
      </p:sp>
    </p:spTree>
    <p:extLst>
      <p:ext uri="{BB962C8B-B14F-4D97-AF65-F5344CB8AC3E}">
        <p14:creationId xmlns:p14="http://schemas.microsoft.com/office/powerpoint/2010/main" val="272032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67DAC0-61E2-45C7-A53B-48035C3C22D3}"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BE909-707C-41C7-8DF6-9BEE058B6563}" type="slidenum">
              <a:rPr lang="en-GB" smtClean="0"/>
              <a:t>‹#›</a:t>
            </a:fld>
            <a:endParaRPr lang="en-GB"/>
          </a:p>
        </p:txBody>
      </p:sp>
    </p:spTree>
    <p:extLst>
      <p:ext uri="{BB962C8B-B14F-4D97-AF65-F5344CB8AC3E}">
        <p14:creationId xmlns:p14="http://schemas.microsoft.com/office/powerpoint/2010/main" val="30037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7DAC0-61E2-45C7-A53B-48035C3C22D3}"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BE909-707C-41C7-8DF6-9BEE058B6563}" type="slidenum">
              <a:rPr lang="en-GB" smtClean="0"/>
              <a:t>‹#›</a:t>
            </a:fld>
            <a:endParaRPr lang="en-GB"/>
          </a:p>
        </p:txBody>
      </p:sp>
    </p:spTree>
    <p:extLst>
      <p:ext uri="{BB962C8B-B14F-4D97-AF65-F5344CB8AC3E}">
        <p14:creationId xmlns:p14="http://schemas.microsoft.com/office/powerpoint/2010/main" val="417112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C67DAC0-61E2-45C7-A53B-48035C3C22D3}"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BE909-707C-41C7-8DF6-9BEE058B6563}" type="slidenum">
              <a:rPr lang="en-GB" smtClean="0"/>
              <a:t>‹#›</a:t>
            </a:fld>
            <a:endParaRPr lang="en-GB"/>
          </a:p>
        </p:txBody>
      </p:sp>
    </p:spTree>
    <p:extLst>
      <p:ext uri="{BB962C8B-B14F-4D97-AF65-F5344CB8AC3E}">
        <p14:creationId xmlns:p14="http://schemas.microsoft.com/office/powerpoint/2010/main" val="64945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C67DAC0-61E2-45C7-A53B-48035C3C22D3}" type="datetimeFigureOut">
              <a:rPr lang="en-GB" smtClean="0"/>
              <a:t>09/09/2025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8BE909-707C-41C7-8DF6-9BEE058B6563}" type="slidenum">
              <a:rPr lang="en-GB" smtClean="0"/>
              <a:t>‹#›</a:t>
            </a:fld>
            <a:endParaRPr lang="en-GB"/>
          </a:p>
        </p:txBody>
      </p:sp>
    </p:spTree>
    <p:extLst>
      <p:ext uri="{BB962C8B-B14F-4D97-AF65-F5344CB8AC3E}">
        <p14:creationId xmlns:p14="http://schemas.microsoft.com/office/powerpoint/2010/main" val="318976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C67DAC0-61E2-45C7-A53B-48035C3C22D3}" type="datetimeFigureOut">
              <a:rPr lang="en-GB" smtClean="0"/>
              <a:t>09/09/2025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8BE909-707C-41C7-8DF6-9BEE058B6563}" type="slidenum">
              <a:rPr lang="en-GB" smtClean="0"/>
              <a:t>‹#›</a:t>
            </a:fld>
            <a:endParaRPr lang="en-GB"/>
          </a:p>
        </p:txBody>
      </p:sp>
    </p:spTree>
    <p:extLst>
      <p:ext uri="{BB962C8B-B14F-4D97-AF65-F5344CB8AC3E}">
        <p14:creationId xmlns:p14="http://schemas.microsoft.com/office/powerpoint/2010/main" val="74865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7DAC0-61E2-45C7-A53B-48035C3C22D3}" type="datetimeFigureOut">
              <a:rPr lang="en-GB" smtClean="0"/>
              <a:t>09/09/2025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8BE909-707C-41C7-8DF6-9BEE058B6563}" type="slidenum">
              <a:rPr lang="en-GB" smtClean="0"/>
              <a:t>‹#›</a:t>
            </a:fld>
            <a:endParaRPr lang="en-GB"/>
          </a:p>
        </p:txBody>
      </p:sp>
    </p:spTree>
    <p:extLst>
      <p:ext uri="{BB962C8B-B14F-4D97-AF65-F5344CB8AC3E}">
        <p14:creationId xmlns:p14="http://schemas.microsoft.com/office/powerpoint/2010/main" val="28935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67DAC0-61E2-45C7-A53B-48035C3C22D3}"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BE909-707C-41C7-8DF6-9BEE058B6563}" type="slidenum">
              <a:rPr lang="en-GB" smtClean="0"/>
              <a:t>‹#›</a:t>
            </a:fld>
            <a:endParaRPr lang="en-GB"/>
          </a:p>
        </p:txBody>
      </p:sp>
    </p:spTree>
    <p:extLst>
      <p:ext uri="{BB962C8B-B14F-4D97-AF65-F5344CB8AC3E}">
        <p14:creationId xmlns:p14="http://schemas.microsoft.com/office/powerpoint/2010/main" val="302268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67DAC0-61E2-45C7-A53B-48035C3C22D3}"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BE909-707C-41C7-8DF6-9BEE058B6563}" type="slidenum">
              <a:rPr lang="en-GB" smtClean="0"/>
              <a:t>‹#›</a:t>
            </a:fld>
            <a:endParaRPr lang="en-GB"/>
          </a:p>
        </p:txBody>
      </p:sp>
    </p:spTree>
    <p:extLst>
      <p:ext uri="{BB962C8B-B14F-4D97-AF65-F5344CB8AC3E}">
        <p14:creationId xmlns:p14="http://schemas.microsoft.com/office/powerpoint/2010/main" val="72841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7DAC0-61E2-45C7-A53B-48035C3C22D3}" type="datetimeFigureOut">
              <a:rPr lang="en-GB" smtClean="0"/>
              <a:t>09/09/2025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BE909-707C-41C7-8DF6-9BEE058B6563}" type="slidenum">
              <a:rPr lang="en-GB" smtClean="0"/>
              <a:t>‹#›</a:t>
            </a:fld>
            <a:endParaRPr lang="en-GB"/>
          </a:p>
        </p:txBody>
      </p:sp>
    </p:spTree>
    <p:extLst>
      <p:ext uri="{BB962C8B-B14F-4D97-AF65-F5344CB8AC3E}">
        <p14:creationId xmlns:p14="http://schemas.microsoft.com/office/powerpoint/2010/main" val="1213070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mgprimary.co.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latin typeface="Century Gothic" panose="020B0502020202020204" pitchFamily="34" charset="0"/>
              </a:rPr>
              <a:t>Cedar Class </a:t>
            </a:r>
            <a:r>
              <a:rPr lang="en-GB" dirty="0" smtClean="0">
                <a:latin typeface="Century Gothic" panose="020B0502020202020204" pitchFamily="34" charset="0"/>
              </a:rPr>
              <a:t>2025 </a:t>
            </a:r>
            <a:r>
              <a:rPr lang="en-GB" dirty="0">
                <a:latin typeface="Century Gothic" panose="020B0502020202020204" pitchFamily="34" charset="0"/>
              </a:rPr>
              <a:t>- </a:t>
            </a:r>
            <a:r>
              <a:rPr lang="en-GB" dirty="0" smtClean="0">
                <a:latin typeface="Century Gothic" panose="020B0502020202020204" pitchFamily="34" charset="0"/>
              </a:rPr>
              <a:t>2026</a:t>
            </a:r>
            <a:endParaRPr lang="en-GB" dirty="0">
              <a:latin typeface="Century Gothic" panose="020B0502020202020204" pitchFamily="34" charset="0"/>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GB" dirty="0">
              <a:latin typeface="Letter-join 2" pitchFamily="50"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556792"/>
            <a:ext cx="857250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427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latin typeface="Century Gothic" panose="020B0502020202020204" pitchFamily="34" charset="0"/>
              </a:rPr>
              <a:t>P.E. kits</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dirty="0">
                <a:latin typeface="Century Gothic" panose="020B0502020202020204" pitchFamily="34" charset="0"/>
              </a:rPr>
              <a:t>Black shorts </a:t>
            </a:r>
          </a:p>
          <a:p>
            <a:endParaRPr lang="en-GB" dirty="0">
              <a:latin typeface="Century Gothic" panose="020B0502020202020204" pitchFamily="34" charset="0"/>
            </a:endParaRPr>
          </a:p>
          <a:p>
            <a:r>
              <a:rPr lang="en-GB" dirty="0">
                <a:latin typeface="Century Gothic" panose="020B0502020202020204" pitchFamily="34" charset="0"/>
              </a:rPr>
              <a:t>School logo yellow PE t-shirt</a:t>
            </a:r>
          </a:p>
          <a:p>
            <a:endParaRPr lang="en-GB" dirty="0">
              <a:latin typeface="Century Gothic" panose="020B0502020202020204" pitchFamily="34" charset="0"/>
            </a:endParaRPr>
          </a:p>
          <a:p>
            <a:r>
              <a:rPr lang="en-GB" dirty="0">
                <a:latin typeface="Century Gothic" panose="020B0502020202020204" pitchFamily="34" charset="0"/>
              </a:rPr>
              <a:t>Black </a:t>
            </a:r>
            <a:r>
              <a:rPr lang="en-GB" dirty="0" smtClean="0">
                <a:latin typeface="Century Gothic" panose="020B0502020202020204" pitchFamily="34" charset="0"/>
              </a:rPr>
              <a:t>pumps (trainers for outside only)</a:t>
            </a:r>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All clearly named please.</a:t>
            </a:r>
          </a:p>
          <a:p>
            <a:endParaRPr lang="en-GB" dirty="0">
              <a:latin typeface="Letter-join 2" pitchFamily="50" charset="0"/>
            </a:endParaRPr>
          </a:p>
          <a:p>
            <a:pPr marL="0" indent="0">
              <a:buNone/>
            </a:pPr>
            <a:endParaRPr lang="en-GB" dirty="0">
              <a:latin typeface="Letter-join 2" pitchFamily="50" charset="0"/>
            </a:endParaRPr>
          </a:p>
          <a:p>
            <a:endParaRPr lang="en-GB" dirty="0">
              <a:latin typeface="Letter-join 2" pitchFamily="50" charset="0"/>
            </a:endParaRPr>
          </a:p>
          <a:p>
            <a:endParaRPr lang="en-GB" dirty="0">
              <a:latin typeface="Letter-join 2" pitchFamily="50" charset="0"/>
            </a:endParaRPr>
          </a:p>
        </p:txBody>
      </p:sp>
    </p:spTree>
    <p:extLst>
      <p:ext uri="{BB962C8B-B14F-4D97-AF65-F5344CB8AC3E}">
        <p14:creationId xmlns:p14="http://schemas.microsoft.com/office/powerpoint/2010/main" val="2155883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Special events</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GB" dirty="0">
                <a:latin typeface="Century Gothic" panose="020B0502020202020204" pitchFamily="34" charset="0"/>
              </a:rPr>
              <a:t>We will give you as much notice as possible about educational visits or any special days that we have planned.</a:t>
            </a:r>
          </a:p>
          <a:p>
            <a:endParaRPr lang="en-GB" dirty="0">
              <a:latin typeface="Century Gothic" panose="020B0502020202020204" pitchFamily="34" charset="0"/>
            </a:endParaRPr>
          </a:p>
          <a:p>
            <a:r>
              <a:rPr lang="en-GB" dirty="0" err="1">
                <a:latin typeface="Century Gothic" panose="020B0502020202020204" pitchFamily="34" charset="0"/>
              </a:rPr>
              <a:t>Ribbleton</a:t>
            </a:r>
            <a:r>
              <a:rPr lang="en-GB" dirty="0">
                <a:latin typeface="Century Gothic" panose="020B0502020202020204" pitchFamily="34" charset="0"/>
              </a:rPr>
              <a:t> library visit</a:t>
            </a:r>
          </a:p>
          <a:p>
            <a:endParaRPr lang="en-GB" dirty="0">
              <a:latin typeface="Century Gothic" panose="020B0502020202020204" pitchFamily="34" charset="0"/>
            </a:endParaRPr>
          </a:p>
          <a:p>
            <a:r>
              <a:rPr lang="en-GB" dirty="0">
                <a:latin typeface="Century Gothic" panose="020B0502020202020204" pitchFamily="34" charset="0"/>
              </a:rPr>
              <a:t>An educational visit linked to our Seaside topic in the Summer term.</a:t>
            </a:r>
          </a:p>
          <a:p>
            <a:endParaRPr lang="en-GB" dirty="0">
              <a:latin typeface="Letter-join 2" pitchFamily="50" charset="0"/>
            </a:endParaRPr>
          </a:p>
          <a:p>
            <a:pPr marL="0" indent="0">
              <a:buNone/>
            </a:pPr>
            <a:endParaRPr lang="en-GB" dirty="0">
              <a:latin typeface="Letter-join 2" pitchFamily="50" charset="0"/>
            </a:endParaRPr>
          </a:p>
        </p:txBody>
      </p:sp>
    </p:spTree>
    <p:extLst>
      <p:ext uri="{BB962C8B-B14F-4D97-AF65-F5344CB8AC3E}">
        <p14:creationId xmlns:p14="http://schemas.microsoft.com/office/powerpoint/2010/main" val="1814838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Reading books</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GB" dirty="0">
                <a:latin typeface="Century Gothic" panose="020B0502020202020204" pitchFamily="34" charset="0"/>
              </a:rPr>
              <a:t>Mrs Hamilton </a:t>
            </a:r>
            <a:r>
              <a:rPr lang="en-GB" dirty="0" smtClean="0">
                <a:latin typeface="Century Gothic" panose="020B0502020202020204" pitchFamily="34" charset="0"/>
              </a:rPr>
              <a:t>and Mrs Patel will </a:t>
            </a:r>
            <a:r>
              <a:rPr lang="en-GB" dirty="0">
                <a:latin typeface="Century Gothic" panose="020B0502020202020204" pitchFamily="34" charset="0"/>
              </a:rPr>
              <a:t>hear each child read in school each week.</a:t>
            </a:r>
          </a:p>
          <a:p>
            <a:endParaRPr lang="en-GB" dirty="0">
              <a:latin typeface="Century Gothic" panose="020B0502020202020204" pitchFamily="34" charset="0"/>
            </a:endParaRPr>
          </a:p>
          <a:p>
            <a:r>
              <a:rPr lang="en-GB" dirty="0">
                <a:latin typeface="Century Gothic" panose="020B0502020202020204" pitchFamily="34" charset="0"/>
              </a:rPr>
              <a:t>Teachers will provide lots of reading opportunities throughout the school day.</a:t>
            </a:r>
          </a:p>
          <a:p>
            <a:endParaRPr lang="en-GB" dirty="0">
              <a:latin typeface="Century Gothic" panose="020B0502020202020204" pitchFamily="34" charset="0"/>
            </a:endParaRPr>
          </a:p>
          <a:p>
            <a:r>
              <a:rPr lang="en-GB" dirty="0">
                <a:latin typeface="Century Gothic" panose="020B0502020202020204" pitchFamily="34" charset="0"/>
              </a:rPr>
              <a:t>If your child finishes their book, they should read books from home, the library, magazines/comics/ or newspapers. Stories, poetry and non-fiction. </a:t>
            </a:r>
          </a:p>
          <a:p>
            <a:endParaRPr lang="en-GB" dirty="0">
              <a:latin typeface="Letter-join 2" pitchFamily="50" charset="0"/>
            </a:endParaRPr>
          </a:p>
        </p:txBody>
      </p:sp>
    </p:spTree>
    <p:extLst>
      <p:ext uri="{BB962C8B-B14F-4D97-AF65-F5344CB8AC3E}">
        <p14:creationId xmlns:p14="http://schemas.microsoft.com/office/powerpoint/2010/main" val="3749176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Reading books</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buNone/>
            </a:pPr>
            <a:r>
              <a:rPr lang="en-GB" dirty="0">
                <a:latin typeface="Century Gothic" panose="020B0502020202020204" pitchFamily="34" charset="0"/>
              </a:rPr>
              <a:t>In Year 2, once a child knows the common phonics sounds, the emphasis shifts to understanding their reading.</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For a book to be changed in school, the child must be able to read it and be able to make predictions and answer questions on characters, settings and the main events of the story.</a:t>
            </a:r>
          </a:p>
          <a:p>
            <a:endParaRPr lang="en-GB" dirty="0">
              <a:latin typeface="Letter-join 2" pitchFamily="50" charset="0"/>
            </a:endParaRPr>
          </a:p>
        </p:txBody>
      </p:sp>
    </p:spTree>
    <p:extLst>
      <p:ext uri="{BB962C8B-B14F-4D97-AF65-F5344CB8AC3E}">
        <p14:creationId xmlns:p14="http://schemas.microsoft.com/office/powerpoint/2010/main" val="3767046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smtClean="0">
                <a:latin typeface="Century Gothic" panose="020B0502020202020204" pitchFamily="34" charset="0"/>
              </a:rPr>
              <a:t>Reading </a:t>
            </a:r>
            <a:endParaRPr lang="en-GB" sz="3200" dirty="0">
              <a:latin typeface="Century Gothic" panose="020B0502020202020204" pitchFamily="34" charset="0"/>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endParaRPr lang="en-GB" dirty="0">
              <a:latin typeface="Century Gothic" panose="020B0502020202020204" pitchFamily="34" charset="0"/>
            </a:endParaRPr>
          </a:p>
          <a:p>
            <a:endParaRPr lang="en-GB" dirty="0">
              <a:latin typeface="Letter-join 2" pitchFamily="50" charset="0"/>
            </a:endParaRPr>
          </a:p>
        </p:txBody>
      </p:sp>
      <p:pic>
        <p:nvPicPr>
          <p:cNvPr id="4" name="Picture 3"/>
          <p:cNvPicPr>
            <a:picLocks noChangeAspect="1"/>
          </p:cNvPicPr>
          <p:nvPr/>
        </p:nvPicPr>
        <p:blipFill>
          <a:blip r:embed="rId2"/>
          <a:stretch>
            <a:fillRect/>
          </a:stretch>
        </p:blipFill>
        <p:spPr>
          <a:xfrm>
            <a:off x="-9525" y="200025"/>
            <a:ext cx="9163050" cy="6457950"/>
          </a:xfrm>
          <a:prstGeom prst="rect">
            <a:avLst/>
          </a:prstGeom>
        </p:spPr>
      </p:pic>
    </p:spTree>
    <p:extLst>
      <p:ext uri="{BB962C8B-B14F-4D97-AF65-F5344CB8AC3E}">
        <p14:creationId xmlns:p14="http://schemas.microsoft.com/office/powerpoint/2010/main" val="2136166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smtClean="0">
                <a:latin typeface="Century Gothic" panose="020B0502020202020204" pitchFamily="34" charset="0"/>
              </a:rPr>
              <a:t>Reading </a:t>
            </a:r>
            <a:endParaRPr lang="en-GB" sz="3200" dirty="0">
              <a:latin typeface="Century Gothic" panose="020B0502020202020204" pitchFamily="34" charset="0"/>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endParaRPr lang="en-GB" dirty="0">
              <a:latin typeface="Century Gothic" panose="020B0502020202020204" pitchFamily="34" charset="0"/>
            </a:endParaRPr>
          </a:p>
          <a:p>
            <a:endParaRPr lang="en-GB" dirty="0">
              <a:latin typeface="Letter-join 2" pitchFamily="50" charset="0"/>
            </a:endParaRPr>
          </a:p>
        </p:txBody>
      </p:sp>
      <p:pic>
        <p:nvPicPr>
          <p:cNvPr id="4" name="Picture 3"/>
          <p:cNvPicPr>
            <a:picLocks noChangeAspect="1"/>
          </p:cNvPicPr>
          <p:nvPr/>
        </p:nvPicPr>
        <p:blipFill>
          <a:blip r:embed="rId2"/>
          <a:stretch>
            <a:fillRect/>
          </a:stretch>
        </p:blipFill>
        <p:spPr>
          <a:xfrm>
            <a:off x="4762" y="204787"/>
            <a:ext cx="9134475" cy="6448425"/>
          </a:xfrm>
          <a:prstGeom prst="rect">
            <a:avLst/>
          </a:prstGeom>
        </p:spPr>
      </p:pic>
    </p:spTree>
    <p:extLst>
      <p:ext uri="{BB962C8B-B14F-4D97-AF65-F5344CB8AC3E}">
        <p14:creationId xmlns:p14="http://schemas.microsoft.com/office/powerpoint/2010/main" val="197212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smtClean="0">
                <a:latin typeface="Century Gothic" panose="020B0502020202020204" pitchFamily="34" charset="0"/>
              </a:rPr>
              <a:t>Year 1 common exception words</a:t>
            </a:r>
            <a:endParaRPr lang="en-GB" sz="3200" dirty="0">
              <a:latin typeface="Century Gothic" panose="020B0502020202020204" pitchFamily="34" charset="0"/>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endParaRPr lang="en-GB" dirty="0">
              <a:latin typeface="Century Gothic" panose="020B0502020202020204" pitchFamily="34" charset="0"/>
            </a:endParaRPr>
          </a:p>
          <a:p>
            <a:endParaRPr lang="en-GB" dirty="0">
              <a:latin typeface="Letter-join 2" pitchFamily="50" charset="0"/>
            </a:endParaRPr>
          </a:p>
        </p:txBody>
      </p:sp>
      <p:pic>
        <p:nvPicPr>
          <p:cNvPr id="4" name="Picture 3"/>
          <p:cNvPicPr>
            <a:picLocks noChangeAspect="1"/>
          </p:cNvPicPr>
          <p:nvPr/>
        </p:nvPicPr>
        <p:blipFill>
          <a:blip r:embed="rId2"/>
          <a:stretch>
            <a:fillRect/>
          </a:stretch>
        </p:blipFill>
        <p:spPr>
          <a:xfrm>
            <a:off x="1209675" y="1268760"/>
            <a:ext cx="6724650" cy="5400600"/>
          </a:xfrm>
          <a:prstGeom prst="rect">
            <a:avLst/>
          </a:prstGeom>
        </p:spPr>
      </p:pic>
    </p:spTree>
    <p:extLst>
      <p:ext uri="{BB962C8B-B14F-4D97-AF65-F5344CB8AC3E}">
        <p14:creationId xmlns:p14="http://schemas.microsoft.com/office/powerpoint/2010/main" val="3638961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smtClean="0">
                <a:latin typeface="Century Gothic" panose="020B0502020202020204" pitchFamily="34" charset="0"/>
              </a:rPr>
              <a:t>Year 2 common exception words</a:t>
            </a:r>
            <a:endParaRPr lang="en-GB" sz="3200" dirty="0">
              <a:latin typeface="Century Gothic" panose="020B0502020202020204" pitchFamily="34" charset="0"/>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endParaRPr lang="en-GB" dirty="0">
              <a:latin typeface="Century Gothic" panose="020B0502020202020204" pitchFamily="34" charset="0"/>
            </a:endParaRPr>
          </a:p>
          <a:p>
            <a:endParaRPr lang="en-GB" dirty="0">
              <a:latin typeface="Letter-join 2" pitchFamily="50" charset="0"/>
            </a:endParaRPr>
          </a:p>
        </p:txBody>
      </p:sp>
      <p:pic>
        <p:nvPicPr>
          <p:cNvPr id="4" name="Picture 3"/>
          <p:cNvPicPr>
            <a:picLocks noChangeAspect="1"/>
          </p:cNvPicPr>
          <p:nvPr/>
        </p:nvPicPr>
        <p:blipFill>
          <a:blip r:embed="rId2"/>
          <a:stretch>
            <a:fillRect/>
          </a:stretch>
        </p:blipFill>
        <p:spPr>
          <a:xfrm>
            <a:off x="323528" y="1196752"/>
            <a:ext cx="8496944" cy="5799360"/>
          </a:xfrm>
          <a:prstGeom prst="rect">
            <a:avLst/>
          </a:prstGeom>
        </p:spPr>
      </p:pic>
    </p:spTree>
    <p:extLst>
      <p:ext uri="{BB962C8B-B14F-4D97-AF65-F5344CB8AC3E}">
        <p14:creationId xmlns:p14="http://schemas.microsoft.com/office/powerpoint/2010/main" val="1301482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Homework</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dirty="0">
                <a:latin typeface="Century Gothic" panose="020B0502020202020204" pitchFamily="34" charset="0"/>
              </a:rPr>
              <a:t>Reading – at least 4 or 5 times a week.</a:t>
            </a:r>
          </a:p>
          <a:p>
            <a:endParaRPr lang="en-GB" dirty="0">
              <a:latin typeface="Century Gothic" panose="020B0502020202020204" pitchFamily="34" charset="0"/>
            </a:endParaRPr>
          </a:p>
          <a:p>
            <a:r>
              <a:rPr lang="en-GB" dirty="0" smtClean="0">
                <a:latin typeface="Century Gothic" panose="020B0502020202020204" pitchFamily="34" charset="0"/>
              </a:rPr>
              <a:t>Times Tables – 2x, 5x and 10x </a:t>
            </a:r>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Extra homework will be posted on the Cedar page of the SMG website and will also be posted on Class Dojo.</a:t>
            </a:r>
          </a:p>
          <a:p>
            <a:pPr marL="0" indent="0">
              <a:buNone/>
            </a:pPr>
            <a:endParaRPr lang="en-GB" dirty="0">
              <a:latin typeface="Letter-join 2" pitchFamily="50" charset="0"/>
            </a:endParaRPr>
          </a:p>
          <a:p>
            <a:endParaRPr lang="en-GB" dirty="0">
              <a:latin typeface="Letter-join 2" pitchFamily="50" charset="0"/>
            </a:endParaRPr>
          </a:p>
          <a:p>
            <a:pPr marL="0" indent="0">
              <a:buNone/>
            </a:pPr>
            <a:endParaRPr lang="en-GB" dirty="0">
              <a:latin typeface="Letter-join 2" pitchFamily="50" charset="0"/>
            </a:endParaRPr>
          </a:p>
        </p:txBody>
      </p:sp>
    </p:spTree>
    <p:extLst>
      <p:ext uri="{BB962C8B-B14F-4D97-AF65-F5344CB8AC3E}">
        <p14:creationId xmlns:p14="http://schemas.microsoft.com/office/powerpoint/2010/main" val="4088864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Keeping in touch</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buNone/>
            </a:pPr>
            <a:endParaRPr lang="en-GB" dirty="0">
              <a:latin typeface="Letter-join 2" pitchFamily="50" charset="0"/>
            </a:endParaRPr>
          </a:p>
          <a:p>
            <a:r>
              <a:rPr lang="en-GB" dirty="0">
                <a:latin typeface="Century Gothic" panose="020B0502020202020204" pitchFamily="34" charset="0"/>
              </a:rPr>
              <a:t>Cedar Class SMG webpage</a:t>
            </a:r>
          </a:p>
          <a:p>
            <a:endParaRPr lang="en-GB" dirty="0">
              <a:latin typeface="Century Gothic" panose="020B0502020202020204" pitchFamily="34" charset="0"/>
            </a:endParaRPr>
          </a:p>
          <a:p>
            <a:r>
              <a:rPr lang="en-GB" dirty="0">
                <a:latin typeface="Century Gothic" panose="020B0502020202020204" pitchFamily="34" charset="0"/>
              </a:rPr>
              <a:t>Class Dojo – please ask for a new code if you can’t access it.  This is our main source of communication and information.</a:t>
            </a:r>
          </a:p>
          <a:p>
            <a:pPr marL="0" indent="0">
              <a:buNone/>
            </a:pPr>
            <a:endParaRPr lang="en-GB" dirty="0">
              <a:latin typeface="Century Gothic" panose="020B0502020202020204" pitchFamily="34" charset="0"/>
            </a:endParaRPr>
          </a:p>
          <a:p>
            <a:r>
              <a:rPr lang="en-GB" dirty="0">
                <a:latin typeface="Century Gothic" panose="020B0502020202020204" pitchFamily="34" charset="0"/>
              </a:rPr>
              <a:t>We are happy to speak to parents at the end of the day but ask that in the interests of health and safety, that you wait until we have dismissed all of the children. </a:t>
            </a:r>
          </a:p>
          <a:p>
            <a:endParaRPr lang="en-GB" dirty="0">
              <a:latin typeface="Letter-join 2" pitchFamily="50" charset="0"/>
            </a:endParaRPr>
          </a:p>
          <a:p>
            <a:pPr marL="0" indent="0">
              <a:buNone/>
            </a:pPr>
            <a:endParaRPr lang="en-GB" dirty="0">
              <a:latin typeface="Letter-join 2" pitchFamily="50" charset="0"/>
            </a:endParaRPr>
          </a:p>
        </p:txBody>
      </p:sp>
    </p:spTree>
    <p:extLst>
      <p:ext uri="{BB962C8B-B14F-4D97-AF65-F5344CB8AC3E}">
        <p14:creationId xmlns:p14="http://schemas.microsoft.com/office/powerpoint/2010/main" val="4095621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latin typeface="Century Gothic" panose="020B0502020202020204" pitchFamily="34" charset="0"/>
              </a:rPr>
              <a:t>Mission Statement</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GB" dirty="0">
              <a:latin typeface="Letter-join 2" pitchFamily="50" charset="0"/>
            </a:endParaRPr>
          </a:p>
        </p:txBody>
      </p:sp>
      <p:pic>
        <p:nvPicPr>
          <p:cNvPr id="5" name="Picture 4"/>
          <p:cNvPicPr>
            <a:picLocks noChangeAspect="1"/>
          </p:cNvPicPr>
          <p:nvPr/>
        </p:nvPicPr>
        <p:blipFill>
          <a:blip r:embed="rId2"/>
          <a:stretch>
            <a:fillRect/>
          </a:stretch>
        </p:blipFill>
        <p:spPr>
          <a:xfrm>
            <a:off x="457200" y="1600200"/>
            <a:ext cx="8229600" cy="4781128"/>
          </a:xfrm>
          <a:prstGeom prst="rect">
            <a:avLst/>
          </a:prstGeom>
        </p:spPr>
      </p:pic>
    </p:spTree>
    <p:extLst>
      <p:ext uri="{BB962C8B-B14F-4D97-AF65-F5344CB8AC3E}">
        <p14:creationId xmlns:p14="http://schemas.microsoft.com/office/powerpoint/2010/main" val="89946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Thank you for taking the time to read our class information.</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GB" dirty="0">
                <a:latin typeface="Century Gothic" panose="020B0502020202020204" pitchFamily="34" charset="0"/>
              </a:rPr>
              <a:t>Any questions</a:t>
            </a:r>
            <a:r>
              <a:rPr lang="en-GB" dirty="0">
                <a:latin typeface="+mj-lt"/>
              </a:rPr>
              <a:t>? </a:t>
            </a:r>
            <a:r>
              <a:rPr lang="en-GB" dirty="0">
                <a:latin typeface="Century Gothic" panose="020B0502020202020204" pitchFamily="34" charset="0"/>
              </a:rPr>
              <a:t> Please contact us via the ‘message’ option on Class Dojo.</a:t>
            </a:r>
          </a:p>
          <a:p>
            <a:endParaRPr lang="en-GB" dirty="0">
              <a:latin typeface="Letter-join 2" pitchFamily="50"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84984"/>
            <a:ext cx="734481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429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Welcome to your Y2 staff</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dirty="0">
                <a:latin typeface="Century Gothic" panose="020B0502020202020204" pitchFamily="34" charset="0"/>
              </a:rPr>
              <a:t>Mrs Drummond teaches on a Monday, Tuesday and </a:t>
            </a:r>
            <a:r>
              <a:rPr lang="en-GB" dirty="0" smtClean="0">
                <a:latin typeface="Century Gothic" panose="020B0502020202020204" pitchFamily="34" charset="0"/>
              </a:rPr>
              <a:t>Wednesday afternoon.</a:t>
            </a:r>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Miss Harrison teaches on a </a:t>
            </a:r>
            <a:r>
              <a:rPr lang="en-GB" dirty="0" smtClean="0">
                <a:latin typeface="Century Gothic" panose="020B0502020202020204" pitchFamily="34" charset="0"/>
              </a:rPr>
              <a:t>Wednesday morning, </a:t>
            </a:r>
            <a:r>
              <a:rPr lang="en-GB" dirty="0">
                <a:latin typeface="Century Gothic" panose="020B0502020202020204" pitchFamily="34" charset="0"/>
              </a:rPr>
              <a:t>Thursday and Friday.</a:t>
            </a:r>
          </a:p>
          <a:p>
            <a:endParaRPr lang="en-GB" dirty="0">
              <a:latin typeface="Century Gothic" panose="020B0502020202020204" pitchFamily="34" charset="0"/>
            </a:endParaRPr>
          </a:p>
          <a:p>
            <a:r>
              <a:rPr lang="en-GB" dirty="0">
                <a:latin typeface="Century Gothic" panose="020B0502020202020204" pitchFamily="34" charset="0"/>
              </a:rPr>
              <a:t>Mrs </a:t>
            </a:r>
            <a:r>
              <a:rPr lang="en-GB" dirty="0" smtClean="0">
                <a:latin typeface="Century Gothic" panose="020B0502020202020204" pitchFamily="34" charset="0"/>
              </a:rPr>
              <a:t>Hamilton, Mrs Patel and Miss Hawkins are </a:t>
            </a:r>
            <a:r>
              <a:rPr lang="en-GB" dirty="0">
                <a:latin typeface="Century Gothic" panose="020B0502020202020204" pitchFamily="34" charset="0"/>
              </a:rPr>
              <a:t>our teaching </a:t>
            </a:r>
            <a:r>
              <a:rPr lang="en-GB" dirty="0" smtClean="0">
                <a:latin typeface="Century Gothic" panose="020B0502020202020204" pitchFamily="34" charset="0"/>
              </a:rPr>
              <a:t>assistants. </a:t>
            </a:r>
            <a:endParaRPr lang="en-GB" dirty="0">
              <a:latin typeface="Century Gothic" panose="020B0502020202020204" pitchFamily="34" charset="0"/>
            </a:endParaRPr>
          </a:p>
        </p:txBody>
      </p:sp>
    </p:spTree>
    <p:extLst>
      <p:ext uri="{BB962C8B-B14F-4D97-AF65-F5344CB8AC3E}">
        <p14:creationId xmlns:p14="http://schemas.microsoft.com/office/powerpoint/2010/main" val="1005204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Y2 curriculum</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GB" dirty="0">
                <a:latin typeface="Century Gothic" panose="020B0502020202020204" pitchFamily="34" charset="0"/>
              </a:rPr>
              <a:t>Our curriculum overview can be found on the Cedar Class page of the SMG website</a:t>
            </a:r>
          </a:p>
          <a:p>
            <a:r>
              <a:rPr lang="en-GB" dirty="0">
                <a:latin typeface="Century Gothic" panose="020B0502020202020204" pitchFamily="34" charset="0"/>
                <a:hlinkClick r:id="rId2"/>
              </a:rPr>
              <a:t>www.smgprimary.co.uk</a:t>
            </a:r>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Our aim is to provide a fun-filled series of lessons in each subject, whether they have written or practical outcomes.</a:t>
            </a:r>
          </a:p>
        </p:txBody>
      </p:sp>
    </p:spTree>
    <p:extLst>
      <p:ext uri="{BB962C8B-B14F-4D97-AF65-F5344CB8AC3E}">
        <p14:creationId xmlns:p14="http://schemas.microsoft.com/office/powerpoint/2010/main" val="3524723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Y2 curriculum</a:t>
            </a:r>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51520" y="1268760"/>
            <a:ext cx="8712968" cy="5472608"/>
          </a:xfrm>
          <a:prstGeom prst="rect">
            <a:avLst/>
          </a:prstGeom>
        </p:spPr>
      </p:pic>
    </p:spTree>
    <p:extLst>
      <p:ext uri="{BB962C8B-B14F-4D97-AF65-F5344CB8AC3E}">
        <p14:creationId xmlns:p14="http://schemas.microsoft.com/office/powerpoint/2010/main" val="3110669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Assessment</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buNone/>
            </a:pPr>
            <a:endParaRPr lang="en-GB" sz="2800" dirty="0">
              <a:latin typeface="Century Gothic" panose="020B0502020202020204" pitchFamily="34" charset="0"/>
            </a:endParaRPr>
          </a:p>
          <a:p>
            <a:r>
              <a:rPr lang="en-GB" sz="2800" dirty="0">
                <a:latin typeface="Century Gothic" panose="020B0502020202020204" pitchFamily="34" charset="0"/>
              </a:rPr>
              <a:t>Continuous assessment in every lesson to establish which children have achieved the lesson objective and which children need extra scaffolding/support.</a:t>
            </a:r>
          </a:p>
          <a:p>
            <a:r>
              <a:rPr lang="en-GB" sz="2800" dirty="0">
                <a:latin typeface="Century Gothic" panose="020B0502020202020204" pitchFamily="34" charset="0"/>
              </a:rPr>
              <a:t>Termly assessments using NFER test booklets in Reading (2 papers), arithmetic and reasoning.</a:t>
            </a:r>
          </a:p>
          <a:p>
            <a:r>
              <a:rPr lang="en-GB" sz="2800" dirty="0">
                <a:latin typeface="Century Gothic" panose="020B0502020202020204" pitchFamily="34" charset="0"/>
              </a:rPr>
              <a:t>End of Key Stage SATs tests ended in May 2023. </a:t>
            </a:r>
            <a:r>
              <a:rPr lang="en-GB" sz="2800" dirty="0" smtClean="0">
                <a:latin typeface="Century Gothic" panose="020B0502020202020204" pitchFamily="34" charset="0"/>
              </a:rPr>
              <a:t>We take part in the optional SATs tests. </a:t>
            </a:r>
            <a:endParaRPr lang="en-GB" sz="2800" dirty="0">
              <a:latin typeface="Century Gothic" panose="020B0502020202020204" pitchFamily="34" charset="0"/>
            </a:endParaRPr>
          </a:p>
        </p:txBody>
      </p:sp>
    </p:spTree>
    <p:extLst>
      <p:ext uri="{BB962C8B-B14F-4D97-AF65-F5344CB8AC3E}">
        <p14:creationId xmlns:p14="http://schemas.microsoft.com/office/powerpoint/2010/main" val="3680913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Religious Education</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GB" dirty="0">
                <a:latin typeface="Century Gothic" panose="020B0502020202020204" pitchFamily="34" charset="0"/>
              </a:rPr>
              <a:t>As a Catholic school, we place a great emphasis on the teaching of RE. This year our topics are –</a:t>
            </a:r>
          </a:p>
          <a:p>
            <a:pPr marL="0" indent="0">
              <a:buNone/>
            </a:pPr>
            <a:r>
              <a:rPr lang="en-GB" u="sng" dirty="0">
                <a:latin typeface="Century Gothic" panose="020B0502020202020204" pitchFamily="34" charset="0"/>
              </a:rPr>
              <a:t>Autumn term</a:t>
            </a:r>
          </a:p>
          <a:p>
            <a:r>
              <a:rPr lang="en-GB" dirty="0" smtClean="0">
                <a:latin typeface="Century Gothic" panose="020B0502020202020204" pitchFamily="34" charset="0"/>
              </a:rPr>
              <a:t>Creation and Covenant</a:t>
            </a:r>
          </a:p>
          <a:p>
            <a:endParaRPr lang="en-GB" dirty="0">
              <a:latin typeface="Century Gothic" panose="020B0502020202020204" pitchFamily="34" charset="0"/>
            </a:endParaRPr>
          </a:p>
          <a:p>
            <a:r>
              <a:rPr lang="en-GB" dirty="0" smtClean="0">
                <a:latin typeface="Century Gothic" panose="020B0502020202020204" pitchFamily="34" charset="0"/>
              </a:rPr>
              <a:t>Prophecy and Promise</a:t>
            </a:r>
          </a:p>
        </p:txBody>
      </p:sp>
    </p:spTree>
    <p:extLst>
      <p:ext uri="{BB962C8B-B14F-4D97-AF65-F5344CB8AC3E}">
        <p14:creationId xmlns:p14="http://schemas.microsoft.com/office/powerpoint/2010/main" val="3776426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a:latin typeface="Century Gothic" panose="020B0502020202020204" pitchFamily="34" charset="0"/>
              </a:rPr>
              <a:t>Religious Education</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GB" u="sng" dirty="0">
                <a:latin typeface="Century Gothic" panose="020B0502020202020204" pitchFamily="34" charset="0"/>
              </a:rPr>
              <a:t>Spring term</a:t>
            </a:r>
          </a:p>
          <a:p>
            <a:r>
              <a:rPr lang="en-GB" dirty="0" smtClean="0">
                <a:latin typeface="Century Gothic" panose="020B0502020202020204" pitchFamily="34" charset="0"/>
              </a:rPr>
              <a:t>Galilee to Jerusalem</a:t>
            </a:r>
          </a:p>
          <a:p>
            <a:r>
              <a:rPr lang="en-GB" dirty="0" smtClean="0">
                <a:latin typeface="Century Gothic" panose="020B0502020202020204" pitchFamily="34" charset="0"/>
              </a:rPr>
              <a:t>Desert to Garden</a:t>
            </a:r>
            <a:endParaRPr lang="en-GB" dirty="0">
              <a:latin typeface="Century Gothic" panose="020B0502020202020204" pitchFamily="34" charset="0"/>
            </a:endParaRPr>
          </a:p>
          <a:p>
            <a:endParaRPr lang="en-GB" dirty="0">
              <a:latin typeface="Century Gothic" panose="020B0502020202020204" pitchFamily="34" charset="0"/>
            </a:endParaRPr>
          </a:p>
          <a:p>
            <a:pPr marL="0" indent="0">
              <a:buNone/>
            </a:pPr>
            <a:r>
              <a:rPr lang="en-GB" u="sng" dirty="0" smtClean="0">
                <a:latin typeface="Century Gothic" panose="020B0502020202020204" pitchFamily="34" charset="0"/>
              </a:rPr>
              <a:t>Summer </a:t>
            </a:r>
            <a:r>
              <a:rPr lang="en-GB" u="sng" dirty="0">
                <a:latin typeface="Century Gothic" panose="020B0502020202020204" pitchFamily="34" charset="0"/>
              </a:rPr>
              <a:t>term</a:t>
            </a:r>
          </a:p>
          <a:p>
            <a:r>
              <a:rPr lang="en-GB" dirty="0" smtClean="0">
                <a:latin typeface="Century Gothic" panose="020B0502020202020204" pitchFamily="34" charset="0"/>
              </a:rPr>
              <a:t>Ends of the Earth</a:t>
            </a:r>
          </a:p>
          <a:p>
            <a:r>
              <a:rPr lang="en-GB" dirty="0" smtClean="0">
                <a:latin typeface="Century Gothic" panose="020B0502020202020204" pitchFamily="34" charset="0"/>
              </a:rPr>
              <a:t>Dialogue and Encounter</a:t>
            </a:r>
            <a:endParaRPr lang="en-GB" dirty="0">
              <a:latin typeface="Century Gothic" panose="020B0502020202020204" pitchFamily="34" charset="0"/>
            </a:endParaRPr>
          </a:p>
          <a:p>
            <a:pPr marL="0" indent="0">
              <a:buNone/>
            </a:pPr>
            <a:endParaRPr lang="en-GB" dirty="0" smtClean="0">
              <a:latin typeface="Century Gothic" panose="020B0502020202020204" pitchFamily="34" charset="0"/>
            </a:endParaRPr>
          </a:p>
        </p:txBody>
      </p:sp>
    </p:spTree>
    <p:extLst>
      <p:ext uri="{BB962C8B-B14F-4D97-AF65-F5344CB8AC3E}">
        <p14:creationId xmlns:p14="http://schemas.microsoft.com/office/powerpoint/2010/main" val="1904155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latin typeface="Century Gothic" panose="020B0502020202020204" pitchFamily="34" charset="0"/>
              </a:rPr>
              <a:t>P.E.</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en-GB" dirty="0">
                <a:latin typeface="Century Gothic" panose="020B0502020202020204" pitchFamily="34" charset="0"/>
              </a:rPr>
              <a:t>PE lessons this </a:t>
            </a:r>
            <a:r>
              <a:rPr lang="en-GB" dirty="0" smtClean="0">
                <a:latin typeface="Century Gothic" panose="020B0502020202020204" pitchFamily="34" charset="0"/>
              </a:rPr>
              <a:t>year</a:t>
            </a:r>
            <a:r>
              <a:rPr lang="en-GB" dirty="0" smtClean="0">
                <a:latin typeface="Century Gothic" panose="020B0502020202020204" pitchFamily="34" charset="0"/>
              </a:rPr>
              <a:t> </a:t>
            </a:r>
            <a:r>
              <a:rPr lang="en-GB" dirty="0">
                <a:latin typeface="Century Gothic" panose="020B0502020202020204" pitchFamily="34" charset="0"/>
              </a:rPr>
              <a:t>will be on </a:t>
            </a:r>
            <a:r>
              <a:rPr lang="en-GB" dirty="0" smtClean="0">
                <a:latin typeface="Century Gothic" panose="020B0502020202020204" pitchFamily="34" charset="0"/>
              </a:rPr>
              <a:t>a Monday </a:t>
            </a:r>
            <a:r>
              <a:rPr lang="en-GB" dirty="0" smtClean="0">
                <a:latin typeface="Century Gothic" panose="020B0502020202020204" pitchFamily="34" charset="0"/>
              </a:rPr>
              <a:t>and Wednesday </a:t>
            </a:r>
            <a:r>
              <a:rPr lang="en-GB" dirty="0">
                <a:latin typeface="Century Gothic" panose="020B0502020202020204" pitchFamily="34" charset="0"/>
              </a:rPr>
              <a:t>afternoon.</a:t>
            </a:r>
          </a:p>
          <a:p>
            <a:endParaRPr lang="en-GB" dirty="0">
              <a:latin typeface="Century Gothic" panose="020B0502020202020204" pitchFamily="34" charset="0"/>
            </a:endParaRPr>
          </a:p>
          <a:p>
            <a:r>
              <a:rPr lang="en-GB" dirty="0">
                <a:latin typeface="Century Gothic" panose="020B0502020202020204" pitchFamily="34" charset="0"/>
              </a:rPr>
              <a:t>Please ensure that PE kits are in school everyday. We will send them home for washing regularly.</a:t>
            </a:r>
          </a:p>
          <a:p>
            <a:endParaRPr lang="en-GB" dirty="0">
              <a:latin typeface="Century Gothic" panose="020B0502020202020204" pitchFamily="34" charset="0"/>
            </a:endParaRPr>
          </a:p>
          <a:p>
            <a:r>
              <a:rPr lang="en-GB" dirty="0">
                <a:latin typeface="Century Gothic" panose="020B0502020202020204" pitchFamily="34" charset="0"/>
              </a:rPr>
              <a:t>Please ensure that no jewellery is worn, this includes earrings. School has a no jewellery policy everyday not just in P.E.</a:t>
            </a:r>
          </a:p>
          <a:p>
            <a:endParaRPr lang="en-GB" dirty="0">
              <a:latin typeface="Century Gothic" panose="020B0502020202020204" pitchFamily="34" charset="0"/>
            </a:endParaRPr>
          </a:p>
          <a:p>
            <a:r>
              <a:rPr lang="en-GB" dirty="0">
                <a:latin typeface="Century Gothic" panose="020B0502020202020204" pitchFamily="34" charset="0"/>
              </a:rPr>
              <a:t>Please make sure long hair is tied back.</a:t>
            </a:r>
            <a:endParaRPr lang="en-GB" dirty="0">
              <a:latin typeface="Letter-join 2" pitchFamily="50" charset="0"/>
            </a:endParaRPr>
          </a:p>
        </p:txBody>
      </p:sp>
    </p:spTree>
    <p:extLst>
      <p:ext uri="{BB962C8B-B14F-4D97-AF65-F5344CB8AC3E}">
        <p14:creationId xmlns:p14="http://schemas.microsoft.com/office/powerpoint/2010/main" val="2975012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597</Words>
  <Application>Microsoft Office PowerPoint</Application>
  <PresentationFormat>On-screen Show (4:3)</PresentationFormat>
  <Paragraphs>87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Letter-join 2</vt:lpstr>
      <vt:lpstr>Office Theme</vt:lpstr>
      <vt:lpstr>Cedar Class 2025 - 2026</vt:lpstr>
      <vt:lpstr>Mission Statement</vt:lpstr>
      <vt:lpstr>Welcome to your Y2 staff</vt:lpstr>
      <vt:lpstr>Y2 curriculum</vt:lpstr>
      <vt:lpstr>Y2 curriculum</vt:lpstr>
      <vt:lpstr>Assessment</vt:lpstr>
      <vt:lpstr>Religious Education</vt:lpstr>
      <vt:lpstr>Religious Education</vt:lpstr>
      <vt:lpstr>P.E.</vt:lpstr>
      <vt:lpstr>P.E. kits</vt:lpstr>
      <vt:lpstr>Special events</vt:lpstr>
      <vt:lpstr>Reading books</vt:lpstr>
      <vt:lpstr>Reading books</vt:lpstr>
      <vt:lpstr>Reading </vt:lpstr>
      <vt:lpstr>Reading </vt:lpstr>
      <vt:lpstr>Year 1 common exception words</vt:lpstr>
      <vt:lpstr>Year 2 common exception words</vt:lpstr>
      <vt:lpstr>Homework</vt:lpstr>
      <vt:lpstr>Keeping in touch</vt:lpstr>
      <vt:lpstr>Thank you for taking the time to read our class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Cedar Class</dc:title>
  <dc:creator>W Harrison</dc:creator>
  <cp:lastModifiedBy>Katie Harrison</cp:lastModifiedBy>
  <cp:revision>28</cp:revision>
  <dcterms:created xsi:type="dcterms:W3CDTF">2019-09-17T11:01:12Z</dcterms:created>
  <dcterms:modified xsi:type="dcterms:W3CDTF">2025-09-09T17:55:55Z</dcterms:modified>
</cp:coreProperties>
</file>