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60" r:id="rId2"/>
    <p:sldId id="273" r:id="rId3"/>
    <p:sldId id="305" r:id="rId4"/>
    <p:sldId id="264" r:id="rId5"/>
    <p:sldId id="307" r:id="rId6"/>
    <p:sldId id="308" r:id="rId7"/>
    <p:sldId id="303" r:id="rId8"/>
    <p:sldId id="275" r:id="rId9"/>
    <p:sldId id="258" r:id="rId10"/>
    <p:sldId id="266" r:id="rId11"/>
    <p:sldId id="274" r:id="rId12"/>
    <p:sldId id="271" r:id="rId13"/>
    <p:sldId id="310"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1D0BC25-39F3-30AE-947E-A3C314437AFF}" v="1" dt="2023-10-16T10:22:37.0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594"/>
    <p:restoredTop sz="94629"/>
  </p:normalViewPr>
  <p:slideViewPr>
    <p:cSldViewPr>
      <p:cViewPr varScale="1">
        <p:scale>
          <a:sx n="103" d="100"/>
          <a:sy n="103" d="100"/>
        </p:scale>
        <p:origin x="1880" y="17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Roach" userId="S::head@st-mary-st-andrews.lancs.sch.uk::e0dc7a34-6dfb-451c-89e3-c82e3c083196" providerId="AD" clId="Web-{C1D0BC25-39F3-30AE-947E-A3C314437AFF}"/>
    <pc:docChg chg="delSld">
      <pc:chgData name="Sarah Roach" userId="S::head@st-mary-st-andrews.lancs.sch.uk::e0dc7a34-6dfb-451c-89e3-c82e3c083196" providerId="AD" clId="Web-{C1D0BC25-39F3-30AE-947E-A3C314437AFF}" dt="2023-10-16T10:22:37.003" v="0"/>
      <pc:docMkLst>
        <pc:docMk/>
      </pc:docMkLst>
      <pc:sldChg chg="del">
        <pc:chgData name="Sarah Roach" userId="S::head@st-mary-st-andrews.lancs.sch.uk::e0dc7a34-6dfb-451c-89e3-c82e3c083196" providerId="AD" clId="Web-{C1D0BC25-39F3-30AE-947E-A3C314437AFF}" dt="2023-10-16T10:22:37.003" v="0"/>
        <pc:sldMkLst>
          <pc:docMk/>
          <pc:sldMk cId="2727480229" sldId="309"/>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12E788-24D6-4554-A7A7-E2D72EFC47F6}" type="datetimeFigureOut">
              <a:rPr lang="en-GB" smtClean="0"/>
              <a:t>16/10/2023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522EC0F-C51E-43BC-8488-94AE75DDEBAD}" type="slidenum">
              <a:rPr lang="en-GB" smtClean="0"/>
              <a:t>‹#›</a:t>
            </a:fld>
            <a:endParaRPr lang="en-GB"/>
          </a:p>
        </p:txBody>
      </p:sp>
    </p:spTree>
    <p:extLst>
      <p:ext uri="{BB962C8B-B14F-4D97-AF65-F5344CB8AC3E}">
        <p14:creationId xmlns:p14="http://schemas.microsoft.com/office/powerpoint/2010/main" val="2996346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D2F0EE8-BFAE-49DD-A02E-233BC5083D4B}" type="datetimeFigureOut">
              <a:rPr lang="en-GB" smtClean="0"/>
              <a:t>16/10/2023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31BFAD-25AC-497B-9925-B2E71FC8DC84}" type="slidenum">
              <a:rPr lang="en-GB" smtClean="0"/>
              <a:t>‹#›</a:t>
            </a:fld>
            <a:endParaRPr lang="en-GB"/>
          </a:p>
        </p:txBody>
      </p:sp>
    </p:spTree>
    <p:extLst>
      <p:ext uri="{BB962C8B-B14F-4D97-AF65-F5344CB8AC3E}">
        <p14:creationId xmlns:p14="http://schemas.microsoft.com/office/powerpoint/2010/main" val="648990369"/>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2F0EE8-BFAE-49DD-A02E-233BC5083D4B}" type="datetimeFigureOut">
              <a:rPr lang="en-GB" smtClean="0"/>
              <a:t>16/10/2023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31BFAD-25AC-497B-9925-B2E71FC8DC84}" type="slidenum">
              <a:rPr lang="en-GB" smtClean="0"/>
              <a:t>‹#›</a:t>
            </a:fld>
            <a:endParaRPr lang="en-GB"/>
          </a:p>
        </p:txBody>
      </p:sp>
    </p:spTree>
    <p:extLst>
      <p:ext uri="{BB962C8B-B14F-4D97-AF65-F5344CB8AC3E}">
        <p14:creationId xmlns:p14="http://schemas.microsoft.com/office/powerpoint/2010/main" val="402937377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2F0EE8-BFAE-49DD-A02E-233BC5083D4B}" type="datetimeFigureOut">
              <a:rPr lang="en-GB" smtClean="0"/>
              <a:t>16/10/2023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31BFAD-25AC-497B-9925-B2E71FC8DC84}" type="slidenum">
              <a:rPr lang="en-GB" smtClean="0"/>
              <a:t>‹#›</a:t>
            </a:fld>
            <a:endParaRPr lang="en-GB"/>
          </a:p>
        </p:txBody>
      </p:sp>
    </p:spTree>
    <p:extLst>
      <p:ext uri="{BB962C8B-B14F-4D97-AF65-F5344CB8AC3E}">
        <p14:creationId xmlns:p14="http://schemas.microsoft.com/office/powerpoint/2010/main" val="398366316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1D2F0EE8-BFAE-49DD-A02E-233BC5083D4B}" type="datetimeFigureOut">
              <a:rPr lang="en-GB" smtClean="0"/>
              <a:t>16/10/2023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31BFAD-25AC-497B-9925-B2E71FC8DC84}" type="slidenum">
              <a:rPr lang="en-GB" smtClean="0"/>
              <a:t>‹#›</a:t>
            </a:fld>
            <a:endParaRPr lang="en-GB"/>
          </a:p>
        </p:txBody>
      </p:sp>
    </p:spTree>
    <p:extLst>
      <p:ext uri="{BB962C8B-B14F-4D97-AF65-F5344CB8AC3E}">
        <p14:creationId xmlns:p14="http://schemas.microsoft.com/office/powerpoint/2010/main" val="53921539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2F0EE8-BFAE-49DD-A02E-233BC5083D4B}" type="datetimeFigureOut">
              <a:rPr lang="en-GB" smtClean="0"/>
              <a:t>16/10/2023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831BFAD-25AC-497B-9925-B2E71FC8DC84}" type="slidenum">
              <a:rPr lang="en-GB" smtClean="0"/>
              <a:t>‹#›</a:t>
            </a:fld>
            <a:endParaRPr lang="en-GB"/>
          </a:p>
        </p:txBody>
      </p:sp>
    </p:spTree>
    <p:extLst>
      <p:ext uri="{BB962C8B-B14F-4D97-AF65-F5344CB8AC3E}">
        <p14:creationId xmlns:p14="http://schemas.microsoft.com/office/powerpoint/2010/main" val="263322326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1D2F0EE8-BFAE-49DD-A02E-233BC5083D4B}" type="datetimeFigureOut">
              <a:rPr lang="en-GB" smtClean="0"/>
              <a:t>16/10/2023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31BFAD-25AC-497B-9925-B2E71FC8DC84}" type="slidenum">
              <a:rPr lang="en-GB" smtClean="0"/>
              <a:t>‹#›</a:t>
            </a:fld>
            <a:endParaRPr lang="en-GB"/>
          </a:p>
        </p:txBody>
      </p:sp>
    </p:spTree>
    <p:extLst>
      <p:ext uri="{BB962C8B-B14F-4D97-AF65-F5344CB8AC3E}">
        <p14:creationId xmlns:p14="http://schemas.microsoft.com/office/powerpoint/2010/main" val="375783714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1D2F0EE8-BFAE-49DD-A02E-233BC5083D4B}" type="datetimeFigureOut">
              <a:rPr lang="en-GB" smtClean="0"/>
              <a:t>16/10/2023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831BFAD-25AC-497B-9925-B2E71FC8DC84}" type="slidenum">
              <a:rPr lang="en-GB" smtClean="0"/>
              <a:t>‹#›</a:t>
            </a:fld>
            <a:endParaRPr lang="en-GB"/>
          </a:p>
        </p:txBody>
      </p:sp>
    </p:spTree>
    <p:extLst>
      <p:ext uri="{BB962C8B-B14F-4D97-AF65-F5344CB8AC3E}">
        <p14:creationId xmlns:p14="http://schemas.microsoft.com/office/powerpoint/2010/main" val="76159460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1D2F0EE8-BFAE-49DD-A02E-233BC5083D4B}" type="datetimeFigureOut">
              <a:rPr lang="en-GB" smtClean="0"/>
              <a:t>16/10/2023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831BFAD-25AC-497B-9925-B2E71FC8DC84}" type="slidenum">
              <a:rPr lang="en-GB" smtClean="0"/>
              <a:t>‹#›</a:t>
            </a:fld>
            <a:endParaRPr lang="en-GB"/>
          </a:p>
        </p:txBody>
      </p:sp>
    </p:spTree>
    <p:extLst>
      <p:ext uri="{BB962C8B-B14F-4D97-AF65-F5344CB8AC3E}">
        <p14:creationId xmlns:p14="http://schemas.microsoft.com/office/powerpoint/2010/main" val="2381751064"/>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2F0EE8-BFAE-49DD-A02E-233BC5083D4B}" type="datetimeFigureOut">
              <a:rPr lang="en-GB" smtClean="0"/>
              <a:t>16/10/2023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831BFAD-25AC-497B-9925-B2E71FC8DC84}" type="slidenum">
              <a:rPr lang="en-GB" smtClean="0"/>
              <a:t>‹#›</a:t>
            </a:fld>
            <a:endParaRPr lang="en-GB"/>
          </a:p>
        </p:txBody>
      </p:sp>
    </p:spTree>
    <p:extLst>
      <p:ext uri="{BB962C8B-B14F-4D97-AF65-F5344CB8AC3E}">
        <p14:creationId xmlns:p14="http://schemas.microsoft.com/office/powerpoint/2010/main" val="340628382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2F0EE8-BFAE-49DD-A02E-233BC5083D4B}" type="datetimeFigureOut">
              <a:rPr lang="en-GB" smtClean="0"/>
              <a:t>16/10/2023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31BFAD-25AC-497B-9925-B2E71FC8DC84}" type="slidenum">
              <a:rPr lang="en-GB" smtClean="0"/>
              <a:t>‹#›</a:t>
            </a:fld>
            <a:endParaRPr lang="en-GB"/>
          </a:p>
        </p:txBody>
      </p:sp>
    </p:spTree>
    <p:extLst>
      <p:ext uri="{BB962C8B-B14F-4D97-AF65-F5344CB8AC3E}">
        <p14:creationId xmlns:p14="http://schemas.microsoft.com/office/powerpoint/2010/main" val="233195885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2F0EE8-BFAE-49DD-A02E-233BC5083D4B}" type="datetimeFigureOut">
              <a:rPr lang="en-GB" smtClean="0"/>
              <a:t>16/10/2023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831BFAD-25AC-497B-9925-B2E71FC8DC84}" type="slidenum">
              <a:rPr lang="en-GB" smtClean="0"/>
              <a:t>‹#›</a:t>
            </a:fld>
            <a:endParaRPr lang="en-GB"/>
          </a:p>
        </p:txBody>
      </p:sp>
    </p:spTree>
    <p:extLst>
      <p:ext uri="{BB962C8B-B14F-4D97-AF65-F5344CB8AC3E}">
        <p14:creationId xmlns:p14="http://schemas.microsoft.com/office/powerpoint/2010/main" val="248002345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2F0EE8-BFAE-49DD-A02E-233BC5083D4B}" type="datetimeFigureOut">
              <a:rPr lang="en-GB" smtClean="0"/>
              <a:t>16/10/2023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31BFAD-25AC-497B-9925-B2E71FC8DC84}" type="slidenum">
              <a:rPr lang="en-GB" smtClean="0"/>
              <a:t>‹#›</a:t>
            </a:fld>
            <a:endParaRPr lang="en-GB"/>
          </a:p>
        </p:txBody>
      </p:sp>
    </p:spTree>
    <p:extLst>
      <p:ext uri="{BB962C8B-B14F-4D97-AF65-F5344CB8AC3E}">
        <p14:creationId xmlns:p14="http://schemas.microsoft.com/office/powerpoint/2010/main" val="18016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p14:dur="0" advClick="0"/>
    </mc:Choice>
    <mc:Fallback xmlns="">
      <p:transition advClick="0"/>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5122" name="Picture 2" descr="http://www.liverpoolmuseums.org.uk/ism/bhm/graphics/black_history_month.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2536" y="92833"/>
            <a:ext cx="9937100" cy="662473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463385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GB" dirty="0"/>
              <a:t>“</a:t>
            </a:r>
          </a:p>
        </p:txBody>
      </p:sp>
      <p:sp>
        <p:nvSpPr>
          <p:cNvPr id="5" name="Rectangle 4"/>
          <p:cNvSpPr/>
          <p:nvPr/>
        </p:nvSpPr>
        <p:spPr>
          <a:xfrm>
            <a:off x="418930" y="908719"/>
            <a:ext cx="8424936" cy="4247317"/>
          </a:xfrm>
          <a:prstGeom prst="rect">
            <a:avLst/>
          </a:prstGeom>
        </p:spPr>
        <p:txBody>
          <a:bodyPr wrap="square">
            <a:spAutoFit/>
          </a:bodyPr>
          <a:lstStyle/>
          <a:p>
            <a:r>
              <a:rPr lang="en-GB" sz="5400" b="1" dirty="0">
                <a:solidFill>
                  <a:schemeClr val="bg1"/>
                </a:solidFill>
              </a:rPr>
              <a:t>“I have a dream that one day my four little children will not be judged by the colour of their skin, but by the content of their character”</a:t>
            </a:r>
          </a:p>
        </p:txBody>
      </p:sp>
    </p:spTree>
    <p:extLst>
      <p:ext uri="{BB962C8B-B14F-4D97-AF65-F5344CB8AC3E}">
        <p14:creationId xmlns:p14="http://schemas.microsoft.com/office/powerpoint/2010/main" val="299943008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Imagine if…</a:t>
            </a:r>
          </a:p>
        </p:txBody>
      </p:sp>
      <p:sp>
        <p:nvSpPr>
          <p:cNvPr id="3" name="Content Placeholder 2"/>
          <p:cNvSpPr>
            <a:spLocks noGrp="1"/>
          </p:cNvSpPr>
          <p:nvPr>
            <p:ph idx="1"/>
          </p:nvPr>
        </p:nvSpPr>
        <p:spPr/>
        <p:txBody>
          <a:bodyPr/>
          <a:lstStyle/>
          <a:p>
            <a:r>
              <a:rPr lang="en-GB" dirty="0"/>
              <a:t>Imagine if you couldn’t sit next to someone on the bus because they had different coloured skin to you</a:t>
            </a:r>
          </a:p>
          <a:p>
            <a:r>
              <a:rPr lang="en-GB" dirty="0"/>
              <a:t>Imagine if you couldn’t go to the same shops as your next-door neighbour</a:t>
            </a:r>
          </a:p>
          <a:p>
            <a:r>
              <a:rPr lang="en-GB" dirty="0"/>
              <a:t>Imagine if you couldn’t go to school with the person sat next to you because their skin was a different colour</a:t>
            </a:r>
          </a:p>
          <a:p>
            <a:endParaRPr lang="en-GB" dirty="0"/>
          </a:p>
          <a:p>
            <a:endParaRPr lang="en-GB" dirty="0"/>
          </a:p>
        </p:txBody>
      </p:sp>
    </p:spTree>
    <p:extLst>
      <p:ext uri="{BB962C8B-B14F-4D97-AF65-F5344CB8AC3E}">
        <p14:creationId xmlns:p14="http://schemas.microsoft.com/office/powerpoint/2010/main" val="2685609447"/>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pic>
        <p:nvPicPr>
          <p:cNvPr id="4" name="Picture 2"/>
          <p:cNvPicPr>
            <a:picLocks noChangeAspect="1" noChangeArrowheads="1"/>
          </p:cNvPicPr>
          <p:nvPr/>
        </p:nvPicPr>
        <p:blipFill>
          <a:blip r:embed="rId2" cstate="print"/>
          <a:srcRect/>
          <a:stretch>
            <a:fillRect/>
          </a:stretch>
        </p:blipFill>
        <p:spPr bwMode="auto">
          <a:xfrm>
            <a:off x="2627783" y="404664"/>
            <a:ext cx="3443175" cy="3746174"/>
          </a:xfrm>
          <a:prstGeom prst="rect">
            <a:avLst/>
          </a:prstGeom>
          <a:ln>
            <a:headEnd/>
            <a:tailEnd/>
          </a:ln>
        </p:spPr>
        <p:style>
          <a:lnRef idx="2">
            <a:schemeClr val="accent5"/>
          </a:lnRef>
          <a:fillRef idx="1">
            <a:schemeClr val="lt1"/>
          </a:fillRef>
          <a:effectRef idx="0">
            <a:schemeClr val="accent5"/>
          </a:effectRef>
          <a:fontRef idx="minor">
            <a:schemeClr val="dk1"/>
          </a:fontRef>
        </p:style>
      </p:pic>
      <p:sp>
        <p:nvSpPr>
          <p:cNvPr id="5" name="TextBox 4"/>
          <p:cNvSpPr txBox="1"/>
          <p:nvPr/>
        </p:nvSpPr>
        <p:spPr>
          <a:xfrm>
            <a:off x="899592" y="4509120"/>
            <a:ext cx="7250126" cy="1569660"/>
          </a:xfrm>
          <a:prstGeom prst="rect">
            <a:avLst/>
          </a:prstGeom>
          <a:noFill/>
        </p:spPr>
        <p:txBody>
          <a:bodyPr wrap="none" rtlCol="0">
            <a:spAutoFit/>
          </a:bodyPr>
          <a:lstStyle/>
          <a:p>
            <a:r>
              <a:rPr lang="en-GB" sz="3200" dirty="0"/>
              <a:t>Barack Obama, the first black President </a:t>
            </a:r>
          </a:p>
          <a:p>
            <a:r>
              <a:rPr lang="en-GB" sz="3200" dirty="0"/>
              <a:t>of the United States was 2 years old when </a:t>
            </a:r>
          </a:p>
          <a:p>
            <a:r>
              <a:rPr lang="en-GB" sz="3200" dirty="0"/>
              <a:t>Martin Luther King delivered his speech</a:t>
            </a:r>
          </a:p>
        </p:txBody>
      </p:sp>
    </p:spTree>
    <p:extLst>
      <p:ext uri="{BB962C8B-B14F-4D97-AF65-F5344CB8AC3E}">
        <p14:creationId xmlns:p14="http://schemas.microsoft.com/office/powerpoint/2010/main" val="2444835202"/>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413B4-51E3-8B42-9F09-09246A06ED14}"/>
              </a:ext>
            </a:extLst>
          </p:cNvPr>
          <p:cNvSpPr>
            <a:spLocks noGrp="1"/>
          </p:cNvSpPr>
          <p:nvPr>
            <p:ph type="title"/>
          </p:nvPr>
        </p:nvSpPr>
        <p:spPr/>
        <p:txBody>
          <a:bodyPr/>
          <a:lstStyle/>
          <a:p>
            <a:r>
              <a:rPr lang="en-US" dirty="0"/>
              <a:t>Let us pray</a:t>
            </a:r>
          </a:p>
        </p:txBody>
      </p:sp>
      <p:sp>
        <p:nvSpPr>
          <p:cNvPr id="3" name="Content Placeholder 2">
            <a:extLst>
              <a:ext uri="{FF2B5EF4-FFF2-40B4-BE49-F238E27FC236}">
                <a16:creationId xmlns:a16="http://schemas.microsoft.com/office/drawing/2014/main" id="{95DAC129-F24C-E548-A008-DDF91A434E2F}"/>
              </a:ext>
            </a:extLst>
          </p:cNvPr>
          <p:cNvSpPr>
            <a:spLocks noGrp="1"/>
          </p:cNvSpPr>
          <p:nvPr>
            <p:ph idx="1"/>
          </p:nvPr>
        </p:nvSpPr>
        <p:spPr/>
        <p:txBody>
          <a:bodyPr>
            <a:normAutofit/>
          </a:bodyPr>
          <a:lstStyle/>
          <a:p>
            <a:r>
              <a:rPr lang="en-US" sz="2300" dirty="0"/>
              <a:t>Lord, as we think about our brothers and sisters around the world, we ask you to help us bring down barriers and come together as one family in Your name. </a:t>
            </a:r>
          </a:p>
          <a:p>
            <a:pPr marL="0" indent="0">
              <a:buNone/>
            </a:pPr>
            <a:r>
              <a:rPr lang="en-US" sz="2300" dirty="0"/>
              <a:t>Lord in your mercy, Hear our prayer</a:t>
            </a:r>
          </a:p>
          <a:p>
            <a:pPr marL="0" indent="0">
              <a:buNone/>
            </a:pPr>
            <a:endParaRPr lang="en-US" sz="2300" dirty="0"/>
          </a:p>
          <a:p>
            <a:pPr marL="0" indent="0">
              <a:buNone/>
            </a:pPr>
            <a:r>
              <a:rPr lang="en-US" sz="2300" dirty="0"/>
              <a:t>Lord, we are all your children and you love us no matter who we are, what we do and how we look. Help us to spread your love around the world so that differences do not separate us but give us something else to celebrate in Your name.</a:t>
            </a:r>
          </a:p>
          <a:p>
            <a:pPr marL="0" indent="0">
              <a:buNone/>
            </a:pPr>
            <a:r>
              <a:rPr lang="en-US" sz="2300" dirty="0"/>
              <a:t>Lord in your mercy, Hear </a:t>
            </a:r>
            <a:r>
              <a:rPr lang="en-US" sz="2300"/>
              <a:t>our prayer.</a:t>
            </a:r>
            <a:endParaRPr lang="en-US" sz="2300" dirty="0"/>
          </a:p>
        </p:txBody>
      </p:sp>
    </p:spTree>
    <p:extLst>
      <p:ext uri="{BB962C8B-B14F-4D97-AF65-F5344CB8AC3E}">
        <p14:creationId xmlns:p14="http://schemas.microsoft.com/office/powerpoint/2010/main" val="344576593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Why do we celebrate Black History Month?</a:t>
            </a:r>
          </a:p>
        </p:txBody>
      </p:sp>
      <p:sp>
        <p:nvSpPr>
          <p:cNvPr id="3" name="Content Placeholder 2"/>
          <p:cNvSpPr>
            <a:spLocks noGrp="1"/>
          </p:cNvSpPr>
          <p:nvPr>
            <p:ph idx="1"/>
          </p:nvPr>
        </p:nvSpPr>
        <p:spPr/>
        <p:txBody>
          <a:bodyPr/>
          <a:lstStyle/>
          <a:p>
            <a:r>
              <a:rPr lang="en-GB" dirty="0"/>
              <a:t>Black History Month started in 1926, to promote knowledge of black history and culture</a:t>
            </a:r>
          </a:p>
          <a:p>
            <a:r>
              <a:rPr lang="en-GB" dirty="0"/>
              <a:t>To celebrate moving away from segregation towards unity</a:t>
            </a:r>
          </a:p>
          <a:p>
            <a:r>
              <a:rPr lang="en-GB" dirty="0"/>
              <a:t>To learn from the mistakes of the past and make sure we don’t make them again.</a:t>
            </a:r>
          </a:p>
          <a:p>
            <a:endParaRPr lang="en-GB" dirty="0"/>
          </a:p>
        </p:txBody>
      </p:sp>
    </p:spTree>
    <p:extLst>
      <p:ext uri="{BB962C8B-B14F-4D97-AF65-F5344CB8AC3E}">
        <p14:creationId xmlns:p14="http://schemas.microsoft.com/office/powerpoint/2010/main" val="78423754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4" name="Picture 4" descr="http://www.pmbhistory.co.za/portal/witnesshistory/custom_modules/film_images/Opposing%20apartheid%20in%20the%20Pietermaritzburg%20region-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26936"/>
            <a:ext cx="8712968" cy="6712407"/>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2">
            <a:extLst>
              <a:ext uri="{FF2B5EF4-FFF2-40B4-BE49-F238E27FC236}">
                <a16:creationId xmlns:a16="http://schemas.microsoft.com/office/drawing/2014/main" id="{CD1B4017-D267-7948-A119-AC281A07C8AD}"/>
              </a:ext>
            </a:extLst>
          </p:cNvPr>
          <p:cNvSpPr txBox="1">
            <a:spLocks noChangeArrowheads="1"/>
          </p:cNvSpPr>
          <p:nvPr/>
        </p:nvSpPr>
        <p:spPr bwMode="auto">
          <a:xfrm>
            <a:off x="3106462" y="261938"/>
            <a:ext cx="2943225" cy="2311400"/>
          </a:xfrm>
          <a:prstGeom prst="rect">
            <a:avLst/>
          </a:prstGeom>
          <a:solidFill>
            <a:srgbClr val="00B0F0"/>
          </a:solidFill>
          <a:ln w="38100">
            <a:solidFill>
              <a:srgbClr val="F64143"/>
            </a:solidFill>
            <a:miter lim="800000"/>
            <a:headEnd/>
            <a:tailEnd/>
          </a:ln>
        </p:spPr>
        <p:txBody>
          <a:bodyPr lIns="108000" tIns="108000" rIns="108000" bIns="108000">
            <a:spAutoFit/>
          </a:bodyPr>
          <a:lstStyle>
            <a:lvl1pPr>
              <a:defRPr>
                <a:solidFill>
                  <a:schemeClr val="tx1"/>
                </a:solidFill>
                <a:latin typeface="Twinkl" pitchFamily="2" charset="77"/>
              </a:defRPr>
            </a:lvl1pPr>
            <a:lvl2pPr marL="742950" indent="-285750">
              <a:defRPr>
                <a:solidFill>
                  <a:schemeClr val="tx1"/>
                </a:solidFill>
                <a:latin typeface="Twinkl" pitchFamily="2" charset="77"/>
              </a:defRPr>
            </a:lvl2pPr>
            <a:lvl3pPr marL="1143000" indent="-228600">
              <a:defRPr>
                <a:solidFill>
                  <a:schemeClr val="tx1"/>
                </a:solidFill>
                <a:latin typeface="Twinkl" pitchFamily="2" charset="77"/>
              </a:defRPr>
            </a:lvl3pPr>
            <a:lvl4pPr marL="1600200" indent="-228600">
              <a:defRPr>
                <a:solidFill>
                  <a:schemeClr val="tx1"/>
                </a:solidFill>
                <a:latin typeface="Twinkl" pitchFamily="2" charset="77"/>
              </a:defRPr>
            </a:lvl4pPr>
            <a:lvl5pPr marL="2057400" indent="-228600">
              <a:defRPr>
                <a:solidFill>
                  <a:schemeClr val="tx1"/>
                </a:solidFill>
                <a:latin typeface="Twinkl" pitchFamily="2" charset="77"/>
              </a:defRPr>
            </a:lvl5pPr>
            <a:lvl6pPr marL="2514600" indent="-228600" eaLnBrk="0" fontAlgn="base" hangingPunct="0">
              <a:spcBef>
                <a:spcPct val="0"/>
              </a:spcBef>
              <a:spcAft>
                <a:spcPct val="0"/>
              </a:spcAft>
              <a:defRPr>
                <a:solidFill>
                  <a:schemeClr val="tx1"/>
                </a:solidFill>
                <a:latin typeface="Twinkl" pitchFamily="2" charset="77"/>
              </a:defRPr>
            </a:lvl6pPr>
            <a:lvl7pPr marL="2971800" indent="-228600" eaLnBrk="0" fontAlgn="base" hangingPunct="0">
              <a:spcBef>
                <a:spcPct val="0"/>
              </a:spcBef>
              <a:spcAft>
                <a:spcPct val="0"/>
              </a:spcAft>
              <a:defRPr>
                <a:solidFill>
                  <a:schemeClr val="tx1"/>
                </a:solidFill>
                <a:latin typeface="Twinkl" pitchFamily="2" charset="77"/>
              </a:defRPr>
            </a:lvl7pPr>
            <a:lvl8pPr marL="3429000" indent="-228600" eaLnBrk="0" fontAlgn="base" hangingPunct="0">
              <a:spcBef>
                <a:spcPct val="0"/>
              </a:spcBef>
              <a:spcAft>
                <a:spcPct val="0"/>
              </a:spcAft>
              <a:defRPr>
                <a:solidFill>
                  <a:schemeClr val="tx1"/>
                </a:solidFill>
                <a:latin typeface="Twinkl" pitchFamily="2" charset="77"/>
              </a:defRPr>
            </a:lvl8pPr>
            <a:lvl9pPr marL="3886200" indent="-228600" eaLnBrk="0" fontAlgn="base" hangingPunct="0">
              <a:spcBef>
                <a:spcPct val="0"/>
              </a:spcBef>
              <a:spcAft>
                <a:spcPct val="0"/>
              </a:spcAft>
              <a:defRPr>
                <a:solidFill>
                  <a:schemeClr val="tx1"/>
                </a:solidFill>
                <a:latin typeface="Twinkl" pitchFamily="2" charset="77"/>
              </a:defRPr>
            </a:lvl9pPr>
          </a:lstStyle>
          <a:p>
            <a:pPr algn="ctr" eaLnBrk="1" hangingPunct="1"/>
            <a:r>
              <a:rPr lang="en-GB" altLang="en-US" sz="1700" dirty="0"/>
              <a:t>Carter G. Woodson was upset that most of the history written in America in the 1920s only talked about what white people had achieved. It looked like African Americans did not exist in history.</a:t>
            </a:r>
          </a:p>
        </p:txBody>
      </p:sp>
      <p:sp>
        <p:nvSpPr>
          <p:cNvPr id="6" name="TextBox 2">
            <a:extLst>
              <a:ext uri="{FF2B5EF4-FFF2-40B4-BE49-F238E27FC236}">
                <a16:creationId xmlns:a16="http://schemas.microsoft.com/office/drawing/2014/main" id="{B696D6D4-B120-A346-BD89-AB7072F1E335}"/>
              </a:ext>
            </a:extLst>
          </p:cNvPr>
          <p:cNvSpPr txBox="1">
            <a:spLocks noChangeArrowheads="1"/>
          </p:cNvSpPr>
          <p:nvPr/>
        </p:nvSpPr>
        <p:spPr bwMode="auto">
          <a:xfrm>
            <a:off x="163237" y="4907165"/>
            <a:ext cx="2943225" cy="1525588"/>
          </a:xfrm>
          <a:prstGeom prst="rect">
            <a:avLst/>
          </a:prstGeom>
          <a:solidFill>
            <a:srgbClr val="00B050"/>
          </a:solidFill>
          <a:ln w="38100">
            <a:solidFill>
              <a:srgbClr val="00853F"/>
            </a:solidFill>
            <a:miter lim="800000"/>
            <a:headEnd/>
            <a:tailEnd/>
          </a:ln>
        </p:spPr>
        <p:txBody>
          <a:bodyPr lIns="108000" tIns="108000" rIns="108000" bIns="108000">
            <a:spAutoFit/>
          </a:bodyPr>
          <a:lstStyle>
            <a:lvl1pPr>
              <a:defRPr>
                <a:solidFill>
                  <a:schemeClr val="tx1"/>
                </a:solidFill>
                <a:latin typeface="Twinkl" pitchFamily="2" charset="77"/>
              </a:defRPr>
            </a:lvl1pPr>
            <a:lvl2pPr marL="742950" indent="-285750">
              <a:defRPr>
                <a:solidFill>
                  <a:schemeClr val="tx1"/>
                </a:solidFill>
                <a:latin typeface="Twinkl" pitchFamily="2" charset="77"/>
              </a:defRPr>
            </a:lvl2pPr>
            <a:lvl3pPr marL="1143000" indent="-228600">
              <a:defRPr>
                <a:solidFill>
                  <a:schemeClr val="tx1"/>
                </a:solidFill>
                <a:latin typeface="Twinkl" pitchFamily="2" charset="77"/>
              </a:defRPr>
            </a:lvl3pPr>
            <a:lvl4pPr marL="1600200" indent="-228600">
              <a:defRPr>
                <a:solidFill>
                  <a:schemeClr val="tx1"/>
                </a:solidFill>
                <a:latin typeface="Twinkl" pitchFamily="2" charset="77"/>
              </a:defRPr>
            </a:lvl4pPr>
            <a:lvl5pPr marL="2057400" indent="-228600">
              <a:defRPr>
                <a:solidFill>
                  <a:schemeClr val="tx1"/>
                </a:solidFill>
                <a:latin typeface="Twinkl" pitchFamily="2" charset="77"/>
              </a:defRPr>
            </a:lvl5pPr>
            <a:lvl6pPr marL="2514600" indent="-228600" eaLnBrk="0" fontAlgn="base" hangingPunct="0">
              <a:spcBef>
                <a:spcPct val="0"/>
              </a:spcBef>
              <a:spcAft>
                <a:spcPct val="0"/>
              </a:spcAft>
              <a:defRPr>
                <a:solidFill>
                  <a:schemeClr val="tx1"/>
                </a:solidFill>
                <a:latin typeface="Twinkl" pitchFamily="2" charset="77"/>
              </a:defRPr>
            </a:lvl6pPr>
            <a:lvl7pPr marL="2971800" indent="-228600" eaLnBrk="0" fontAlgn="base" hangingPunct="0">
              <a:spcBef>
                <a:spcPct val="0"/>
              </a:spcBef>
              <a:spcAft>
                <a:spcPct val="0"/>
              </a:spcAft>
              <a:defRPr>
                <a:solidFill>
                  <a:schemeClr val="tx1"/>
                </a:solidFill>
                <a:latin typeface="Twinkl" pitchFamily="2" charset="77"/>
              </a:defRPr>
            </a:lvl7pPr>
            <a:lvl8pPr marL="3429000" indent="-228600" eaLnBrk="0" fontAlgn="base" hangingPunct="0">
              <a:spcBef>
                <a:spcPct val="0"/>
              </a:spcBef>
              <a:spcAft>
                <a:spcPct val="0"/>
              </a:spcAft>
              <a:defRPr>
                <a:solidFill>
                  <a:schemeClr val="tx1"/>
                </a:solidFill>
                <a:latin typeface="Twinkl" pitchFamily="2" charset="77"/>
              </a:defRPr>
            </a:lvl8pPr>
            <a:lvl9pPr marL="3886200" indent="-228600" eaLnBrk="0" fontAlgn="base" hangingPunct="0">
              <a:spcBef>
                <a:spcPct val="0"/>
              </a:spcBef>
              <a:spcAft>
                <a:spcPct val="0"/>
              </a:spcAft>
              <a:defRPr>
                <a:solidFill>
                  <a:schemeClr val="tx1"/>
                </a:solidFill>
                <a:latin typeface="Twinkl" pitchFamily="2" charset="77"/>
              </a:defRPr>
            </a:lvl9pPr>
          </a:lstStyle>
          <a:p>
            <a:pPr algn="ctr"/>
            <a:r>
              <a:rPr lang="en-GB" altLang="en-US" sz="1700" dirty="0"/>
              <a:t>We know a lot more about famous black men and women today, but there are still many gaps in history to fill.</a:t>
            </a:r>
          </a:p>
        </p:txBody>
      </p:sp>
    </p:spTree>
    <p:extLst>
      <p:ext uri="{BB962C8B-B14F-4D97-AF65-F5344CB8AC3E}">
        <p14:creationId xmlns:p14="http://schemas.microsoft.com/office/powerpoint/2010/main" val="366309776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http://4.bp.blogspot.com/_S1W3JqHGyUQ/TNI6TIMzh4I/AAAAAAAATUI/LnR9M4e41GM/s400/nelson_mandela_in_prison.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8568" y="205189"/>
            <a:ext cx="9721136" cy="6537466"/>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0" y="7937"/>
            <a:ext cx="9151938" cy="6850063"/>
          </a:xfrm>
          <a:prstGeom prst="rect">
            <a:avLst/>
          </a:prstGeom>
          <a:solidFill>
            <a:schemeClr val="bg1">
              <a:alpha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GB">
              <a:solidFill>
                <a:prstClr val="white"/>
              </a:solidFill>
            </a:endParaRPr>
          </a:p>
        </p:txBody>
      </p:sp>
      <p:sp>
        <p:nvSpPr>
          <p:cNvPr id="6" name="Rectangle 5"/>
          <p:cNvSpPr/>
          <p:nvPr/>
        </p:nvSpPr>
        <p:spPr>
          <a:xfrm>
            <a:off x="395536" y="332656"/>
            <a:ext cx="5616624" cy="1015663"/>
          </a:xfrm>
          <a:prstGeom prst="rect">
            <a:avLst/>
          </a:prstGeom>
        </p:spPr>
        <p:txBody>
          <a:bodyPr wrap="square">
            <a:spAutoFit/>
          </a:bodyPr>
          <a:lstStyle/>
          <a:p>
            <a:r>
              <a:rPr lang="en-GB" sz="6000" b="1" dirty="0"/>
              <a:t>Nelson Mandela</a:t>
            </a:r>
          </a:p>
        </p:txBody>
      </p:sp>
      <p:sp>
        <p:nvSpPr>
          <p:cNvPr id="5" name="Rectangle 4"/>
          <p:cNvSpPr/>
          <p:nvPr/>
        </p:nvSpPr>
        <p:spPr>
          <a:xfrm>
            <a:off x="107504" y="1524067"/>
            <a:ext cx="5544616" cy="4832092"/>
          </a:xfrm>
          <a:prstGeom prst="rect">
            <a:avLst/>
          </a:prstGeom>
        </p:spPr>
        <p:txBody>
          <a:bodyPr wrap="square">
            <a:spAutoFit/>
          </a:bodyPr>
          <a:lstStyle/>
          <a:p>
            <a:r>
              <a:rPr lang="en-GB" sz="4400" dirty="0"/>
              <a:t>As a young man, Nelson Mandela fought against the South African government’s racist policies.  He was imprisoned from 1964 to 1990.</a:t>
            </a:r>
          </a:p>
        </p:txBody>
      </p:sp>
    </p:spTree>
    <p:extLst>
      <p:ext uri="{BB962C8B-B14F-4D97-AF65-F5344CB8AC3E}">
        <p14:creationId xmlns:p14="http://schemas.microsoft.com/office/powerpoint/2010/main" val="812520248"/>
      </p:ext>
    </p:extLst>
  </p:cSld>
  <p:clrMapOvr>
    <a:masterClrMapping/>
  </p:clrMapOvr>
  <mc:AlternateContent xmlns:mc="http://schemas.openxmlformats.org/markup-compatibility/2006" xmlns:p14="http://schemas.microsoft.com/office/powerpoint/2010/main">
    <mc:Choice Requires="p14">
      <p:transition p14:dur="1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750"/>
                                        <p:tgtEl>
                                          <p:spTgt spid="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fade">
                                      <p:cBhvr>
                                        <p:cTn id="10" dur="750"/>
                                        <p:tgtEl>
                                          <p:spTgt spid="6"/>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fade">
                                      <p:cBhvr>
                                        <p:cTn id="13" dur="75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6" grpId="0"/>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355976" y="2060848"/>
            <a:ext cx="4572000" cy="4524315"/>
          </a:xfrm>
          <a:prstGeom prst="rect">
            <a:avLst/>
          </a:prstGeom>
        </p:spPr>
        <p:txBody>
          <a:bodyPr>
            <a:spAutoFit/>
          </a:bodyPr>
          <a:lstStyle/>
          <a:p>
            <a:r>
              <a:rPr lang="en-GB" sz="4800" dirty="0"/>
              <a:t>“Never, never again will this beautiful land experience the oppression of one by another”</a:t>
            </a:r>
          </a:p>
        </p:txBody>
      </p:sp>
      <p:pic>
        <p:nvPicPr>
          <p:cNvPr id="5" name="Picture 2" descr="http://newspaper.li/static/996425e07d008d0f389fa462b75bbbf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2060848"/>
            <a:ext cx="3240360" cy="4428493"/>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5"/>
          <p:cNvSpPr/>
          <p:nvPr/>
        </p:nvSpPr>
        <p:spPr>
          <a:xfrm>
            <a:off x="259053" y="0"/>
            <a:ext cx="10009112" cy="3046988"/>
          </a:xfrm>
          <a:prstGeom prst="rect">
            <a:avLst/>
          </a:prstGeom>
        </p:spPr>
        <p:txBody>
          <a:bodyPr wrap="square">
            <a:spAutoFit/>
          </a:bodyPr>
          <a:lstStyle/>
          <a:p>
            <a:r>
              <a:rPr lang="en-GB" sz="4800" b="1" dirty="0"/>
              <a:t>When he was freed Nelson Mandela became</a:t>
            </a:r>
            <a:endParaRPr lang="en-GB" sz="4800" dirty="0"/>
          </a:p>
          <a:p>
            <a:r>
              <a:rPr lang="en-GB" sz="4800" dirty="0"/>
              <a:t>President of South Africa in 1994</a:t>
            </a:r>
          </a:p>
          <a:p>
            <a:endParaRPr lang="en-GB" sz="4800" dirty="0"/>
          </a:p>
        </p:txBody>
      </p:sp>
    </p:spTree>
    <p:extLst>
      <p:ext uri="{BB962C8B-B14F-4D97-AF65-F5344CB8AC3E}">
        <p14:creationId xmlns:p14="http://schemas.microsoft.com/office/powerpoint/2010/main" val="3065963851"/>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9832" y="0"/>
            <a:ext cx="7340553" cy="6957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Rectangle 4"/>
          <p:cNvSpPr/>
          <p:nvPr/>
        </p:nvSpPr>
        <p:spPr>
          <a:xfrm>
            <a:off x="0" y="274638"/>
            <a:ext cx="9151938" cy="6850063"/>
          </a:xfrm>
          <a:prstGeom prst="rect">
            <a:avLst/>
          </a:prstGeom>
          <a:solidFill>
            <a:schemeClr val="bg1">
              <a:alpha val="2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base">
              <a:spcBef>
                <a:spcPct val="0"/>
              </a:spcBef>
              <a:spcAft>
                <a:spcPct val="0"/>
              </a:spcAft>
              <a:defRPr/>
            </a:pPr>
            <a:endParaRPr lang="en-GB">
              <a:solidFill>
                <a:prstClr val="white"/>
              </a:solidFill>
            </a:endParaRPr>
          </a:p>
        </p:txBody>
      </p:sp>
      <p:sp>
        <p:nvSpPr>
          <p:cNvPr id="6" name="Rectangle 5"/>
          <p:cNvSpPr/>
          <p:nvPr/>
        </p:nvSpPr>
        <p:spPr>
          <a:xfrm>
            <a:off x="-252536" y="188640"/>
            <a:ext cx="8352928" cy="1200329"/>
          </a:xfrm>
          <a:prstGeom prst="rect">
            <a:avLst/>
          </a:prstGeom>
        </p:spPr>
        <p:txBody>
          <a:bodyPr wrap="square">
            <a:spAutoFit/>
          </a:bodyPr>
          <a:lstStyle/>
          <a:p>
            <a:pPr algn="ctr"/>
            <a:r>
              <a:rPr lang="en-GB" sz="7200" b="1" dirty="0"/>
              <a:t>Germany</a:t>
            </a:r>
          </a:p>
        </p:txBody>
      </p:sp>
      <p:sp>
        <p:nvSpPr>
          <p:cNvPr id="4" name="Rectangle 3"/>
          <p:cNvSpPr/>
          <p:nvPr/>
        </p:nvSpPr>
        <p:spPr>
          <a:xfrm>
            <a:off x="343366" y="2204864"/>
            <a:ext cx="2702983" cy="2585323"/>
          </a:xfrm>
          <a:prstGeom prst="rect">
            <a:avLst/>
          </a:prstGeom>
        </p:spPr>
        <p:txBody>
          <a:bodyPr wrap="none">
            <a:spAutoFit/>
          </a:bodyPr>
          <a:lstStyle/>
          <a:p>
            <a:pPr algn="ctr"/>
            <a:r>
              <a:rPr lang="en-GB" sz="5400" b="1" dirty="0"/>
              <a:t>1936 </a:t>
            </a:r>
          </a:p>
          <a:p>
            <a:pPr algn="ctr"/>
            <a:r>
              <a:rPr lang="en-GB" sz="5400" b="1" dirty="0"/>
              <a:t>Olympic </a:t>
            </a:r>
          </a:p>
          <a:p>
            <a:pPr algn="ctr"/>
            <a:r>
              <a:rPr lang="en-GB" sz="5400" b="1" dirty="0"/>
              <a:t>Games</a:t>
            </a:r>
          </a:p>
        </p:txBody>
      </p:sp>
      <p:pic>
        <p:nvPicPr>
          <p:cNvPr id="8" name="Content Placeholder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034866" y="1697400"/>
            <a:ext cx="3576047" cy="49521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73260135"/>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
                                        </p:tgtEl>
                                        <p:attrNameLst>
                                          <p:attrName>style.visibility</p:attrName>
                                        </p:attrNameLst>
                                      </p:cBhvr>
                                      <p:to>
                                        <p:strVal val="visible"/>
                                      </p:to>
                                    </p:set>
                                    <p:animEffect transition="in" filter="fade">
                                      <p:cBhvr>
                                        <p:cTn id="10"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324544" y="260648"/>
            <a:ext cx="9577064" cy="649288"/>
          </a:xfrm>
        </p:spPr>
        <p:txBody>
          <a:bodyPr rtlCol="0">
            <a:noAutofit/>
          </a:bodyPr>
          <a:lstStyle/>
          <a:p>
            <a:pPr eaLnBrk="1" fontAlgn="auto" hangingPunct="1">
              <a:spcAft>
                <a:spcPts val="0"/>
              </a:spcAft>
              <a:defRPr/>
            </a:pPr>
            <a:r>
              <a:rPr lang="en-GB" sz="4800" b="1" dirty="0"/>
              <a:t>Who is Jesse Owen?</a:t>
            </a:r>
          </a:p>
        </p:txBody>
      </p:sp>
      <p:sp>
        <p:nvSpPr>
          <p:cNvPr id="3" name="Content Placeholder 2"/>
          <p:cNvSpPr>
            <a:spLocks noGrp="1"/>
          </p:cNvSpPr>
          <p:nvPr>
            <p:ph idx="1"/>
          </p:nvPr>
        </p:nvSpPr>
        <p:spPr>
          <a:xfrm>
            <a:off x="179512" y="1268760"/>
            <a:ext cx="4968552" cy="5040560"/>
          </a:xfrm>
        </p:spPr>
        <p:txBody>
          <a:bodyPr rtlCol="0">
            <a:noAutofit/>
          </a:bodyPr>
          <a:lstStyle/>
          <a:p>
            <a:pPr marL="274320" indent="-274320" eaLnBrk="1" fontAlgn="auto" hangingPunct="1">
              <a:spcAft>
                <a:spcPts val="0"/>
              </a:spcAft>
              <a:defRPr/>
            </a:pPr>
            <a:r>
              <a:rPr lang="en-GB" sz="2000" dirty="0">
                <a:latin typeface="Comic Sans MS" pitchFamily="66" charset="0"/>
              </a:rPr>
              <a:t>In the 1936 Olympics he won 4 gold medals in the 100m, 200m, the long jump and the relay.</a:t>
            </a:r>
          </a:p>
          <a:p>
            <a:pPr marL="274320" indent="-274320" eaLnBrk="1" fontAlgn="auto" hangingPunct="1">
              <a:spcAft>
                <a:spcPts val="0"/>
              </a:spcAft>
              <a:defRPr/>
            </a:pPr>
            <a:endParaRPr lang="en-GB" sz="2000" dirty="0">
              <a:latin typeface="Comic Sans MS" pitchFamily="66" charset="0"/>
            </a:endParaRPr>
          </a:p>
          <a:p>
            <a:pPr marL="274320" indent="-274320" eaLnBrk="1" fontAlgn="auto" hangingPunct="1">
              <a:spcAft>
                <a:spcPts val="0"/>
              </a:spcAft>
              <a:defRPr/>
            </a:pPr>
            <a:r>
              <a:rPr lang="en-GB" sz="2000" dirty="0">
                <a:latin typeface="Comic Sans MS" pitchFamily="66" charset="0"/>
              </a:rPr>
              <a:t>Hitler refused to acknowledge him</a:t>
            </a:r>
          </a:p>
          <a:p>
            <a:pPr marL="274320" indent="-274320" eaLnBrk="1" fontAlgn="auto" hangingPunct="1">
              <a:spcAft>
                <a:spcPts val="0"/>
              </a:spcAft>
              <a:defRPr/>
            </a:pPr>
            <a:endParaRPr lang="en-GB" sz="2000" dirty="0">
              <a:latin typeface="Comic Sans MS" pitchFamily="66" charset="0"/>
            </a:endParaRPr>
          </a:p>
          <a:p>
            <a:pPr marL="274320" indent="-274320" eaLnBrk="1" fontAlgn="auto" hangingPunct="1">
              <a:spcAft>
                <a:spcPts val="0"/>
              </a:spcAft>
              <a:defRPr/>
            </a:pPr>
            <a:r>
              <a:rPr lang="en-GB" sz="2000" dirty="0">
                <a:latin typeface="Comic Sans MS" pitchFamily="66" charset="0"/>
              </a:rPr>
              <a:t>He was not invited to the White House to shake hands with the president and when he attended an awards ceremony in a hotel he had to go up in the service elevator and was not allowed to use the front door.</a:t>
            </a:r>
          </a:p>
          <a:p>
            <a:pPr marL="274320" indent="-274320" eaLnBrk="1" fontAlgn="auto" hangingPunct="1">
              <a:spcAft>
                <a:spcPts val="0"/>
              </a:spcAft>
              <a:defRPr/>
            </a:pPr>
            <a:endParaRPr lang="en-GB" sz="2000" dirty="0">
              <a:latin typeface="Comic Sans MS" pitchFamily="66" charset="0"/>
            </a:endParaRPr>
          </a:p>
          <a:p>
            <a:pPr marL="274320" indent="-274320" eaLnBrk="1" fontAlgn="auto" hangingPunct="1">
              <a:spcAft>
                <a:spcPts val="0"/>
              </a:spcAft>
              <a:defRPr/>
            </a:pPr>
            <a:r>
              <a:rPr lang="en-GB" sz="2000" dirty="0">
                <a:latin typeface="Comic Sans MS" pitchFamily="66" charset="0"/>
              </a:rPr>
              <a:t>He campaigned to improve the situation for black people around the world</a:t>
            </a:r>
          </a:p>
        </p:txBody>
      </p:sp>
      <p:pic>
        <p:nvPicPr>
          <p:cNvPr id="9218" name="Picture 2" descr="http://static.guim.co.uk/sys-images/Guardian/Pix/pictures/2011/12/21/1324438002226/Jesse-Owens-00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48064" y="1268760"/>
            <a:ext cx="3810000" cy="530542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24689450"/>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blinds(horizontal)">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4" name="Picture 3" descr="Rosa Parks (lady on the bu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180528" y="203583"/>
            <a:ext cx="10296689" cy="6048672"/>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 name="Rectangle 4"/>
          <p:cNvSpPr/>
          <p:nvPr/>
        </p:nvSpPr>
        <p:spPr>
          <a:xfrm>
            <a:off x="225287" y="4707612"/>
            <a:ext cx="8794576" cy="1815882"/>
          </a:xfrm>
          <a:prstGeom prst="rect">
            <a:avLst/>
          </a:prstGeom>
          <a:solidFill>
            <a:schemeClr val="tx1"/>
          </a:solidFill>
        </p:spPr>
        <p:txBody>
          <a:bodyPr wrap="square">
            <a:spAutoFit/>
          </a:bodyPr>
          <a:lstStyle/>
          <a:p>
            <a:r>
              <a:rPr lang="en-GB" sz="2800" dirty="0">
                <a:solidFill>
                  <a:schemeClr val="bg1"/>
                </a:solidFill>
              </a:rPr>
              <a:t>On December 1, 1955, in Montgomery, Alabama, Rosa Parks refused to obey bus driver James F. Blake's order that she give up her seat in the coloured section to a white passenger, after the white section was filled. </a:t>
            </a:r>
            <a:endParaRPr lang="en-GB" sz="2400" dirty="0">
              <a:solidFill>
                <a:schemeClr val="bg1"/>
              </a:solidFill>
            </a:endParaRPr>
          </a:p>
        </p:txBody>
      </p:sp>
    </p:spTree>
    <p:extLst>
      <p:ext uri="{BB962C8B-B14F-4D97-AF65-F5344CB8AC3E}">
        <p14:creationId xmlns:p14="http://schemas.microsoft.com/office/powerpoint/2010/main" val="1979426573"/>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endParaRPr lang="en-GB"/>
          </a:p>
        </p:txBody>
      </p:sp>
      <p:pic>
        <p:nvPicPr>
          <p:cNvPr id="3074" name="Picture 2" descr="http://thyblackman.com/wp-content/uploads/2011/06/MartinLutherKingJr2010Day.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754" y="0"/>
            <a:ext cx="9669780" cy="685800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0" y="3212976"/>
            <a:ext cx="5976664" cy="830997"/>
          </a:xfrm>
          <a:prstGeom prst="rect">
            <a:avLst/>
          </a:prstGeom>
        </p:spPr>
        <p:txBody>
          <a:bodyPr wrap="square">
            <a:spAutoFit/>
          </a:bodyPr>
          <a:lstStyle/>
          <a:p>
            <a:r>
              <a:rPr lang="en-GB" sz="4800" b="1" dirty="0">
                <a:solidFill>
                  <a:schemeClr val="bg1"/>
                </a:solidFill>
              </a:rPr>
              <a:t>“I have a dream”</a:t>
            </a:r>
          </a:p>
        </p:txBody>
      </p:sp>
    </p:spTree>
    <p:extLst>
      <p:ext uri="{BB962C8B-B14F-4D97-AF65-F5344CB8AC3E}">
        <p14:creationId xmlns:p14="http://schemas.microsoft.com/office/powerpoint/2010/main" val="1215073956"/>
      </p:ext>
    </p:extLst>
  </p:cSld>
  <p:clrMapOvr>
    <a:masterClrMapping/>
  </p:clrMapOvr>
  <mc:AlternateContent xmlns:mc="http://schemas.openxmlformats.org/markup-compatibility/2006" xmlns:p14="http://schemas.microsoft.com/office/powerpoint/2010/main">
    <mc:Choice Requires="p14">
      <p:transition p14:dur="0" advClick="0"/>
    </mc:Choice>
    <mc:Fallback xmlns="">
      <p:transition advClick="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1034</TotalTime>
  <Words>579</Words>
  <Application>Microsoft Office PowerPoint</Application>
  <PresentationFormat>On-screen Show (4:3)</PresentationFormat>
  <Paragraphs>43</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Why do we celebrate Black History Month?</vt:lpstr>
      <vt:lpstr>PowerPoint Presentation</vt:lpstr>
      <vt:lpstr>PowerPoint Presentation</vt:lpstr>
      <vt:lpstr>PowerPoint Presentation</vt:lpstr>
      <vt:lpstr>PowerPoint Presentation</vt:lpstr>
      <vt:lpstr>Who is Jesse Owen?</vt:lpstr>
      <vt:lpstr>PowerPoint Presentation</vt:lpstr>
      <vt:lpstr>PowerPoint Presentation</vt:lpstr>
      <vt:lpstr>PowerPoint Presentation</vt:lpstr>
      <vt:lpstr>Imagine if…</vt:lpstr>
      <vt:lpstr>PowerPoint Presentation</vt:lpstr>
      <vt:lpstr>Let us pray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Christophe Gutierrez</dc:creator>
  <cp:lastModifiedBy>Sarah Roach</cp:lastModifiedBy>
  <cp:revision>49</cp:revision>
  <dcterms:created xsi:type="dcterms:W3CDTF">2012-10-10T12:04:14Z</dcterms:created>
  <dcterms:modified xsi:type="dcterms:W3CDTF">2023-10-16T10:22:37Z</dcterms:modified>
</cp:coreProperties>
</file>