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59" r:id="rId6"/>
    <p:sldId id="281" r:id="rId7"/>
    <p:sldId id="268" r:id="rId8"/>
    <p:sldId id="285" r:id="rId9"/>
    <p:sldId id="269" r:id="rId10"/>
    <p:sldId id="286" r:id="rId11"/>
    <p:sldId id="267" r:id="rId12"/>
    <p:sldId id="283" r:id="rId13"/>
    <p:sldId id="284" r:id="rId14"/>
    <p:sldId id="260" r:id="rId15"/>
    <p:sldId id="282" r:id="rId16"/>
    <p:sldId id="261" r:id="rId17"/>
    <p:sldId id="28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6" autoAdjust="0"/>
    <p:restoredTop sz="73750" autoAdjust="0"/>
  </p:normalViewPr>
  <p:slideViewPr>
    <p:cSldViewPr snapToGrid="0">
      <p:cViewPr varScale="1">
        <p:scale>
          <a:sx n="50" d="100"/>
          <a:sy n="50" d="100"/>
        </p:scale>
        <p:origin x="129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E4378A-FD6E-4F29-B8DB-162156ED0D47}" type="datetimeFigureOut">
              <a:rPr lang="en-GB" smtClean="0"/>
              <a:t>25/04/2023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9ECDAC4-DBB3-4291-AFAA-F018202A4385}" type="slidenum">
              <a:rPr lang="en-GB" smtClean="0"/>
              <a:t>‹#›</a:t>
            </a:fld>
            <a:endParaRPr lang="en-GB"/>
          </a:p>
        </p:txBody>
      </p:sp>
    </p:spTree>
    <p:extLst>
      <p:ext uri="{BB962C8B-B14F-4D97-AF65-F5344CB8AC3E}">
        <p14:creationId xmlns:p14="http://schemas.microsoft.com/office/powerpoint/2010/main" val="37764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1D82E8-13BE-4E3C-B8D5-7A33DD80FE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91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Name calling (hate</a:t>
            </a:r>
            <a:r>
              <a:rPr lang="en-GB" baseline="0" dirty="0" smtClean="0"/>
              <a:t> speech, verbal abuse) WRONG</a:t>
            </a:r>
          </a:p>
          <a:p>
            <a:r>
              <a:rPr lang="en-GB" baseline="0" dirty="0" smtClean="0"/>
              <a:t>ASK - What would be the right thing to do?</a:t>
            </a:r>
          </a:p>
          <a:p>
            <a:endParaRPr lang="en-GB" baseline="0" dirty="0" smtClean="0"/>
          </a:p>
          <a:p>
            <a:r>
              <a:rPr lang="en-GB" baseline="0" dirty="0" smtClean="0"/>
              <a:t>Punching (assault, physical harm) WRONG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ASK - What would be the right thing to do?</a:t>
            </a:r>
          </a:p>
          <a:p>
            <a:endParaRPr lang="en-GB" dirty="0" smtClean="0"/>
          </a:p>
          <a:p>
            <a:r>
              <a:rPr lang="en-GB" dirty="0" smtClean="0"/>
              <a:t>Stealing WRONG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ASK - What would be the right thing to do?</a:t>
            </a:r>
          </a:p>
          <a:p>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10</a:t>
            </a:fld>
            <a:endParaRPr lang="en-GB"/>
          </a:p>
        </p:txBody>
      </p:sp>
    </p:spTree>
    <p:extLst>
      <p:ext uri="{BB962C8B-B14F-4D97-AF65-F5344CB8AC3E}">
        <p14:creationId xmlns:p14="http://schemas.microsoft.com/office/powerpoint/2010/main" val="72995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means being able to vote for a Government in elections that are free and fair.</a:t>
            </a:r>
            <a:r>
              <a:rPr lang="en-GB" baseline="0" dirty="0" smtClean="0"/>
              <a:t> </a:t>
            </a:r>
            <a:r>
              <a:rPr lang="en-GB" b="1" u="sng" dirty="0" smtClean="0"/>
              <a:t>We’re not the only country who has</a:t>
            </a:r>
            <a:r>
              <a:rPr lang="en-GB" b="1" u="sng" baseline="0" dirty="0" smtClean="0"/>
              <a:t> a democracy. </a:t>
            </a:r>
            <a:endParaRPr lang="en-GB" dirty="0" smtClean="0"/>
          </a:p>
          <a:p>
            <a:r>
              <a:rPr lang="en-GB" dirty="0" smtClean="0"/>
              <a:t>Democracy</a:t>
            </a:r>
            <a:r>
              <a:rPr lang="en-GB" baseline="0" dirty="0" smtClean="0"/>
              <a:t> relies on listening to the needs of everyone and adapting a decision until the majority agree.</a:t>
            </a:r>
          </a:p>
          <a:p>
            <a:r>
              <a:rPr lang="en-GB" baseline="0" dirty="0" smtClean="0"/>
              <a:t>It requires thinking, understanding and patience.</a:t>
            </a:r>
          </a:p>
          <a:p>
            <a:endParaRPr lang="en-GB" baseline="0" dirty="0" smtClean="0"/>
          </a:p>
          <a:p>
            <a:r>
              <a:rPr lang="en-GB" baseline="0" dirty="0" smtClean="0"/>
              <a:t>Ask them if they have a school council?</a:t>
            </a:r>
          </a:p>
          <a:p>
            <a:r>
              <a:rPr lang="en-GB" baseline="0" dirty="0" smtClean="0"/>
              <a:t>This works in a similar way to British government. People are elected and have discussion regarding what they thing is good/bad right/wrong</a:t>
            </a:r>
            <a:endParaRPr lang="en-GB" dirty="0" smtClean="0"/>
          </a:p>
        </p:txBody>
      </p:sp>
      <p:sp>
        <p:nvSpPr>
          <p:cNvPr id="4" name="Slide Number Placeholder 3"/>
          <p:cNvSpPr>
            <a:spLocks noGrp="1"/>
          </p:cNvSpPr>
          <p:nvPr>
            <p:ph type="sldNum" sz="quarter" idx="10"/>
          </p:nvPr>
        </p:nvSpPr>
        <p:spPr/>
        <p:txBody>
          <a:bodyPr/>
          <a:lstStyle/>
          <a:p>
            <a:fld id="{D9ECDAC4-DBB3-4291-AFAA-F018202A4385}" type="slidenum">
              <a:rPr lang="en-GB" smtClean="0"/>
              <a:t>11</a:t>
            </a:fld>
            <a:endParaRPr lang="en-GB"/>
          </a:p>
        </p:txBody>
      </p:sp>
    </p:spTree>
    <p:extLst>
      <p:ext uri="{BB962C8B-B14F-4D97-AF65-F5344CB8AC3E}">
        <p14:creationId xmlns:p14="http://schemas.microsoft.com/office/powerpoint/2010/main" val="10857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Fair, vote, law, liberty,</a:t>
            </a:r>
            <a:r>
              <a:rPr lang="en-GB" baseline="0" dirty="0" smtClean="0"/>
              <a:t> equal, freedom, justice, peace</a:t>
            </a:r>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12</a:t>
            </a:fld>
            <a:endParaRPr lang="en-GB"/>
          </a:p>
        </p:txBody>
      </p:sp>
    </p:spTree>
    <p:extLst>
      <p:ext uri="{BB962C8B-B14F-4D97-AF65-F5344CB8AC3E}">
        <p14:creationId xmlns:p14="http://schemas.microsoft.com/office/powerpoint/2010/main" val="184197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of British values in school – what can we do?</a:t>
            </a:r>
            <a:endParaRPr lang="en-GB" dirty="0" smtClean="0"/>
          </a:p>
        </p:txBody>
      </p:sp>
      <p:sp>
        <p:nvSpPr>
          <p:cNvPr id="4" name="Slide Number Placeholder 3"/>
          <p:cNvSpPr>
            <a:spLocks noGrp="1"/>
          </p:cNvSpPr>
          <p:nvPr>
            <p:ph type="sldNum" sz="quarter" idx="10"/>
          </p:nvPr>
        </p:nvSpPr>
        <p:spPr/>
        <p:txBody>
          <a:bodyPr/>
          <a:lstStyle/>
          <a:p>
            <a:fld id="{D9ECDAC4-DBB3-4291-AFAA-F018202A4385}" type="slidenum">
              <a:rPr lang="en-GB" smtClean="0"/>
              <a:t>13</a:t>
            </a:fld>
            <a:endParaRPr lang="en-GB"/>
          </a:p>
        </p:txBody>
      </p:sp>
    </p:spTree>
    <p:extLst>
      <p:ext uri="{BB962C8B-B14F-4D97-AF65-F5344CB8AC3E}">
        <p14:creationId xmlns:p14="http://schemas.microsoft.com/office/powerpoint/2010/main" val="283774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Nelson Mandela</a:t>
            </a:r>
            <a:r>
              <a:rPr lang="en-GB" baseline="0" dirty="0" smtClean="0"/>
              <a:t> was considered a terrorist by a lot of people and a freedom fighter by others…..</a:t>
            </a:r>
            <a:endParaRPr lang="en-GB" dirty="0" smtClean="0"/>
          </a:p>
          <a:p>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14</a:t>
            </a:fld>
            <a:endParaRPr lang="en-GB"/>
          </a:p>
        </p:txBody>
      </p:sp>
    </p:spTree>
    <p:extLst>
      <p:ext uri="{BB962C8B-B14F-4D97-AF65-F5344CB8AC3E}">
        <p14:creationId xmlns:p14="http://schemas.microsoft.com/office/powerpoint/2010/main" val="169710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Besides being a country that enjoys a good cup of tea our society is a fantastic place to live………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We have a say in who gets to lead our country as well as other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We have clear rules in place keeping us safe</a:t>
            </a:r>
            <a:endParaRPr lang="en-GB" sz="1200" i="1" dirty="0" smtClean="0">
              <a:solidFill>
                <a:schemeClr val="bg1"/>
              </a:solidFill>
            </a:endParaRP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We</a:t>
            </a:r>
            <a:r>
              <a:rPr lang="en-GB" sz="1200" baseline="0" dirty="0" smtClean="0">
                <a:solidFill>
                  <a:schemeClr val="bg1"/>
                </a:solidFill>
              </a:rPr>
              <a:t> have</a:t>
            </a:r>
            <a:r>
              <a:rPr lang="en-GB" sz="1200" dirty="0" smtClean="0">
                <a:solidFill>
                  <a:schemeClr val="bg1"/>
                </a:solidFill>
              </a:rPr>
              <a:t> freedom of speech!</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We are a society which celebrates different cultures and faiths! </a:t>
            </a:r>
          </a:p>
          <a:p>
            <a:endParaRPr lang="en-GB" dirty="0" smtClean="0"/>
          </a:p>
          <a:p>
            <a:r>
              <a:rPr lang="en-GB" dirty="0" smtClean="0"/>
              <a:t>We come together to support our</a:t>
            </a:r>
            <a:r>
              <a:rPr lang="en-GB" baseline="0" dirty="0" smtClean="0"/>
              <a:t> sporting </a:t>
            </a:r>
            <a:r>
              <a:rPr lang="en-GB" baseline="0" dirty="0" err="1" smtClean="0"/>
              <a:t>heros</a:t>
            </a:r>
            <a:endParaRPr lang="en-GB" baseline="0" dirty="0" smtClean="0"/>
          </a:p>
          <a:p>
            <a:endParaRPr lang="en-GB" baseline="0" dirty="0" smtClean="0"/>
          </a:p>
          <a:p>
            <a:r>
              <a:rPr lang="en-GB" baseline="0" dirty="0" smtClean="0"/>
              <a:t>We have a national health service that do an </a:t>
            </a:r>
            <a:r>
              <a:rPr lang="en-GB" baseline="0" dirty="0" err="1" smtClean="0"/>
              <a:t>amzing</a:t>
            </a:r>
            <a:r>
              <a:rPr lang="en-GB" baseline="0" dirty="0" smtClean="0"/>
              <a:t> job of looking after us all when we need them</a:t>
            </a:r>
          </a:p>
          <a:p>
            <a:endParaRPr lang="en-GB" baseline="0" dirty="0" smtClean="0"/>
          </a:p>
          <a:p>
            <a:r>
              <a:rPr lang="en-GB" baseline="0" dirty="0" smtClean="0"/>
              <a:t>We have a royal family </a:t>
            </a:r>
          </a:p>
          <a:p>
            <a:endParaRPr lang="en-GB" baseline="0" dirty="0" smtClean="0"/>
          </a:p>
          <a:p>
            <a:r>
              <a:rPr lang="en-GB" baseline="0" dirty="0" smtClean="0"/>
              <a:t>We have some beautiful British landmarks</a:t>
            </a:r>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2</a:t>
            </a:fld>
            <a:endParaRPr lang="en-GB"/>
          </a:p>
        </p:txBody>
      </p:sp>
    </p:spTree>
    <p:extLst>
      <p:ext uri="{BB962C8B-B14F-4D97-AF65-F5344CB8AC3E}">
        <p14:creationId xmlns:p14="http://schemas.microsoft.com/office/powerpoint/2010/main" val="320683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the hand diagram – explain there are mainly 4/5</a:t>
            </a:r>
            <a:r>
              <a:rPr lang="en-GB" baseline="0" dirty="0" smtClean="0"/>
              <a:t> </a:t>
            </a:r>
            <a:r>
              <a:rPr lang="en-GB" baseline="0" dirty="0" err="1" smtClean="0"/>
              <a:t>british</a:t>
            </a:r>
            <a:r>
              <a:rPr lang="en-GB" baseline="0" dirty="0" smtClean="0"/>
              <a:t> values that we should all know about/will learn about</a:t>
            </a:r>
          </a:p>
          <a:p>
            <a:r>
              <a:rPr lang="en-GB" baseline="0" dirty="0" smtClean="0"/>
              <a:t>Individual liberty</a:t>
            </a:r>
          </a:p>
          <a:p>
            <a:r>
              <a:rPr lang="en-GB" baseline="0" dirty="0" smtClean="0"/>
              <a:t>Respect and tolerance</a:t>
            </a:r>
          </a:p>
          <a:p>
            <a:r>
              <a:rPr lang="en-GB" baseline="0" dirty="0" smtClean="0"/>
              <a:t>Rule of law</a:t>
            </a:r>
          </a:p>
          <a:p>
            <a:r>
              <a:rPr lang="en-GB" baseline="0" dirty="0" smtClean="0"/>
              <a:t>Democracy </a:t>
            </a:r>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3</a:t>
            </a:fld>
            <a:endParaRPr lang="en-GB"/>
          </a:p>
        </p:txBody>
      </p:sp>
    </p:spTree>
    <p:extLst>
      <p:ext uri="{BB962C8B-B14F-4D97-AF65-F5344CB8AC3E}">
        <p14:creationId xmlns:p14="http://schemas.microsoft.com/office/powerpoint/2010/main" val="248968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You can be what you want to be and believe what you want to believe – and no-one has the right to tell you that you 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Freedom of Speech</a:t>
            </a:r>
            <a:r>
              <a:rPr lang="en-GB" baseline="0" dirty="0" smtClean="0"/>
              <a:t> - </a:t>
            </a:r>
            <a:r>
              <a:rPr lang="en-GB" sz="1200" b="0" i="0" kern="1200" dirty="0" smtClean="0">
                <a:solidFill>
                  <a:schemeClr val="tx1"/>
                </a:solidFill>
                <a:effectLst/>
                <a:latin typeface="+mn-lt"/>
                <a:ea typeface="+mn-ea"/>
                <a:cs typeface="+mn-cs"/>
              </a:rPr>
              <a:t>'Freedom of speech is the right to seek, receive and impart information and ideas of all kinds, by any means.‘ But</a:t>
            </a:r>
            <a:r>
              <a:rPr lang="en-GB" sz="1200" b="0" i="0" kern="1200" baseline="0" dirty="0" smtClean="0">
                <a:solidFill>
                  <a:schemeClr val="tx1"/>
                </a:solidFill>
                <a:effectLst/>
                <a:latin typeface="+mn-lt"/>
                <a:ea typeface="+mn-ea"/>
                <a:cs typeface="+mn-cs"/>
              </a:rPr>
              <a:t> there maybe restrictions within the public interest and any restrictions must be proportionate.</a:t>
            </a:r>
            <a:endParaRPr lang="en-GB" dirty="0" smtClean="0"/>
          </a:p>
          <a:p>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4</a:t>
            </a:fld>
            <a:endParaRPr lang="en-GB"/>
          </a:p>
        </p:txBody>
      </p:sp>
    </p:spTree>
    <p:extLst>
      <p:ext uri="{BB962C8B-B14F-4D97-AF65-F5344CB8AC3E}">
        <p14:creationId xmlns:p14="http://schemas.microsoft.com/office/powerpoint/2010/main" val="125238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countries don’t have what we have in Britain,</a:t>
            </a:r>
          </a:p>
          <a:p>
            <a:endParaRPr lang="en-GB" dirty="0" smtClean="0"/>
          </a:p>
          <a:p>
            <a:r>
              <a:rPr lang="en-GB" dirty="0" smtClean="0"/>
              <a:t>Some</a:t>
            </a:r>
            <a:r>
              <a:rPr lang="en-GB" baseline="0" dirty="0" smtClean="0"/>
              <a:t> countries do not allow travel to other countries,</a:t>
            </a:r>
          </a:p>
          <a:p>
            <a:r>
              <a:rPr lang="en-GB" baseline="0" dirty="0" smtClean="0"/>
              <a:t>Some countries do no provide education for all</a:t>
            </a:r>
          </a:p>
          <a:p>
            <a:r>
              <a:rPr lang="en-GB" baseline="0" dirty="0" smtClean="0"/>
              <a:t>Some countries do not provide health care to all</a:t>
            </a:r>
          </a:p>
          <a:p>
            <a:r>
              <a:rPr lang="en-GB" baseline="0" dirty="0" smtClean="0"/>
              <a:t>Some countries people are not allowed to vote</a:t>
            </a:r>
          </a:p>
          <a:p>
            <a:r>
              <a:rPr lang="en-GB" baseline="0" dirty="0" smtClean="0"/>
              <a:t>In some countries women are not allowed to drive cars.</a:t>
            </a:r>
          </a:p>
          <a:p>
            <a:endParaRPr lang="en-GB" baseline="0" dirty="0" smtClean="0"/>
          </a:p>
          <a:p>
            <a:r>
              <a:rPr lang="en-GB" baseline="0" dirty="0" smtClean="0"/>
              <a:t>In Britain we have freedom and a choice. </a:t>
            </a:r>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5</a:t>
            </a:fld>
            <a:endParaRPr lang="en-GB"/>
          </a:p>
        </p:txBody>
      </p:sp>
    </p:spTree>
    <p:extLst>
      <p:ext uri="{BB962C8B-B14F-4D97-AF65-F5344CB8AC3E}">
        <p14:creationId xmlns:p14="http://schemas.microsoft.com/office/powerpoint/2010/main" val="187425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Everyone is treated the same regardless of sex, colour, creed or sexual orientation</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Not only must your ideas be tolerated, but you have to tolerate other people’s ideas as well, as much as you might not like them</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6</a:t>
            </a:fld>
            <a:endParaRPr lang="en-GB"/>
          </a:p>
        </p:txBody>
      </p:sp>
    </p:spTree>
    <p:extLst>
      <p:ext uri="{BB962C8B-B14F-4D97-AF65-F5344CB8AC3E}">
        <p14:creationId xmlns:p14="http://schemas.microsoft.com/office/powerpoint/2010/main" val="118118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for someone to come to the</a:t>
            </a:r>
            <a:r>
              <a:rPr lang="en-GB" baseline="0" dirty="0" smtClean="0"/>
              <a:t> front who supports Manchester united and someone who supports Liverpool</a:t>
            </a:r>
          </a:p>
          <a:p>
            <a:endParaRPr lang="en-GB" baseline="0" dirty="0" smtClean="0"/>
          </a:p>
          <a:p>
            <a:r>
              <a:rPr lang="en-GB" baseline="0" dirty="0" smtClean="0"/>
              <a:t>The two teams may not like the other team but we can be respectful, we accept that sometimes we are different and we have different interests and beliefs, treat people how you would like to be treated no matter what.</a:t>
            </a:r>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7</a:t>
            </a:fld>
            <a:endParaRPr lang="en-GB"/>
          </a:p>
        </p:txBody>
      </p:sp>
    </p:spTree>
    <p:extLst>
      <p:ext uri="{BB962C8B-B14F-4D97-AF65-F5344CB8AC3E}">
        <p14:creationId xmlns:p14="http://schemas.microsoft.com/office/powerpoint/2010/main" val="336579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laws in place to protect the rights and freedom of all citizens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idea being that the rule of law can not be corrupted by those</a:t>
            </a:r>
            <a:r>
              <a:rPr lang="en-GB" baseline="0" dirty="0" smtClean="0"/>
              <a:t> </a:t>
            </a:r>
            <a:r>
              <a:rPr lang="en-GB" dirty="0" smtClean="0"/>
              <a:t>in power, and no-one, despite how wealthy or powerful they are is above the law</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9ECDAC4-DBB3-4291-AFAA-F018202A4385}" type="slidenum">
              <a:rPr lang="en-GB" smtClean="0"/>
              <a:t>8</a:t>
            </a:fld>
            <a:endParaRPr lang="en-GB"/>
          </a:p>
        </p:txBody>
      </p:sp>
    </p:spTree>
    <p:extLst>
      <p:ext uri="{BB962C8B-B14F-4D97-AF65-F5344CB8AC3E}">
        <p14:creationId xmlns:p14="http://schemas.microsoft.com/office/powerpoint/2010/main" val="369757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one can break the</a:t>
            </a:r>
            <a:r>
              <a:rPr lang="en-GB" baseline="0" dirty="0" smtClean="0"/>
              <a:t> law</a:t>
            </a:r>
          </a:p>
          <a:p>
            <a:r>
              <a:rPr lang="en-GB" baseline="0" dirty="0" smtClean="0"/>
              <a:t>Applies to everyone</a:t>
            </a:r>
            <a:endParaRPr lang="en-GB" dirty="0"/>
          </a:p>
        </p:txBody>
      </p:sp>
      <p:sp>
        <p:nvSpPr>
          <p:cNvPr id="4" name="Slide Number Placeholder 3"/>
          <p:cNvSpPr>
            <a:spLocks noGrp="1"/>
          </p:cNvSpPr>
          <p:nvPr>
            <p:ph type="sldNum" sz="quarter" idx="10"/>
          </p:nvPr>
        </p:nvSpPr>
        <p:spPr/>
        <p:txBody>
          <a:bodyPr/>
          <a:lstStyle/>
          <a:p>
            <a:fld id="{D9ECDAC4-DBB3-4291-AFAA-F018202A4385}" type="slidenum">
              <a:rPr lang="en-GB" smtClean="0"/>
              <a:t>9</a:t>
            </a:fld>
            <a:endParaRPr lang="en-GB"/>
          </a:p>
        </p:txBody>
      </p:sp>
    </p:spTree>
    <p:extLst>
      <p:ext uri="{BB962C8B-B14F-4D97-AF65-F5344CB8AC3E}">
        <p14:creationId xmlns:p14="http://schemas.microsoft.com/office/powerpoint/2010/main" val="3713770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4/25/2023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70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168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4/25/2023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2985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4/25/2023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58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4/25/2023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0217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07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537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425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4/25/2023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68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548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4/25/2023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025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621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611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23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841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77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303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4/25/2023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736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9969" y="3204378"/>
            <a:ext cx="8259095" cy="1496863"/>
          </a:xfrm>
        </p:spPr>
        <p:txBody>
          <a:bodyPr>
            <a:normAutofit fontScale="90000"/>
          </a:bodyPr>
          <a:lstStyle/>
          <a:p>
            <a:pPr algn="ctr"/>
            <a:r>
              <a:rPr lang="en-GB" sz="8000" b="1" dirty="0" smtClean="0">
                <a:effectLst>
                  <a:innerShdw blurRad="63500" dist="50800" dir="13500000">
                    <a:prstClr val="black">
                      <a:alpha val="50000"/>
                    </a:prstClr>
                  </a:innerShdw>
                </a:effectLst>
              </a:rPr>
              <a:t>British Values</a:t>
            </a:r>
            <a:r>
              <a:rPr lang="en-GB" sz="8000" b="1" dirty="0">
                <a:effectLst>
                  <a:innerShdw blurRad="63500" dist="50800" dir="13500000">
                    <a:prstClr val="black">
                      <a:alpha val="50000"/>
                    </a:prstClr>
                  </a:innerShdw>
                </a:effectLst>
              </a:rPr>
              <a:t> </a:t>
            </a:r>
            <a:br>
              <a:rPr lang="en-GB" sz="8000" b="1" dirty="0">
                <a:effectLst>
                  <a:innerShdw blurRad="63500" dist="50800" dir="13500000">
                    <a:prstClr val="black">
                      <a:alpha val="50000"/>
                    </a:prstClr>
                  </a:innerShdw>
                </a:effectLst>
              </a:rPr>
            </a:br>
            <a:endParaRPr lang="en-GB" sz="8000" b="1" dirty="0">
              <a:effectLst>
                <a:innerShdw blurRad="63500" dist="50800" dir="13500000">
                  <a:prstClr val="black">
                    <a:alpha val="50000"/>
                  </a:prstClr>
                </a:innerShdw>
              </a:effectLs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137" l="0" r="99538"/>
                    </a14:imgEffect>
                  </a14:imgLayer>
                </a14:imgProps>
              </a:ext>
            </a:extLst>
          </a:blip>
          <a:stretch>
            <a:fillRect/>
          </a:stretch>
        </p:blipFill>
        <p:spPr>
          <a:xfrm>
            <a:off x="9683691" y="-273705"/>
            <a:ext cx="3044885" cy="3255685"/>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697" b="100000" l="0" r="100000">
                        <a14:foregroundMark x1="51916" y1="8014" x2="51916" y2="8014"/>
                        <a14:foregroundMark x1="71429" y1="13240" x2="71429" y2="13240"/>
                        <a14:foregroundMark x1="88850" y1="30314" x2="88850" y2="30314"/>
                        <a14:foregroundMark x1="92683" y1="51916" x2="92683" y2="51916"/>
                        <a14:foregroundMark x1="87805" y1="72822" x2="87805" y2="72822"/>
                        <a14:foregroundMark x1="70035" y1="87805" x2="70035" y2="87805"/>
                        <a14:foregroundMark x1="51568" y1="93031" x2="51568" y2="93031"/>
                        <a14:foregroundMark x1="29617" y1="87456" x2="29617" y2="87456"/>
                        <a14:foregroundMark x1="16725" y1="71429" x2="16725" y2="71429"/>
                        <a14:foregroundMark x1="9059" y1="49826" x2="9059" y2="49826"/>
                        <a14:foregroundMark x1="14983" y1="28223" x2="14983" y2="28223"/>
                        <a14:foregroundMark x1="31010" y1="13937" x2="31010" y2="13937"/>
                        <a14:backgroundMark x1="50174" y1="44599" x2="50174" y2="44599"/>
                      </a14:backgroundRemoval>
                    </a14:imgEffect>
                  </a14:imgLayer>
                </a14:imgProps>
              </a:ext>
            </a:extLst>
          </a:blip>
          <a:stretch>
            <a:fillRect/>
          </a:stretch>
        </p:blipFill>
        <p:spPr>
          <a:xfrm>
            <a:off x="112158" y="1615143"/>
            <a:ext cx="2733675" cy="2733675"/>
          </a:xfrm>
          <a:prstGeom prst="rect">
            <a:avLst/>
          </a:prstGeom>
        </p:spPr>
      </p:pic>
      <p:pic>
        <p:nvPicPr>
          <p:cNvPr id="4" name="Picture 3"/>
          <p:cNvPicPr>
            <a:picLocks noChangeAspect="1"/>
          </p:cNvPicPr>
          <p:nvPr/>
        </p:nvPicPr>
        <p:blipFill rotWithShape="1">
          <a:blip r:embed="rId7"/>
          <a:srcRect l="6674" r="1118" b="2046"/>
          <a:stretch/>
        </p:blipFill>
        <p:spPr>
          <a:xfrm>
            <a:off x="9062502" y="5484192"/>
            <a:ext cx="2941723" cy="12198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25043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69073"/>
            <a:ext cx="8610600" cy="1293028"/>
          </a:xfrm>
        </p:spPr>
        <p:txBody>
          <a:bodyPr/>
          <a:lstStyle/>
          <a:p>
            <a:r>
              <a:rPr lang="en-GB" b="1" dirty="0" smtClean="0"/>
              <a:t>What is right and wrong?</a:t>
            </a:r>
            <a:endParaRPr lang="en-GB" b="1" dirty="0"/>
          </a:p>
        </p:txBody>
      </p:sp>
      <p:pic>
        <p:nvPicPr>
          <p:cNvPr id="4" name="Content Placeholder 3"/>
          <p:cNvPicPr>
            <a:picLocks noGrp="1" noChangeAspect="1"/>
          </p:cNvPicPr>
          <p:nvPr>
            <p:ph idx="1"/>
          </p:nvPr>
        </p:nvPicPr>
        <p:blipFill rotWithShape="1">
          <a:blip r:embed="rId3"/>
          <a:srcRect t="9176" b="8247"/>
          <a:stretch/>
        </p:blipFill>
        <p:spPr>
          <a:xfrm>
            <a:off x="4945117" y="1429842"/>
            <a:ext cx="3726657" cy="3077392"/>
          </a:xfrm>
          <a:prstGeom prst="rect">
            <a:avLst/>
          </a:prstGeom>
        </p:spPr>
      </p:pic>
      <p:pic>
        <p:nvPicPr>
          <p:cNvPr id="5" name="Picture 4"/>
          <p:cNvPicPr>
            <a:picLocks noChangeAspect="1"/>
          </p:cNvPicPr>
          <p:nvPr/>
        </p:nvPicPr>
        <p:blipFill>
          <a:blip r:embed="rId4"/>
          <a:stretch>
            <a:fillRect/>
          </a:stretch>
        </p:blipFill>
        <p:spPr>
          <a:xfrm>
            <a:off x="8630243" y="2156468"/>
            <a:ext cx="3458238" cy="4701532"/>
          </a:xfrm>
          <a:prstGeom prst="rect">
            <a:avLst/>
          </a:prstGeom>
        </p:spPr>
      </p:pic>
      <p:pic>
        <p:nvPicPr>
          <p:cNvPr id="6" name="Picture 5"/>
          <p:cNvPicPr>
            <a:picLocks noChangeAspect="1"/>
          </p:cNvPicPr>
          <p:nvPr/>
        </p:nvPicPr>
        <p:blipFill>
          <a:blip r:embed="rId5"/>
          <a:stretch>
            <a:fillRect/>
          </a:stretch>
        </p:blipFill>
        <p:spPr>
          <a:xfrm>
            <a:off x="0" y="3479800"/>
            <a:ext cx="4986647" cy="3208336"/>
          </a:xfrm>
          <a:prstGeom prst="rect">
            <a:avLst/>
          </a:prstGeom>
        </p:spPr>
      </p:pic>
    </p:spTree>
    <p:extLst>
      <p:ext uri="{BB962C8B-B14F-4D97-AF65-F5344CB8AC3E}">
        <p14:creationId xmlns:p14="http://schemas.microsoft.com/office/powerpoint/2010/main" val="7880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49140"/>
          <a:stretch/>
        </p:blipFill>
        <p:spPr>
          <a:xfrm>
            <a:off x="264040" y="243836"/>
            <a:ext cx="2035207" cy="783199"/>
          </a:xfrm>
          <a:prstGeom prst="rect">
            <a:avLst/>
          </a:prstGeom>
        </p:spPr>
      </p:pic>
      <p:pic>
        <p:nvPicPr>
          <p:cNvPr id="9" name="Picture 2" descr="https://www.harlow-college.ac.uk/images/harlow_college/about-us/British-Valu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3121" t="12829" r="71915" b="15896"/>
          <a:stretch/>
        </p:blipFill>
        <p:spPr bwMode="auto">
          <a:xfrm>
            <a:off x="4013419" y="1892300"/>
            <a:ext cx="3530382" cy="28869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8533910" y="1841500"/>
            <a:ext cx="2654790" cy="1364641"/>
          </a:xfrm>
          <a:prstGeom prst="wedgeRoundRectCallout">
            <a:avLst>
              <a:gd name="adj1" fmla="val -69493"/>
              <a:gd name="adj2" fmla="val 464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smtClean="0"/>
              <a:t>Every </a:t>
            </a:r>
            <a:r>
              <a:rPr lang="en-GB" sz="2000" b="1" dirty="0"/>
              <a:t>vote counts</a:t>
            </a:r>
            <a:endParaRPr lang="en-GB" sz="2000" b="1" dirty="0">
              <a:latin typeface="Century" panose="02040604050505020304" pitchFamily="18" charset="0"/>
            </a:endParaRPr>
          </a:p>
        </p:txBody>
      </p:sp>
      <p:pic>
        <p:nvPicPr>
          <p:cNvPr id="1026" name="Picture 2" descr="Image result for parli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19" y="1528765"/>
            <a:ext cx="2759376" cy="221077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264040" y="4471987"/>
            <a:ext cx="3434064" cy="1785938"/>
          </a:xfrm>
          <a:prstGeom prst="wedgeRoundRectCallout">
            <a:avLst>
              <a:gd name="adj1" fmla="val 53224"/>
              <a:gd name="adj2" fmla="val -831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Being able to vote for government that is free and fair.</a:t>
            </a:r>
            <a:endParaRPr lang="en-GB" sz="2400" b="1" dirty="0">
              <a:solidFill>
                <a:schemeClr val="tx1"/>
              </a:solidFill>
            </a:endParaRPr>
          </a:p>
        </p:txBody>
      </p:sp>
      <p:pic>
        <p:nvPicPr>
          <p:cNvPr id="1028" name="Picture 4" descr="Image result for democracy "/>
          <p:cNvPicPr>
            <a:picLocks noChangeAspect="1" noChangeArrowheads="1"/>
          </p:cNvPicPr>
          <p:nvPr/>
        </p:nvPicPr>
        <p:blipFill rotWithShape="1">
          <a:blip r:embed="rId6">
            <a:extLst>
              <a:ext uri="{28A0092B-C50C-407E-A947-70E740481C1C}">
                <a14:useLocalDpi xmlns:a14="http://schemas.microsoft.com/office/drawing/2010/main" val="0"/>
              </a:ext>
            </a:extLst>
          </a:blip>
          <a:srcRect l="1993" t="21723" r="2280" b="4771"/>
          <a:stretch/>
        </p:blipFill>
        <p:spPr bwMode="auto">
          <a:xfrm>
            <a:off x="9442205" y="4407956"/>
            <a:ext cx="2589416" cy="239124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5575300" y="347585"/>
            <a:ext cx="2667000" cy="1358900"/>
          </a:xfrm>
          <a:prstGeom prst="wedgeRoundRectCallou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In Britain we have a choice.</a:t>
            </a:r>
            <a:endParaRPr lang="en-GB" sz="2000" b="1" dirty="0">
              <a:solidFill>
                <a:sysClr val="windowText" lastClr="000000"/>
              </a:solidFill>
            </a:endParaRPr>
          </a:p>
        </p:txBody>
      </p:sp>
      <p:sp>
        <p:nvSpPr>
          <p:cNvPr id="11" name="Rounded Rectangular Callout 10"/>
          <p:cNvSpPr/>
          <p:nvPr/>
        </p:nvSpPr>
        <p:spPr>
          <a:xfrm>
            <a:off x="5740020" y="5173602"/>
            <a:ext cx="3349502" cy="1625600"/>
          </a:xfrm>
          <a:prstGeom prst="wedgeRoundRectCallout">
            <a:avLst>
              <a:gd name="adj1" fmla="val -67976"/>
              <a:gd name="adj2" fmla="val -49649"/>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Do you have a school council?</a:t>
            </a:r>
            <a:endParaRPr lang="en-GB" sz="2000" b="1" dirty="0">
              <a:solidFill>
                <a:sysClr val="windowText" lastClr="000000"/>
              </a:solidFill>
            </a:endParaRPr>
          </a:p>
        </p:txBody>
      </p:sp>
    </p:spTree>
    <p:extLst>
      <p:ext uri="{BB962C8B-B14F-4D97-AF65-F5344CB8AC3E}">
        <p14:creationId xmlns:p14="http://schemas.microsoft.com/office/powerpoint/2010/main" val="18329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49140"/>
          <a:stretch/>
        </p:blipFill>
        <p:spPr>
          <a:xfrm>
            <a:off x="164578" y="212410"/>
            <a:ext cx="2107135" cy="810879"/>
          </a:xfrm>
          <a:prstGeom prst="rect">
            <a:avLst/>
          </a:prstGeom>
        </p:spPr>
      </p:pic>
      <p:sp>
        <p:nvSpPr>
          <p:cNvPr id="2" name="TextBox 1"/>
          <p:cNvSpPr txBox="1"/>
          <p:nvPr/>
        </p:nvSpPr>
        <p:spPr>
          <a:xfrm>
            <a:off x="2729706" y="871849"/>
            <a:ext cx="8750300" cy="1261884"/>
          </a:xfrm>
          <a:prstGeom prst="rect">
            <a:avLst/>
          </a:prstGeom>
          <a:noFill/>
        </p:spPr>
        <p:txBody>
          <a:bodyPr wrap="square" rtlCol="0">
            <a:spAutoFit/>
          </a:bodyPr>
          <a:lstStyle/>
          <a:p>
            <a:r>
              <a:rPr lang="en-GB" sz="4800" b="1" dirty="0" smtClean="0"/>
              <a:t>What is democracy?</a:t>
            </a:r>
          </a:p>
          <a:p>
            <a:r>
              <a:rPr lang="en-GB" sz="2800" dirty="0" smtClean="0"/>
              <a:t>Pick out the words which describe democracy?</a:t>
            </a:r>
            <a:endParaRPr lang="en-GB" sz="2800" dirty="0"/>
          </a:p>
        </p:txBody>
      </p:sp>
      <p:sp>
        <p:nvSpPr>
          <p:cNvPr id="3" name="TextBox 2"/>
          <p:cNvSpPr txBox="1"/>
          <p:nvPr/>
        </p:nvSpPr>
        <p:spPr>
          <a:xfrm>
            <a:off x="685800" y="2578100"/>
            <a:ext cx="1585913" cy="584775"/>
          </a:xfrm>
          <a:prstGeom prst="rect">
            <a:avLst/>
          </a:prstGeom>
          <a:noFill/>
        </p:spPr>
        <p:txBody>
          <a:bodyPr wrap="square" rtlCol="0">
            <a:spAutoFit/>
          </a:bodyPr>
          <a:lstStyle/>
          <a:p>
            <a:r>
              <a:rPr lang="en-GB" sz="3200" dirty="0"/>
              <a:t>f</a:t>
            </a:r>
            <a:r>
              <a:rPr lang="en-GB" sz="3200" dirty="0" smtClean="0"/>
              <a:t>air</a:t>
            </a:r>
            <a:endParaRPr lang="en-GB" sz="3200" dirty="0"/>
          </a:p>
        </p:txBody>
      </p:sp>
      <p:sp>
        <p:nvSpPr>
          <p:cNvPr id="4" name="TextBox 3"/>
          <p:cNvSpPr txBox="1"/>
          <p:nvPr/>
        </p:nvSpPr>
        <p:spPr>
          <a:xfrm>
            <a:off x="7837686" y="3968381"/>
            <a:ext cx="1828800" cy="584775"/>
          </a:xfrm>
          <a:prstGeom prst="rect">
            <a:avLst/>
          </a:prstGeom>
          <a:noFill/>
        </p:spPr>
        <p:txBody>
          <a:bodyPr wrap="square" rtlCol="0">
            <a:spAutoFit/>
          </a:bodyPr>
          <a:lstStyle/>
          <a:p>
            <a:r>
              <a:rPr lang="en-GB" sz="3200" dirty="0"/>
              <a:t>j</a:t>
            </a:r>
            <a:r>
              <a:rPr lang="en-GB" sz="3200" dirty="0" smtClean="0"/>
              <a:t>ustice</a:t>
            </a:r>
            <a:r>
              <a:rPr lang="en-GB" dirty="0" smtClean="0"/>
              <a:t> </a:t>
            </a:r>
            <a:endParaRPr lang="en-GB" dirty="0"/>
          </a:p>
        </p:txBody>
      </p:sp>
      <p:sp>
        <p:nvSpPr>
          <p:cNvPr id="7" name="TextBox 6"/>
          <p:cNvSpPr txBox="1"/>
          <p:nvPr/>
        </p:nvSpPr>
        <p:spPr>
          <a:xfrm>
            <a:off x="3295650" y="4050334"/>
            <a:ext cx="2095500" cy="584775"/>
          </a:xfrm>
          <a:prstGeom prst="rect">
            <a:avLst/>
          </a:prstGeom>
          <a:noFill/>
        </p:spPr>
        <p:txBody>
          <a:bodyPr wrap="square" rtlCol="0">
            <a:spAutoFit/>
          </a:bodyPr>
          <a:lstStyle/>
          <a:p>
            <a:r>
              <a:rPr lang="en-GB" sz="3200" dirty="0" smtClean="0"/>
              <a:t>liberty</a:t>
            </a:r>
            <a:endParaRPr lang="en-GB" sz="3200" dirty="0"/>
          </a:p>
        </p:txBody>
      </p:sp>
      <p:sp>
        <p:nvSpPr>
          <p:cNvPr id="8" name="TextBox 7"/>
          <p:cNvSpPr txBox="1"/>
          <p:nvPr/>
        </p:nvSpPr>
        <p:spPr>
          <a:xfrm>
            <a:off x="9283700" y="4838412"/>
            <a:ext cx="1689100" cy="584775"/>
          </a:xfrm>
          <a:prstGeom prst="rect">
            <a:avLst/>
          </a:prstGeom>
          <a:noFill/>
        </p:spPr>
        <p:txBody>
          <a:bodyPr wrap="square" rtlCol="0">
            <a:spAutoFit/>
          </a:bodyPr>
          <a:lstStyle/>
          <a:p>
            <a:r>
              <a:rPr lang="en-GB" sz="3200" dirty="0"/>
              <a:t>p</a:t>
            </a:r>
            <a:r>
              <a:rPr lang="en-GB" sz="3200" dirty="0" smtClean="0"/>
              <a:t>eace</a:t>
            </a:r>
            <a:r>
              <a:rPr lang="en-GB" dirty="0" smtClean="0"/>
              <a:t> </a:t>
            </a:r>
            <a:endParaRPr lang="en-GB" dirty="0"/>
          </a:p>
        </p:txBody>
      </p:sp>
      <p:sp>
        <p:nvSpPr>
          <p:cNvPr id="9" name="TextBox 8"/>
          <p:cNvSpPr txBox="1"/>
          <p:nvPr/>
        </p:nvSpPr>
        <p:spPr>
          <a:xfrm>
            <a:off x="5257800" y="5130800"/>
            <a:ext cx="2273300" cy="584775"/>
          </a:xfrm>
          <a:prstGeom prst="rect">
            <a:avLst/>
          </a:prstGeom>
          <a:noFill/>
        </p:spPr>
        <p:txBody>
          <a:bodyPr wrap="square" rtlCol="0">
            <a:spAutoFit/>
          </a:bodyPr>
          <a:lstStyle/>
          <a:p>
            <a:r>
              <a:rPr lang="en-GB" sz="3200" dirty="0"/>
              <a:t>f</a:t>
            </a:r>
            <a:r>
              <a:rPr lang="en-GB" sz="3200" dirty="0" smtClean="0"/>
              <a:t>reedom</a:t>
            </a:r>
            <a:r>
              <a:rPr lang="en-GB" dirty="0" smtClean="0"/>
              <a:t> </a:t>
            </a:r>
            <a:endParaRPr lang="en-GB" dirty="0"/>
          </a:p>
        </p:txBody>
      </p:sp>
      <p:sp>
        <p:nvSpPr>
          <p:cNvPr id="10" name="TextBox 9"/>
          <p:cNvSpPr txBox="1"/>
          <p:nvPr/>
        </p:nvSpPr>
        <p:spPr>
          <a:xfrm>
            <a:off x="1218145" y="5130800"/>
            <a:ext cx="1956855" cy="584775"/>
          </a:xfrm>
          <a:prstGeom prst="rect">
            <a:avLst/>
          </a:prstGeom>
          <a:noFill/>
        </p:spPr>
        <p:txBody>
          <a:bodyPr wrap="square" rtlCol="0">
            <a:spAutoFit/>
          </a:bodyPr>
          <a:lstStyle/>
          <a:p>
            <a:r>
              <a:rPr lang="en-GB" sz="3200" dirty="0" smtClean="0"/>
              <a:t>control</a:t>
            </a:r>
            <a:endParaRPr lang="en-GB" sz="3200" dirty="0"/>
          </a:p>
        </p:txBody>
      </p:sp>
      <p:sp>
        <p:nvSpPr>
          <p:cNvPr id="11" name="TextBox 10"/>
          <p:cNvSpPr txBox="1"/>
          <p:nvPr/>
        </p:nvSpPr>
        <p:spPr>
          <a:xfrm>
            <a:off x="10109200" y="3098350"/>
            <a:ext cx="1587500" cy="584775"/>
          </a:xfrm>
          <a:prstGeom prst="rect">
            <a:avLst/>
          </a:prstGeom>
          <a:noFill/>
        </p:spPr>
        <p:txBody>
          <a:bodyPr wrap="square" rtlCol="0">
            <a:spAutoFit/>
          </a:bodyPr>
          <a:lstStyle/>
          <a:p>
            <a:r>
              <a:rPr lang="en-GB" sz="3200" dirty="0" smtClean="0"/>
              <a:t>power</a:t>
            </a:r>
            <a:endParaRPr lang="en-GB" sz="3200" dirty="0"/>
          </a:p>
        </p:txBody>
      </p:sp>
      <p:sp>
        <p:nvSpPr>
          <p:cNvPr id="12" name="TextBox 11"/>
          <p:cNvSpPr txBox="1"/>
          <p:nvPr/>
        </p:nvSpPr>
        <p:spPr>
          <a:xfrm>
            <a:off x="8674100" y="5930900"/>
            <a:ext cx="1676400" cy="584775"/>
          </a:xfrm>
          <a:prstGeom prst="rect">
            <a:avLst/>
          </a:prstGeom>
          <a:noFill/>
        </p:spPr>
        <p:txBody>
          <a:bodyPr wrap="square" rtlCol="0">
            <a:spAutoFit/>
          </a:bodyPr>
          <a:lstStyle/>
          <a:p>
            <a:r>
              <a:rPr lang="en-GB" sz="3200" dirty="0" smtClean="0"/>
              <a:t>fear</a:t>
            </a:r>
            <a:endParaRPr lang="en-GB" sz="3200" dirty="0"/>
          </a:p>
        </p:txBody>
      </p:sp>
      <p:sp>
        <p:nvSpPr>
          <p:cNvPr id="13" name="TextBox 12"/>
          <p:cNvSpPr txBox="1"/>
          <p:nvPr/>
        </p:nvSpPr>
        <p:spPr>
          <a:xfrm>
            <a:off x="5498307" y="3532206"/>
            <a:ext cx="1549400" cy="584775"/>
          </a:xfrm>
          <a:prstGeom prst="rect">
            <a:avLst/>
          </a:prstGeom>
          <a:noFill/>
        </p:spPr>
        <p:txBody>
          <a:bodyPr wrap="square" rtlCol="0">
            <a:spAutoFit/>
          </a:bodyPr>
          <a:lstStyle/>
          <a:p>
            <a:r>
              <a:rPr lang="en-GB" sz="3200" dirty="0" smtClean="0"/>
              <a:t>equal</a:t>
            </a:r>
            <a:endParaRPr lang="en-GB" sz="3200" dirty="0"/>
          </a:p>
        </p:txBody>
      </p:sp>
      <p:sp>
        <p:nvSpPr>
          <p:cNvPr id="14" name="TextBox 13"/>
          <p:cNvSpPr txBox="1"/>
          <p:nvPr/>
        </p:nvSpPr>
        <p:spPr>
          <a:xfrm>
            <a:off x="2946400" y="5702300"/>
            <a:ext cx="1397000" cy="584775"/>
          </a:xfrm>
          <a:prstGeom prst="rect">
            <a:avLst/>
          </a:prstGeom>
          <a:noFill/>
        </p:spPr>
        <p:txBody>
          <a:bodyPr wrap="square" rtlCol="0">
            <a:spAutoFit/>
          </a:bodyPr>
          <a:lstStyle/>
          <a:p>
            <a:r>
              <a:rPr lang="en-GB" sz="3200" dirty="0" smtClean="0"/>
              <a:t>law</a:t>
            </a:r>
            <a:endParaRPr lang="en-GB" sz="3200" dirty="0"/>
          </a:p>
        </p:txBody>
      </p:sp>
      <p:sp>
        <p:nvSpPr>
          <p:cNvPr id="15" name="TextBox 14"/>
          <p:cNvSpPr txBox="1"/>
          <p:nvPr/>
        </p:nvSpPr>
        <p:spPr>
          <a:xfrm>
            <a:off x="2005545" y="3239819"/>
            <a:ext cx="1144055" cy="584775"/>
          </a:xfrm>
          <a:prstGeom prst="rect">
            <a:avLst/>
          </a:prstGeom>
          <a:noFill/>
        </p:spPr>
        <p:txBody>
          <a:bodyPr wrap="square" rtlCol="0">
            <a:spAutoFit/>
          </a:bodyPr>
          <a:lstStyle/>
          <a:p>
            <a:r>
              <a:rPr lang="en-GB" sz="3200" dirty="0" smtClean="0"/>
              <a:t>vote</a:t>
            </a:r>
            <a:endParaRPr lang="en-GB" sz="3200" dirty="0"/>
          </a:p>
        </p:txBody>
      </p:sp>
      <p:sp>
        <p:nvSpPr>
          <p:cNvPr id="16" name="TextBox 15"/>
          <p:cNvSpPr txBox="1"/>
          <p:nvPr/>
        </p:nvSpPr>
        <p:spPr>
          <a:xfrm>
            <a:off x="3980259" y="2666262"/>
            <a:ext cx="1688307" cy="584775"/>
          </a:xfrm>
          <a:prstGeom prst="rect">
            <a:avLst/>
          </a:prstGeom>
          <a:noFill/>
        </p:spPr>
        <p:txBody>
          <a:bodyPr wrap="square" rtlCol="0">
            <a:spAutoFit/>
          </a:bodyPr>
          <a:lstStyle/>
          <a:p>
            <a:r>
              <a:rPr lang="en-GB" sz="3200" dirty="0" smtClean="0"/>
              <a:t>unfair</a:t>
            </a:r>
            <a:endParaRPr lang="en-GB" sz="3200" dirty="0"/>
          </a:p>
        </p:txBody>
      </p:sp>
      <p:sp>
        <p:nvSpPr>
          <p:cNvPr id="17" name="TextBox 16"/>
          <p:cNvSpPr txBox="1"/>
          <p:nvPr/>
        </p:nvSpPr>
        <p:spPr>
          <a:xfrm>
            <a:off x="8674100" y="2694734"/>
            <a:ext cx="1179909" cy="584775"/>
          </a:xfrm>
          <a:prstGeom prst="rect">
            <a:avLst/>
          </a:prstGeom>
          <a:noFill/>
        </p:spPr>
        <p:txBody>
          <a:bodyPr wrap="square" rtlCol="0">
            <a:spAutoFit/>
          </a:bodyPr>
          <a:lstStyle/>
          <a:p>
            <a:r>
              <a:rPr lang="en-GB" sz="3200" dirty="0" smtClean="0"/>
              <a:t>war</a:t>
            </a:r>
            <a:endParaRPr lang="en-GB" sz="3200" dirty="0"/>
          </a:p>
        </p:txBody>
      </p:sp>
    </p:spTree>
    <p:extLst>
      <p:ext uri="{BB962C8B-B14F-4D97-AF65-F5344CB8AC3E}">
        <p14:creationId xmlns:p14="http://schemas.microsoft.com/office/powerpoint/2010/main" val="3137772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British Values in School …</a:t>
            </a:r>
            <a:endParaRPr lang="en-GB" b="1" dirty="0"/>
          </a:p>
        </p:txBody>
      </p:sp>
      <p:pic>
        <p:nvPicPr>
          <p:cNvPr id="3074" name="Picture 2" descr="Image result for british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1" y="2194685"/>
            <a:ext cx="4170362" cy="32356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4370" y="1841301"/>
            <a:ext cx="2971800" cy="1015663"/>
          </a:xfrm>
          <a:prstGeom prst="rect">
            <a:avLst/>
          </a:prstGeom>
          <a:noFill/>
        </p:spPr>
        <p:txBody>
          <a:bodyPr wrap="square" rtlCol="0">
            <a:spAutoFit/>
          </a:bodyPr>
          <a:lstStyle/>
          <a:p>
            <a:r>
              <a:rPr lang="en-GB" sz="2000" b="1" dirty="0" smtClean="0"/>
              <a:t>Having a voice – school council, talking to staff </a:t>
            </a:r>
            <a:endParaRPr lang="en-GB" sz="2000" b="1" dirty="0"/>
          </a:p>
        </p:txBody>
      </p:sp>
      <p:sp>
        <p:nvSpPr>
          <p:cNvPr id="6" name="TextBox 5"/>
          <p:cNvSpPr txBox="1"/>
          <p:nvPr/>
        </p:nvSpPr>
        <p:spPr>
          <a:xfrm>
            <a:off x="558801" y="3185320"/>
            <a:ext cx="2971800" cy="1015663"/>
          </a:xfrm>
          <a:prstGeom prst="rect">
            <a:avLst/>
          </a:prstGeom>
          <a:noFill/>
        </p:spPr>
        <p:txBody>
          <a:bodyPr wrap="square" rtlCol="0">
            <a:spAutoFit/>
          </a:bodyPr>
          <a:lstStyle/>
          <a:p>
            <a:r>
              <a:rPr lang="en-GB" sz="2000" b="1" dirty="0" smtClean="0"/>
              <a:t>Freedom to make choices, </a:t>
            </a:r>
            <a:r>
              <a:rPr lang="en-GB" sz="2000" b="1" dirty="0" err="1" smtClean="0"/>
              <a:t>e.g</a:t>
            </a:r>
            <a:r>
              <a:rPr lang="en-GB" sz="2000" b="1" dirty="0" smtClean="0"/>
              <a:t> extra curricular activities </a:t>
            </a:r>
            <a:endParaRPr lang="en-GB" sz="2000" b="1" dirty="0"/>
          </a:p>
        </p:txBody>
      </p:sp>
      <p:sp>
        <p:nvSpPr>
          <p:cNvPr id="7" name="TextBox 6"/>
          <p:cNvSpPr txBox="1"/>
          <p:nvPr/>
        </p:nvSpPr>
        <p:spPr>
          <a:xfrm>
            <a:off x="285751" y="4722427"/>
            <a:ext cx="2971800" cy="707886"/>
          </a:xfrm>
          <a:prstGeom prst="rect">
            <a:avLst/>
          </a:prstGeom>
          <a:noFill/>
        </p:spPr>
        <p:txBody>
          <a:bodyPr wrap="square" rtlCol="0">
            <a:spAutoFit/>
          </a:bodyPr>
          <a:lstStyle/>
          <a:p>
            <a:r>
              <a:rPr lang="en-GB" sz="2000" b="1" dirty="0" smtClean="0"/>
              <a:t>Committing to school rules </a:t>
            </a:r>
            <a:endParaRPr lang="en-GB" sz="2000" b="1" dirty="0"/>
          </a:p>
        </p:txBody>
      </p:sp>
      <p:sp>
        <p:nvSpPr>
          <p:cNvPr id="8" name="TextBox 7"/>
          <p:cNvSpPr txBox="1"/>
          <p:nvPr/>
        </p:nvSpPr>
        <p:spPr>
          <a:xfrm>
            <a:off x="8820469" y="2095765"/>
            <a:ext cx="2971800" cy="1015663"/>
          </a:xfrm>
          <a:prstGeom prst="rect">
            <a:avLst/>
          </a:prstGeom>
          <a:noFill/>
        </p:spPr>
        <p:txBody>
          <a:bodyPr wrap="square" rtlCol="0">
            <a:spAutoFit/>
          </a:bodyPr>
          <a:lstStyle/>
          <a:p>
            <a:r>
              <a:rPr lang="en-GB" sz="2000" b="1" dirty="0" smtClean="0"/>
              <a:t>Respecting other peoples views and opinions. </a:t>
            </a:r>
            <a:endParaRPr lang="en-GB" sz="2000" b="1" dirty="0"/>
          </a:p>
        </p:txBody>
      </p:sp>
      <p:sp>
        <p:nvSpPr>
          <p:cNvPr id="9" name="TextBox 8"/>
          <p:cNvSpPr txBox="1"/>
          <p:nvPr/>
        </p:nvSpPr>
        <p:spPr>
          <a:xfrm>
            <a:off x="6488113" y="5788920"/>
            <a:ext cx="2971800" cy="707886"/>
          </a:xfrm>
          <a:prstGeom prst="rect">
            <a:avLst/>
          </a:prstGeom>
          <a:noFill/>
        </p:spPr>
        <p:txBody>
          <a:bodyPr wrap="square" rtlCol="0">
            <a:spAutoFit/>
          </a:bodyPr>
          <a:lstStyle/>
          <a:p>
            <a:r>
              <a:rPr lang="en-GB" sz="2000" b="1" dirty="0" smtClean="0"/>
              <a:t>Challenging bullying, prejudice or bias. </a:t>
            </a:r>
            <a:endParaRPr lang="en-GB" sz="2000" b="1" dirty="0"/>
          </a:p>
        </p:txBody>
      </p:sp>
      <p:sp>
        <p:nvSpPr>
          <p:cNvPr id="10" name="TextBox 9"/>
          <p:cNvSpPr txBox="1"/>
          <p:nvPr/>
        </p:nvSpPr>
        <p:spPr>
          <a:xfrm>
            <a:off x="8820469" y="5230257"/>
            <a:ext cx="2971800" cy="400110"/>
          </a:xfrm>
          <a:prstGeom prst="rect">
            <a:avLst/>
          </a:prstGeom>
          <a:noFill/>
        </p:spPr>
        <p:txBody>
          <a:bodyPr wrap="square" rtlCol="0">
            <a:spAutoFit/>
          </a:bodyPr>
          <a:lstStyle/>
          <a:p>
            <a:r>
              <a:rPr lang="en-GB" sz="2000" b="1" dirty="0" smtClean="0"/>
              <a:t>RESPECT! In all forms</a:t>
            </a:r>
            <a:endParaRPr lang="en-GB" sz="2000" b="1" dirty="0"/>
          </a:p>
        </p:txBody>
      </p:sp>
      <p:sp>
        <p:nvSpPr>
          <p:cNvPr id="12" name="TextBox 11"/>
          <p:cNvSpPr txBox="1"/>
          <p:nvPr/>
        </p:nvSpPr>
        <p:spPr>
          <a:xfrm>
            <a:off x="2271713" y="5824740"/>
            <a:ext cx="2971800" cy="707886"/>
          </a:xfrm>
          <a:prstGeom prst="rect">
            <a:avLst/>
          </a:prstGeom>
          <a:noFill/>
        </p:spPr>
        <p:txBody>
          <a:bodyPr wrap="square" rtlCol="0">
            <a:spAutoFit/>
          </a:bodyPr>
          <a:lstStyle/>
          <a:p>
            <a:r>
              <a:rPr lang="en-GB" sz="2000" b="1" dirty="0" smtClean="0"/>
              <a:t>Being responsible for your actions </a:t>
            </a:r>
            <a:endParaRPr lang="en-GB" sz="2000" b="1" dirty="0"/>
          </a:p>
        </p:txBody>
      </p:sp>
      <p:sp>
        <p:nvSpPr>
          <p:cNvPr id="13" name="TextBox 12"/>
          <p:cNvSpPr txBox="1"/>
          <p:nvPr/>
        </p:nvSpPr>
        <p:spPr>
          <a:xfrm>
            <a:off x="8820469" y="3759244"/>
            <a:ext cx="2971800" cy="707886"/>
          </a:xfrm>
          <a:prstGeom prst="rect">
            <a:avLst/>
          </a:prstGeom>
          <a:noFill/>
        </p:spPr>
        <p:txBody>
          <a:bodyPr wrap="square" rtlCol="0">
            <a:spAutoFit/>
          </a:bodyPr>
          <a:lstStyle/>
          <a:p>
            <a:r>
              <a:rPr lang="en-GB" sz="2000" b="1" dirty="0" smtClean="0"/>
              <a:t>Making decisions together</a:t>
            </a:r>
            <a:endParaRPr lang="en-GB" sz="2000" b="1" dirty="0"/>
          </a:p>
        </p:txBody>
      </p:sp>
      <p:pic>
        <p:nvPicPr>
          <p:cNvPr id="15" name="Picture 14"/>
          <p:cNvPicPr>
            <a:picLocks noChangeAspect="1"/>
          </p:cNvPicPr>
          <p:nvPr/>
        </p:nvPicPr>
        <p:blipFill rotWithShape="1">
          <a:blip r:embed="rId4"/>
          <a:srcRect b="49140"/>
          <a:stretch/>
        </p:blipFill>
        <p:spPr>
          <a:xfrm>
            <a:off x="164578" y="212410"/>
            <a:ext cx="2107135" cy="810879"/>
          </a:xfrm>
          <a:prstGeom prst="rect">
            <a:avLst/>
          </a:prstGeom>
        </p:spPr>
      </p:pic>
    </p:spTree>
    <p:extLst>
      <p:ext uri="{BB962C8B-B14F-4D97-AF65-F5344CB8AC3E}">
        <p14:creationId xmlns:p14="http://schemas.microsoft.com/office/powerpoint/2010/main" val="6711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21981" y="1196269"/>
            <a:ext cx="6547911" cy="49327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srcRect b="49140"/>
          <a:stretch/>
        </p:blipFill>
        <p:spPr>
          <a:xfrm>
            <a:off x="9753902" y="5885560"/>
            <a:ext cx="2107135" cy="810879"/>
          </a:xfrm>
          <a:prstGeom prst="rect">
            <a:avLst/>
          </a:prstGeom>
        </p:spPr>
      </p:pic>
    </p:spTree>
    <p:extLst>
      <p:ext uri="{BB962C8B-B14F-4D97-AF65-F5344CB8AC3E}">
        <p14:creationId xmlns:p14="http://schemas.microsoft.com/office/powerpoint/2010/main" val="3382567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466878" y="5225454"/>
            <a:ext cx="3143250" cy="1504950"/>
          </a:xfrm>
          <a:prstGeom prst="rect">
            <a:avLst/>
          </a:prstGeom>
        </p:spPr>
      </p:pic>
      <p:sp>
        <p:nvSpPr>
          <p:cNvPr id="19" name="Title 1"/>
          <p:cNvSpPr>
            <a:spLocks noGrp="1"/>
          </p:cNvSpPr>
          <p:nvPr>
            <p:ph type="title"/>
          </p:nvPr>
        </p:nvSpPr>
        <p:spPr>
          <a:xfrm>
            <a:off x="2983345" y="904822"/>
            <a:ext cx="9384145" cy="927207"/>
          </a:xfrm>
        </p:spPr>
        <p:txBody>
          <a:bodyPr>
            <a:normAutofit fontScale="90000"/>
          </a:bodyPr>
          <a:lstStyle/>
          <a:p>
            <a:pPr algn="ctr"/>
            <a:r>
              <a:rPr lang="en-GB" sz="6000" b="1" dirty="0" smtClean="0"/>
              <a:t>What makes us </a:t>
            </a:r>
            <a:r>
              <a:rPr lang="en-GB" sz="6000" b="1" dirty="0" err="1" smtClean="0"/>
              <a:t>british</a:t>
            </a:r>
            <a:r>
              <a:rPr lang="en-GB" sz="6000" b="1" dirty="0" smtClean="0"/>
              <a:t>?…</a:t>
            </a:r>
            <a:endParaRPr lang="en-GB" sz="6000" b="1" dirty="0"/>
          </a:p>
        </p:txBody>
      </p:sp>
      <p:pic>
        <p:nvPicPr>
          <p:cNvPr id="1026"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9984" r="26646" b="3682"/>
          <a:stretch/>
        </p:blipFill>
        <p:spPr bwMode="auto">
          <a:xfrm>
            <a:off x="5166677" y="1889764"/>
            <a:ext cx="3022600" cy="459417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5"/>
          <a:srcRect b="49140"/>
          <a:stretch/>
        </p:blipFill>
        <p:spPr>
          <a:xfrm>
            <a:off x="164578" y="212410"/>
            <a:ext cx="2107135" cy="810879"/>
          </a:xfrm>
          <a:prstGeom prst="rect">
            <a:avLst/>
          </a:prstGeom>
        </p:spPr>
      </p:pic>
      <p:pic>
        <p:nvPicPr>
          <p:cNvPr id="3" name="Picture 2"/>
          <p:cNvPicPr>
            <a:picLocks noChangeAspect="1"/>
          </p:cNvPicPr>
          <p:nvPr/>
        </p:nvPicPr>
        <p:blipFill rotWithShape="1">
          <a:blip r:embed="rId6"/>
          <a:srcRect l="10322" r="19488" b="4290"/>
          <a:stretch/>
        </p:blipFill>
        <p:spPr>
          <a:xfrm>
            <a:off x="10240036" y="2922393"/>
            <a:ext cx="1752601" cy="2379369"/>
          </a:xfrm>
          <a:prstGeom prst="rect">
            <a:avLst/>
          </a:prstGeom>
        </p:spPr>
      </p:pic>
      <p:pic>
        <p:nvPicPr>
          <p:cNvPr id="5" name="Picture 4"/>
          <p:cNvPicPr>
            <a:picLocks noChangeAspect="1"/>
          </p:cNvPicPr>
          <p:nvPr/>
        </p:nvPicPr>
        <p:blipFill>
          <a:blip r:embed="rId7"/>
          <a:stretch>
            <a:fillRect/>
          </a:stretch>
        </p:blipFill>
        <p:spPr>
          <a:xfrm>
            <a:off x="8063885" y="2036907"/>
            <a:ext cx="2498687" cy="1808701"/>
          </a:xfrm>
          <a:prstGeom prst="rect">
            <a:avLst/>
          </a:prstGeom>
        </p:spPr>
      </p:pic>
      <p:pic>
        <p:nvPicPr>
          <p:cNvPr id="20" name="Picture 20" descr="A cup of tea is good for your health">
            <a:extLst>
              <a:ext uri="{FF2B5EF4-FFF2-40B4-BE49-F238E27FC236}">
                <a16:creationId xmlns:a16="http://schemas.microsoft.com/office/drawing/2014/main" id="{7AFD8C96-45FE-4590-AEF1-89AE63131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984" y="1739129"/>
            <a:ext cx="3178386" cy="17902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a:stretch>
            <a:fillRect/>
          </a:stretch>
        </p:blipFill>
        <p:spPr>
          <a:xfrm>
            <a:off x="2859383" y="4929583"/>
            <a:ext cx="2168493" cy="1847850"/>
          </a:xfrm>
          <a:prstGeom prst="rect">
            <a:avLst/>
          </a:prstGeom>
        </p:spPr>
      </p:pic>
      <p:pic>
        <p:nvPicPr>
          <p:cNvPr id="22" name="Picture 21"/>
          <p:cNvPicPr>
            <a:picLocks noChangeAspect="1"/>
          </p:cNvPicPr>
          <p:nvPr/>
        </p:nvPicPr>
        <p:blipFill>
          <a:blip r:embed="rId10"/>
          <a:stretch>
            <a:fillRect/>
          </a:stretch>
        </p:blipFill>
        <p:spPr>
          <a:xfrm>
            <a:off x="277813" y="3951465"/>
            <a:ext cx="2424663" cy="2047735"/>
          </a:xfrm>
          <a:prstGeom prst="rect">
            <a:avLst/>
          </a:prstGeom>
        </p:spPr>
      </p:pic>
      <p:pic>
        <p:nvPicPr>
          <p:cNvPr id="23" name="Picture 22"/>
          <p:cNvPicPr>
            <a:picLocks noChangeAspect="1"/>
          </p:cNvPicPr>
          <p:nvPr/>
        </p:nvPicPr>
        <p:blipFill rotWithShape="1">
          <a:blip r:embed="rId11"/>
          <a:srcRect b="3541"/>
          <a:stretch/>
        </p:blipFill>
        <p:spPr>
          <a:xfrm>
            <a:off x="3019543" y="3101623"/>
            <a:ext cx="2319318" cy="1699684"/>
          </a:xfrm>
          <a:prstGeom prst="rect">
            <a:avLst/>
          </a:prstGeom>
        </p:spPr>
      </p:pic>
    </p:spTree>
    <p:extLst>
      <p:ext uri="{BB962C8B-B14F-4D97-AF65-F5344CB8AC3E}">
        <p14:creationId xmlns:p14="http://schemas.microsoft.com/office/powerpoint/2010/main" val="72399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258" b="2455"/>
          <a:stretch/>
        </p:blipFill>
        <p:spPr>
          <a:xfrm>
            <a:off x="1218145" y="1306964"/>
            <a:ext cx="9969500" cy="5551036"/>
          </a:xfrm>
          <a:prstGeom prst="rect">
            <a:avLst/>
          </a:prstGeom>
        </p:spPr>
      </p:pic>
      <p:pic>
        <p:nvPicPr>
          <p:cNvPr id="5" name="Picture 4"/>
          <p:cNvPicPr>
            <a:picLocks noChangeAspect="1"/>
          </p:cNvPicPr>
          <p:nvPr/>
        </p:nvPicPr>
        <p:blipFill rotWithShape="1">
          <a:blip r:embed="rId4"/>
          <a:srcRect b="49140"/>
          <a:stretch/>
        </p:blipFill>
        <p:spPr>
          <a:xfrm>
            <a:off x="164578" y="212410"/>
            <a:ext cx="2107135" cy="810879"/>
          </a:xfrm>
          <a:prstGeom prst="rect">
            <a:avLst/>
          </a:prstGeom>
        </p:spPr>
      </p:pic>
    </p:spTree>
    <p:extLst>
      <p:ext uri="{BB962C8B-B14F-4D97-AF65-F5344CB8AC3E}">
        <p14:creationId xmlns:p14="http://schemas.microsoft.com/office/powerpoint/2010/main" val="2671435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harlow-college.ac.uk/images/harlow_college/about-us/British-Values-Hea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51253" t="10097" r="26052" b="16489"/>
          <a:stretch/>
        </p:blipFill>
        <p:spPr bwMode="auto">
          <a:xfrm>
            <a:off x="4185249" y="1556802"/>
            <a:ext cx="3626837" cy="33598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8158162" y="127516"/>
            <a:ext cx="3886199" cy="2858572"/>
          </a:xfrm>
          <a:prstGeom prst="wedgeRoundRectCallout">
            <a:avLst>
              <a:gd name="adj1" fmla="val -73387"/>
              <a:gd name="adj2" fmla="val -150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We have the freedom to express </a:t>
            </a:r>
            <a:r>
              <a:rPr lang="en-GB" sz="2400" b="1" dirty="0" smtClean="0"/>
              <a:t>our </a:t>
            </a:r>
            <a:r>
              <a:rPr lang="en-GB" sz="2400" b="1" dirty="0"/>
              <a:t>individuality through freedom of speech, choice and presentation. </a:t>
            </a:r>
            <a:endParaRPr lang="en-GB" sz="2400" b="1" i="1" dirty="0">
              <a:solidFill>
                <a:srgbClr val="00B050"/>
              </a:solidFill>
            </a:endParaRPr>
          </a:p>
        </p:txBody>
      </p:sp>
      <p:sp>
        <p:nvSpPr>
          <p:cNvPr id="6" name="Rounded Rectangular Callout 5"/>
          <p:cNvSpPr/>
          <p:nvPr/>
        </p:nvSpPr>
        <p:spPr>
          <a:xfrm>
            <a:off x="221456" y="4271371"/>
            <a:ext cx="4271963" cy="2400300"/>
          </a:xfrm>
          <a:prstGeom prst="wedgeRoundRectCallout">
            <a:avLst>
              <a:gd name="adj1" fmla="val 41374"/>
              <a:gd name="adj2" fmla="val -821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Having the freedom and protection to choose and hold the belief / faith you want</a:t>
            </a:r>
          </a:p>
        </p:txBody>
      </p:sp>
      <p:pic>
        <p:nvPicPr>
          <p:cNvPr id="3076" name="Picture 4" descr="Image result for Individual Liberty Symbol"/>
          <p:cNvPicPr>
            <a:picLocks noChangeAspect="1" noChangeArrowheads="1"/>
          </p:cNvPicPr>
          <p:nvPr/>
        </p:nvPicPr>
        <p:blipFill rotWithShape="1">
          <a:blip r:embed="rId4">
            <a:extLst>
              <a:ext uri="{28A0092B-C50C-407E-A947-70E740481C1C}">
                <a14:useLocalDpi xmlns:a14="http://schemas.microsoft.com/office/drawing/2010/main" val="0"/>
              </a:ext>
            </a:extLst>
          </a:blip>
          <a:srcRect l="17445" r="17554"/>
          <a:stretch/>
        </p:blipFill>
        <p:spPr bwMode="auto">
          <a:xfrm>
            <a:off x="614363" y="1438523"/>
            <a:ext cx="260032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9286" y="4036101"/>
            <a:ext cx="3366893" cy="22445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6"/>
          <a:srcRect b="49140"/>
          <a:stretch/>
        </p:blipFill>
        <p:spPr>
          <a:xfrm>
            <a:off x="164578" y="212410"/>
            <a:ext cx="2107135" cy="810879"/>
          </a:xfrm>
          <a:prstGeom prst="rect">
            <a:avLst/>
          </a:prstGeom>
        </p:spPr>
      </p:pic>
    </p:spTree>
    <p:extLst>
      <p:ext uri="{BB962C8B-B14F-4D97-AF65-F5344CB8AC3E}">
        <p14:creationId xmlns:p14="http://schemas.microsoft.com/office/powerpoint/2010/main" val="11429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down)">
                                      <p:cBhvr>
                                        <p:cTn id="13" dur="580">
                                          <p:stCondLst>
                                            <p:cond delay="0"/>
                                          </p:stCondLst>
                                        </p:cTn>
                                        <p:tgtEl>
                                          <p:spTgt spid="3076"/>
                                        </p:tgtEl>
                                      </p:cBhvr>
                                    </p:animEffect>
                                    <p:anim calcmode="lin" valueType="num">
                                      <p:cBhvr>
                                        <p:cTn id="1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6"/>
                                        </p:tgtEl>
                                      </p:cBhvr>
                                      <p:to x="100000" y="60000"/>
                                    </p:animScale>
                                    <p:animScale>
                                      <p:cBhvr>
                                        <p:cTn id="20" dur="166" decel="50000">
                                          <p:stCondLst>
                                            <p:cond delay="676"/>
                                          </p:stCondLst>
                                        </p:cTn>
                                        <p:tgtEl>
                                          <p:spTgt spid="3076"/>
                                        </p:tgtEl>
                                      </p:cBhvr>
                                      <p:to x="100000" y="100000"/>
                                    </p:animScale>
                                    <p:animScale>
                                      <p:cBhvr>
                                        <p:cTn id="21" dur="26">
                                          <p:stCondLst>
                                            <p:cond delay="1312"/>
                                          </p:stCondLst>
                                        </p:cTn>
                                        <p:tgtEl>
                                          <p:spTgt spid="3076"/>
                                        </p:tgtEl>
                                      </p:cBhvr>
                                      <p:to x="100000" y="80000"/>
                                    </p:animScale>
                                    <p:animScale>
                                      <p:cBhvr>
                                        <p:cTn id="22" dur="166" decel="50000">
                                          <p:stCondLst>
                                            <p:cond delay="1338"/>
                                          </p:stCondLst>
                                        </p:cTn>
                                        <p:tgtEl>
                                          <p:spTgt spid="3076"/>
                                        </p:tgtEl>
                                      </p:cBhvr>
                                      <p:to x="100000" y="100000"/>
                                    </p:animScale>
                                    <p:animScale>
                                      <p:cBhvr>
                                        <p:cTn id="23" dur="26">
                                          <p:stCondLst>
                                            <p:cond delay="1642"/>
                                          </p:stCondLst>
                                        </p:cTn>
                                        <p:tgtEl>
                                          <p:spTgt spid="3076"/>
                                        </p:tgtEl>
                                      </p:cBhvr>
                                      <p:to x="100000" y="90000"/>
                                    </p:animScale>
                                    <p:animScale>
                                      <p:cBhvr>
                                        <p:cTn id="24" dur="166" decel="50000">
                                          <p:stCondLst>
                                            <p:cond delay="1668"/>
                                          </p:stCondLst>
                                        </p:cTn>
                                        <p:tgtEl>
                                          <p:spTgt spid="3076"/>
                                        </p:tgtEl>
                                      </p:cBhvr>
                                      <p:to x="100000" y="100000"/>
                                    </p:animScale>
                                    <p:animScale>
                                      <p:cBhvr>
                                        <p:cTn id="25" dur="26">
                                          <p:stCondLst>
                                            <p:cond delay="1808"/>
                                          </p:stCondLst>
                                        </p:cTn>
                                        <p:tgtEl>
                                          <p:spTgt spid="3076"/>
                                        </p:tgtEl>
                                      </p:cBhvr>
                                      <p:to x="100000" y="95000"/>
                                    </p:animScale>
                                    <p:animScale>
                                      <p:cBhvr>
                                        <p:cTn id="26" dur="166" decel="50000">
                                          <p:stCondLst>
                                            <p:cond delay="1834"/>
                                          </p:stCondLst>
                                        </p:cTn>
                                        <p:tgtEl>
                                          <p:spTgt spid="3076"/>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wipe(down)">
                                      <p:cBhvr>
                                        <p:cTn id="29" dur="580">
                                          <p:stCondLst>
                                            <p:cond delay="0"/>
                                          </p:stCondLst>
                                        </p:cTn>
                                        <p:tgtEl>
                                          <p:spTgt spid="3080"/>
                                        </p:tgtEl>
                                      </p:cBhvr>
                                    </p:animEffect>
                                    <p:anim calcmode="lin" valueType="num">
                                      <p:cBhvr>
                                        <p:cTn id="30"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35" dur="26">
                                          <p:stCondLst>
                                            <p:cond delay="650"/>
                                          </p:stCondLst>
                                        </p:cTn>
                                        <p:tgtEl>
                                          <p:spTgt spid="3080"/>
                                        </p:tgtEl>
                                      </p:cBhvr>
                                      <p:to x="100000" y="60000"/>
                                    </p:animScale>
                                    <p:animScale>
                                      <p:cBhvr>
                                        <p:cTn id="36" dur="166" decel="50000">
                                          <p:stCondLst>
                                            <p:cond delay="676"/>
                                          </p:stCondLst>
                                        </p:cTn>
                                        <p:tgtEl>
                                          <p:spTgt spid="3080"/>
                                        </p:tgtEl>
                                      </p:cBhvr>
                                      <p:to x="100000" y="100000"/>
                                    </p:animScale>
                                    <p:animScale>
                                      <p:cBhvr>
                                        <p:cTn id="37" dur="26">
                                          <p:stCondLst>
                                            <p:cond delay="1312"/>
                                          </p:stCondLst>
                                        </p:cTn>
                                        <p:tgtEl>
                                          <p:spTgt spid="3080"/>
                                        </p:tgtEl>
                                      </p:cBhvr>
                                      <p:to x="100000" y="80000"/>
                                    </p:animScale>
                                    <p:animScale>
                                      <p:cBhvr>
                                        <p:cTn id="38" dur="166" decel="50000">
                                          <p:stCondLst>
                                            <p:cond delay="1338"/>
                                          </p:stCondLst>
                                        </p:cTn>
                                        <p:tgtEl>
                                          <p:spTgt spid="3080"/>
                                        </p:tgtEl>
                                      </p:cBhvr>
                                      <p:to x="100000" y="100000"/>
                                    </p:animScale>
                                    <p:animScale>
                                      <p:cBhvr>
                                        <p:cTn id="39" dur="26">
                                          <p:stCondLst>
                                            <p:cond delay="1642"/>
                                          </p:stCondLst>
                                        </p:cTn>
                                        <p:tgtEl>
                                          <p:spTgt spid="3080"/>
                                        </p:tgtEl>
                                      </p:cBhvr>
                                      <p:to x="100000" y="90000"/>
                                    </p:animScale>
                                    <p:animScale>
                                      <p:cBhvr>
                                        <p:cTn id="40" dur="166" decel="50000">
                                          <p:stCondLst>
                                            <p:cond delay="1668"/>
                                          </p:stCondLst>
                                        </p:cTn>
                                        <p:tgtEl>
                                          <p:spTgt spid="3080"/>
                                        </p:tgtEl>
                                      </p:cBhvr>
                                      <p:to x="100000" y="100000"/>
                                    </p:animScale>
                                    <p:animScale>
                                      <p:cBhvr>
                                        <p:cTn id="41" dur="26">
                                          <p:stCondLst>
                                            <p:cond delay="1808"/>
                                          </p:stCondLst>
                                        </p:cTn>
                                        <p:tgtEl>
                                          <p:spTgt spid="3080"/>
                                        </p:tgtEl>
                                      </p:cBhvr>
                                      <p:to x="100000" y="95000"/>
                                    </p:animScale>
                                    <p:animScale>
                                      <p:cBhvr>
                                        <p:cTn id="42" dur="166" decel="50000">
                                          <p:stCondLst>
                                            <p:cond delay="1834"/>
                                          </p:stCondLst>
                                        </p:cTn>
                                        <p:tgtEl>
                                          <p:spTgt spid="308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180173"/>
            <a:ext cx="5410200" cy="1293028"/>
          </a:xfrm>
        </p:spPr>
        <p:txBody>
          <a:bodyPr/>
          <a:lstStyle/>
          <a:p>
            <a:r>
              <a:rPr lang="en-GB" b="1" dirty="0" smtClean="0"/>
              <a:t>Individual Liberty </a:t>
            </a:r>
            <a:endParaRPr lang="en-GB" b="1" dirty="0"/>
          </a:p>
        </p:txBody>
      </p:sp>
      <p:pic>
        <p:nvPicPr>
          <p:cNvPr id="4" name="Content Placeholder 3"/>
          <p:cNvPicPr>
            <a:picLocks noGrp="1" noChangeAspect="1"/>
          </p:cNvPicPr>
          <p:nvPr>
            <p:ph idx="1"/>
          </p:nvPr>
        </p:nvPicPr>
        <p:blipFill>
          <a:blip r:embed="rId3"/>
          <a:stretch>
            <a:fillRect/>
          </a:stretch>
        </p:blipFill>
        <p:spPr>
          <a:xfrm>
            <a:off x="7974070" y="1039821"/>
            <a:ext cx="4260760" cy="3226595"/>
          </a:xfrm>
          <a:prstGeom prst="rect">
            <a:avLst/>
          </a:prstGeom>
        </p:spPr>
      </p:pic>
      <p:pic>
        <p:nvPicPr>
          <p:cNvPr id="5" name="Picture 4"/>
          <p:cNvPicPr>
            <a:picLocks noChangeAspect="1"/>
          </p:cNvPicPr>
          <p:nvPr/>
        </p:nvPicPr>
        <p:blipFill>
          <a:blip r:embed="rId4"/>
          <a:stretch>
            <a:fillRect/>
          </a:stretch>
        </p:blipFill>
        <p:spPr>
          <a:xfrm>
            <a:off x="0" y="3857625"/>
            <a:ext cx="3209925" cy="3000375"/>
          </a:xfrm>
          <a:prstGeom prst="rect">
            <a:avLst/>
          </a:prstGeom>
        </p:spPr>
      </p:pic>
      <p:pic>
        <p:nvPicPr>
          <p:cNvPr id="6" name="Picture 5"/>
          <p:cNvPicPr>
            <a:picLocks noChangeAspect="1"/>
          </p:cNvPicPr>
          <p:nvPr/>
        </p:nvPicPr>
        <p:blipFill rotWithShape="1">
          <a:blip r:embed="rId5"/>
          <a:srcRect l="6698" r="7483"/>
          <a:stretch/>
        </p:blipFill>
        <p:spPr>
          <a:xfrm>
            <a:off x="5603985" y="3050761"/>
            <a:ext cx="2603501" cy="3673105"/>
          </a:xfrm>
          <a:prstGeom prst="rect">
            <a:avLst/>
          </a:prstGeom>
        </p:spPr>
      </p:pic>
      <p:pic>
        <p:nvPicPr>
          <p:cNvPr id="7" name="Picture 6"/>
          <p:cNvPicPr>
            <a:picLocks noChangeAspect="1"/>
          </p:cNvPicPr>
          <p:nvPr/>
        </p:nvPicPr>
        <p:blipFill>
          <a:blip r:embed="rId6"/>
          <a:stretch>
            <a:fillRect/>
          </a:stretch>
        </p:blipFill>
        <p:spPr>
          <a:xfrm>
            <a:off x="1798671" y="1473201"/>
            <a:ext cx="3811530" cy="2756029"/>
          </a:xfrm>
          <a:prstGeom prst="rect">
            <a:avLst/>
          </a:prstGeom>
        </p:spPr>
      </p:pic>
      <p:pic>
        <p:nvPicPr>
          <p:cNvPr id="8" name="Picture 7"/>
          <p:cNvPicPr>
            <a:picLocks noChangeAspect="1"/>
          </p:cNvPicPr>
          <p:nvPr/>
        </p:nvPicPr>
        <p:blipFill>
          <a:blip r:embed="rId7"/>
          <a:stretch>
            <a:fillRect/>
          </a:stretch>
        </p:blipFill>
        <p:spPr>
          <a:xfrm>
            <a:off x="9320213" y="4266416"/>
            <a:ext cx="2800350" cy="2571750"/>
          </a:xfrm>
          <a:prstGeom prst="rect">
            <a:avLst/>
          </a:prstGeom>
        </p:spPr>
      </p:pic>
    </p:spTree>
    <p:extLst>
      <p:ext uri="{BB962C8B-B14F-4D97-AF65-F5344CB8AC3E}">
        <p14:creationId xmlns:p14="http://schemas.microsoft.com/office/powerpoint/2010/main" val="33198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harlow-college.ac.uk/images/harlow_college/about-us/British-Values-Hea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73901" t="14255" r="4255" b="11975"/>
          <a:stretch/>
        </p:blipFill>
        <p:spPr bwMode="auto">
          <a:xfrm>
            <a:off x="4594535" y="2770052"/>
            <a:ext cx="3112315" cy="3013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7980628" y="212410"/>
            <a:ext cx="3853440" cy="3286124"/>
          </a:xfrm>
          <a:prstGeom prst="wedgeRoundRectCallout">
            <a:avLst>
              <a:gd name="adj1" fmla="val -53884"/>
              <a:gd name="adj2" fmla="val 668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We live in a diverse multi-cultural and multi-faith society. We must not impose our beliefs on others. We should celebrate our diversity and value that people have different beliefs</a:t>
            </a:r>
          </a:p>
        </p:txBody>
      </p:sp>
      <p:pic>
        <p:nvPicPr>
          <p:cNvPr id="7" name="Picture 5" descr="Image result for like marmite"/>
          <p:cNvPicPr>
            <a:picLocks noChangeAspect="1" noChangeArrowheads="1"/>
          </p:cNvPicPr>
          <p:nvPr/>
        </p:nvPicPr>
        <p:blipFill>
          <a:blip r:embed="rId4" cstate="print"/>
          <a:srcRect/>
          <a:stretch>
            <a:fillRect/>
          </a:stretch>
        </p:blipFill>
        <p:spPr bwMode="auto">
          <a:xfrm>
            <a:off x="2171268" y="1023289"/>
            <a:ext cx="3228863" cy="17467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367085" y="2571749"/>
            <a:ext cx="2220760" cy="1379209"/>
          </a:xfrm>
          <a:prstGeom prst="rect">
            <a:avLst/>
          </a:prstGeom>
          <a:noFill/>
          <a:ln w="9525">
            <a:noFill/>
            <a:miter lim="800000"/>
            <a:headEnd/>
            <a:tailEnd/>
          </a:ln>
        </p:spPr>
      </p:pic>
      <p:sp>
        <p:nvSpPr>
          <p:cNvPr id="11" name="Rounded Rectangular Callout 10"/>
          <p:cNvSpPr/>
          <p:nvPr/>
        </p:nvSpPr>
        <p:spPr>
          <a:xfrm>
            <a:off x="367085" y="4119415"/>
            <a:ext cx="4076328" cy="2581424"/>
          </a:xfrm>
          <a:prstGeom prst="wedgeRoundRectCallout">
            <a:avLst>
              <a:gd name="adj1" fmla="val 51930"/>
              <a:gd name="adj2" fmla="val -747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We might not always agree with other people, but we try to show respect for their thoughts and feelings.</a:t>
            </a:r>
          </a:p>
          <a:p>
            <a:pPr algn="ctr"/>
            <a:r>
              <a:rPr lang="en-GB" sz="2000" b="1" dirty="0">
                <a:solidFill>
                  <a:schemeClr val="tx1"/>
                </a:solidFill>
              </a:rPr>
              <a:t>We can give respect to others and we can expect other people to show us respect.</a:t>
            </a:r>
          </a:p>
        </p:txBody>
      </p:sp>
      <p:pic>
        <p:nvPicPr>
          <p:cNvPr id="12" name="Picture 11"/>
          <p:cNvPicPr>
            <a:picLocks noChangeAspect="1"/>
          </p:cNvPicPr>
          <p:nvPr/>
        </p:nvPicPr>
        <p:blipFill rotWithShape="1">
          <a:blip r:embed="rId6"/>
          <a:srcRect b="49140"/>
          <a:stretch/>
        </p:blipFill>
        <p:spPr>
          <a:xfrm>
            <a:off x="164578" y="212410"/>
            <a:ext cx="2107135" cy="810879"/>
          </a:xfrm>
          <a:prstGeom prst="rect">
            <a:avLst/>
          </a:prstGeom>
        </p:spPr>
      </p:pic>
      <p:pic>
        <p:nvPicPr>
          <p:cNvPr id="2" name="Picture 1"/>
          <p:cNvPicPr>
            <a:picLocks noChangeAspect="1"/>
          </p:cNvPicPr>
          <p:nvPr/>
        </p:nvPicPr>
        <p:blipFill>
          <a:blip r:embed="rId7"/>
          <a:stretch>
            <a:fillRect/>
          </a:stretch>
        </p:blipFill>
        <p:spPr>
          <a:xfrm>
            <a:off x="9097184" y="3679409"/>
            <a:ext cx="3086100" cy="3086100"/>
          </a:xfrm>
          <a:prstGeom prst="rect">
            <a:avLst/>
          </a:prstGeom>
        </p:spPr>
      </p:pic>
    </p:spTree>
    <p:extLst>
      <p:ext uri="{BB962C8B-B14F-4D97-AF65-F5344CB8AC3E}">
        <p14:creationId xmlns:p14="http://schemas.microsoft.com/office/powerpoint/2010/main" val="2955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256373"/>
            <a:ext cx="8610600" cy="1293028"/>
          </a:xfrm>
        </p:spPr>
        <p:txBody>
          <a:bodyPr>
            <a:normAutofit/>
          </a:bodyPr>
          <a:lstStyle/>
          <a:p>
            <a:r>
              <a:rPr lang="en-GB" sz="4400" b="1" dirty="0" smtClean="0"/>
              <a:t>Respect and Tolerance</a:t>
            </a:r>
            <a:endParaRPr lang="en-GB" sz="4400" b="1" dirty="0"/>
          </a:p>
        </p:txBody>
      </p:sp>
      <p:pic>
        <p:nvPicPr>
          <p:cNvPr id="4" name="Content Placeholder 3"/>
          <p:cNvPicPr>
            <a:picLocks noGrp="1" noChangeAspect="1"/>
          </p:cNvPicPr>
          <p:nvPr>
            <p:ph idx="1"/>
          </p:nvPr>
        </p:nvPicPr>
        <p:blipFill>
          <a:blip r:embed="rId3"/>
          <a:stretch>
            <a:fillRect/>
          </a:stretch>
        </p:blipFill>
        <p:spPr>
          <a:xfrm>
            <a:off x="2404445" y="1200458"/>
            <a:ext cx="3221655" cy="5657542"/>
          </a:xfrm>
          <a:prstGeom prst="rect">
            <a:avLst/>
          </a:prstGeom>
        </p:spPr>
      </p:pic>
      <p:pic>
        <p:nvPicPr>
          <p:cNvPr id="5" name="Picture 4"/>
          <p:cNvPicPr>
            <a:picLocks noChangeAspect="1"/>
          </p:cNvPicPr>
          <p:nvPr/>
        </p:nvPicPr>
        <p:blipFill>
          <a:blip r:embed="rId4"/>
          <a:stretch>
            <a:fillRect/>
          </a:stretch>
        </p:blipFill>
        <p:spPr>
          <a:xfrm>
            <a:off x="7480300" y="1739900"/>
            <a:ext cx="3460750" cy="4927600"/>
          </a:xfrm>
          <a:prstGeom prst="rect">
            <a:avLst/>
          </a:prstGeom>
        </p:spPr>
      </p:pic>
      <p:pic>
        <p:nvPicPr>
          <p:cNvPr id="6" name="Picture 5"/>
          <p:cNvPicPr>
            <a:picLocks noChangeAspect="1"/>
          </p:cNvPicPr>
          <p:nvPr/>
        </p:nvPicPr>
        <p:blipFill>
          <a:blip r:embed="rId5"/>
          <a:stretch>
            <a:fillRect/>
          </a:stretch>
        </p:blipFill>
        <p:spPr>
          <a:xfrm>
            <a:off x="10309225" y="1396999"/>
            <a:ext cx="1021056" cy="1450975"/>
          </a:xfrm>
          <a:prstGeom prst="rect">
            <a:avLst/>
          </a:prstGeom>
        </p:spPr>
      </p:pic>
    </p:spTree>
    <p:extLst>
      <p:ext uri="{BB962C8B-B14F-4D97-AF65-F5344CB8AC3E}">
        <p14:creationId xmlns:p14="http://schemas.microsoft.com/office/powerpoint/2010/main" val="3620106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harlow-college.ac.uk/images/harlow_college/about-us/British-Values-Hea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28037" t="11998" r="49835" b="14945"/>
          <a:stretch/>
        </p:blipFill>
        <p:spPr bwMode="auto">
          <a:xfrm>
            <a:off x="4368800" y="2873142"/>
            <a:ext cx="3361941" cy="2524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386639" y="242888"/>
            <a:ext cx="4682067" cy="2800350"/>
          </a:xfrm>
          <a:prstGeom prst="wedgeRoundRectCallout">
            <a:avLst>
              <a:gd name="adj1" fmla="val -39544"/>
              <a:gd name="adj2" fmla="val 666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Acceptance of laws keeps our society safe and secure</a:t>
            </a:r>
            <a:r>
              <a:rPr lang="en-GB" sz="2400" b="1" dirty="0" smtClean="0"/>
              <a:t>.</a:t>
            </a:r>
          </a:p>
          <a:p>
            <a:pPr algn="ctr"/>
            <a:r>
              <a:rPr lang="en-GB" sz="2400" b="1" dirty="0" smtClean="0"/>
              <a:t> </a:t>
            </a:r>
          </a:p>
          <a:p>
            <a:pPr algn="ctr"/>
            <a:r>
              <a:rPr lang="en-GB" sz="2400" b="1" dirty="0"/>
              <a:t>T</a:t>
            </a:r>
            <a:r>
              <a:rPr lang="en-GB" sz="2400" b="1" dirty="0" smtClean="0"/>
              <a:t>here </a:t>
            </a:r>
            <a:r>
              <a:rPr lang="en-GB" sz="2400" b="1" dirty="0"/>
              <a:t>are consequences for not following </a:t>
            </a:r>
            <a:r>
              <a:rPr lang="en-GB" sz="2400" b="1" dirty="0" smtClean="0"/>
              <a:t>rules.</a:t>
            </a:r>
            <a:endParaRPr lang="en-GB" sz="2400" b="1" dirty="0"/>
          </a:p>
        </p:txBody>
      </p:sp>
      <p:sp>
        <p:nvSpPr>
          <p:cNvPr id="6" name="Rounded Rectangular Callout 5"/>
          <p:cNvSpPr/>
          <p:nvPr/>
        </p:nvSpPr>
        <p:spPr>
          <a:xfrm>
            <a:off x="357188" y="4829760"/>
            <a:ext cx="2957513" cy="1712445"/>
          </a:xfrm>
          <a:prstGeom prst="wedgeRoundRectCallout">
            <a:avLst>
              <a:gd name="adj1" fmla="val 85930"/>
              <a:gd name="adj2" fmla="val -5764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The law applies to everyone</a:t>
            </a:r>
            <a:endParaRPr lang="en-GB" sz="2800" b="1" dirty="0">
              <a:solidFill>
                <a:schemeClr val="tx1"/>
              </a:solidFill>
            </a:endParaRPr>
          </a:p>
        </p:txBody>
      </p:sp>
      <p:pic>
        <p:nvPicPr>
          <p:cNvPr id="2050" name="Picture 2" descr="Image result for the 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50" y="3970454"/>
            <a:ext cx="37147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k pol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527" y="1514475"/>
            <a:ext cx="3576108" cy="2595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k police arr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0810" y="995362"/>
            <a:ext cx="2173288" cy="1585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a:srcRect b="49140"/>
          <a:stretch/>
        </p:blipFill>
        <p:spPr>
          <a:xfrm>
            <a:off x="164578" y="212410"/>
            <a:ext cx="2107135" cy="810879"/>
          </a:xfrm>
          <a:prstGeom prst="rect">
            <a:avLst/>
          </a:prstGeom>
        </p:spPr>
      </p:pic>
    </p:spTree>
    <p:extLst>
      <p:ext uri="{BB962C8B-B14F-4D97-AF65-F5344CB8AC3E}">
        <p14:creationId xmlns:p14="http://schemas.microsoft.com/office/powerpoint/2010/main" val="13528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barn(inVertical)">
                                      <p:cBhvr>
                                        <p:cTn id="14" dur="500"/>
                                        <p:tgtEl>
                                          <p:spTgt spid="2054"/>
                                        </p:tgtEl>
                                      </p:cBhvr>
                                    </p:animEffect>
                                  </p:childTnLst>
                                </p:cTn>
                              </p:par>
                              <p:par>
                                <p:cTn id="15" presetID="16" presetClass="entr" presetSubtype="21"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par>
                                <p:cTn id="18" presetID="16" presetClass="entr" presetSubtype="21"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0" y="0"/>
            <a:ext cx="8610600" cy="1293028"/>
          </a:xfrm>
        </p:spPr>
        <p:txBody>
          <a:bodyPr/>
          <a:lstStyle/>
          <a:p>
            <a:pPr algn="ctr"/>
            <a:r>
              <a:rPr lang="en-GB" b="1" dirty="0" smtClean="0"/>
              <a:t>Rule of law</a:t>
            </a:r>
            <a:endParaRPr lang="en-GB" b="1" dirty="0"/>
          </a:p>
        </p:txBody>
      </p:sp>
      <p:pic>
        <p:nvPicPr>
          <p:cNvPr id="4" name="Content Placeholder 3"/>
          <p:cNvPicPr>
            <a:picLocks noGrp="1" noChangeAspect="1"/>
          </p:cNvPicPr>
          <p:nvPr>
            <p:ph idx="1"/>
          </p:nvPr>
        </p:nvPicPr>
        <p:blipFill>
          <a:blip r:embed="rId3"/>
          <a:stretch>
            <a:fillRect/>
          </a:stretch>
        </p:blipFill>
        <p:spPr>
          <a:xfrm>
            <a:off x="841375" y="1600200"/>
            <a:ext cx="10657538" cy="4380706"/>
          </a:xfrm>
          <a:prstGeom prst="rect">
            <a:avLst/>
          </a:prstGeom>
        </p:spPr>
      </p:pic>
    </p:spTree>
    <p:extLst>
      <p:ext uri="{BB962C8B-B14F-4D97-AF65-F5344CB8AC3E}">
        <p14:creationId xmlns:p14="http://schemas.microsoft.com/office/powerpoint/2010/main" val="646924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9D222C57A00547A78803DA2BA32133" ma:contentTypeVersion="13" ma:contentTypeDescription="Create a new document." ma:contentTypeScope="" ma:versionID="b407f2a0f9b2450e658860f107f032a8">
  <xsd:schema xmlns:xsd="http://www.w3.org/2001/XMLSchema" xmlns:xs="http://www.w3.org/2001/XMLSchema" xmlns:p="http://schemas.microsoft.com/office/2006/metadata/properties" xmlns:ns3="ae4f49a0-e354-4d91-a100-238c80921f7f" xmlns:ns4="0adaaf7a-4156-4b74-8cb5-ba646f2ab5ea" targetNamespace="http://schemas.microsoft.com/office/2006/metadata/properties" ma:root="true" ma:fieldsID="3405f8a51d3f7c89fbb629527960b6b4" ns3:_="" ns4:_="">
    <xsd:import namespace="ae4f49a0-e354-4d91-a100-238c80921f7f"/>
    <xsd:import namespace="0adaaf7a-4156-4b74-8cb5-ba646f2ab5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f49a0-e354-4d91-a100-238c80921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daaf7a-4156-4b74-8cb5-ba646f2ab5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68BF37-B7AD-4E14-A839-611D9BDCAECD}">
  <ds:schemaRefs>
    <ds:schemaRef ds:uri="http://schemas.microsoft.com/office/2006/metadata/properties"/>
    <ds:schemaRef ds:uri="http://purl.org/dc/dcmitype/"/>
    <ds:schemaRef ds:uri="ae4f49a0-e354-4d91-a100-238c80921f7f"/>
    <ds:schemaRef ds:uri="http://www.w3.org/XML/1998/namespac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0adaaf7a-4156-4b74-8cb5-ba646f2ab5ea"/>
  </ds:schemaRefs>
</ds:datastoreItem>
</file>

<file path=customXml/itemProps2.xml><?xml version="1.0" encoding="utf-8"?>
<ds:datastoreItem xmlns:ds="http://schemas.openxmlformats.org/officeDocument/2006/customXml" ds:itemID="{D8B8EDF9-1841-4259-BC66-AD997823170E}">
  <ds:schemaRefs>
    <ds:schemaRef ds:uri="http://schemas.microsoft.com/sharepoint/v3/contenttype/forms"/>
  </ds:schemaRefs>
</ds:datastoreItem>
</file>

<file path=customXml/itemProps3.xml><?xml version="1.0" encoding="utf-8"?>
<ds:datastoreItem xmlns:ds="http://schemas.openxmlformats.org/officeDocument/2006/customXml" ds:itemID="{C3353571-B2CB-4A70-907C-D5B177E00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f49a0-e354-4d91-a100-238c80921f7f"/>
    <ds:schemaRef ds:uri="0adaaf7a-4156-4b74-8cb5-ba646f2ab5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2804</TotalTime>
  <Words>876</Words>
  <Application>Microsoft Office PowerPoint</Application>
  <PresentationFormat>Widescreen</PresentationFormat>
  <Paragraphs>119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vt:lpstr>
      <vt:lpstr>Century Gothic</vt:lpstr>
      <vt:lpstr>Vapor Trail</vt:lpstr>
      <vt:lpstr>British Values  </vt:lpstr>
      <vt:lpstr>What makes us british?…</vt:lpstr>
      <vt:lpstr>PowerPoint Presentation</vt:lpstr>
      <vt:lpstr>PowerPoint Presentation</vt:lpstr>
      <vt:lpstr>Individual Liberty </vt:lpstr>
      <vt:lpstr>PowerPoint Presentation</vt:lpstr>
      <vt:lpstr>Respect and Tolerance</vt:lpstr>
      <vt:lpstr>PowerPoint Presentation</vt:lpstr>
      <vt:lpstr>Rule of law</vt:lpstr>
      <vt:lpstr>What is right and wrong?</vt:lpstr>
      <vt:lpstr>PowerPoint Presentation</vt:lpstr>
      <vt:lpstr>PowerPoint Presentation</vt:lpstr>
      <vt:lpstr>British Values in School …</vt:lpstr>
      <vt:lpstr>PowerPoint Presentation</vt:lpstr>
    </vt:vector>
  </TitlesOfParts>
  <Company>BwDBC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VALUES AND RESPECT</dc:title>
  <dc:creator>Raeesa Patel</dc:creator>
  <cp:lastModifiedBy>Rehana Suleman</cp:lastModifiedBy>
  <cp:revision>103</cp:revision>
  <cp:lastPrinted>2022-03-02T14:04:20Z</cp:lastPrinted>
  <dcterms:created xsi:type="dcterms:W3CDTF">2021-10-15T16:36:13Z</dcterms:created>
  <dcterms:modified xsi:type="dcterms:W3CDTF">2023-04-25T10:59:52Z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0x010100D09D222C57A00547A78803DA2BA32133</vt:lpwstr>
  </property>
</Properties>
</file>