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2" r:id="rId3"/>
    <p:sldId id="259" r:id="rId4"/>
    <p:sldId id="257" r:id="rId5"/>
    <p:sldId id="258"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428F5-D475-1188-51F6-B069875CF479}" v="330" dt="2023-11-14T17:41:23.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67154" autoAdjust="0"/>
  </p:normalViewPr>
  <p:slideViewPr>
    <p:cSldViewPr snapToGrid="0">
      <p:cViewPr varScale="1">
        <p:scale>
          <a:sx n="54" d="100"/>
          <a:sy n="54" d="100"/>
        </p:scale>
        <p:origin x="1148" y="24"/>
      </p:cViewPr>
      <p:guideLst/>
    </p:cSldViewPr>
  </p:slideViewPr>
  <p:notesTextViewPr>
    <p:cViewPr>
      <p:scale>
        <a:sx n="1" d="1"/>
        <a:sy n="1" d="1"/>
      </p:scale>
      <p:origin x="0" y="0"/>
    </p:cViewPr>
  </p:notesTextViewPr>
  <p:notesViewPr>
    <p:cSldViewPr snapToGrid="0">
      <p:cViewPr varScale="1">
        <p:scale>
          <a:sx n="49" d="100"/>
          <a:sy n="49" d="100"/>
        </p:scale>
        <p:origin x="2736"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oach" userId="S::head@st-mary-st-andrews.lancs.sch.uk::e0dc7a34-6dfb-451c-89e3-c82e3c083196" providerId="AD" clId="Web-{EB1428F5-D475-1188-51F6-B069875CF479}"/>
    <pc:docChg chg="delSld modSld">
      <pc:chgData name="Sarah Roach" userId="S::head@st-mary-st-andrews.lancs.sch.uk::e0dc7a34-6dfb-451c-89e3-c82e3c083196" providerId="AD" clId="Web-{EB1428F5-D475-1188-51F6-B069875CF479}" dt="2023-11-14T17:41:23.207" v="260"/>
      <pc:docMkLst>
        <pc:docMk/>
      </pc:docMkLst>
      <pc:sldChg chg="delSp modSp">
        <pc:chgData name="Sarah Roach" userId="S::head@st-mary-st-andrews.lancs.sch.uk::e0dc7a34-6dfb-451c-89e3-c82e3c083196" providerId="AD" clId="Web-{EB1428F5-D475-1188-51F6-B069875CF479}" dt="2023-11-14T17:33:25.304" v="105" actId="20577"/>
        <pc:sldMkLst>
          <pc:docMk/>
          <pc:sldMk cId="1068637918" sldId="256"/>
        </pc:sldMkLst>
        <pc:spChg chg="mod">
          <ac:chgData name="Sarah Roach" userId="S::head@st-mary-st-andrews.lancs.sch.uk::e0dc7a34-6dfb-451c-89e3-c82e3c083196" providerId="AD" clId="Web-{EB1428F5-D475-1188-51F6-B069875CF479}" dt="2023-11-14T17:33:25.304" v="105" actId="20577"/>
          <ac:spMkLst>
            <pc:docMk/>
            <pc:sldMk cId="1068637918" sldId="256"/>
            <ac:spMk id="3" creationId="{00000000-0000-0000-0000-000000000000}"/>
          </ac:spMkLst>
        </pc:spChg>
        <pc:picChg chg="del">
          <ac:chgData name="Sarah Roach" userId="S::head@st-mary-st-andrews.lancs.sch.uk::e0dc7a34-6dfb-451c-89e3-c82e3c083196" providerId="AD" clId="Web-{EB1428F5-D475-1188-51F6-B069875CF479}" dt="2023-11-14T17:32:27.490" v="73"/>
          <ac:picMkLst>
            <pc:docMk/>
            <pc:sldMk cId="1068637918" sldId="256"/>
            <ac:picMk id="4" creationId="{00000000-0000-0000-0000-000000000000}"/>
          </ac:picMkLst>
        </pc:picChg>
      </pc:sldChg>
      <pc:sldChg chg="delSp">
        <pc:chgData name="Sarah Roach" userId="S::head@st-mary-st-andrews.lancs.sch.uk::e0dc7a34-6dfb-451c-89e3-c82e3c083196" providerId="AD" clId="Web-{EB1428F5-D475-1188-51F6-B069875CF479}" dt="2023-11-14T17:36:25.824" v="110"/>
        <pc:sldMkLst>
          <pc:docMk/>
          <pc:sldMk cId="4141285920" sldId="258"/>
        </pc:sldMkLst>
        <pc:picChg chg="del">
          <ac:chgData name="Sarah Roach" userId="S::head@st-mary-st-andrews.lancs.sch.uk::e0dc7a34-6dfb-451c-89e3-c82e3c083196" providerId="AD" clId="Web-{EB1428F5-D475-1188-51F6-B069875CF479}" dt="2023-11-14T17:36:25.824" v="110"/>
          <ac:picMkLst>
            <pc:docMk/>
            <pc:sldMk cId="4141285920" sldId="258"/>
            <ac:picMk id="4" creationId="{00000000-0000-0000-0000-000000000000}"/>
          </ac:picMkLst>
        </pc:picChg>
      </pc:sldChg>
      <pc:sldChg chg="delSp modSp">
        <pc:chgData name="Sarah Roach" userId="S::head@st-mary-st-andrews.lancs.sch.uk::e0dc7a34-6dfb-451c-89e3-c82e3c083196" providerId="AD" clId="Web-{EB1428F5-D475-1188-51F6-B069875CF479}" dt="2023-11-14T17:33:48.508" v="109" actId="20577"/>
        <pc:sldMkLst>
          <pc:docMk/>
          <pc:sldMk cId="47227454" sldId="259"/>
        </pc:sldMkLst>
        <pc:spChg chg="mod">
          <ac:chgData name="Sarah Roach" userId="S::head@st-mary-st-andrews.lancs.sch.uk::e0dc7a34-6dfb-451c-89e3-c82e3c083196" providerId="AD" clId="Web-{EB1428F5-D475-1188-51F6-B069875CF479}" dt="2023-11-14T17:33:48.508" v="109" actId="20577"/>
          <ac:spMkLst>
            <pc:docMk/>
            <pc:sldMk cId="47227454" sldId="259"/>
            <ac:spMk id="5" creationId="{00000000-0000-0000-0000-000000000000}"/>
          </ac:spMkLst>
        </pc:spChg>
        <pc:picChg chg="del">
          <ac:chgData name="Sarah Roach" userId="S::head@st-mary-st-andrews.lancs.sch.uk::e0dc7a34-6dfb-451c-89e3-c82e3c083196" providerId="AD" clId="Web-{EB1428F5-D475-1188-51F6-B069875CF479}" dt="2023-11-14T17:32:22.474" v="72"/>
          <ac:picMkLst>
            <pc:docMk/>
            <pc:sldMk cId="47227454" sldId="259"/>
            <ac:picMk id="4" creationId="{00000000-0000-0000-0000-000000000000}"/>
          </ac:picMkLst>
        </pc:picChg>
      </pc:sldChg>
      <pc:sldChg chg="del">
        <pc:chgData name="Sarah Roach" userId="S::head@st-mary-st-andrews.lancs.sch.uk::e0dc7a34-6dfb-451c-89e3-c82e3c083196" providerId="AD" clId="Web-{EB1428F5-D475-1188-51F6-B069875CF479}" dt="2023-11-14T17:36:35.293" v="111"/>
        <pc:sldMkLst>
          <pc:docMk/>
          <pc:sldMk cId="2692594250" sldId="260"/>
        </pc:sldMkLst>
      </pc:sldChg>
      <pc:sldChg chg="delSp">
        <pc:chgData name="Sarah Roach" userId="S::head@st-mary-st-andrews.lancs.sch.uk::e0dc7a34-6dfb-451c-89e3-c82e3c083196" providerId="AD" clId="Web-{EB1428F5-D475-1188-51F6-B069875CF479}" dt="2023-11-14T17:33:27.319" v="106"/>
        <pc:sldMkLst>
          <pc:docMk/>
          <pc:sldMk cId="3278929278" sldId="262"/>
        </pc:sldMkLst>
        <pc:picChg chg="del">
          <ac:chgData name="Sarah Roach" userId="S::head@st-mary-st-andrews.lancs.sch.uk::e0dc7a34-6dfb-451c-89e3-c82e3c083196" providerId="AD" clId="Web-{EB1428F5-D475-1188-51F6-B069875CF479}" dt="2023-11-14T17:33:27.319" v="106"/>
          <ac:picMkLst>
            <pc:docMk/>
            <pc:sldMk cId="3278929278" sldId="262"/>
            <ac:picMk id="4" creationId="{00000000-0000-0000-0000-000000000000}"/>
          </ac:picMkLst>
        </pc:picChg>
      </pc:sldChg>
      <pc:sldChg chg="modSp">
        <pc:chgData name="Sarah Roach" userId="S::head@st-mary-st-andrews.lancs.sch.uk::e0dc7a34-6dfb-451c-89e3-c82e3c083196" providerId="AD" clId="Web-{EB1428F5-D475-1188-51F6-B069875CF479}" dt="2023-11-14T17:39:13.438" v="229" actId="20577"/>
        <pc:sldMkLst>
          <pc:docMk/>
          <pc:sldMk cId="483414135" sldId="267"/>
        </pc:sldMkLst>
        <pc:spChg chg="mod">
          <ac:chgData name="Sarah Roach" userId="S::head@st-mary-st-andrews.lancs.sch.uk::e0dc7a34-6dfb-451c-89e3-c82e3c083196" providerId="AD" clId="Web-{EB1428F5-D475-1188-51F6-B069875CF479}" dt="2023-11-14T17:39:13.438" v="229" actId="20577"/>
          <ac:spMkLst>
            <pc:docMk/>
            <pc:sldMk cId="483414135" sldId="267"/>
            <ac:spMk id="3" creationId="{00000000-0000-0000-0000-000000000000}"/>
          </ac:spMkLst>
        </pc:spChg>
        <pc:picChg chg="mod">
          <ac:chgData name="Sarah Roach" userId="S::head@st-mary-st-andrews.lancs.sch.uk::e0dc7a34-6dfb-451c-89e3-c82e3c083196" providerId="AD" clId="Web-{EB1428F5-D475-1188-51F6-B069875CF479}" dt="2023-11-14T17:38:44.203" v="183" actId="1076"/>
          <ac:picMkLst>
            <pc:docMk/>
            <pc:sldMk cId="483414135" sldId="267"/>
            <ac:picMk id="1026" creationId="{00000000-0000-0000-0000-000000000000}"/>
          </ac:picMkLst>
        </pc:picChg>
      </pc:sldChg>
      <pc:sldChg chg="delSp modSp">
        <pc:chgData name="Sarah Roach" userId="S::head@st-mary-st-andrews.lancs.sch.uk::e0dc7a34-6dfb-451c-89e3-c82e3c083196" providerId="AD" clId="Web-{EB1428F5-D475-1188-51F6-B069875CF479}" dt="2023-11-14T17:39:49.689" v="245" actId="20577"/>
        <pc:sldMkLst>
          <pc:docMk/>
          <pc:sldMk cId="304254837" sldId="268"/>
        </pc:sldMkLst>
        <pc:spChg chg="mod">
          <ac:chgData name="Sarah Roach" userId="S::head@st-mary-st-andrews.lancs.sch.uk::e0dc7a34-6dfb-451c-89e3-c82e3c083196" providerId="AD" clId="Web-{EB1428F5-D475-1188-51F6-B069875CF479}" dt="2023-11-14T17:39:49.689" v="245" actId="20577"/>
          <ac:spMkLst>
            <pc:docMk/>
            <pc:sldMk cId="304254837" sldId="268"/>
            <ac:spMk id="2" creationId="{00000000-0000-0000-0000-000000000000}"/>
          </ac:spMkLst>
        </pc:spChg>
        <pc:picChg chg="del">
          <ac:chgData name="Sarah Roach" userId="S::head@st-mary-st-andrews.lancs.sch.uk::e0dc7a34-6dfb-451c-89e3-c82e3c083196" providerId="AD" clId="Web-{EB1428F5-D475-1188-51F6-B069875CF479}" dt="2023-11-14T17:39:21.798" v="230"/>
          <ac:picMkLst>
            <pc:docMk/>
            <pc:sldMk cId="304254837" sldId="268"/>
            <ac:picMk id="5" creationId="{00000000-0000-0000-0000-000000000000}"/>
          </ac:picMkLst>
        </pc:picChg>
      </pc:sldChg>
      <pc:sldChg chg="delSp modSp">
        <pc:chgData name="Sarah Roach" userId="S::head@st-mary-st-andrews.lancs.sch.uk::e0dc7a34-6dfb-451c-89e3-c82e3c083196" providerId="AD" clId="Web-{EB1428F5-D475-1188-51F6-B069875CF479}" dt="2023-11-14T17:41:11.300" v="259" actId="20577"/>
        <pc:sldMkLst>
          <pc:docMk/>
          <pc:sldMk cId="575022335" sldId="269"/>
        </pc:sldMkLst>
        <pc:spChg chg="mod">
          <ac:chgData name="Sarah Roach" userId="S::head@st-mary-st-andrews.lancs.sch.uk::e0dc7a34-6dfb-451c-89e3-c82e3c083196" providerId="AD" clId="Web-{EB1428F5-D475-1188-51F6-B069875CF479}" dt="2023-11-14T17:41:11.300" v="259" actId="20577"/>
          <ac:spMkLst>
            <pc:docMk/>
            <pc:sldMk cId="575022335" sldId="269"/>
            <ac:spMk id="3" creationId="{00000000-0000-0000-0000-000000000000}"/>
          </ac:spMkLst>
        </pc:spChg>
        <pc:picChg chg="del">
          <ac:chgData name="Sarah Roach" userId="S::head@st-mary-st-andrews.lancs.sch.uk::e0dc7a34-6dfb-451c-89e3-c82e3c083196" providerId="AD" clId="Web-{EB1428F5-D475-1188-51F6-B069875CF479}" dt="2023-11-14T17:41:03.503" v="246"/>
          <ac:picMkLst>
            <pc:docMk/>
            <pc:sldMk cId="575022335" sldId="269"/>
            <ac:picMk id="4" creationId="{00000000-0000-0000-0000-000000000000}"/>
          </ac:picMkLst>
        </pc:picChg>
      </pc:sldChg>
      <pc:sldChg chg="delSp">
        <pc:chgData name="Sarah Roach" userId="S::head@st-mary-st-andrews.lancs.sch.uk::e0dc7a34-6dfb-451c-89e3-c82e3c083196" providerId="AD" clId="Web-{EB1428F5-D475-1188-51F6-B069875CF479}" dt="2023-11-14T17:41:23.207" v="260"/>
        <pc:sldMkLst>
          <pc:docMk/>
          <pc:sldMk cId="2915098163" sldId="271"/>
        </pc:sldMkLst>
        <pc:picChg chg="del">
          <ac:chgData name="Sarah Roach" userId="S::head@st-mary-st-andrews.lancs.sch.uk::e0dc7a34-6dfb-451c-89e3-c82e3c083196" providerId="AD" clId="Web-{EB1428F5-D475-1188-51F6-B069875CF479}" dt="2023-11-14T17:41:23.207" v="260"/>
          <ac:picMkLst>
            <pc:docMk/>
            <pc:sldMk cId="2915098163" sldId="271"/>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8E6D4-9D81-43B7-AC69-A3F5D5C7ECF2}"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187EA-1416-43CA-8728-E016799A81E7}" type="slidenum">
              <a:rPr lang="en-GB" smtClean="0"/>
              <a:t>‹#›</a:t>
            </a:fld>
            <a:endParaRPr lang="en-GB"/>
          </a:p>
        </p:txBody>
      </p:sp>
    </p:spTree>
    <p:extLst>
      <p:ext uri="{BB962C8B-B14F-4D97-AF65-F5344CB8AC3E}">
        <p14:creationId xmlns:p14="http://schemas.microsoft.com/office/powerpoint/2010/main" val="304862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text</a:t>
            </a:r>
          </a:p>
          <a:p>
            <a:r>
              <a:rPr lang="en-GB" dirty="0"/>
              <a:t>Ask: what would it be like</a:t>
            </a:r>
            <a:r>
              <a:rPr lang="en-GB" baseline="0" dirty="0"/>
              <a:t> if this happened?</a:t>
            </a:r>
          </a:p>
          <a:p>
            <a:r>
              <a:rPr lang="en-GB" baseline="0" dirty="0"/>
              <a:t>How would you feel?</a:t>
            </a:r>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2</a:t>
            </a:fld>
            <a:endParaRPr lang="en-GB"/>
          </a:p>
        </p:txBody>
      </p:sp>
    </p:spTree>
    <p:extLst>
      <p:ext uri="{BB962C8B-B14F-4D97-AF65-F5344CB8AC3E}">
        <p14:creationId xmlns:p14="http://schemas.microsoft.com/office/powerpoint/2010/main" val="331361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latin typeface="Arial" panose="020B0604020202020204" pitchFamily="34" charset="0"/>
                <a:cs typeface="Arial" panose="020B0604020202020204" pitchFamily="34" charset="0"/>
              </a:rPr>
              <a:t>Diversity has made our society rich in culture and contributed to our economic, social and democratic development. </a:t>
            </a:r>
          </a:p>
          <a:p>
            <a:endParaRPr lang="en-GB" altLang="en-US" sz="1200" dirty="0">
              <a:latin typeface="Arial" panose="020B0604020202020204" pitchFamily="34" charset="0"/>
              <a:cs typeface="Arial" panose="020B0604020202020204" pitchFamily="34" charset="0"/>
            </a:endParaRPr>
          </a:p>
          <a:p>
            <a:r>
              <a:rPr lang="en-GB" baseline="0" dirty="0"/>
              <a:t>Ensure audience understands what we mean by economic , social and democratic development. Illustrate with examples where possible. </a:t>
            </a:r>
          </a:p>
          <a:p>
            <a:endParaRPr lang="en-GB" baseline="0" dirty="0"/>
          </a:p>
          <a:p>
            <a:r>
              <a:rPr lang="en-GB" baseline="0" dirty="0"/>
              <a:t>What would our world be like without any diversity?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12</a:t>
            </a:fld>
            <a:endParaRPr lang="en-GB"/>
          </a:p>
        </p:txBody>
      </p:sp>
    </p:spTree>
    <p:extLst>
      <p:ext uri="{BB962C8B-B14F-4D97-AF65-F5344CB8AC3E}">
        <p14:creationId xmlns:p14="http://schemas.microsoft.com/office/powerpoint/2010/main" val="25271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following points</a:t>
            </a:r>
          </a:p>
          <a:p>
            <a:r>
              <a:rPr lang="en-GB" dirty="0"/>
              <a:t>Ask:</a:t>
            </a:r>
            <a:r>
              <a:rPr lang="en-GB" baseline="0" dirty="0"/>
              <a:t> How can we ensure that we respect all differences. What can we do?</a:t>
            </a:r>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13</a:t>
            </a:fld>
            <a:endParaRPr lang="en-GB"/>
          </a:p>
        </p:txBody>
      </p:sp>
    </p:spTree>
    <p:extLst>
      <p:ext uri="{BB962C8B-B14F-4D97-AF65-F5344CB8AC3E}">
        <p14:creationId xmlns:p14="http://schemas.microsoft.com/office/powerpoint/2010/main" val="201691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a:t>
            </a:r>
            <a:r>
              <a:rPr lang="en-GB"/>
              <a:t>following</a:t>
            </a:r>
            <a:r>
              <a:rPr lang="en-GB" baseline="0"/>
              <a:t> points.</a:t>
            </a:r>
            <a:endParaRPr lang="en-GB"/>
          </a:p>
        </p:txBody>
      </p:sp>
      <p:sp>
        <p:nvSpPr>
          <p:cNvPr id="4" name="Slide Number Placeholder 3"/>
          <p:cNvSpPr>
            <a:spLocks noGrp="1"/>
          </p:cNvSpPr>
          <p:nvPr>
            <p:ph type="sldNum" sz="quarter" idx="10"/>
          </p:nvPr>
        </p:nvSpPr>
        <p:spPr/>
        <p:txBody>
          <a:bodyPr/>
          <a:lstStyle/>
          <a:p>
            <a:fld id="{B86187EA-1416-43CA-8728-E016799A81E7}" type="slidenum">
              <a:rPr lang="en-GB" smtClean="0"/>
              <a:t>14</a:t>
            </a:fld>
            <a:endParaRPr lang="en-GB"/>
          </a:p>
        </p:txBody>
      </p:sp>
    </p:spTree>
    <p:extLst>
      <p:ext uri="{BB962C8B-B14F-4D97-AF65-F5344CB8AC3E}">
        <p14:creationId xmlns:p14="http://schemas.microsoft.com/office/powerpoint/2010/main" val="405121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out the above quote to finish off.</a:t>
            </a:r>
          </a:p>
          <a:p>
            <a:r>
              <a:rPr lang="en-GB" baseline="0" dirty="0"/>
              <a:t>Reflect upon todays learning.</a:t>
            </a:r>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15</a:t>
            </a:fld>
            <a:endParaRPr lang="en-GB"/>
          </a:p>
        </p:txBody>
      </p:sp>
    </p:spTree>
    <p:extLst>
      <p:ext uri="{BB962C8B-B14F-4D97-AF65-F5344CB8AC3E}">
        <p14:creationId xmlns:p14="http://schemas.microsoft.com/office/powerpoint/2010/main" val="301279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may be played</a:t>
            </a:r>
            <a:r>
              <a:rPr lang="en-GB" baseline="0" dirty="0"/>
              <a:t> as students leave the assembly</a:t>
            </a:r>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16</a:t>
            </a:fld>
            <a:endParaRPr lang="en-GB"/>
          </a:p>
        </p:txBody>
      </p:sp>
    </p:spTree>
    <p:extLst>
      <p:ext uri="{BB962C8B-B14F-4D97-AF65-F5344CB8AC3E}">
        <p14:creationId xmlns:p14="http://schemas.microsoft.com/office/powerpoint/2010/main" val="140815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Who would you like to be like ? Why?</a:t>
            </a:r>
          </a:p>
          <a:p>
            <a:endParaRPr lang="en-GB" baseline="0" dirty="0"/>
          </a:p>
          <a:p>
            <a:r>
              <a:rPr lang="en-GB" baseline="0" dirty="0"/>
              <a:t>What type of things would you like to change about yourself?</a:t>
            </a:r>
          </a:p>
          <a:p>
            <a:endParaRPr lang="en-GB" baseline="0" dirty="0"/>
          </a:p>
          <a:p>
            <a:r>
              <a:rPr lang="en-GB" baseline="0" dirty="0"/>
              <a:t>Say :We should all be happy with who we are because that’s what make us different.</a:t>
            </a:r>
          </a:p>
          <a:p>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3</a:t>
            </a:fld>
            <a:endParaRPr lang="en-GB"/>
          </a:p>
        </p:txBody>
      </p:sp>
    </p:spTree>
    <p:extLst>
      <p:ext uri="{BB962C8B-B14F-4D97-AF65-F5344CB8AC3E}">
        <p14:creationId xmlns:p14="http://schemas.microsoft.com/office/powerpoint/2010/main" val="313605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video</a:t>
            </a:r>
          </a:p>
        </p:txBody>
      </p:sp>
      <p:sp>
        <p:nvSpPr>
          <p:cNvPr id="4" name="Slide Number Placeholder 3"/>
          <p:cNvSpPr>
            <a:spLocks noGrp="1"/>
          </p:cNvSpPr>
          <p:nvPr>
            <p:ph type="sldNum" sz="quarter" idx="10"/>
          </p:nvPr>
        </p:nvSpPr>
        <p:spPr/>
        <p:txBody>
          <a:bodyPr/>
          <a:lstStyle/>
          <a:p>
            <a:fld id="{B86187EA-1416-43CA-8728-E016799A81E7}" type="slidenum">
              <a:rPr lang="en-GB" smtClean="0"/>
              <a:t>4</a:t>
            </a:fld>
            <a:endParaRPr lang="en-GB"/>
          </a:p>
        </p:txBody>
      </p:sp>
    </p:spTree>
    <p:extLst>
      <p:ext uri="{BB962C8B-B14F-4D97-AF65-F5344CB8AC3E}">
        <p14:creationId xmlns:p14="http://schemas.microsoft.com/office/powerpoint/2010/main" val="417312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What is 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Explain</a:t>
            </a:r>
            <a:r>
              <a:rPr lang="en-US" altLang="en-US" baseline="0" dirty="0"/>
              <a:t> that “</a:t>
            </a:r>
            <a:r>
              <a:rPr lang="en-GB" altLang="en-US" sz="1200" dirty="0">
                <a:latin typeface="Arial" panose="020B0604020202020204" pitchFamily="34" charset="0"/>
                <a:cs typeface="Arial" panose="020B0604020202020204" pitchFamily="34" charset="0"/>
              </a:rPr>
              <a:t>Diversity is about the many ways in which people are different from one another. This</a:t>
            </a:r>
            <a:r>
              <a:rPr lang="en-GB" altLang="en-US" sz="1200" baseline="0" dirty="0">
                <a:latin typeface="Arial" panose="020B0604020202020204" pitchFamily="34" charset="0"/>
                <a:cs typeface="Arial" panose="020B0604020202020204" pitchFamily="34" charset="0"/>
              </a:rPr>
              <a:t> can include race , gender and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a:latin typeface="Arial" panose="020B0604020202020204" pitchFamily="34" charset="0"/>
                <a:cs typeface="Arial" panose="020B0604020202020204" pitchFamily="34" charset="0"/>
              </a:rPr>
              <a:t>When he have the freedom to live and be who we want to be, it results in an interesting mix of people.</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a:t>
            </a:r>
            <a:r>
              <a:rPr lang="en-US" altLang="en-US" baseline="0" dirty="0"/>
              <a:t> </a:t>
            </a:r>
            <a:r>
              <a:rPr lang="en-US" altLang="en-US" dirty="0"/>
              <a:t>What other things might diversity be a mix of?</a:t>
            </a:r>
          </a:p>
          <a:p>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5</a:t>
            </a:fld>
            <a:endParaRPr lang="en-GB"/>
          </a:p>
        </p:txBody>
      </p:sp>
    </p:spTree>
    <p:extLst>
      <p:ext uri="{BB962C8B-B14F-4D97-AF65-F5344CB8AC3E}">
        <p14:creationId xmlns:p14="http://schemas.microsoft.com/office/powerpoint/2010/main" val="180112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Much of our diversity comes from the British Empire, which at its height governed over one quarter of the world’s population – that’s 458 million people!</a:t>
            </a: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After the British Empire collapsed, people from the Commonwealth  came to Britain, and countries such as the Caribbean and India were invited to help strengthen our workforce. They also bought much</a:t>
            </a:r>
            <a:r>
              <a:rPr lang="en-GB" altLang="en-US" baseline="0" dirty="0">
                <a:latin typeface="Arial" panose="020B0604020202020204" pitchFamily="34" charset="0"/>
                <a:cs typeface="Arial" panose="020B0604020202020204" pitchFamily="34" charset="0"/>
              </a:rPr>
              <a:t> of their culture and traditions along with them.</a:t>
            </a:r>
            <a:endParaRPr lang="en-GB" altLang="en-US" dirty="0">
              <a:latin typeface="Arial" panose="020B0604020202020204" pitchFamily="34" charset="0"/>
              <a:cs typeface="Arial" panose="020B0604020202020204" pitchFamily="34" charset="0"/>
            </a:endParaRPr>
          </a:p>
          <a:p>
            <a:endParaRPr lang="en-GB" dirty="0"/>
          </a:p>
          <a:p>
            <a:pPr eaLnBrk="1" hangingPunct="1">
              <a:spcBef>
                <a:spcPct val="0"/>
              </a:spcBef>
            </a:pPr>
            <a:r>
              <a:rPr lang="en-GB" altLang="en-US" dirty="0">
                <a:latin typeface="Arial" panose="020B0604020202020204" pitchFamily="34" charset="0"/>
                <a:cs typeface="Arial" panose="020B0604020202020204" pitchFamily="34" charset="0"/>
              </a:rPr>
              <a:t>The UK</a:t>
            </a:r>
            <a:r>
              <a:rPr lang="en-GB" altLang="en-US" baseline="0" dirty="0">
                <a:latin typeface="Arial" panose="020B0604020202020204" pitchFamily="34" charset="0"/>
                <a:cs typeface="Arial" panose="020B0604020202020204" pitchFamily="34" charset="0"/>
              </a:rPr>
              <a:t> used to be a part of Europe (the </a:t>
            </a:r>
            <a:r>
              <a:rPr lang="en-GB" altLang="en-US" baseline="0" dirty="0" err="1">
                <a:latin typeface="Arial" panose="020B0604020202020204" pitchFamily="34" charset="0"/>
                <a:cs typeface="Arial" panose="020B0604020202020204" pitchFamily="34" charset="0"/>
              </a:rPr>
              <a:t>european</a:t>
            </a:r>
            <a:r>
              <a:rPr lang="en-GB" altLang="en-US" baseline="0" dirty="0">
                <a:latin typeface="Arial" panose="020B0604020202020204" pitchFamily="34" charset="0"/>
                <a:cs typeface="Arial" panose="020B0604020202020204" pitchFamily="34" charset="0"/>
              </a:rPr>
              <a:t> union) which meant that many people from European countries, like Spain, France and Italy came to the UK </a:t>
            </a:r>
            <a:endParaRPr lang="en-GB" altLang="en-US" dirty="0"/>
          </a:p>
          <a:p>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7</a:t>
            </a:fld>
            <a:endParaRPr lang="en-GB"/>
          </a:p>
        </p:txBody>
      </p:sp>
    </p:spTree>
    <p:extLst>
      <p:ext uri="{BB962C8B-B14F-4D97-AF65-F5344CB8AC3E}">
        <p14:creationId xmlns:p14="http://schemas.microsoft.com/office/powerpoint/2010/main" val="215385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One</a:t>
            </a:r>
            <a:r>
              <a:rPr lang="en-GB" altLang="en-US" baseline="0" dirty="0"/>
              <a:t> example of diversity that came from other cultures is food.</a:t>
            </a:r>
          </a:p>
          <a:p>
            <a:endParaRPr lang="en-GB" altLang="en-US" baseline="0" dirty="0"/>
          </a:p>
          <a:p>
            <a:r>
              <a:rPr lang="en-GB" altLang="en-US" dirty="0"/>
              <a:t>Who has a favourite food?</a:t>
            </a:r>
          </a:p>
          <a:p>
            <a:endParaRPr lang="en-GB" altLang="en-US" dirty="0"/>
          </a:p>
          <a:p>
            <a:r>
              <a:rPr lang="en-GB" altLang="en-US" dirty="0"/>
              <a:t>Where does that food come from?</a:t>
            </a:r>
          </a:p>
          <a:p>
            <a:endParaRPr lang="en-GB" altLang="en-US" dirty="0"/>
          </a:p>
          <a:p>
            <a:r>
              <a:rPr lang="en-GB" dirty="0"/>
              <a:t>Examples: </a:t>
            </a:r>
          </a:p>
          <a:p>
            <a:r>
              <a:rPr lang="en-GB" dirty="0"/>
              <a:t>Pizza</a:t>
            </a:r>
            <a:r>
              <a:rPr lang="en-GB" baseline="0" dirty="0"/>
              <a:t> and pasta from Italy </a:t>
            </a:r>
          </a:p>
          <a:p>
            <a:r>
              <a:rPr lang="en-GB" baseline="0" dirty="0"/>
              <a:t>Hot dogs from American</a:t>
            </a:r>
          </a:p>
          <a:p>
            <a:r>
              <a:rPr lang="en-GB" baseline="0" dirty="0"/>
              <a:t>Sweet and sour chicken from china </a:t>
            </a:r>
          </a:p>
        </p:txBody>
      </p:sp>
      <p:sp>
        <p:nvSpPr>
          <p:cNvPr id="4" name="Slide Number Placeholder 3"/>
          <p:cNvSpPr>
            <a:spLocks noGrp="1"/>
          </p:cNvSpPr>
          <p:nvPr>
            <p:ph type="sldNum" sz="quarter" idx="10"/>
          </p:nvPr>
        </p:nvSpPr>
        <p:spPr/>
        <p:txBody>
          <a:bodyPr/>
          <a:lstStyle/>
          <a:p>
            <a:fld id="{B86187EA-1416-43CA-8728-E016799A81E7}" type="slidenum">
              <a:rPr lang="en-GB" smtClean="0"/>
              <a:t>8</a:t>
            </a:fld>
            <a:endParaRPr lang="en-GB"/>
          </a:p>
        </p:txBody>
      </p:sp>
    </p:spTree>
    <p:extLst>
      <p:ext uri="{BB962C8B-B14F-4D97-AF65-F5344CB8AC3E}">
        <p14:creationId xmlns:p14="http://schemas.microsoft.com/office/powerpoint/2010/main" val="310807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the different  mix of music people listen to and where they originate from.</a:t>
            </a:r>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9</a:t>
            </a:fld>
            <a:endParaRPr lang="en-GB"/>
          </a:p>
        </p:txBody>
      </p:sp>
    </p:spTree>
    <p:extLst>
      <p:ext uri="{BB962C8B-B14F-4D97-AF65-F5344CB8AC3E}">
        <p14:creationId xmlns:p14="http://schemas.microsoft.com/office/powerpoint/2010/main" val="303006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Who has a favourite sport?</a:t>
            </a:r>
          </a:p>
          <a:p>
            <a:r>
              <a:rPr lang="en-GB" altLang="en-US" dirty="0"/>
              <a:t>Where does that sport originate from?</a:t>
            </a:r>
          </a:p>
          <a:p>
            <a:r>
              <a:rPr lang="en-GB" altLang="en-US" dirty="0"/>
              <a:t>Football- England</a:t>
            </a:r>
            <a:r>
              <a:rPr lang="en-GB" altLang="en-US" baseline="0" dirty="0"/>
              <a:t> </a:t>
            </a:r>
          </a:p>
          <a:p>
            <a:r>
              <a:rPr lang="en-GB" altLang="en-US" dirty="0"/>
              <a:t>Cricket- England</a:t>
            </a:r>
          </a:p>
          <a:p>
            <a:r>
              <a:rPr lang="en-GB" altLang="en-US" dirty="0"/>
              <a:t>Basketball</a:t>
            </a:r>
            <a:r>
              <a:rPr lang="en-GB" altLang="en-US" baseline="0" dirty="0"/>
              <a:t> – America </a:t>
            </a:r>
            <a:endParaRPr lang="en-GB" altLang="en-US" dirty="0"/>
          </a:p>
          <a:p>
            <a:r>
              <a:rPr lang="en-GB" altLang="en-US" dirty="0"/>
              <a:t>Golf- Scotland</a:t>
            </a:r>
          </a:p>
          <a:p>
            <a:r>
              <a:rPr lang="en-GB" altLang="en-US" dirty="0"/>
              <a:t>Judo- Japan</a:t>
            </a:r>
          </a:p>
          <a:p>
            <a:r>
              <a:rPr lang="en-GB" altLang="en-US" dirty="0"/>
              <a:t>Netball- USA</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10</a:t>
            </a:fld>
            <a:endParaRPr lang="en-GB"/>
          </a:p>
        </p:txBody>
      </p:sp>
    </p:spTree>
    <p:extLst>
      <p:ext uri="{BB962C8B-B14F-4D97-AF65-F5344CB8AC3E}">
        <p14:creationId xmlns:p14="http://schemas.microsoft.com/office/powerpoint/2010/main" val="113160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Fashion influences from all over the globe.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Ask what</a:t>
            </a:r>
            <a:r>
              <a:rPr lang="en-GB" altLang="en-US" baseline="0" dirty="0"/>
              <a:t> pictures./ clothing they recognise and where they think they come from?</a:t>
            </a:r>
            <a:endParaRPr lang="en-GB" altLang="en-US" dirty="0"/>
          </a:p>
          <a:p>
            <a:endParaRPr lang="en-GB" dirty="0"/>
          </a:p>
        </p:txBody>
      </p:sp>
      <p:sp>
        <p:nvSpPr>
          <p:cNvPr id="4" name="Slide Number Placeholder 3"/>
          <p:cNvSpPr>
            <a:spLocks noGrp="1"/>
          </p:cNvSpPr>
          <p:nvPr>
            <p:ph type="sldNum" sz="quarter" idx="10"/>
          </p:nvPr>
        </p:nvSpPr>
        <p:spPr/>
        <p:txBody>
          <a:bodyPr/>
          <a:lstStyle/>
          <a:p>
            <a:fld id="{B86187EA-1416-43CA-8728-E016799A81E7}" type="slidenum">
              <a:rPr lang="en-GB" smtClean="0"/>
              <a:t>11</a:t>
            </a:fld>
            <a:endParaRPr lang="en-GB"/>
          </a:p>
        </p:txBody>
      </p:sp>
    </p:spTree>
    <p:extLst>
      <p:ext uri="{BB962C8B-B14F-4D97-AF65-F5344CB8AC3E}">
        <p14:creationId xmlns:p14="http://schemas.microsoft.com/office/powerpoint/2010/main" val="1325614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11/14/2023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11/14/2023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11/14/2023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11/14/2023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11/14/2023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11/14/2023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11.pn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9.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ZiOSzuXjDD0"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KJ1ygFknjYo"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5.jpeg"/><Relationship Id="rId5" Type="http://schemas.openxmlformats.org/officeDocument/2006/relationships/image" Target="../media/image40.jpeg"/><Relationship Id="rId10" Type="http://schemas.openxmlformats.org/officeDocument/2006/relationships/image" Target="../media/image11.png"/><Relationship Id="rId4" Type="http://schemas.openxmlformats.org/officeDocument/2006/relationships/image" Target="../media/image39.jpeg"/><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Black" panose="020B0A04020102020204" pitchFamily="34" charset="0"/>
              </a:rPr>
              <a:t>Diversity</a:t>
            </a:r>
          </a:p>
        </p:txBody>
      </p:sp>
      <p:sp>
        <p:nvSpPr>
          <p:cNvPr id="3" name="Subtitle 2"/>
          <p:cNvSpPr>
            <a:spLocks noGrp="1"/>
          </p:cNvSpPr>
          <p:nvPr>
            <p:ph type="subTitle" idx="1"/>
          </p:nvPr>
        </p:nvSpPr>
        <p:spPr>
          <a:xfrm>
            <a:off x="1371600" y="3626680"/>
            <a:ext cx="9448800" cy="2126973"/>
          </a:xfrm>
        </p:spPr>
        <p:txBody>
          <a:bodyPr vert="horz" lIns="91440" tIns="45720" rIns="91440" bIns="45720" rtlCol="0" anchor="t">
            <a:normAutofit/>
          </a:bodyPr>
          <a:lstStyle/>
          <a:p>
            <a:r>
              <a:rPr lang="en-GB" dirty="0">
                <a:latin typeface="Arial Black"/>
              </a:rPr>
              <a:t>Respecting differences and knowing</a:t>
            </a:r>
            <a:endParaRPr lang="en-GB" dirty="0" err="1">
              <a:latin typeface="Arial Black" panose="020B0A04020102020204" pitchFamily="34" charset="0"/>
            </a:endParaRPr>
          </a:p>
          <a:p>
            <a:r>
              <a:rPr lang="en-GB" dirty="0">
                <a:latin typeface="Arial Black"/>
              </a:rPr>
              <a:t>that we can't treat people </a:t>
            </a:r>
            <a:endParaRPr lang="en-GB" dirty="0">
              <a:latin typeface="Arial Black" panose="020B0A04020102020204" pitchFamily="34" charset="0"/>
            </a:endParaRPr>
          </a:p>
          <a:p>
            <a:r>
              <a:rPr lang="en-GB" dirty="0">
                <a:latin typeface="Arial Black"/>
              </a:rPr>
              <a:t>differently because of their </a:t>
            </a:r>
            <a:endParaRPr lang="en-GB" dirty="0">
              <a:latin typeface="Arial Black" panose="020B0A04020102020204" pitchFamily="34" charset="0"/>
            </a:endParaRPr>
          </a:p>
          <a:p>
            <a:r>
              <a:rPr lang="en-GB" dirty="0">
                <a:latin typeface="Arial Black"/>
              </a:rPr>
              <a:t>characteristics.</a:t>
            </a:r>
            <a:endParaRPr lang="en-GB" dirty="0">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6577361" y="698721"/>
            <a:ext cx="4724400" cy="3857625"/>
          </a:xfrm>
          <a:prstGeom prst="rect">
            <a:avLst/>
          </a:prstGeom>
        </p:spPr>
      </p:pic>
    </p:spTree>
    <p:extLst>
      <p:ext uri="{BB962C8B-B14F-4D97-AF65-F5344CB8AC3E}">
        <p14:creationId xmlns:p14="http://schemas.microsoft.com/office/powerpoint/2010/main" val="106863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5400" dirty="0">
                <a:latin typeface="Arial Black" panose="020B0A04020102020204" pitchFamily="34" charset="0"/>
                <a:cs typeface="Arial" panose="020B0604020202020204" pitchFamily="34" charset="0"/>
              </a:rPr>
              <a:t>A mix of fashion…</a:t>
            </a:r>
            <a:endParaRPr lang="en-GB" sz="5400" dirty="0">
              <a:latin typeface="Arial Black" panose="020B0A04020102020204" pitchFamily="34" charset="0"/>
            </a:endParaRPr>
          </a:p>
        </p:txBody>
      </p:sp>
      <p:pic>
        <p:nvPicPr>
          <p:cNvPr id="4" name="Picture 3"/>
          <p:cNvPicPr>
            <a:picLocks noChangeAspect="1"/>
          </p:cNvPicPr>
          <p:nvPr/>
        </p:nvPicPr>
        <p:blipFill rotWithShape="1">
          <a:blip r:embed="rId3"/>
          <a:srcRect l="6674" r="1118" b="2046"/>
          <a:stretch/>
        </p:blipFill>
        <p:spPr>
          <a:xfrm>
            <a:off x="9871587" y="6042990"/>
            <a:ext cx="2132638" cy="70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1902101"/>
            <a:ext cx="232568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51" y="2673282"/>
            <a:ext cx="19192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2" y="1937718"/>
            <a:ext cx="2432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2852738"/>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497" y="4333118"/>
            <a:ext cx="17732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2745" y="4064899"/>
            <a:ext cx="16192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9378" y="4800463"/>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8988" y="3483700"/>
            <a:ext cx="22479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5117" y="2385599"/>
            <a:ext cx="20812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1582" y="4333118"/>
            <a:ext cx="10906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0904" y="3657637"/>
            <a:ext cx="200501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061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4800" dirty="0">
                <a:latin typeface="Arial Black" panose="020B0A04020102020204" pitchFamily="34" charset="0"/>
                <a:cs typeface="Arial" panose="020B0604020202020204" pitchFamily="34" charset="0"/>
              </a:rPr>
              <a:t>Ethnic diversity…</a:t>
            </a:r>
            <a:endParaRPr lang="en-GB" sz="4800" dirty="0">
              <a:latin typeface="Arial Black" panose="020B0A04020102020204" pitchFamily="34" charset="0"/>
            </a:endParaRPr>
          </a:p>
        </p:txBody>
      </p:sp>
      <p:sp>
        <p:nvSpPr>
          <p:cNvPr id="3" name="Content Placeholder 2"/>
          <p:cNvSpPr>
            <a:spLocks noGrp="1"/>
          </p:cNvSpPr>
          <p:nvPr>
            <p:ph idx="1"/>
          </p:nvPr>
        </p:nvSpPr>
        <p:spPr>
          <a:xfrm>
            <a:off x="1104" y="1609256"/>
            <a:ext cx="10820400" cy="4024125"/>
          </a:xfrm>
        </p:spPr>
        <p:txBody>
          <a:bodyPr vert="horz" lIns="91440" tIns="45720" rIns="91440" bIns="45720" rtlCol="0" anchor="t">
            <a:normAutofit fontScale="92500" lnSpcReduction="10000"/>
          </a:bodyPr>
          <a:lstStyle/>
          <a:p>
            <a:r>
              <a:rPr lang="en-GB" altLang="en-US" sz="3200" dirty="0">
                <a:latin typeface="Arial"/>
                <a:cs typeface="Arial"/>
              </a:rPr>
              <a:t>Diversity has made our society rich in culture; respecting and tolerating differences makes us blessed.</a:t>
            </a:r>
          </a:p>
          <a:p>
            <a:pPr marL="0" indent="0">
              <a:buNone/>
            </a:pPr>
            <a:endParaRPr lang="en-GB" altLang="en-US" sz="3200" dirty="0">
              <a:latin typeface="Arial"/>
              <a:cs typeface="Arial"/>
            </a:endParaRPr>
          </a:p>
          <a:p>
            <a:r>
              <a:rPr lang="en-GB" altLang="en-US" sz="3200" dirty="0">
                <a:latin typeface="Arial"/>
                <a:cs typeface="Arial"/>
              </a:rPr>
              <a:t>Can you imagine our country without all the amazing food, music, dance, sports, fashion and people that diversity brings? Do these people who bring us joy all look and speak the same? Are they all married? Are they all able to have babies? Are they all old? These characteristics are so special and need protecting – not discriminating about.</a:t>
            </a:r>
            <a:endParaRPr lang="en-GB" alt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6674" r="1118" b="2046"/>
          <a:stretch/>
        </p:blipFill>
        <p:spPr>
          <a:xfrm>
            <a:off x="9871587" y="6042990"/>
            <a:ext cx="2132638" cy="70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Diversity issues | Centre for Applied Cross-cultural Researc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00" y="183738"/>
            <a:ext cx="1763025" cy="136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14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altLang="en-US" sz="4400" dirty="0">
                <a:latin typeface="Arial Black"/>
                <a:cs typeface="Arial"/>
              </a:rPr>
              <a:t>Respecting and tolerating differences</a:t>
            </a:r>
            <a:endParaRPr lang="en-GB" sz="4400" dirty="0">
              <a:latin typeface="Arial Black"/>
              <a:cs typeface="Arial"/>
            </a:endParaRPr>
          </a:p>
        </p:txBody>
      </p:sp>
      <p:sp>
        <p:nvSpPr>
          <p:cNvPr id="3" name="Content Placeholder 2"/>
          <p:cNvSpPr>
            <a:spLocks noGrp="1"/>
          </p:cNvSpPr>
          <p:nvPr>
            <p:ph idx="1"/>
          </p:nvPr>
        </p:nvSpPr>
        <p:spPr>
          <a:xfrm>
            <a:off x="685800" y="2018865"/>
            <a:ext cx="10820400" cy="4024125"/>
          </a:xfrm>
        </p:spPr>
        <p:txBody>
          <a:bodyPr/>
          <a:lstStyle/>
          <a:p>
            <a:r>
              <a:rPr lang="en-GB" altLang="en-US" sz="3200" dirty="0">
                <a:latin typeface="Arial" panose="020B0604020202020204" pitchFamily="34" charset="0"/>
                <a:cs typeface="Arial" panose="020B0604020202020204" pitchFamily="34" charset="0"/>
              </a:rPr>
              <a:t>With </a:t>
            </a:r>
            <a:r>
              <a:rPr lang="en-GB" altLang="en-US" sz="3200" b="1" dirty="0">
                <a:latin typeface="Arial" panose="020B0604020202020204" pitchFamily="34" charset="0"/>
                <a:cs typeface="Arial" panose="020B0604020202020204" pitchFamily="34" charset="0"/>
              </a:rPr>
              <a:t>freedom</a:t>
            </a:r>
            <a:r>
              <a:rPr lang="en-GB" altLang="en-US" sz="3200" dirty="0">
                <a:latin typeface="Arial" panose="020B0604020202020204" pitchFamily="34" charset="0"/>
                <a:cs typeface="Arial" panose="020B0604020202020204" pitchFamily="34" charset="0"/>
              </a:rPr>
              <a:t> and </a:t>
            </a:r>
            <a:r>
              <a:rPr lang="en-GB" altLang="en-US" sz="3200" b="1" dirty="0">
                <a:latin typeface="Arial" panose="020B0604020202020204" pitchFamily="34" charset="0"/>
                <a:cs typeface="Arial" panose="020B0604020202020204" pitchFamily="34" charset="0"/>
              </a:rPr>
              <a:t>diversity</a:t>
            </a:r>
            <a:r>
              <a:rPr lang="en-GB" altLang="en-US" sz="3200" dirty="0">
                <a:latin typeface="Arial" panose="020B0604020202020204" pitchFamily="34" charset="0"/>
                <a:cs typeface="Arial" panose="020B0604020202020204" pitchFamily="34" charset="0"/>
              </a:rPr>
              <a:t> comes a need to </a:t>
            </a:r>
            <a:r>
              <a:rPr lang="en-GB" altLang="en-US" sz="3200" b="1" dirty="0">
                <a:latin typeface="Arial" panose="020B0604020202020204" pitchFamily="34" charset="0"/>
                <a:cs typeface="Arial" panose="020B0604020202020204" pitchFamily="34" charset="0"/>
              </a:rPr>
              <a:t>respect all difference</a:t>
            </a:r>
            <a:r>
              <a:rPr lang="en-GB" altLang="en-US" sz="3200" dirty="0">
                <a:latin typeface="Arial" panose="020B0604020202020204" pitchFamily="34" charset="0"/>
                <a:cs typeface="Arial" panose="020B0604020202020204" pitchFamily="34" charset="0"/>
              </a:rPr>
              <a:t>!</a:t>
            </a:r>
          </a:p>
          <a:p>
            <a:r>
              <a:rPr lang="en-GB" altLang="en-US" sz="3200" dirty="0">
                <a:latin typeface="Arial" panose="020B0604020202020204" pitchFamily="34" charset="0"/>
                <a:cs typeface="Arial" panose="020B0604020202020204" pitchFamily="34" charset="0"/>
              </a:rPr>
              <a:t>Do you want to live in a world where we can be who we want to be, listen to the music we like, eat the foods we enjoy, dress how we like to dress </a:t>
            </a:r>
            <a:r>
              <a:rPr lang="en-GB" altLang="en-US" sz="3200" dirty="0" err="1">
                <a:latin typeface="Arial" panose="020B0604020202020204" pitchFamily="34" charset="0"/>
                <a:cs typeface="Arial" panose="020B0604020202020204" pitchFamily="34" charset="0"/>
              </a:rPr>
              <a:t>etc</a:t>
            </a:r>
            <a:r>
              <a:rPr lang="en-GB" altLang="en-US" sz="3200" dirty="0">
                <a:latin typeface="Arial" panose="020B0604020202020204" pitchFamily="34" charset="0"/>
                <a:cs typeface="Arial" panose="020B0604020202020204" pitchFamily="34" charset="0"/>
              </a:rPr>
              <a:t>?</a:t>
            </a:r>
          </a:p>
          <a:p>
            <a:r>
              <a:rPr lang="en-GB" altLang="en-US" sz="3200" dirty="0">
                <a:latin typeface="Arial" panose="020B0604020202020204" pitchFamily="34" charset="0"/>
                <a:cs typeface="Arial" panose="020B0604020202020204" pitchFamily="34" charset="0"/>
              </a:rPr>
              <a:t>Then we must remember that the person next to us has the freedom and right to do the same.</a:t>
            </a:r>
          </a:p>
          <a:p>
            <a:pPr marL="0" indent="0">
              <a:buNone/>
            </a:pPr>
            <a:endParaRPr lang="en-GB" dirty="0"/>
          </a:p>
        </p:txBody>
      </p:sp>
      <p:pic>
        <p:nvPicPr>
          <p:cNvPr id="2052" name="Picture 4" descr="The Drama of the Handshake - Manners That Sell"/>
          <p:cNvPicPr>
            <a:picLocks noChangeAspect="1" noChangeArrowheads="1"/>
          </p:cNvPicPr>
          <p:nvPr/>
        </p:nvPicPr>
        <p:blipFill>
          <a:blip r:embed="rId3">
            <a:extLst>
              <a:ext uri="{BEBA8EAE-BF5A-486C-A8C5-ECC9F3942E4B}">
                <a14:imgProps xmlns:a14="http://schemas.microsoft.com/office/drawing/2010/main">
                  <a14:imgLayer r:embed="rId4">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833257" y="5579784"/>
            <a:ext cx="3251364" cy="1170441"/>
          </a:xfrm>
          <a:prstGeom prst="rect">
            <a:avLst/>
          </a:prstGeom>
          <a:blipFill dpi="0" rotWithShape="1">
            <a:blip r:embed="rId5"/>
            <a:srcRect/>
            <a:tile tx="0" ty="0" sx="100000" sy="100000" flip="none" algn="tl"/>
          </a:blipFill>
          <a:effectLst>
            <a:outerShdw dist="50800" dir="5400000" algn="ctr" rotWithShape="0">
              <a:srgbClr val="000000"/>
            </a:outerShdw>
            <a:reflection endPos="0" dist="50800" dir="5400000" sy="-100000" algn="bl" rotWithShape="0"/>
          </a:effectLst>
        </p:spPr>
      </p:pic>
    </p:spTree>
    <p:extLst>
      <p:ext uri="{BB962C8B-B14F-4D97-AF65-F5344CB8AC3E}">
        <p14:creationId xmlns:p14="http://schemas.microsoft.com/office/powerpoint/2010/main" val="304254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5400" dirty="0">
                <a:latin typeface="Arial Black" panose="020B0A04020102020204" pitchFamily="34" charset="0"/>
                <a:cs typeface="Arial" panose="020B0604020202020204" pitchFamily="34" charset="0"/>
              </a:rPr>
              <a:t>Be proud…</a:t>
            </a:r>
            <a:endParaRPr lang="en-GB" sz="5400" dirty="0">
              <a:latin typeface="Arial Black" panose="020B0A04020102020204" pitchFamily="34" charset="0"/>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altLang="en-US" sz="3200" dirty="0">
                <a:latin typeface="Arial" panose="020B0604020202020204" pitchFamily="34" charset="0"/>
                <a:cs typeface="Arial" panose="020B0604020202020204" pitchFamily="34" charset="0"/>
              </a:rPr>
              <a:t>It is important to remember we are </a:t>
            </a:r>
            <a:r>
              <a:rPr lang="en-GB" altLang="en-US" sz="3200" b="1" dirty="0">
                <a:latin typeface="Arial" panose="020B0604020202020204" pitchFamily="34" charset="0"/>
                <a:cs typeface="Arial" panose="020B0604020202020204" pitchFamily="34" charset="0"/>
              </a:rPr>
              <a:t>ALL different</a:t>
            </a:r>
            <a:r>
              <a:rPr lang="en-GB" altLang="en-US" sz="3200" dirty="0">
                <a:latin typeface="Arial" panose="020B0604020202020204" pitchFamily="34" charset="0"/>
                <a:cs typeface="Arial" panose="020B0604020202020204" pitchFamily="34" charset="0"/>
              </a:rPr>
              <a:t> and it is our differences that make us </a:t>
            </a:r>
            <a:r>
              <a:rPr lang="en-GB" altLang="en-US" sz="3200" b="1" dirty="0">
                <a:latin typeface="Arial" panose="020B0604020202020204" pitchFamily="34" charset="0"/>
                <a:cs typeface="Arial" panose="020B0604020202020204" pitchFamily="34" charset="0"/>
              </a:rPr>
              <a:t>unique</a:t>
            </a:r>
            <a:r>
              <a:rPr lang="en-GB" altLang="en-US" sz="3200" dirty="0">
                <a:latin typeface="Arial" panose="020B0604020202020204" pitchFamily="34" charset="0"/>
                <a:cs typeface="Arial" panose="020B0604020202020204" pitchFamily="34" charset="0"/>
              </a:rPr>
              <a:t> and </a:t>
            </a:r>
            <a:r>
              <a:rPr lang="en-GB" altLang="en-US" sz="3200" b="1" dirty="0">
                <a:latin typeface="Arial" panose="020B0604020202020204" pitchFamily="34" charset="0"/>
                <a:cs typeface="Arial" panose="020B0604020202020204" pitchFamily="34" charset="0"/>
              </a:rPr>
              <a:t>special</a:t>
            </a:r>
            <a:r>
              <a:rPr lang="en-GB" altLang="en-US" sz="3200" dirty="0">
                <a:latin typeface="Arial" panose="020B0604020202020204" pitchFamily="34" charset="0"/>
                <a:cs typeface="Arial" panose="020B0604020202020204" pitchFamily="34" charset="0"/>
              </a:rPr>
              <a:t>, and that makes our </a:t>
            </a:r>
            <a:r>
              <a:rPr lang="en-GB" altLang="en-US" sz="3200" b="1" dirty="0">
                <a:latin typeface="Arial" panose="020B0604020202020204" pitchFamily="34" charset="0"/>
                <a:cs typeface="Arial" panose="020B0604020202020204" pitchFamily="34" charset="0"/>
              </a:rPr>
              <a:t>country interesting</a:t>
            </a:r>
            <a:r>
              <a:rPr lang="en-GB" altLang="en-US" sz="3200" dirty="0">
                <a:latin typeface="Arial" panose="020B0604020202020204" pitchFamily="34" charset="0"/>
                <a:cs typeface="Arial" panose="020B0604020202020204" pitchFamily="34" charset="0"/>
              </a:rPr>
              <a:t>.</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Be </a:t>
            </a:r>
            <a:r>
              <a:rPr lang="en-GB" altLang="en-US" sz="3200" b="1" dirty="0">
                <a:latin typeface="Arial" panose="020B0604020202020204" pitchFamily="34" charset="0"/>
                <a:cs typeface="Arial" panose="020B0604020202020204" pitchFamily="34" charset="0"/>
              </a:rPr>
              <a:t>proud</a:t>
            </a:r>
            <a:r>
              <a:rPr lang="en-GB" altLang="en-US" sz="3200" dirty="0">
                <a:latin typeface="Arial" panose="020B0604020202020204" pitchFamily="34" charset="0"/>
                <a:cs typeface="Arial" panose="020B0604020202020204" pitchFamily="34" charset="0"/>
              </a:rPr>
              <a:t> and </a:t>
            </a:r>
            <a:r>
              <a:rPr lang="en-GB" altLang="en-US" sz="3200" b="1" dirty="0">
                <a:latin typeface="Arial" panose="020B0604020202020204" pitchFamily="34" charset="0"/>
                <a:cs typeface="Arial" panose="020B0604020202020204" pitchFamily="34" charset="0"/>
              </a:rPr>
              <a:t>confident </a:t>
            </a:r>
            <a:r>
              <a:rPr lang="en-GB" altLang="en-US" sz="3200" dirty="0">
                <a:latin typeface="Arial" panose="020B0604020202020204" pitchFamily="34" charset="0"/>
                <a:cs typeface="Arial" panose="020B0604020202020204" pitchFamily="34" charset="0"/>
              </a:rPr>
              <a:t>in your differences! </a:t>
            </a:r>
          </a:p>
          <a:p>
            <a:pPr marL="0" indent="0">
              <a:buNone/>
            </a:pPr>
            <a:endParaRPr lang="en-GB" altLang="en-US" sz="3200" dirty="0">
              <a:latin typeface="Arial" panose="020B0604020202020204" pitchFamily="34" charset="0"/>
              <a:cs typeface="Arial" panose="020B0604020202020204" pitchFamily="34" charset="0"/>
            </a:endParaRPr>
          </a:p>
          <a:p>
            <a:r>
              <a:rPr lang="en-GB" altLang="en-US" sz="3200" b="1">
                <a:latin typeface="Arial"/>
                <a:cs typeface="Arial"/>
              </a:rPr>
              <a:t>Be tolerant</a:t>
            </a:r>
          </a:p>
          <a:p>
            <a:r>
              <a:rPr lang="en-GB" altLang="en-US" sz="3200" b="1" dirty="0">
                <a:latin typeface="Arial"/>
                <a:cs typeface="Arial"/>
              </a:rPr>
              <a:t>Respect</a:t>
            </a:r>
            <a:r>
              <a:rPr lang="en-GB" altLang="en-US" sz="3200" dirty="0">
                <a:latin typeface="Arial"/>
                <a:cs typeface="Arial"/>
              </a:rPr>
              <a:t> and </a:t>
            </a:r>
            <a:r>
              <a:rPr lang="en-GB" altLang="en-US" sz="3200" b="1" dirty="0">
                <a:latin typeface="Arial"/>
                <a:cs typeface="Arial"/>
              </a:rPr>
              <a:t>celebrate</a:t>
            </a:r>
            <a:r>
              <a:rPr lang="en-GB" altLang="en-US" sz="3200" dirty="0">
                <a:latin typeface="Arial"/>
                <a:cs typeface="Arial"/>
              </a:rPr>
              <a:t> difference in others!</a:t>
            </a:r>
            <a:endParaRPr lang="en-GB"/>
          </a:p>
        </p:txBody>
      </p:sp>
      <p:pic>
        <p:nvPicPr>
          <p:cNvPr id="3076" name="Picture 4" descr="Feeling proud | The Headteacher'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855" y="325677"/>
            <a:ext cx="1757074" cy="156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2233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4113" y="1053548"/>
            <a:ext cx="6975779" cy="55659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srcRect l="6674" r="1118" b="2046"/>
          <a:stretch/>
        </p:blipFill>
        <p:spPr>
          <a:xfrm>
            <a:off x="9871587" y="6042990"/>
            <a:ext cx="2132638" cy="70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192611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iOSzuXjDD0"/>
          <p:cNvPicPr>
            <a:picLocks noRot="1" noChangeAspect="1"/>
          </p:cNvPicPr>
          <p:nvPr>
            <a:videoFile r:link="rId1"/>
          </p:nvPr>
        </p:nvPicPr>
        <p:blipFill>
          <a:blip r:embed="rId4"/>
          <a:stretch>
            <a:fillRect/>
          </a:stretch>
        </p:blipFill>
        <p:spPr>
          <a:xfrm>
            <a:off x="2226365" y="1331843"/>
            <a:ext cx="7573618" cy="4939748"/>
          </a:xfrm>
          <a:prstGeom prst="rect">
            <a:avLst/>
          </a:prstGeom>
        </p:spPr>
      </p:pic>
    </p:spTree>
    <p:extLst>
      <p:ext uri="{BB962C8B-B14F-4D97-AF65-F5344CB8AC3E}">
        <p14:creationId xmlns:p14="http://schemas.microsoft.com/office/powerpoint/2010/main" val="291509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00" y="501445"/>
            <a:ext cx="3039925" cy="563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84439" y="1278194"/>
            <a:ext cx="3762461" cy="3785652"/>
          </a:xfrm>
          <a:prstGeom prst="rect">
            <a:avLst/>
          </a:prstGeom>
        </p:spPr>
        <p:txBody>
          <a:bodyPr wrap="square">
            <a:spAutoFit/>
          </a:bodyPr>
          <a:lstStyle/>
          <a:p>
            <a:pPr>
              <a:spcBef>
                <a:spcPct val="0"/>
              </a:spcBef>
            </a:pPr>
            <a:r>
              <a:rPr lang="en-GB" altLang="en-US" sz="2400" dirty="0">
                <a:latin typeface="Arial" panose="020B0604020202020204" pitchFamily="34" charset="0"/>
                <a:cs typeface="Arial" panose="020B0604020202020204" pitchFamily="34" charset="0"/>
              </a:rPr>
              <a:t>Imagine how strange it would be if you came to school one morning and everyone looked exactly the same – like robots or </a:t>
            </a:r>
            <a:r>
              <a:rPr lang="en-GB" altLang="en-US" sz="2400" dirty="0" err="1">
                <a:latin typeface="Arial" panose="020B0604020202020204" pitchFamily="34" charset="0"/>
                <a:cs typeface="Arial" panose="020B0604020202020204" pitchFamily="34" charset="0"/>
              </a:rPr>
              <a:t>Cybermen</a:t>
            </a:r>
            <a:r>
              <a:rPr lang="en-GB" altLang="en-US" sz="2400" dirty="0">
                <a:latin typeface="Arial" panose="020B0604020202020204" pitchFamily="34" charset="0"/>
                <a:cs typeface="Arial" panose="020B0604020202020204" pitchFamily="34" charset="0"/>
              </a:rPr>
              <a:t> from ‘Doctor Who’. You wouldn’t be able to tell who your friend was and who was your teacher.</a:t>
            </a:r>
          </a:p>
        </p:txBody>
      </p:sp>
    </p:spTree>
    <p:extLst>
      <p:ext uri="{BB962C8B-B14F-4D97-AF65-F5344CB8AC3E}">
        <p14:creationId xmlns:p14="http://schemas.microsoft.com/office/powerpoint/2010/main" val="3278929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506" y="282784"/>
            <a:ext cx="9039407" cy="1938992"/>
          </a:xfrm>
          <a:prstGeom prst="rect">
            <a:avLst/>
          </a:prstGeom>
        </p:spPr>
        <p:txBody>
          <a:bodyPr wrap="square" lIns="91440" tIns="45720" rIns="91440" bIns="45720" anchor="t">
            <a:spAutoFit/>
          </a:bodyPr>
          <a:lstStyle/>
          <a:p>
            <a:r>
              <a:rPr lang="en-GB" sz="2400" dirty="0">
                <a:latin typeface="Arial"/>
                <a:cs typeface="Arial"/>
              </a:rPr>
              <a:t>Fortunately, we’re all different.  We might like to be a little more like someone else, a hero or someone we admire. But basically </a:t>
            </a:r>
            <a:r>
              <a:rPr lang="en-GB" sz="2400" b="1" dirty="0">
                <a:latin typeface="Arial"/>
                <a:cs typeface="Arial"/>
              </a:rPr>
              <a:t>we are who we are and it's ok to be YOU. It's good to be different and remember that special characteristics are not to be discriminated against.</a:t>
            </a:r>
            <a:endParaRPr lang="en-GB" sz="2400" b="1" dirty="0">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92" y="3272760"/>
            <a:ext cx="2174875"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3" y="3454912"/>
            <a:ext cx="1962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stretch>
            <a:fillRect/>
          </a:stretch>
        </p:blipFill>
        <p:spPr>
          <a:xfrm>
            <a:off x="5805948" y="2951845"/>
            <a:ext cx="2231257" cy="2677447"/>
          </a:xfrm>
          <a:prstGeom prst="rect">
            <a:avLst/>
          </a:prstGeom>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825" y="2523050"/>
            <a:ext cx="1519238" cy="279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005" y="4955983"/>
            <a:ext cx="2130425" cy="156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8"/>
          <a:stretch>
            <a:fillRect/>
          </a:stretch>
        </p:blipFill>
        <p:spPr>
          <a:xfrm>
            <a:off x="9884338" y="1613021"/>
            <a:ext cx="1858296" cy="3683781"/>
          </a:xfrm>
          <a:prstGeom prst="rect">
            <a:avLst/>
          </a:prstGeom>
        </p:spPr>
      </p:pic>
    </p:spTree>
    <p:extLst>
      <p:ext uri="{BB962C8B-B14F-4D97-AF65-F5344CB8AC3E}">
        <p14:creationId xmlns:p14="http://schemas.microsoft.com/office/powerpoint/2010/main" val="4722745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6674" r="1118" b="2046"/>
          <a:stretch/>
        </p:blipFill>
        <p:spPr>
          <a:xfrm>
            <a:off x="9970390" y="5904509"/>
            <a:ext cx="1985154" cy="72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KJ1ygFknjYo"/>
          <p:cNvPicPr>
            <a:picLocks noGrp="1" noRot="1" noChangeAspect="1"/>
          </p:cNvPicPr>
          <p:nvPr>
            <p:ph idx="1"/>
            <a:videoFile r:link="rId1"/>
          </p:nvPr>
        </p:nvPicPr>
        <p:blipFill>
          <a:blip r:embed="rId5"/>
          <a:stretch>
            <a:fillRect/>
          </a:stretch>
        </p:blipFill>
        <p:spPr>
          <a:xfrm>
            <a:off x="2182761" y="1120835"/>
            <a:ext cx="8780206" cy="4876843"/>
          </a:xfrm>
          <a:prstGeom prst="rect">
            <a:avLst/>
          </a:prstGeom>
        </p:spPr>
      </p:pic>
    </p:spTree>
    <p:extLst>
      <p:ext uri="{BB962C8B-B14F-4D97-AF65-F5344CB8AC3E}">
        <p14:creationId xmlns:p14="http://schemas.microsoft.com/office/powerpoint/2010/main" val="373392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5400" dirty="0">
                <a:latin typeface="Arial Black" panose="020B0A04020102020204" pitchFamily="34" charset="0"/>
                <a:cs typeface="Arial" panose="020B0604020202020204" pitchFamily="34" charset="0"/>
              </a:rPr>
              <a:t>Diversity...</a:t>
            </a:r>
            <a:endParaRPr lang="en-GB" sz="5400" dirty="0">
              <a:latin typeface="Arial Black" panose="020B0A04020102020204" pitchFamily="34" charset="0"/>
            </a:endParaRPr>
          </a:p>
        </p:txBody>
      </p:sp>
      <p:sp>
        <p:nvSpPr>
          <p:cNvPr id="3" name="Content Placeholder 2"/>
          <p:cNvSpPr>
            <a:spLocks noGrp="1"/>
          </p:cNvSpPr>
          <p:nvPr>
            <p:ph idx="1"/>
          </p:nvPr>
        </p:nvSpPr>
        <p:spPr>
          <a:xfrm>
            <a:off x="685800" y="2086186"/>
            <a:ext cx="10820400" cy="916775"/>
          </a:xfrm>
        </p:spPr>
        <p:txBody>
          <a:bodyPr>
            <a:normAutofit lnSpcReduction="10000"/>
          </a:bodyPr>
          <a:lstStyle/>
          <a:p>
            <a:pPr marL="0" indent="0">
              <a:buNone/>
            </a:pPr>
            <a:r>
              <a:rPr lang="en-GB" altLang="en-US" sz="3200" dirty="0">
                <a:latin typeface="Arial" panose="020B0604020202020204" pitchFamily="34" charset="0"/>
                <a:cs typeface="Arial" panose="020B0604020202020204" pitchFamily="34" charset="0"/>
              </a:rPr>
              <a:t>Diversity is about the many ways in which people are different from one another. </a:t>
            </a:r>
          </a:p>
          <a:p>
            <a:pPr marL="0" indent="0">
              <a:buNone/>
            </a:pPr>
            <a:endParaRPr lang="en-GB" altLang="en-US" sz="3200" dirty="0">
              <a:latin typeface="Arial" panose="020B0604020202020204" pitchFamily="34" charset="0"/>
              <a:cs typeface="Arial" panose="020B0604020202020204" pitchFamily="34" charset="0"/>
            </a:endParaRPr>
          </a:p>
          <a:p>
            <a:pPr marL="0" indent="0">
              <a:buNone/>
            </a:pPr>
            <a:endParaRPr lang="en-GB" altLang="en-US" sz="3200" dirty="0">
              <a:latin typeface="Arial" panose="020B0604020202020204" pitchFamily="34" charset="0"/>
              <a:cs typeface="Arial" panose="020B0604020202020204" pitchFamily="34" charset="0"/>
            </a:endParaRPr>
          </a:p>
        </p:txBody>
      </p:sp>
      <p:sp>
        <p:nvSpPr>
          <p:cNvPr id="5" name="Rectangle 4"/>
          <p:cNvSpPr/>
          <p:nvPr/>
        </p:nvSpPr>
        <p:spPr>
          <a:xfrm>
            <a:off x="1519931" y="3002961"/>
            <a:ext cx="193194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Race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8978093" y="2903095"/>
            <a:ext cx="1598516"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Age</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4722067" y="2967335"/>
            <a:ext cx="274786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Gender</a:t>
            </a:r>
          </a:p>
        </p:txBody>
      </p:sp>
      <p:sp>
        <p:nvSpPr>
          <p:cNvPr id="8" name="TextBox 7"/>
          <p:cNvSpPr txBox="1"/>
          <p:nvPr/>
        </p:nvSpPr>
        <p:spPr>
          <a:xfrm>
            <a:off x="685800" y="4073236"/>
            <a:ext cx="10310751" cy="2523768"/>
          </a:xfrm>
          <a:prstGeom prst="rect">
            <a:avLst/>
          </a:prstGeom>
          <a:noFill/>
        </p:spPr>
        <p:txBody>
          <a:bodyPr wrap="square" rtlCol="0">
            <a:spAutoFit/>
          </a:bodyPr>
          <a:lstStyle/>
          <a:p>
            <a:endParaRPr lang="en-GB" altLang="en-US"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When we have the freedom to live and be who we want to be, it results in an interesting mix of people.</a:t>
            </a:r>
          </a:p>
          <a:p>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Diversity is a mix of things... </a:t>
            </a:r>
          </a:p>
          <a:p>
            <a:endParaRPr lang="en-GB" sz="2800" dirty="0"/>
          </a:p>
        </p:txBody>
      </p:sp>
    </p:spTree>
    <p:extLst>
      <p:ext uri="{BB962C8B-B14F-4D97-AF65-F5344CB8AC3E}">
        <p14:creationId xmlns:p14="http://schemas.microsoft.com/office/powerpoint/2010/main" val="4141285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altLang="en-US" sz="4800" dirty="0">
                <a:latin typeface="Arial Black" panose="020B0A04020102020204" pitchFamily="34" charset="0"/>
                <a:cs typeface="Arial" panose="020B0604020202020204" pitchFamily="34" charset="0"/>
              </a:rPr>
              <a:t>Diversity in the UK…</a:t>
            </a:r>
            <a:endParaRPr lang="en-GB" sz="4800" dirty="0">
              <a:latin typeface="Arial Black" panose="020B0A04020102020204" pitchFamily="34" charset="0"/>
            </a:endParaRPr>
          </a:p>
        </p:txBody>
      </p:sp>
      <p:sp>
        <p:nvSpPr>
          <p:cNvPr id="3" name="Content Placeholder 2"/>
          <p:cNvSpPr>
            <a:spLocks noGrp="1"/>
          </p:cNvSpPr>
          <p:nvPr>
            <p:ph idx="1"/>
          </p:nvPr>
        </p:nvSpPr>
        <p:spPr>
          <a:xfrm>
            <a:off x="816428" y="2237716"/>
            <a:ext cx="10820400" cy="4024125"/>
          </a:xfrm>
        </p:spPr>
        <p:txBody>
          <a:bodyPr/>
          <a:lstStyle/>
          <a:p>
            <a:r>
              <a:rPr lang="en-GB" altLang="en-US" sz="2400" dirty="0">
                <a:latin typeface="Arial" panose="020B0604020202020204" pitchFamily="34" charset="0"/>
                <a:cs typeface="Arial" panose="020B0604020202020204" pitchFamily="34" charset="0"/>
              </a:rPr>
              <a:t>Down to our deepest historic roots, Britain has always been a diverse nation with people arriving here from all over the world!</a:t>
            </a:r>
          </a:p>
          <a:p>
            <a:r>
              <a:rPr lang="en-GB" altLang="en-US" sz="2400" dirty="0">
                <a:latin typeface="Arial" panose="020B0604020202020204" pitchFamily="34" charset="0"/>
                <a:cs typeface="Arial" panose="020B0604020202020204" pitchFamily="34" charset="0"/>
              </a:rPr>
              <a:t>As people from around the world arrive in Britain, they all contribute their own ethnic and cultural influence to our society...</a:t>
            </a:r>
          </a:p>
          <a:p>
            <a:endParaRPr lang="en-GB" altLang="en-US" sz="24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rotWithShape="1">
          <a:blip r:embed="rId3"/>
          <a:srcRect l="6674" r="1118" b="2046"/>
          <a:stretch/>
        </p:blipFill>
        <p:spPr>
          <a:xfrm>
            <a:off x="9871587" y="5819684"/>
            <a:ext cx="2132638" cy="884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l="34402" t="29530" r="36809" b="15820"/>
          <a:stretch>
            <a:fillRect/>
          </a:stretch>
        </p:blipFill>
        <p:spPr bwMode="auto">
          <a:xfrm>
            <a:off x="1285261" y="3991897"/>
            <a:ext cx="143986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W:\Equality and Human Rights\Creative\Imagery\Vik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38112"/>
          <a:stretch/>
        </p:blipFill>
        <p:spPr bwMode="auto">
          <a:xfrm>
            <a:off x="4963021" y="4092783"/>
            <a:ext cx="1639858" cy="175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anlc_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801" y="5084285"/>
            <a:ext cx="1952540" cy="147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http://www.icej.org/mlm/admin/images/icejnews/Exodus-pic-web.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7396" y="3982215"/>
            <a:ext cx="25209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H18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95559" y="5092206"/>
            <a:ext cx="2565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5065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5400" dirty="0">
                <a:latin typeface="Arial Black" panose="020B0A04020102020204" pitchFamily="34" charset="0"/>
                <a:cs typeface="Arial" panose="020B0604020202020204" pitchFamily="34" charset="0"/>
              </a:rPr>
              <a:t>A mix of food…</a:t>
            </a:r>
            <a:endParaRPr lang="en-GB" sz="5400" dirty="0">
              <a:latin typeface="Arial Black" panose="020B0A04020102020204" pitchFamily="34" charset="0"/>
            </a:endParaRPr>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36" y="2149512"/>
            <a:ext cx="199231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68" y="3430475"/>
            <a:ext cx="22574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13" y="1977989"/>
            <a:ext cx="2482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080" y="3635339"/>
            <a:ext cx="197326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2132" y="2594656"/>
            <a:ext cx="23161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3505" y="4103652"/>
            <a:ext cx="27035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616" y="4664795"/>
            <a:ext cx="15335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8294" y="2146718"/>
            <a:ext cx="22320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2717" y="3240052"/>
            <a:ext cx="1778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12"/>
          <a:srcRect l="6674" r="1118" b="2046"/>
          <a:stretch/>
        </p:blipFill>
        <p:spPr>
          <a:xfrm>
            <a:off x="9871587" y="5996762"/>
            <a:ext cx="2132638" cy="70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267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altLang="en-US" sz="4800" dirty="0">
                <a:latin typeface="Arial Black" panose="020B0A04020102020204" pitchFamily="34" charset="0"/>
                <a:cs typeface="Arial" panose="020B0604020202020204" pitchFamily="34" charset="0"/>
              </a:rPr>
              <a:t>A mix of music and dance…</a:t>
            </a:r>
            <a:endParaRPr lang="en-GB" sz="4800" dirty="0">
              <a:latin typeface="Arial Black" panose="020B0A04020102020204" pitchFamily="34" charset="0"/>
            </a:endParaRPr>
          </a:p>
        </p:txBody>
      </p:sp>
      <p:pic>
        <p:nvPicPr>
          <p:cNvPr id="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81" y="2057401"/>
            <a:ext cx="13906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00" y="3235252"/>
            <a:ext cx="20875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72" y="4539881"/>
            <a:ext cx="13906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4518" y="4742121"/>
            <a:ext cx="2062163" cy="158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5416" y="3053317"/>
            <a:ext cx="2305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http://www.firstnews.co.uk/site_data/images/tinie_tempah_4c88b528c5f2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921" y="2594621"/>
            <a:ext cx="20161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3004" y="4415465"/>
            <a:ext cx="22780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3046" y="2423319"/>
            <a:ext cx="2277252" cy="171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8054" y="4133851"/>
            <a:ext cx="2153981" cy="17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12"/>
          <a:srcRect l="6674" r="1118" b="2046"/>
          <a:stretch/>
        </p:blipFill>
        <p:spPr>
          <a:xfrm>
            <a:off x="9871587" y="5984005"/>
            <a:ext cx="2132638" cy="70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41540" y="3747718"/>
            <a:ext cx="15875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6681" y="4641777"/>
            <a:ext cx="1478423"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20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5400" dirty="0">
                <a:latin typeface="Arial Black" panose="020B0A04020102020204" pitchFamily="34" charset="0"/>
                <a:cs typeface="Arial" panose="020B0604020202020204" pitchFamily="34" charset="0"/>
              </a:rPr>
              <a:t>A mix of sports…</a:t>
            </a:r>
            <a:endParaRPr lang="en-GB" sz="5400" dirty="0">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313083" y="2057401"/>
            <a:ext cx="2927074" cy="2305877"/>
          </a:xfrm>
          <a:prstGeom prst="rect">
            <a:avLst/>
          </a:prstGeom>
        </p:spPr>
      </p:pic>
      <p:pic>
        <p:nvPicPr>
          <p:cNvPr id="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56" y="3350429"/>
            <a:ext cx="2418521" cy="207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573" y="2149268"/>
            <a:ext cx="176681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292599"/>
            <a:ext cx="2436674" cy="175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3433" y="4363278"/>
            <a:ext cx="2389187" cy="18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680" y="2904917"/>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14896" y="1920668"/>
            <a:ext cx="144938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10"/>
          <a:srcRect l="6674" r="1118" b="2046"/>
          <a:stretch/>
        </p:blipFill>
        <p:spPr>
          <a:xfrm>
            <a:off x="9871587" y="6042990"/>
            <a:ext cx="2132638" cy="70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93687" y="3949038"/>
            <a:ext cx="19558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912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212</TotalTime>
  <Words>868</Words>
  <Application>Microsoft Office PowerPoint</Application>
  <PresentationFormat>Widescreen</PresentationFormat>
  <Paragraphs>110</Paragraphs>
  <Slides>15</Slides>
  <Notes>14</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Vapor Trail</vt:lpstr>
      <vt:lpstr>Diversity</vt:lpstr>
      <vt:lpstr>PowerPoint Presentation</vt:lpstr>
      <vt:lpstr>PowerPoint Presentation</vt:lpstr>
      <vt:lpstr>PowerPoint Presentation</vt:lpstr>
      <vt:lpstr>Diversity...</vt:lpstr>
      <vt:lpstr>Diversity in the UK…</vt:lpstr>
      <vt:lpstr>A mix of food…</vt:lpstr>
      <vt:lpstr>A mix of music and dance…</vt:lpstr>
      <vt:lpstr>A mix of sports…</vt:lpstr>
      <vt:lpstr>A mix of fashion…</vt:lpstr>
      <vt:lpstr>Ethnic diversity…</vt:lpstr>
      <vt:lpstr>Respecting and tolerating differences</vt:lpstr>
      <vt:lpstr>Be proud…</vt:lpstr>
      <vt:lpstr>PowerPoint Presentation</vt:lpstr>
      <vt:lpstr>PowerPoint Presentation</vt:lpstr>
    </vt:vector>
  </TitlesOfParts>
  <Company>BwDBC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dc:title>
  <dc:creator>Rehana Suleman</dc:creator>
  <cp:lastModifiedBy>Raeesa Patel</cp:lastModifiedBy>
  <cp:revision>77</cp:revision>
  <dcterms:created xsi:type="dcterms:W3CDTF">2023-04-06T13:55:10Z</dcterms:created>
  <dcterms:modified xsi:type="dcterms:W3CDTF">2023-11-14T17:41:24Z</dcterms:modified>
</cp:coreProperties>
</file>