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7"/>
  </p:notesMasterIdLst>
  <p:handoutMasterIdLst>
    <p:handoutMasterId r:id="rId28"/>
  </p:handoutMasterIdLst>
  <p:sldIdLst>
    <p:sldId id="256" r:id="rId6"/>
    <p:sldId id="297" r:id="rId7"/>
    <p:sldId id="298" r:id="rId8"/>
    <p:sldId id="299" r:id="rId9"/>
    <p:sldId id="284" r:id="rId10"/>
    <p:sldId id="270" r:id="rId11"/>
    <p:sldId id="286" r:id="rId12"/>
    <p:sldId id="287" r:id="rId13"/>
    <p:sldId id="288" r:id="rId14"/>
    <p:sldId id="289" r:id="rId15"/>
    <p:sldId id="278" r:id="rId16"/>
    <p:sldId id="300" r:id="rId17"/>
    <p:sldId id="292" r:id="rId18"/>
    <p:sldId id="291" r:id="rId19"/>
    <p:sldId id="293" r:id="rId20"/>
    <p:sldId id="296" r:id="rId21"/>
    <p:sldId id="279" r:id="rId22"/>
    <p:sldId id="285" r:id="rId23"/>
    <p:sldId id="280" r:id="rId24"/>
    <p:sldId id="295" r:id="rId25"/>
    <p:sldId id="30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9574A-FAFC-2140-1429-AC4B17B143D5}" v="133" dt="2024-09-18T16:00:31.877"/>
    <p1510:client id="{E24FB301-4E55-4039-B604-A51B2BD2A5DE}" v="1257" dt="2024-09-18T19:29:57.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851A432-71C8-40FC-9FA7-49C149D56AF4}" type="datetimeFigureOut">
              <a:rPr lang="en-GB" smtClean="0"/>
              <a:t>19/09/2024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EC61D4-3986-4C0F-96F7-1E260817C50D}" type="slidenum">
              <a:rPr lang="en-GB" smtClean="0"/>
              <a:t>‹#›</a:t>
            </a:fld>
            <a:endParaRPr lang="en-GB"/>
          </a:p>
        </p:txBody>
      </p:sp>
    </p:spTree>
    <p:extLst>
      <p:ext uri="{BB962C8B-B14F-4D97-AF65-F5344CB8AC3E}">
        <p14:creationId xmlns:p14="http://schemas.microsoft.com/office/powerpoint/2010/main" val="108877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E79CB2-79FB-4C7D-AAC7-EE336E42BA38}" type="datetimeFigureOut">
              <a:rPr lang="en-GB" smtClean="0"/>
              <a:t>19/09/2024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50AFC3-3C70-481D-B50E-8416DEF0EE07}" type="slidenum">
              <a:rPr lang="en-GB" smtClean="0"/>
              <a:t>‹#›</a:t>
            </a:fld>
            <a:endParaRPr lang="en-GB"/>
          </a:p>
        </p:txBody>
      </p:sp>
    </p:spTree>
    <p:extLst>
      <p:ext uri="{BB962C8B-B14F-4D97-AF65-F5344CB8AC3E}">
        <p14:creationId xmlns:p14="http://schemas.microsoft.com/office/powerpoint/2010/main" val="83563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9B3A-44B1-4CAC-861D-2B09BB6E31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EB0158-E838-4514-9899-E5BD115504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4BD602-BF89-42AA-81FF-C67D430D1905}"/>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5" name="Footer Placeholder 4">
            <a:extLst>
              <a:ext uri="{FF2B5EF4-FFF2-40B4-BE49-F238E27FC236}">
                <a16:creationId xmlns:a16="http://schemas.microsoft.com/office/drawing/2014/main" id="{F1778BDE-169D-45F9-91CC-136C66E0B8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E94E3D-7263-40F9-822A-88B25A40610C}"/>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91339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027B-564A-47C3-B2FB-598BA74CFF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B54CAF-5387-4616-85B3-8599682EFA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D6FC8-F510-470D-9730-0AA0CC5EFD25}"/>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5" name="Footer Placeholder 4">
            <a:extLst>
              <a:ext uri="{FF2B5EF4-FFF2-40B4-BE49-F238E27FC236}">
                <a16:creationId xmlns:a16="http://schemas.microsoft.com/office/drawing/2014/main" id="{6854C4D8-8276-413D-9132-09FDFA59C4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5D66A9-6208-4FB7-983A-C715C3CE0E02}"/>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77862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D85265-6609-4EA1-9947-99275DC91D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4B5026-7150-4244-9AD0-F829BB6A1F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60862-CE29-451A-9E34-8304380D289A}"/>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5" name="Footer Placeholder 4">
            <a:extLst>
              <a:ext uri="{FF2B5EF4-FFF2-40B4-BE49-F238E27FC236}">
                <a16:creationId xmlns:a16="http://schemas.microsoft.com/office/drawing/2014/main" id="{44A490FF-E614-4E40-A54F-C156D4D230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85FDA-FBCC-4F9C-87C8-64260891D7BC}"/>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327907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DCF07ED-84EA-4E19-A69A-F7435BB73217}" type="slidenum">
              <a:rPr lang="en-US" altLang="en-US"/>
              <a:pPr>
                <a:defRPr/>
              </a:pPr>
              <a:t>‹#›</a:t>
            </a:fld>
            <a:endParaRPr lang="en-US" altLang="en-US"/>
          </a:p>
        </p:txBody>
      </p:sp>
    </p:spTree>
    <p:extLst>
      <p:ext uri="{BB962C8B-B14F-4D97-AF65-F5344CB8AC3E}">
        <p14:creationId xmlns:p14="http://schemas.microsoft.com/office/powerpoint/2010/main" val="223448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AA608D30-427B-47E7-BF30-DE99967C6882}" type="slidenum">
              <a:rPr lang="en-US" altLang="en-US"/>
              <a:pPr>
                <a:defRPr/>
              </a:pPr>
              <a:t>‹#›</a:t>
            </a:fld>
            <a:endParaRPr lang="en-US" altLang="en-US"/>
          </a:p>
        </p:txBody>
      </p:sp>
    </p:spTree>
    <p:extLst>
      <p:ext uri="{BB962C8B-B14F-4D97-AF65-F5344CB8AC3E}">
        <p14:creationId xmlns:p14="http://schemas.microsoft.com/office/powerpoint/2010/main" val="15066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990FBE1F-9951-45D6-83C9-76E17FAF723E}" type="slidenum">
              <a:rPr lang="en-US" altLang="en-US"/>
              <a:pPr>
                <a:defRPr/>
              </a:pPr>
              <a:t>‹#›</a:t>
            </a:fld>
            <a:endParaRPr lang="en-US" altLang="en-US"/>
          </a:p>
        </p:txBody>
      </p:sp>
    </p:spTree>
    <p:extLst>
      <p:ext uri="{BB962C8B-B14F-4D97-AF65-F5344CB8AC3E}">
        <p14:creationId xmlns:p14="http://schemas.microsoft.com/office/powerpoint/2010/main" val="10520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1"/>
            <a:ext cx="5382684"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600201"/>
            <a:ext cx="53848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974B963-73E7-4127-8F14-FEEE3256E1D8}" type="slidenum">
              <a:rPr lang="en-US" altLang="en-US"/>
              <a:pPr>
                <a:defRPr/>
              </a:pPr>
              <a:t>‹#›</a:t>
            </a:fld>
            <a:endParaRPr lang="en-US" altLang="en-US"/>
          </a:p>
        </p:txBody>
      </p:sp>
    </p:spTree>
    <p:extLst>
      <p:ext uri="{BB962C8B-B14F-4D97-AF65-F5344CB8AC3E}">
        <p14:creationId xmlns:p14="http://schemas.microsoft.com/office/powerpoint/2010/main" val="143548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B5984639-FEA7-4471-B0C9-2F8F6C07A8F0}" type="slidenum">
              <a:rPr lang="en-US" altLang="en-US"/>
              <a:pPr>
                <a:defRPr/>
              </a:pPr>
              <a:t>‹#›</a:t>
            </a:fld>
            <a:endParaRPr lang="en-US" altLang="en-US"/>
          </a:p>
        </p:txBody>
      </p:sp>
    </p:spTree>
    <p:extLst>
      <p:ext uri="{BB962C8B-B14F-4D97-AF65-F5344CB8AC3E}">
        <p14:creationId xmlns:p14="http://schemas.microsoft.com/office/powerpoint/2010/main" val="372812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3B67BF38-BA45-48B4-8A9C-C6F1906C63F1}" type="slidenum">
              <a:rPr lang="en-US" altLang="en-US"/>
              <a:pPr>
                <a:defRPr/>
              </a:pPr>
              <a:t>‹#›</a:t>
            </a:fld>
            <a:endParaRPr lang="en-US" altLang="en-US"/>
          </a:p>
        </p:txBody>
      </p:sp>
    </p:spTree>
    <p:extLst>
      <p:ext uri="{BB962C8B-B14F-4D97-AF65-F5344CB8AC3E}">
        <p14:creationId xmlns:p14="http://schemas.microsoft.com/office/powerpoint/2010/main" val="263319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0ACFE3A9-08CC-423C-B9B9-5F51A8B948EE}" type="slidenum">
              <a:rPr lang="en-US" altLang="en-US"/>
              <a:pPr>
                <a:defRPr/>
              </a:pPr>
              <a:t>‹#›</a:t>
            </a:fld>
            <a:endParaRPr lang="en-US" altLang="en-US"/>
          </a:p>
        </p:txBody>
      </p:sp>
    </p:spTree>
    <p:extLst>
      <p:ext uri="{BB962C8B-B14F-4D97-AF65-F5344CB8AC3E}">
        <p14:creationId xmlns:p14="http://schemas.microsoft.com/office/powerpoint/2010/main" val="240373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13C8448-C495-4239-8C8F-016BAE2896A5}" type="slidenum">
              <a:rPr lang="en-US" altLang="en-US"/>
              <a:pPr>
                <a:defRPr/>
              </a:pPr>
              <a:t>‹#›</a:t>
            </a:fld>
            <a:endParaRPr lang="en-US" altLang="en-US"/>
          </a:p>
        </p:txBody>
      </p:sp>
    </p:spTree>
    <p:extLst>
      <p:ext uri="{BB962C8B-B14F-4D97-AF65-F5344CB8AC3E}">
        <p14:creationId xmlns:p14="http://schemas.microsoft.com/office/powerpoint/2010/main" val="409857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ED23-D35E-430C-B83B-755AD5CDC6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D719C8-5A81-4B1F-9D99-621AC38AE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2024E-32F2-432C-97B9-99D30F8C9635}"/>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5" name="Footer Placeholder 4">
            <a:extLst>
              <a:ext uri="{FF2B5EF4-FFF2-40B4-BE49-F238E27FC236}">
                <a16:creationId xmlns:a16="http://schemas.microsoft.com/office/drawing/2014/main" id="{99A95AFB-2DE2-441D-A58E-D7CDA3B30C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3581A-81DE-45E2-82C0-4E2B90525DB1}"/>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815196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E416751A-4D5C-47BC-A4B9-78412AA3AE4D}" type="slidenum">
              <a:rPr lang="en-US" altLang="en-US"/>
              <a:pPr>
                <a:defRPr/>
              </a:pPr>
              <a:t>‹#›</a:t>
            </a:fld>
            <a:endParaRPr lang="en-US" altLang="en-US"/>
          </a:p>
        </p:txBody>
      </p:sp>
    </p:spTree>
    <p:extLst>
      <p:ext uri="{BB962C8B-B14F-4D97-AF65-F5344CB8AC3E}">
        <p14:creationId xmlns:p14="http://schemas.microsoft.com/office/powerpoint/2010/main" val="1881159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52F57C4-5126-4EDB-A629-C21ECA5DE199}" type="slidenum">
              <a:rPr lang="en-US" altLang="en-US"/>
              <a:pPr>
                <a:defRPr/>
              </a:pPr>
              <a:t>‹#›</a:t>
            </a:fld>
            <a:endParaRPr lang="en-US" altLang="en-US"/>
          </a:p>
        </p:txBody>
      </p:sp>
    </p:spTree>
    <p:extLst>
      <p:ext uri="{BB962C8B-B14F-4D97-AF65-F5344CB8AC3E}">
        <p14:creationId xmlns:p14="http://schemas.microsoft.com/office/powerpoint/2010/main" val="3269081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1084" cy="58499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6B336E5-BCB5-447A-A3E4-06FE119AE60F}" type="slidenum">
              <a:rPr lang="en-US" altLang="en-US"/>
              <a:pPr>
                <a:defRPr/>
              </a:pPr>
              <a:t>‹#›</a:t>
            </a:fld>
            <a:endParaRPr lang="en-US" altLang="en-US"/>
          </a:p>
        </p:txBody>
      </p:sp>
    </p:spTree>
    <p:extLst>
      <p:ext uri="{BB962C8B-B14F-4D97-AF65-F5344CB8AC3E}">
        <p14:creationId xmlns:p14="http://schemas.microsoft.com/office/powerpoint/2010/main" val="2746073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4BD91DB9-604F-4B88-83F3-D7F0A4836F9F}" type="slidenum">
              <a:rPr lang="en-US" altLang="en-US"/>
              <a:pPr>
                <a:defRPr/>
              </a:pPr>
              <a:t>‹#›</a:t>
            </a:fld>
            <a:endParaRPr lang="en-US" altLang="en-US"/>
          </a:p>
        </p:txBody>
      </p:sp>
    </p:spTree>
    <p:extLst>
      <p:ext uri="{BB962C8B-B14F-4D97-AF65-F5344CB8AC3E}">
        <p14:creationId xmlns:p14="http://schemas.microsoft.com/office/powerpoint/2010/main" val="18442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02FA-9618-4D6A-904C-73D9DE02A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169E96-4607-4779-9746-D359B41A33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3E5374-6C51-49DD-B1C6-E82945B0348B}"/>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5" name="Footer Placeholder 4">
            <a:extLst>
              <a:ext uri="{FF2B5EF4-FFF2-40B4-BE49-F238E27FC236}">
                <a16:creationId xmlns:a16="http://schemas.microsoft.com/office/drawing/2014/main" id="{E6BAEE54-3C91-4D00-B2F9-49F78AA64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5C4DBA-D3E0-408B-ABA3-7C5C05C11F16}"/>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215858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EF17-7D7F-45B8-9275-F16C42D634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F282F0-E7F8-47AB-AAFD-2A4D53166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D97E97-805F-407C-9696-5400945FF1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C0C0FC-622A-4360-AAF4-1F57B5B56AE3}"/>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6" name="Footer Placeholder 5">
            <a:extLst>
              <a:ext uri="{FF2B5EF4-FFF2-40B4-BE49-F238E27FC236}">
                <a16:creationId xmlns:a16="http://schemas.microsoft.com/office/drawing/2014/main" id="{0016368D-2EDA-4731-A1BE-0A0976B714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898615-5E59-40E6-94F2-EE3D35F3A513}"/>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284721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65A3-99B7-45DB-A5DE-A8510E3ADB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51AA95-3A45-4FE4-AE77-222CA8058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E2E741-5D4F-4551-8FE8-6951F1008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49229-9D71-4B8C-825B-E4DC81A4C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3DA57C-3E33-49B2-89C8-DA54564B7B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383FF9-1C71-4A82-8D65-BDDF8A79EF10}"/>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8" name="Footer Placeholder 7">
            <a:extLst>
              <a:ext uri="{FF2B5EF4-FFF2-40B4-BE49-F238E27FC236}">
                <a16:creationId xmlns:a16="http://schemas.microsoft.com/office/drawing/2014/main" id="{56E0DEB5-5571-4BFA-9DFB-39264ED189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C9D1AA-7838-4A40-A5A3-7F2B80239906}"/>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148281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B11B-A4D6-43AD-9901-52769AD92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D28E73-BB2F-4652-A0B5-BEE501A791DE}"/>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4" name="Footer Placeholder 3">
            <a:extLst>
              <a:ext uri="{FF2B5EF4-FFF2-40B4-BE49-F238E27FC236}">
                <a16:creationId xmlns:a16="http://schemas.microsoft.com/office/drawing/2014/main" id="{F6DB8006-25F2-466C-8ED3-18D62ECB37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64D689-4C1B-4B05-A5CC-57135FEE0884}"/>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113666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A4BD5-D9FB-43BF-AB0D-35ECAE9086D8}"/>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3" name="Footer Placeholder 2">
            <a:extLst>
              <a:ext uri="{FF2B5EF4-FFF2-40B4-BE49-F238E27FC236}">
                <a16:creationId xmlns:a16="http://schemas.microsoft.com/office/drawing/2014/main" id="{A5EC3F22-B9F8-4BEA-A955-6F936DC4C3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026D44-04E8-415C-94D6-5D39EEA51435}"/>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114281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EB6B-7CD1-46C4-A624-7F8332D38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CE7959-4A54-4A4B-B34F-D80BC42266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99943A-B0C1-4CB7-85D2-904723348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3FC25-15FC-4099-821C-199928EFE6F5}"/>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6" name="Footer Placeholder 5">
            <a:extLst>
              <a:ext uri="{FF2B5EF4-FFF2-40B4-BE49-F238E27FC236}">
                <a16:creationId xmlns:a16="http://schemas.microsoft.com/office/drawing/2014/main" id="{BC026E56-02FD-4BD2-9CE9-05F40685FA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36F578-90BC-4099-BCDC-350358437006}"/>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424902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E8F4-33AA-4E9F-8BDE-5A9A186FA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31BE49-2ACB-4C69-8007-4FD11C466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C67AAF-DB96-4CD1-B603-AF196A3B6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83A41-2783-4EB1-9667-0D75C982C614}"/>
              </a:ext>
            </a:extLst>
          </p:cNvPr>
          <p:cNvSpPr>
            <a:spLocks noGrp="1"/>
          </p:cNvSpPr>
          <p:nvPr>
            <p:ph type="dt" sz="half" idx="10"/>
          </p:nvPr>
        </p:nvSpPr>
        <p:spPr/>
        <p:txBody>
          <a:bodyPr/>
          <a:lstStyle/>
          <a:p>
            <a:fld id="{403D9C7D-0DAC-4980-B976-2A0B212A4893}" type="datetimeFigureOut">
              <a:rPr lang="en-GB" smtClean="0"/>
              <a:t>19/09/2024</a:t>
            </a:fld>
            <a:endParaRPr lang="en-GB"/>
          </a:p>
        </p:txBody>
      </p:sp>
      <p:sp>
        <p:nvSpPr>
          <p:cNvPr id="6" name="Footer Placeholder 5">
            <a:extLst>
              <a:ext uri="{FF2B5EF4-FFF2-40B4-BE49-F238E27FC236}">
                <a16:creationId xmlns:a16="http://schemas.microsoft.com/office/drawing/2014/main" id="{BA166CC2-AE49-45A2-8F08-7DCC2C6EAA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F8F22F-7E40-4F78-B62F-A54479A1E18B}"/>
              </a:ext>
            </a:extLst>
          </p:cNvPr>
          <p:cNvSpPr>
            <a:spLocks noGrp="1"/>
          </p:cNvSpPr>
          <p:nvPr>
            <p:ph type="sldNum" sz="quarter" idx="12"/>
          </p:nvPr>
        </p:nvSpPr>
        <p:spPr/>
        <p:txBody>
          <a:bodyPr/>
          <a:lstStyle/>
          <a:p>
            <a:fld id="{A802C120-07CA-4E59-9496-1FF72FB1584B}" type="slidenum">
              <a:rPr lang="en-GB" smtClean="0"/>
              <a:t>‹#›</a:t>
            </a:fld>
            <a:endParaRPr lang="en-GB"/>
          </a:p>
        </p:txBody>
      </p:sp>
    </p:spTree>
    <p:extLst>
      <p:ext uri="{BB962C8B-B14F-4D97-AF65-F5344CB8AC3E}">
        <p14:creationId xmlns:p14="http://schemas.microsoft.com/office/powerpoint/2010/main" val="176708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56400-3B2A-41A0-9C5F-46C32C4E6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673CC-AE62-47CA-AF99-1D66BB4870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670B9E-9C63-49A1-96AF-CA44658D2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D9C7D-0DAC-4980-B976-2A0B212A4893}" type="datetimeFigureOut">
              <a:rPr lang="en-GB" smtClean="0"/>
              <a:t>19/09/2024</a:t>
            </a:fld>
            <a:endParaRPr lang="en-GB"/>
          </a:p>
        </p:txBody>
      </p:sp>
      <p:sp>
        <p:nvSpPr>
          <p:cNvPr id="5" name="Footer Placeholder 4">
            <a:extLst>
              <a:ext uri="{FF2B5EF4-FFF2-40B4-BE49-F238E27FC236}">
                <a16:creationId xmlns:a16="http://schemas.microsoft.com/office/drawing/2014/main" id="{69824F33-5EB2-418A-8408-F70B2BD70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4CD3CA-34E1-4E32-881D-482384AA5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2C120-07CA-4E59-9496-1FF72FB1584B}" type="slidenum">
              <a:rPr lang="en-GB" smtClean="0"/>
              <a:t>‹#›</a:t>
            </a:fld>
            <a:endParaRPr lang="en-GB"/>
          </a:p>
        </p:txBody>
      </p:sp>
    </p:spTree>
    <p:extLst>
      <p:ext uri="{BB962C8B-B14F-4D97-AF65-F5344CB8AC3E}">
        <p14:creationId xmlns:p14="http://schemas.microsoft.com/office/powerpoint/2010/main" val="3981932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1" y="274638"/>
            <a:ext cx="10970684"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609601" y="1600201"/>
            <a:ext cx="10970684"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p:cNvSpPr>
            <a:spLocks noGrp="1" noChangeArrowheads="1"/>
          </p:cNvSpPr>
          <p:nvPr>
            <p:ph type="dt"/>
          </p:nvPr>
        </p:nvSpPr>
        <p:spPr bwMode="auto">
          <a:xfrm>
            <a:off x="609601" y="6245226"/>
            <a:ext cx="2842684"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defTabSz="449263" fontAlgn="base">
              <a:spcBef>
                <a:spcPct val="0"/>
              </a:spcBef>
              <a:spcAft>
                <a:spcPct val="0"/>
              </a:spcAft>
              <a:buClr>
                <a:srgbClr val="000000"/>
              </a:buClr>
              <a:buSzPct val="100000"/>
              <a:defRPr/>
            </a:pPr>
            <a:endParaRPr lang="en-US" altLang="en-US"/>
          </a:p>
        </p:txBody>
      </p:sp>
      <p:sp>
        <p:nvSpPr>
          <p:cNvPr id="1028" name="Rectangle 4"/>
          <p:cNvSpPr>
            <a:spLocks noGrp="1" noChangeArrowheads="1"/>
          </p:cNvSpPr>
          <p:nvPr>
            <p:ph type="ftr"/>
          </p:nvPr>
        </p:nvSpPr>
        <p:spPr bwMode="auto">
          <a:xfrm>
            <a:off x="4165601" y="6245226"/>
            <a:ext cx="3858684"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defTabSz="449263" fontAlgn="base">
              <a:spcBef>
                <a:spcPct val="0"/>
              </a:spcBef>
              <a:spcAft>
                <a:spcPct val="0"/>
              </a:spcAft>
              <a:buClr>
                <a:srgbClr val="000000"/>
              </a:buClr>
              <a:buSzPct val="100000"/>
              <a:defRPr/>
            </a:pPr>
            <a:endParaRPr lang="en-US" altLang="en-US"/>
          </a:p>
        </p:txBody>
      </p:sp>
      <p:sp>
        <p:nvSpPr>
          <p:cNvPr id="1029" name="Rectangle 5"/>
          <p:cNvSpPr>
            <a:spLocks noGrp="1" noChangeArrowheads="1"/>
          </p:cNvSpPr>
          <p:nvPr>
            <p:ph type="sldNum"/>
          </p:nvPr>
        </p:nvSpPr>
        <p:spPr bwMode="auto">
          <a:xfrm>
            <a:off x="8737601" y="6245226"/>
            <a:ext cx="2842684"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defTabSz="449263" fontAlgn="base">
              <a:spcBef>
                <a:spcPct val="0"/>
              </a:spcBef>
              <a:spcAft>
                <a:spcPct val="0"/>
              </a:spcAft>
              <a:buClr>
                <a:srgbClr val="000000"/>
              </a:buClr>
              <a:buSzPct val="100000"/>
              <a:defRPr/>
            </a:pPr>
            <a:fld id="{BC957005-592D-4FBF-AFB1-EAF7C37EAB7F}" type="slidenum">
              <a:rPr lang="en-US" altLang="en-US" smtClean="0"/>
              <a:pPr defTabSz="449263" fontAlgn="base">
                <a:spcBef>
                  <a:spcPct val="0"/>
                </a:spcBef>
                <a:spcAft>
                  <a:spcPct val="0"/>
                </a:spcAft>
                <a:buClr>
                  <a:srgbClr val="000000"/>
                </a:buClr>
                <a:buSzPct val="100000"/>
                <a:defRPr/>
              </a:pPr>
              <a:t>‹#›</a:t>
            </a:fld>
            <a:endParaRPr lang="en-US" altLang="en-US"/>
          </a:p>
        </p:txBody>
      </p:sp>
    </p:spTree>
    <p:extLst>
      <p:ext uri="{BB962C8B-B14F-4D97-AF65-F5344CB8AC3E}">
        <p14:creationId xmlns:p14="http://schemas.microsoft.com/office/powerpoint/2010/main" val="1074204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signnominees.com/apps/phonics-fun" TargetMode="External"/><Relationship Id="rId7" Type="http://schemas.openxmlformats.org/officeDocument/2006/relationships/hyperlink" Target="http://www.kerrywritersmuseum.com/culturalevent/creative-writing-kid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sap.academy/curriculum-reading/"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clipart-library.com/clipart/phonics-clipart_7.html" TargetMode="External"/><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hyperlink" Target="https://www.vecteezy.com/png/11099620-yellow-hand-showing-symbol-png"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wcrossing.com/article/900047533/40-Books-Every-Attorney-Should-Read/"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mavink.com/explore/Talking-Emoji-Clip-Ar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cliparting.com/free-key-clipart-4268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learningprintable.com/tag/lowercase-alphabet/"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teaching-wiki/digraph"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twinkl.co.uk/teaching-wiki/trigrap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8841-8F49-46AA-94E7-BA8911A18B73}"/>
              </a:ext>
            </a:extLst>
          </p:cNvPr>
          <p:cNvSpPr>
            <a:spLocks noGrp="1"/>
          </p:cNvSpPr>
          <p:nvPr>
            <p:ph type="ctrTitle"/>
          </p:nvPr>
        </p:nvSpPr>
        <p:spPr/>
        <p:txBody>
          <a:bodyPr>
            <a:normAutofit fontScale="90000"/>
          </a:bodyPr>
          <a:lstStyle/>
          <a:p>
            <a:r>
              <a:rPr lang="en-GB" dirty="0">
                <a:latin typeface="Comic Sans MS" panose="030F0702030302020204" pitchFamily="66" charset="0"/>
              </a:rPr>
              <a:t>Unlocking Literacy</a:t>
            </a:r>
            <a:br>
              <a:rPr lang="en-GB" dirty="0">
                <a:latin typeface="Comic Sans MS" panose="030F0702030302020204" pitchFamily="66" charset="0"/>
              </a:rPr>
            </a:br>
            <a:br>
              <a:rPr lang="en-GB" sz="3200" dirty="0">
                <a:latin typeface="Comic Sans MS" panose="030F0702030302020204" pitchFamily="66" charset="0"/>
              </a:rPr>
            </a:br>
            <a:r>
              <a:rPr lang="en-GB" sz="3200" dirty="0">
                <a:latin typeface="Comic Sans MS" panose="030F0702030302020204" pitchFamily="66" charset="0"/>
              </a:rPr>
              <a:t>and how you can help at home.</a:t>
            </a:r>
            <a:br>
              <a:rPr lang="en-GB" dirty="0">
                <a:latin typeface="Comic Sans MS" panose="030F0702030302020204" pitchFamily="66" charset="0"/>
              </a:rPr>
            </a:br>
            <a:endParaRPr lang="en-GB" dirty="0">
              <a:latin typeface="Comic Sans MS" panose="030F0702030302020204" pitchFamily="66" charset="0"/>
            </a:endParaRPr>
          </a:p>
        </p:txBody>
      </p:sp>
      <p:sp>
        <p:nvSpPr>
          <p:cNvPr id="3" name="Subtitle 2">
            <a:extLst>
              <a:ext uri="{FF2B5EF4-FFF2-40B4-BE49-F238E27FC236}">
                <a16:creationId xmlns:a16="http://schemas.microsoft.com/office/drawing/2014/main" id="{0E2E65CE-63E6-4125-9579-B7EDA27ADB1A}"/>
              </a:ext>
            </a:extLst>
          </p:cNvPr>
          <p:cNvSpPr>
            <a:spLocks noGrp="1"/>
          </p:cNvSpPr>
          <p:nvPr>
            <p:ph type="subTitle" idx="1"/>
          </p:nvPr>
        </p:nvSpPr>
        <p:spPr/>
        <p:txBody>
          <a:bodyPr/>
          <a:lstStyle/>
          <a:p>
            <a:endParaRPr lang="en-GB" dirty="0"/>
          </a:p>
        </p:txBody>
      </p:sp>
      <p:pic>
        <p:nvPicPr>
          <p:cNvPr id="5" name="Picture 4" descr="A screenshot of a cell phone&#10;&#10;Description automatically generated">
            <a:extLst>
              <a:ext uri="{FF2B5EF4-FFF2-40B4-BE49-F238E27FC236}">
                <a16:creationId xmlns:a16="http://schemas.microsoft.com/office/drawing/2014/main" id="{A1298FE8-C272-40D3-994B-A7F692F982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11085" y="3255962"/>
            <a:ext cx="3169830" cy="3169830"/>
          </a:xfrm>
          <a:prstGeom prst="rect">
            <a:avLst/>
          </a:prstGeom>
        </p:spPr>
      </p:pic>
      <p:pic>
        <p:nvPicPr>
          <p:cNvPr id="9" name="Picture 8" descr="A drawing of a cartoon character&#10;&#10;Description automatically generated">
            <a:extLst>
              <a:ext uri="{FF2B5EF4-FFF2-40B4-BE49-F238E27FC236}">
                <a16:creationId xmlns:a16="http://schemas.microsoft.com/office/drawing/2014/main" id="{85569F23-D412-4A16-9470-6F295BCAEDB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6970" y="3610906"/>
            <a:ext cx="3504115" cy="2459941"/>
          </a:xfrm>
          <a:prstGeom prst="rect">
            <a:avLst/>
          </a:prstGeom>
        </p:spPr>
      </p:pic>
      <p:pic>
        <p:nvPicPr>
          <p:cNvPr id="11" name="Picture 10">
            <a:extLst>
              <a:ext uri="{FF2B5EF4-FFF2-40B4-BE49-F238E27FC236}">
                <a16:creationId xmlns:a16="http://schemas.microsoft.com/office/drawing/2014/main" id="{11760C66-636B-4D73-BC2F-C4A277A45A4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15200" y="3854042"/>
            <a:ext cx="2857500" cy="2571750"/>
          </a:xfrm>
          <a:prstGeom prst="rect">
            <a:avLst/>
          </a:prstGeom>
        </p:spPr>
      </p:pic>
    </p:spTree>
    <p:extLst>
      <p:ext uri="{BB962C8B-B14F-4D97-AF65-F5344CB8AC3E}">
        <p14:creationId xmlns:p14="http://schemas.microsoft.com/office/powerpoint/2010/main" val="13437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85C6-13BF-D6D7-FE81-012853A6BDA4}"/>
              </a:ext>
            </a:extLst>
          </p:cNvPr>
          <p:cNvSpPr>
            <a:spLocks noGrp="1"/>
          </p:cNvSpPr>
          <p:nvPr>
            <p:ph type="title"/>
          </p:nvPr>
        </p:nvSpPr>
        <p:spPr>
          <a:xfrm>
            <a:off x="838200" y="175178"/>
            <a:ext cx="10515600" cy="1325563"/>
          </a:xfrm>
        </p:spPr>
        <p:txBody>
          <a:bodyPr/>
          <a:lstStyle/>
          <a:p>
            <a:r>
              <a:rPr lang="en-GB" b="1" dirty="0">
                <a:solidFill>
                  <a:srgbClr val="00B050"/>
                </a:solidFill>
              </a:rPr>
              <a:t>Phase 4;                            </a:t>
            </a:r>
            <a:r>
              <a:rPr lang="en-GB" b="1" dirty="0">
                <a:solidFill>
                  <a:srgbClr val="FF0066"/>
                </a:solidFill>
              </a:rPr>
              <a:t>Phase 5;</a:t>
            </a:r>
          </a:p>
        </p:txBody>
      </p:sp>
      <p:sp>
        <p:nvSpPr>
          <p:cNvPr id="3" name="Content Placeholder 2">
            <a:extLst>
              <a:ext uri="{FF2B5EF4-FFF2-40B4-BE49-F238E27FC236}">
                <a16:creationId xmlns:a16="http://schemas.microsoft.com/office/drawing/2014/main" id="{855A97FC-EA69-6FDD-5BCE-58C2230D72EB}"/>
              </a:ext>
            </a:extLst>
          </p:cNvPr>
          <p:cNvSpPr>
            <a:spLocks noGrp="1"/>
          </p:cNvSpPr>
          <p:nvPr>
            <p:ph idx="1"/>
          </p:nvPr>
        </p:nvSpPr>
        <p:spPr>
          <a:xfrm>
            <a:off x="838200" y="1533236"/>
            <a:ext cx="4953000" cy="4643727"/>
          </a:xfrm>
        </p:spPr>
        <p:txBody>
          <a:bodyPr>
            <a:normAutofit/>
          </a:bodyPr>
          <a:lstStyle/>
          <a:p>
            <a:pPr marL="0" indent="0">
              <a:buNone/>
            </a:pPr>
            <a:r>
              <a:rPr lang="en-GB" sz="2400" dirty="0">
                <a:solidFill>
                  <a:srgbClr val="333333"/>
                </a:solidFill>
              </a:rPr>
              <a:t>C</a:t>
            </a:r>
            <a:r>
              <a:rPr lang="en-GB" sz="2400" b="0" i="0" dirty="0">
                <a:solidFill>
                  <a:srgbClr val="333333"/>
                </a:solidFill>
                <a:effectLst/>
              </a:rPr>
              <a:t>hildren become more confident at reading whole words. They will learn to recognise sets of adjacent consonants (called consonant clusters). </a:t>
            </a:r>
            <a:endParaRPr lang="en-GB" sz="2400" dirty="0"/>
          </a:p>
        </p:txBody>
      </p:sp>
      <p:pic>
        <p:nvPicPr>
          <p:cNvPr id="4" name="Picture 3">
            <a:extLst>
              <a:ext uri="{FF2B5EF4-FFF2-40B4-BE49-F238E27FC236}">
                <a16:creationId xmlns:a16="http://schemas.microsoft.com/office/drawing/2014/main" id="{D7055109-8D79-E1DD-BF4D-C9182E19174C}"/>
              </a:ext>
            </a:extLst>
          </p:cNvPr>
          <p:cNvPicPr>
            <a:picLocks noChangeAspect="1"/>
          </p:cNvPicPr>
          <p:nvPr/>
        </p:nvPicPr>
        <p:blipFill rotWithShape="1">
          <a:blip r:embed="rId2"/>
          <a:srcRect l="26826" t="20159" r="21111" b="20794"/>
          <a:stretch/>
        </p:blipFill>
        <p:spPr>
          <a:xfrm>
            <a:off x="1009650" y="3676650"/>
            <a:ext cx="3667125" cy="2533939"/>
          </a:xfrm>
          <a:prstGeom prst="rect">
            <a:avLst/>
          </a:prstGeom>
        </p:spPr>
      </p:pic>
      <p:sp>
        <p:nvSpPr>
          <p:cNvPr id="6" name="TextBox 5">
            <a:extLst>
              <a:ext uri="{FF2B5EF4-FFF2-40B4-BE49-F238E27FC236}">
                <a16:creationId xmlns:a16="http://schemas.microsoft.com/office/drawing/2014/main" id="{C126538C-6B50-5185-6B43-DEB4405ED6FC}"/>
              </a:ext>
            </a:extLst>
          </p:cNvPr>
          <p:cNvSpPr txBox="1"/>
          <p:nvPr/>
        </p:nvSpPr>
        <p:spPr>
          <a:xfrm>
            <a:off x="5865091" y="1653309"/>
            <a:ext cx="5187949" cy="2308324"/>
          </a:xfrm>
          <a:prstGeom prst="rect">
            <a:avLst/>
          </a:prstGeom>
          <a:noFill/>
        </p:spPr>
        <p:txBody>
          <a:bodyPr wrap="square" lIns="91440" tIns="45720" rIns="91440" bIns="45720" rtlCol="0" anchor="t">
            <a:spAutoFit/>
          </a:bodyPr>
          <a:lstStyle/>
          <a:p>
            <a:r>
              <a:rPr lang="en-GB" sz="2400" dirty="0"/>
              <a:t>Alternative spellings for previously taught sounds. Children will learn that there are different ways of spelling the same sound e.g. </a:t>
            </a:r>
            <a:r>
              <a:rPr lang="en-GB" sz="2400" dirty="0" err="1"/>
              <a:t>igh</a:t>
            </a:r>
            <a:r>
              <a:rPr lang="en-GB" sz="2400" dirty="0"/>
              <a:t>, </a:t>
            </a:r>
            <a:r>
              <a:rPr lang="en-GB" sz="2400" dirty="0" err="1"/>
              <a:t>ie</a:t>
            </a:r>
            <a:r>
              <a:rPr lang="en-GB" sz="2400" dirty="0"/>
              <a:t>, </a:t>
            </a:r>
            <a:r>
              <a:rPr lang="en-GB" sz="2400" dirty="0" err="1"/>
              <a:t>i_e</a:t>
            </a:r>
            <a:r>
              <a:rPr lang="en-GB" sz="2400" dirty="0"/>
              <a:t>. They will develop an awareness of sound families.</a:t>
            </a:r>
          </a:p>
          <a:p>
            <a:endParaRPr lang="en-GB" sz="2400" dirty="0"/>
          </a:p>
        </p:txBody>
      </p:sp>
      <p:pic>
        <p:nvPicPr>
          <p:cNvPr id="4098" name="Picture 2" descr="Phase 5 Sounds - Phonics Sounds Mat">
            <a:extLst>
              <a:ext uri="{FF2B5EF4-FFF2-40B4-BE49-F238E27FC236}">
                <a16:creationId xmlns:a16="http://schemas.microsoft.com/office/drawing/2014/main" id="{D8C39A13-CAAA-3356-CCD9-4C46BA9CE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18" t="10211" r="20726" b="16522"/>
          <a:stretch/>
        </p:blipFill>
        <p:spPr bwMode="auto">
          <a:xfrm>
            <a:off x="6400802" y="3759199"/>
            <a:ext cx="3916216" cy="243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13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Ensure correct pronunciation of sounds</a:t>
            </a:r>
          </a:p>
        </p:txBody>
      </p:sp>
      <p:sp>
        <p:nvSpPr>
          <p:cNvPr id="3" name="Content Placeholder 2"/>
          <p:cNvSpPr>
            <a:spLocks noGrp="1"/>
          </p:cNvSpPr>
          <p:nvPr>
            <p:ph idx="1"/>
          </p:nvPr>
        </p:nvSpPr>
        <p:spPr>
          <a:xfrm>
            <a:off x="757382" y="1416051"/>
            <a:ext cx="7815117" cy="5089524"/>
          </a:xfrm>
        </p:spPr>
        <p:txBody>
          <a:bodyPr/>
          <a:lstStyle/>
          <a:p>
            <a:r>
              <a:rPr lang="en-GB" dirty="0"/>
              <a:t>Letter sounds, not names</a:t>
            </a:r>
          </a:p>
          <a:p>
            <a:r>
              <a:rPr lang="en-GB" dirty="0"/>
              <a:t>Different types of sound ;</a:t>
            </a:r>
          </a:p>
          <a:p>
            <a:pPr marL="0" indent="0">
              <a:buNone/>
            </a:pPr>
            <a:r>
              <a:rPr lang="en-GB" dirty="0"/>
              <a:t>       soft – h</a:t>
            </a:r>
          </a:p>
          <a:p>
            <a:pPr marL="0" indent="0">
              <a:buNone/>
            </a:pPr>
            <a:r>
              <a:rPr lang="en-GB" dirty="0"/>
              <a:t>       strong   -  </a:t>
            </a:r>
            <a:r>
              <a:rPr lang="en-GB" dirty="0" err="1"/>
              <a:t>ck</a:t>
            </a:r>
            <a:endParaRPr lang="en-GB" dirty="0"/>
          </a:p>
          <a:p>
            <a:pPr marL="0" indent="0">
              <a:buNone/>
            </a:pPr>
            <a:r>
              <a:rPr lang="en-GB" dirty="0"/>
              <a:t>       long –  </a:t>
            </a:r>
            <a:r>
              <a:rPr lang="en-GB" dirty="0" err="1"/>
              <a:t>ee</a:t>
            </a:r>
            <a:r>
              <a:rPr lang="en-GB" dirty="0"/>
              <a:t> / </a:t>
            </a:r>
            <a:r>
              <a:rPr lang="en-GB" dirty="0" err="1"/>
              <a:t>oo</a:t>
            </a:r>
            <a:r>
              <a:rPr lang="en-GB" dirty="0"/>
              <a:t> (as in moon)</a:t>
            </a:r>
          </a:p>
          <a:p>
            <a:pPr marL="0" indent="0">
              <a:buNone/>
            </a:pPr>
            <a:r>
              <a:rPr lang="en-GB" dirty="0"/>
              <a:t>       short – </a:t>
            </a:r>
            <a:r>
              <a:rPr lang="en-GB" dirty="0" err="1"/>
              <a:t>oo</a:t>
            </a:r>
            <a:r>
              <a:rPr lang="en-GB" dirty="0"/>
              <a:t> (as in book)</a:t>
            </a:r>
          </a:p>
          <a:p>
            <a:r>
              <a:rPr lang="en-GB" dirty="0"/>
              <a:t>Beware </a:t>
            </a:r>
            <a:r>
              <a:rPr lang="en-GB" dirty="0" err="1"/>
              <a:t>schwaring</a:t>
            </a:r>
            <a:r>
              <a:rPr lang="en-GB" dirty="0"/>
              <a:t>! Sounds do not have an ‘u’ at the end!</a:t>
            </a:r>
          </a:p>
          <a:p>
            <a:pPr marL="0" indent="0">
              <a:buNone/>
            </a:pPr>
            <a:r>
              <a:rPr lang="en-GB" sz="2400" i="1" dirty="0"/>
              <a:t>lots of examples of correct pronunciation on the internet</a:t>
            </a:r>
          </a:p>
          <a:p>
            <a:pPr marL="0" indent="0">
              <a:buNone/>
            </a:pPr>
            <a:r>
              <a:rPr lang="en-GB" dirty="0"/>
              <a:t> </a:t>
            </a:r>
          </a:p>
        </p:txBody>
      </p:sp>
      <p:pic>
        <p:nvPicPr>
          <p:cNvPr id="6146" name="Picture 2" descr="Phonics: How to pronounce pure sounds | Oxford Owl - YouTube">
            <a:extLst>
              <a:ext uri="{FF2B5EF4-FFF2-40B4-BE49-F238E27FC236}">
                <a16:creationId xmlns:a16="http://schemas.microsoft.com/office/drawing/2014/main" id="{C4C9DF90-3E9E-4A15-2178-FD5C50F10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2800" y="1600200"/>
            <a:ext cx="3241817" cy="242823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honics videos – help your child learn to read - Oxford Owl">
            <a:extLst>
              <a:ext uri="{FF2B5EF4-FFF2-40B4-BE49-F238E27FC236}">
                <a16:creationId xmlns:a16="http://schemas.microsoft.com/office/drawing/2014/main" id="{3AC4F73E-9046-5C30-885A-F2A642711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117" y="446690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3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81D0-2FF2-1A0E-2879-23C7D015B4D3}"/>
              </a:ext>
            </a:extLst>
          </p:cNvPr>
          <p:cNvSpPr>
            <a:spLocks noGrp="1"/>
          </p:cNvSpPr>
          <p:nvPr>
            <p:ph type="title"/>
          </p:nvPr>
        </p:nvSpPr>
        <p:spPr>
          <a:xfrm>
            <a:off x="609601" y="1006764"/>
            <a:ext cx="10970684" cy="2133600"/>
          </a:xfrm>
        </p:spPr>
        <p:txBody>
          <a:bodyPr/>
          <a:lstStyle/>
          <a:p>
            <a:br>
              <a:rPr lang="en-GB" dirty="0">
                <a:latin typeface="Abadi" panose="020B0604020104020204" pitchFamily="34" charset="0"/>
              </a:rPr>
            </a:br>
            <a:r>
              <a:rPr lang="en-GB" dirty="0">
                <a:latin typeface="Abadi" panose="020B0604020104020204" pitchFamily="34" charset="0"/>
              </a:rPr>
              <a:t>Actions and rhymes help us learn letters, sounds and the ability to blend them together to make words</a:t>
            </a:r>
          </a:p>
        </p:txBody>
      </p:sp>
      <p:sp>
        <p:nvSpPr>
          <p:cNvPr id="3" name="Content Placeholder 2">
            <a:extLst>
              <a:ext uri="{FF2B5EF4-FFF2-40B4-BE49-F238E27FC236}">
                <a16:creationId xmlns:a16="http://schemas.microsoft.com/office/drawing/2014/main" id="{2CFC1FD7-3D06-AC66-E07F-7DA510DAEB20}"/>
              </a:ext>
            </a:extLst>
          </p:cNvPr>
          <p:cNvSpPr>
            <a:spLocks noGrp="1"/>
          </p:cNvSpPr>
          <p:nvPr>
            <p:ph idx="1"/>
          </p:nvPr>
        </p:nvSpPr>
        <p:spPr>
          <a:xfrm>
            <a:off x="609601" y="3602182"/>
            <a:ext cx="10970684" cy="2522394"/>
          </a:xfrm>
        </p:spPr>
        <p:txBody>
          <a:bodyPr/>
          <a:lstStyle/>
          <a:p>
            <a:endParaRPr lang="en-GB" dirty="0">
              <a:latin typeface="Linkpen 2b Join" panose="03050602060000000000" pitchFamily="66" charset="0"/>
            </a:endParaRPr>
          </a:p>
          <a:p>
            <a:r>
              <a:rPr lang="en-GB" dirty="0">
                <a:latin typeface="Linkpen 2b Join" panose="03050602060000000000" pitchFamily="66" charset="0"/>
              </a:rPr>
              <a:t>Hear it, say it, see it, write it</a:t>
            </a:r>
          </a:p>
          <a:p>
            <a:r>
              <a:rPr lang="en-GB" dirty="0">
                <a:latin typeface="Linkpen 2b Join" panose="03050602060000000000" pitchFamily="66" charset="0"/>
              </a:rPr>
              <a:t>Mnemonics; ‘down the tree and across the branches’</a:t>
            </a:r>
          </a:p>
          <a:p>
            <a:r>
              <a:rPr lang="en-GB" dirty="0"/>
              <a:t>Phonics hands and fingers; </a:t>
            </a:r>
            <a:r>
              <a:rPr lang="en-GB" dirty="0" err="1"/>
              <a:t>sh</a:t>
            </a:r>
            <a:r>
              <a:rPr lang="en-GB" dirty="0"/>
              <a:t>-o-p = shop</a:t>
            </a:r>
          </a:p>
        </p:txBody>
      </p:sp>
      <p:pic>
        <p:nvPicPr>
          <p:cNvPr id="5" name="Picture 4" descr="A colorful text with black background&#10;&#10;Description automatically generated with medium confidence">
            <a:extLst>
              <a:ext uri="{FF2B5EF4-FFF2-40B4-BE49-F238E27FC236}">
                <a16:creationId xmlns:a16="http://schemas.microsoft.com/office/drawing/2014/main" id="{67846E66-C480-80BF-EED8-61FC526367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34450" y="2535382"/>
            <a:ext cx="3143249" cy="1735529"/>
          </a:xfrm>
          <a:prstGeom prst="rect">
            <a:avLst/>
          </a:prstGeom>
        </p:spPr>
      </p:pic>
      <p:pic>
        <p:nvPicPr>
          <p:cNvPr id="7" name="Picture 6" descr="A yellow hand print on a black background&#10;&#10;Description automatically generated">
            <a:extLst>
              <a:ext uri="{FF2B5EF4-FFF2-40B4-BE49-F238E27FC236}">
                <a16:creationId xmlns:a16="http://schemas.microsoft.com/office/drawing/2014/main" id="{D1A1ECB9-D33B-6CD7-5017-1C269FDA95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453399">
            <a:off x="500390" y="2275578"/>
            <a:ext cx="1959459" cy="1960480"/>
          </a:xfrm>
          <a:prstGeom prst="rect">
            <a:avLst/>
          </a:prstGeom>
        </p:spPr>
      </p:pic>
    </p:spTree>
    <p:extLst>
      <p:ext uri="{BB962C8B-B14F-4D97-AF65-F5344CB8AC3E}">
        <p14:creationId xmlns:p14="http://schemas.microsoft.com/office/powerpoint/2010/main" val="329302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F723-3271-BF4C-1F27-64BECFDB3FA3}"/>
              </a:ext>
            </a:extLst>
          </p:cNvPr>
          <p:cNvSpPr>
            <a:spLocks noGrp="1"/>
          </p:cNvSpPr>
          <p:nvPr>
            <p:ph type="title"/>
          </p:nvPr>
        </p:nvSpPr>
        <p:spPr>
          <a:xfrm>
            <a:off x="838200" y="365125"/>
            <a:ext cx="10515600" cy="1233193"/>
          </a:xfrm>
        </p:spPr>
        <p:txBody>
          <a:bodyPr/>
          <a:lstStyle/>
          <a:p>
            <a:pPr algn="ctr"/>
            <a:r>
              <a:rPr lang="en-GB" b="1" dirty="0">
                <a:solidFill>
                  <a:srgbClr val="7030A0"/>
                </a:solidFill>
                <a:latin typeface="Comic Sans MS" panose="030F0702030302020204" pitchFamily="66" charset="0"/>
              </a:rPr>
              <a:t>Phonics screening check</a:t>
            </a:r>
          </a:p>
        </p:txBody>
      </p:sp>
      <p:sp>
        <p:nvSpPr>
          <p:cNvPr id="3" name="Content Placeholder 2">
            <a:extLst>
              <a:ext uri="{FF2B5EF4-FFF2-40B4-BE49-F238E27FC236}">
                <a16:creationId xmlns:a16="http://schemas.microsoft.com/office/drawing/2014/main" id="{56DF92A3-2CB8-7292-930B-EED13E08AE14}"/>
              </a:ext>
            </a:extLst>
          </p:cNvPr>
          <p:cNvSpPr>
            <a:spLocks noGrp="1"/>
          </p:cNvSpPr>
          <p:nvPr>
            <p:ph idx="1"/>
          </p:nvPr>
        </p:nvSpPr>
        <p:spPr>
          <a:xfrm>
            <a:off x="1400175" y="1496291"/>
            <a:ext cx="9741189" cy="5209023"/>
          </a:xfrm>
        </p:spPr>
        <p:txBody>
          <a:bodyPr vert="horz" lIns="91440" tIns="45720" rIns="91440" bIns="45720" rtlCol="0" anchor="t">
            <a:normAutofit/>
          </a:bodyPr>
          <a:lstStyle/>
          <a:p>
            <a:pPr marL="0" indent="0" algn="ctr">
              <a:buNone/>
            </a:pPr>
            <a:r>
              <a:rPr lang="en-GB" dirty="0">
                <a:latin typeface="Comic Sans MS"/>
              </a:rPr>
              <a:t>This takes place in the summer term for all Year 1 children and those Year 2 children who did not reach the expected standard in Year 1. It ‘checks’ the child’s ability to use phonics taught from phases 2-5 to read words, both real and </a:t>
            </a:r>
            <a:r>
              <a:rPr lang="en-GB" dirty="0" err="1">
                <a:latin typeface="Comic Sans MS"/>
              </a:rPr>
              <a:t>psuedo</a:t>
            </a:r>
            <a:r>
              <a:rPr lang="en-GB" dirty="0">
                <a:latin typeface="Comic Sans MS"/>
              </a:rPr>
              <a:t> words.</a:t>
            </a:r>
            <a:endParaRPr lang="en-GB" dirty="0">
              <a:latin typeface="Comic Sans MS" panose="030F0702030302020204" pitchFamily="66" charset="0"/>
            </a:endParaRPr>
          </a:p>
          <a:p>
            <a:pPr marL="0" indent="0">
              <a:buNone/>
            </a:pPr>
            <a:endParaRPr lang="en-GB" dirty="0"/>
          </a:p>
        </p:txBody>
      </p:sp>
      <p:pic>
        <p:nvPicPr>
          <p:cNvPr id="5124" name="Picture 4" descr="Year 1 Phonics Screening - St Joseph's Catholic Primary School">
            <a:extLst>
              <a:ext uri="{FF2B5EF4-FFF2-40B4-BE49-F238E27FC236}">
                <a16:creationId xmlns:a16="http://schemas.microsoft.com/office/drawing/2014/main" id="{8496E0FE-3CF9-AE57-9F5D-833B96555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808682" cy="33686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onics Screening Check - PhonicsBloom.com">
            <a:extLst>
              <a:ext uri="{FF2B5EF4-FFF2-40B4-BE49-F238E27FC236}">
                <a16:creationId xmlns:a16="http://schemas.microsoft.com/office/drawing/2014/main" id="{58C4F006-282A-F6B8-2848-FF0B918B6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694" y="3514725"/>
            <a:ext cx="2019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5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F883-86F0-5E88-8A41-56693C82F388}"/>
              </a:ext>
            </a:extLst>
          </p:cNvPr>
          <p:cNvSpPr>
            <a:spLocks noGrp="1"/>
          </p:cNvSpPr>
          <p:nvPr>
            <p:ph type="title"/>
          </p:nvPr>
        </p:nvSpPr>
        <p:spPr/>
        <p:txBody>
          <a:bodyPr/>
          <a:lstStyle/>
          <a:p>
            <a:pPr algn="ctr"/>
            <a:r>
              <a:rPr lang="en-GB" dirty="0">
                <a:solidFill>
                  <a:srgbClr val="FF0000"/>
                </a:solidFill>
                <a:latin typeface="Comic Sans MS" panose="030F0702030302020204" pitchFamily="66" charset="0"/>
              </a:rPr>
              <a:t>HFW and ‘tricky words’</a:t>
            </a:r>
          </a:p>
        </p:txBody>
      </p:sp>
      <p:sp>
        <p:nvSpPr>
          <p:cNvPr id="3" name="Content Placeholder 2">
            <a:extLst>
              <a:ext uri="{FF2B5EF4-FFF2-40B4-BE49-F238E27FC236}">
                <a16:creationId xmlns:a16="http://schemas.microsoft.com/office/drawing/2014/main" id="{35CAF872-4ADE-EC85-B161-6C04AE228AFA}"/>
              </a:ext>
            </a:extLst>
          </p:cNvPr>
          <p:cNvSpPr>
            <a:spLocks noGrp="1"/>
          </p:cNvSpPr>
          <p:nvPr>
            <p:ph idx="1"/>
          </p:nvPr>
        </p:nvSpPr>
        <p:spPr/>
        <p:txBody>
          <a:bodyPr/>
          <a:lstStyle/>
          <a:p>
            <a:pPr marL="0" indent="0">
              <a:buNone/>
            </a:pPr>
            <a:r>
              <a:rPr lang="en-GB" dirty="0">
                <a:latin typeface="Comic Sans MS" panose="030F0702030302020204" pitchFamily="66" charset="0"/>
              </a:rPr>
              <a:t>Alongside the phonemes (sounds) and graphemes (way we write the sound), children will also learn to blend the sounds together at each phase to read words, including the most common words known as </a:t>
            </a:r>
            <a:r>
              <a:rPr lang="en-GB" b="1" dirty="0">
                <a:latin typeface="Comic Sans MS" panose="030F0702030302020204" pitchFamily="66" charset="0"/>
              </a:rPr>
              <a:t>High Frequency Words </a:t>
            </a:r>
            <a:r>
              <a:rPr lang="en-GB" dirty="0" err="1">
                <a:latin typeface="Comic Sans MS" panose="030F0702030302020204" pitchFamily="66" charset="0"/>
              </a:rPr>
              <a:t>eg</a:t>
            </a:r>
            <a:r>
              <a:rPr lang="en-GB" dirty="0">
                <a:latin typeface="Comic Sans MS" panose="030F0702030302020204" pitchFamily="66" charset="0"/>
              </a:rPr>
              <a:t> can, and, them, look, when, children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They will also learn that some words cannot be decoded by segmenting and blending the sounds together; we call these </a:t>
            </a:r>
            <a:r>
              <a:rPr lang="en-GB" b="1" dirty="0">
                <a:latin typeface="Comic Sans MS" panose="030F0702030302020204" pitchFamily="66" charset="0"/>
              </a:rPr>
              <a:t>‘tricky words’. </a:t>
            </a:r>
            <a:r>
              <a:rPr lang="en-GB" dirty="0">
                <a:latin typeface="Comic Sans MS" panose="030F0702030302020204" pitchFamily="66" charset="0"/>
              </a:rPr>
              <a:t>We just have to know them!</a:t>
            </a:r>
          </a:p>
          <a:p>
            <a:pPr marL="0" indent="0">
              <a:buNone/>
            </a:pPr>
            <a:r>
              <a:rPr lang="en-GB" dirty="0">
                <a:latin typeface="Comic Sans MS" panose="030F0702030302020204" pitchFamily="66" charset="0"/>
              </a:rPr>
              <a:t>e.g. go, me, was, people</a:t>
            </a:r>
          </a:p>
        </p:txBody>
      </p:sp>
    </p:spTree>
    <p:extLst>
      <p:ext uri="{BB962C8B-B14F-4D97-AF65-F5344CB8AC3E}">
        <p14:creationId xmlns:p14="http://schemas.microsoft.com/office/powerpoint/2010/main" val="254072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D67A-A7F6-793D-9A33-107608649CA6}"/>
              </a:ext>
            </a:extLst>
          </p:cNvPr>
          <p:cNvSpPr>
            <a:spLocks noGrp="1"/>
          </p:cNvSpPr>
          <p:nvPr>
            <p:ph type="title"/>
          </p:nvPr>
        </p:nvSpPr>
        <p:spPr/>
        <p:txBody>
          <a:bodyPr/>
          <a:lstStyle/>
          <a:p>
            <a:pPr algn="ctr"/>
            <a:r>
              <a:rPr lang="en-GB" dirty="0">
                <a:latin typeface="Comic Sans MS" panose="030F0702030302020204" pitchFamily="66" charset="0"/>
              </a:rPr>
              <a:t> Home/school reading books  </a:t>
            </a:r>
          </a:p>
        </p:txBody>
      </p:sp>
      <p:sp>
        <p:nvSpPr>
          <p:cNvPr id="3" name="Content Placeholder 2">
            <a:extLst>
              <a:ext uri="{FF2B5EF4-FFF2-40B4-BE49-F238E27FC236}">
                <a16:creationId xmlns:a16="http://schemas.microsoft.com/office/drawing/2014/main" id="{8D20A17B-E01D-F7FB-5713-C5FB552A1E0D}"/>
              </a:ext>
            </a:extLst>
          </p:cNvPr>
          <p:cNvSpPr>
            <a:spLocks noGrp="1"/>
          </p:cNvSpPr>
          <p:nvPr>
            <p:ph idx="1"/>
          </p:nvPr>
        </p:nvSpPr>
        <p:spPr/>
        <p:txBody>
          <a:bodyPr vert="horz" lIns="91440" tIns="45720" rIns="91440" bIns="45720" rtlCol="0" anchor="t">
            <a:normAutofit fontScale="92500" lnSpcReduction="10000"/>
          </a:bodyPr>
          <a:lstStyle/>
          <a:p>
            <a:r>
              <a:rPr lang="en-GB" sz="2400" dirty="0">
                <a:latin typeface="Abadi" panose="020B0604020104020204" pitchFamily="34" charset="0"/>
              </a:rPr>
              <a:t>Children will be given 1 or 2 school reading books that correspond with the appropriate week of the phonics phase that they are currently comfortably working at, based on ongoing phonic assessments. These books are fully decodable. They also contain HFW and 'tricky words' that also correspond to the phase and week. </a:t>
            </a:r>
          </a:p>
          <a:p>
            <a:r>
              <a:rPr lang="en-GB" sz="2400" dirty="0">
                <a:latin typeface="Abadi" panose="020B0604020104020204" pitchFamily="34" charset="0"/>
              </a:rPr>
              <a:t>Although books may have previously been colour banded, this is now irrelevant for children in Year R and Year 1. It’s the week and the phonic phase that is important, not the colour.</a:t>
            </a:r>
          </a:p>
          <a:p>
            <a:r>
              <a:rPr lang="en-GB" sz="2400" dirty="0">
                <a:latin typeface="Abadi" panose="020B0604020104020204" pitchFamily="34" charset="0"/>
              </a:rPr>
              <a:t>Books are changed once a week. We expect children to re-read these decodable books throughout the week, </a:t>
            </a:r>
            <a:r>
              <a:rPr lang="en-GB" sz="2400" b="1" dirty="0">
                <a:highlight>
                  <a:srgbClr val="FFFF00"/>
                </a:highlight>
                <a:latin typeface="Abadi" panose="020B0604020104020204" pitchFamily="34" charset="0"/>
              </a:rPr>
              <a:t>only 10 minutes every day</a:t>
            </a:r>
            <a:r>
              <a:rPr lang="en-GB" sz="2400" dirty="0">
                <a:latin typeface="Abadi" panose="020B0604020104020204" pitchFamily="34" charset="0"/>
              </a:rPr>
              <a:t>, to build familiarity and fluency. Please sign and date your child’s yellow reading record, every time to read with them. Send books to school EVERY DAY!</a:t>
            </a:r>
          </a:p>
          <a:p>
            <a:r>
              <a:rPr lang="en-GB" sz="2400" dirty="0">
                <a:latin typeface="Abadi" panose="020B0604020104020204" pitchFamily="34" charset="0"/>
              </a:rPr>
              <a:t>Children will also bring home a library book of their own choosing. This is for reading for pleasure and for you to read with them. We do not expect the children to decode these books.</a:t>
            </a:r>
          </a:p>
        </p:txBody>
      </p:sp>
      <p:pic>
        <p:nvPicPr>
          <p:cNvPr id="5" name="Picture 4" descr="A stack of books on a white background&#10;&#10;Description automatically generated">
            <a:extLst>
              <a:ext uri="{FF2B5EF4-FFF2-40B4-BE49-F238E27FC236}">
                <a16:creationId xmlns:a16="http://schemas.microsoft.com/office/drawing/2014/main" id="{FB177342-2306-B43F-C529-C675C97AFA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6437" y="92075"/>
            <a:ext cx="1816725" cy="1733550"/>
          </a:xfrm>
          <a:prstGeom prst="rect">
            <a:avLst/>
          </a:prstGeom>
        </p:spPr>
      </p:pic>
      <p:pic>
        <p:nvPicPr>
          <p:cNvPr id="6" name="Picture 5" descr="A stack of books on a white background&#10;&#10;Description automatically generated">
            <a:extLst>
              <a:ext uri="{FF2B5EF4-FFF2-40B4-BE49-F238E27FC236}">
                <a16:creationId xmlns:a16="http://schemas.microsoft.com/office/drawing/2014/main" id="{CBB7A200-409A-BEDD-8B91-4C9E4FEE60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65687" y="116682"/>
            <a:ext cx="1816725" cy="1733550"/>
          </a:xfrm>
          <a:prstGeom prst="rect">
            <a:avLst/>
          </a:prstGeom>
        </p:spPr>
      </p:pic>
    </p:spTree>
    <p:extLst>
      <p:ext uri="{BB962C8B-B14F-4D97-AF65-F5344CB8AC3E}">
        <p14:creationId xmlns:p14="http://schemas.microsoft.com/office/powerpoint/2010/main" val="326030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55BD-5A84-3A29-2F52-D63D2C1A9941}"/>
              </a:ext>
            </a:extLst>
          </p:cNvPr>
          <p:cNvSpPr>
            <a:spLocks noGrp="1"/>
          </p:cNvSpPr>
          <p:nvPr>
            <p:ph type="title"/>
          </p:nvPr>
        </p:nvSpPr>
        <p:spPr/>
        <p:txBody>
          <a:bodyPr/>
          <a:lstStyle/>
          <a:p>
            <a:r>
              <a:rPr lang="en-US" dirty="0"/>
              <a:t>Keep talking! About books and everything else!</a:t>
            </a:r>
          </a:p>
        </p:txBody>
      </p:sp>
      <p:pic>
        <p:nvPicPr>
          <p:cNvPr id="4" name="Content Placeholder 3" descr="A screenshot of a book&#10;&#10;Description automatically generated">
            <a:extLst>
              <a:ext uri="{FF2B5EF4-FFF2-40B4-BE49-F238E27FC236}">
                <a16:creationId xmlns:a16="http://schemas.microsoft.com/office/drawing/2014/main" id="{CA114B57-A7CB-02B8-D2BC-61E2A0810281}"/>
              </a:ext>
            </a:extLst>
          </p:cNvPr>
          <p:cNvPicPr>
            <a:picLocks noGrp="1" noChangeAspect="1"/>
          </p:cNvPicPr>
          <p:nvPr>
            <p:ph idx="1"/>
          </p:nvPr>
        </p:nvPicPr>
        <p:blipFill>
          <a:blip r:embed="rId2"/>
          <a:stretch>
            <a:fillRect/>
          </a:stretch>
        </p:blipFill>
        <p:spPr>
          <a:xfrm>
            <a:off x="1582391" y="1600201"/>
            <a:ext cx="9025103" cy="4524375"/>
          </a:xfrm>
        </p:spPr>
      </p:pic>
    </p:spTree>
    <p:extLst>
      <p:ext uri="{BB962C8B-B14F-4D97-AF65-F5344CB8AC3E}">
        <p14:creationId xmlns:p14="http://schemas.microsoft.com/office/powerpoint/2010/main" val="254834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75BE9-BB99-4973-B80C-4F948719B194}"/>
              </a:ext>
            </a:extLst>
          </p:cNvPr>
          <p:cNvSpPr txBox="1"/>
          <p:nvPr/>
        </p:nvSpPr>
        <p:spPr>
          <a:xfrm>
            <a:off x="967409" y="728870"/>
            <a:ext cx="10151165" cy="5447645"/>
          </a:xfrm>
          <a:prstGeom prst="rect">
            <a:avLst/>
          </a:prstGeom>
          <a:noFill/>
          <a:ln>
            <a:noFill/>
          </a:ln>
        </p:spPr>
        <p:txBody>
          <a:bodyPr wrap="square" lIns="91440" tIns="45720" rIns="91440" bIns="45720" rtlCol="0" anchor="t">
            <a:spAutoFit/>
          </a:bodyPr>
          <a:lstStyle/>
          <a:p>
            <a:pPr algn="ctr"/>
            <a:r>
              <a:rPr lang="en-GB" sz="4000" dirty="0">
                <a:latin typeface="Linkpen 2b Join" panose="03050602060000000000" pitchFamily="66" charset="0"/>
              </a:rPr>
              <a:t>Instructions for reading at home;</a:t>
            </a:r>
          </a:p>
          <a:p>
            <a:pPr algn="ctr"/>
            <a:endParaRPr lang="en-GB" sz="2800" dirty="0">
              <a:latin typeface="Comic Sans MS" panose="030F0702030302020204" pitchFamily="66" charset="0"/>
            </a:endParaRPr>
          </a:p>
          <a:p>
            <a:pPr marL="571500" indent="-571500">
              <a:buFont typeface="Arial" panose="020B0604020202020204" pitchFamily="34" charset="0"/>
              <a:buChar char="•"/>
            </a:pPr>
            <a:r>
              <a:rPr lang="en-GB" sz="2400" b="1" u="sng" dirty="0">
                <a:solidFill>
                  <a:srgbClr val="002060"/>
                </a:solidFill>
                <a:latin typeface="Comic Sans MS"/>
              </a:rPr>
              <a:t>PRACTICE, PRACTICE, PRACTICE!! </a:t>
            </a:r>
            <a:r>
              <a:rPr lang="en-GB" sz="2400" dirty="0">
                <a:solidFill>
                  <a:srgbClr val="002060"/>
                </a:solidFill>
                <a:latin typeface="Comic Sans MS"/>
              </a:rPr>
              <a:t>Reading is a skill we need to practise EVERY DAY! </a:t>
            </a:r>
            <a:r>
              <a:rPr lang="en-GB" sz="2400" dirty="0">
                <a:solidFill>
                  <a:srgbClr val="002060"/>
                </a:solidFill>
                <a:highlight>
                  <a:srgbClr val="FFFF00"/>
                </a:highlight>
                <a:latin typeface="Comic Sans MS"/>
              </a:rPr>
              <a:t>Share books every day, even if only for ten minutes</a:t>
            </a:r>
            <a:r>
              <a:rPr lang="en-GB" sz="2400" dirty="0">
                <a:solidFill>
                  <a:srgbClr val="002060"/>
                </a:solidFill>
                <a:latin typeface="Comic Sans MS"/>
              </a:rPr>
              <a:t>. Enjoy this special time!</a:t>
            </a:r>
            <a:endParaRPr lang="en-GB" sz="2400" dirty="0">
              <a:solidFill>
                <a:srgbClr val="002060"/>
              </a:solidFill>
              <a:latin typeface="Comic Sans MS" panose="030F0702030302020204" pitchFamily="66" charset="0"/>
            </a:endParaRPr>
          </a:p>
          <a:p>
            <a:pPr marL="571500" indent="-571500">
              <a:buFont typeface="Arial" panose="020B0604020202020204" pitchFamily="34" charset="0"/>
              <a:buChar char="•"/>
            </a:pPr>
            <a:r>
              <a:rPr lang="en-GB" sz="2400" b="1" u="sng" dirty="0">
                <a:solidFill>
                  <a:srgbClr val="00B050"/>
                </a:solidFill>
                <a:latin typeface="Comic Sans MS"/>
              </a:rPr>
              <a:t>Talk</a:t>
            </a:r>
            <a:r>
              <a:rPr lang="en-GB" sz="2400" dirty="0">
                <a:solidFill>
                  <a:srgbClr val="00B050"/>
                </a:solidFill>
                <a:latin typeface="Comic Sans MS"/>
              </a:rPr>
              <a:t> about the books; don’t just focus on the text. The focus is very much on strengthening comprehension, language and vocabulary</a:t>
            </a:r>
            <a:endParaRPr lang="en-GB" sz="2400" dirty="0">
              <a:solidFill>
                <a:srgbClr val="00B050"/>
              </a:solidFill>
              <a:latin typeface="Comic Sans MS" panose="030F0702030302020204" pitchFamily="66" charset="0"/>
            </a:endParaRPr>
          </a:p>
          <a:p>
            <a:pPr marL="571500" indent="-571500">
              <a:buFont typeface="Arial" panose="020B0604020202020204" pitchFamily="34" charset="0"/>
              <a:buChar char="•"/>
            </a:pPr>
            <a:r>
              <a:rPr lang="en-GB" sz="2400" b="1" u="sng" dirty="0">
                <a:solidFill>
                  <a:srgbClr val="FF9900"/>
                </a:solidFill>
                <a:latin typeface="Comic Sans MS"/>
              </a:rPr>
              <a:t>Re-read books</a:t>
            </a:r>
            <a:r>
              <a:rPr lang="en-GB" sz="2400" dirty="0">
                <a:solidFill>
                  <a:srgbClr val="FF9900"/>
                </a:solidFill>
                <a:latin typeface="Comic Sans MS"/>
              </a:rPr>
              <a:t>; it helps young readers gain familiarity, confidence and fluency</a:t>
            </a:r>
          </a:p>
          <a:p>
            <a:pPr marL="571500" indent="-571500">
              <a:buFont typeface="Arial" panose="020B0604020202020204" pitchFamily="34" charset="0"/>
              <a:buChar char="•"/>
            </a:pPr>
            <a:r>
              <a:rPr lang="en-GB" sz="2400" b="1" u="sng" dirty="0">
                <a:solidFill>
                  <a:srgbClr val="FF0000"/>
                </a:solidFill>
                <a:latin typeface="Comic Sans MS"/>
              </a:rPr>
              <a:t>Always </a:t>
            </a:r>
            <a:r>
              <a:rPr lang="en-GB" sz="2400" dirty="0">
                <a:solidFill>
                  <a:srgbClr val="FF0000"/>
                </a:solidFill>
                <a:latin typeface="Comic Sans MS"/>
              </a:rPr>
              <a:t>sign, date and comment in the yellow reading record</a:t>
            </a:r>
          </a:p>
          <a:p>
            <a:pPr marL="571500" indent="-571500">
              <a:buFont typeface="Arial" panose="020B0604020202020204" pitchFamily="34" charset="0"/>
              <a:buChar char="•"/>
            </a:pPr>
            <a:r>
              <a:rPr lang="en-GB" sz="2400" b="1" u="sng" dirty="0">
                <a:solidFill>
                  <a:srgbClr val="7030A0"/>
                </a:solidFill>
                <a:latin typeface="Comic Sans MS"/>
              </a:rPr>
              <a:t>Send book bags to school everyday</a:t>
            </a:r>
            <a:endParaRPr lang="en-GB" sz="24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72198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Family Who Reads Together Nurtures More Than Just Literacy - The Hooting  Post Blogazine">
            <a:extLst>
              <a:ext uri="{FF2B5EF4-FFF2-40B4-BE49-F238E27FC236}">
                <a16:creationId xmlns:a16="http://schemas.microsoft.com/office/drawing/2014/main" id="{8869F1D5-9DC9-2671-26C1-D2FCB7A103B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805" b="1995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5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acticingnormal.com/wp-content/uploads/2015/02/Quote-READ.jpg">
            <a:extLst>
              <a:ext uri="{FF2B5EF4-FFF2-40B4-BE49-F238E27FC236}">
                <a16:creationId xmlns:a16="http://schemas.microsoft.com/office/drawing/2014/main" id="{7354BE2B-77C9-4036-9D0A-B92F6E554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0"/>
            <a:ext cx="75684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95208B-2C46-4A2D-93DD-B0EC6FD55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137" y="623348"/>
            <a:ext cx="4520982" cy="5611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26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D09A16-2DF1-EBA0-9457-8D2D645E5E25}"/>
              </a:ext>
            </a:extLst>
          </p:cNvPr>
          <p:cNvSpPr>
            <a:spLocks noGrp="1"/>
          </p:cNvSpPr>
          <p:nvPr>
            <p:ph type="title"/>
          </p:nvPr>
        </p:nvSpPr>
        <p:spPr>
          <a:xfrm>
            <a:off x="838200" y="138545"/>
            <a:ext cx="3739341" cy="6557819"/>
          </a:xfrm>
        </p:spPr>
        <p:txBody>
          <a:bodyPr>
            <a:noAutofit/>
          </a:bodyPr>
          <a:lstStyle/>
          <a:p>
            <a:r>
              <a:rPr lang="en-US" sz="4800" dirty="0">
                <a:latin typeface="Arial"/>
                <a:cs typeface="Calibri Light"/>
              </a:rPr>
              <a:t>What is literacy?</a:t>
            </a:r>
            <a:br>
              <a:rPr lang="en-US" sz="4800" dirty="0">
                <a:latin typeface="Arial"/>
                <a:cs typeface="Calibri Light"/>
              </a:rPr>
            </a:br>
            <a:br>
              <a:rPr lang="en-US" sz="4800" dirty="0">
                <a:latin typeface="Arial"/>
                <a:cs typeface="Calibri Light"/>
              </a:rPr>
            </a:br>
            <a:r>
              <a:rPr lang="en-US" sz="4800" dirty="0">
                <a:latin typeface="Arial"/>
                <a:cs typeface="Calibri Light"/>
              </a:rPr>
              <a:t>‘</a:t>
            </a:r>
            <a:r>
              <a:rPr lang="en-GB" sz="2800" b="0" i="1" dirty="0">
                <a:solidFill>
                  <a:srgbClr val="040C28"/>
                </a:solidFill>
                <a:effectLst/>
                <a:latin typeface="Google Sans"/>
              </a:rPr>
              <a:t>a means of identification, understanding, interpretation, creation, and communication in an increasingly digital, text-mediated, information-rich and fast-changing world</a:t>
            </a:r>
            <a:r>
              <a:rPr lang="en-GB" sz="2800" b="0" i="1" dirty="0">
                <a:solidFill>
                  <a:srgbClr val="474747"/>
                </a:solidFill>
                <a:effectLst/>
                <a:latin typeface="Google Sans"/>
              </a:rPr>
              <a:t>.’</a:t>
            </a:r>
            <a:br>
              <a:rPr lang="en-GB" sz="2800" b="0" i="1" dirty="0">
                <a:solidFill>
                  <a:srgbClr val="474747"/>
                </a:solidFill>
                <a:effectLst/>
                <a:latin typeface="Google Sans"/>
              </a:rPr>
            </a:br>
            <a:r>
              <a:rPr lang="en-GB" sz="1600" b="0" i="1" dirty="0">
                <a:solidFill>
                  <a:srgbClr val="474747"/>
                </a:solidFill>
                <a:effectLst/>
                <a:latin typeface="Google Sans"/>
              </a:rPr>
              <a:t>UNESCO 2024</a:t>
            </a:r>
            <a:endParaRPr lang="en-US" sz="2800" i="1" dirty="0">
              <a:latin typeface="Arial"/>
              <a:cs typeface="Arial"/>
            </a:endParaRPr>
          </a:p>
        </p:txBody>
      </p:sp>
      <p:sp>
        <p:nvSpPr>
          <p:cNvPr id="3" name="Content Placeholder 2">
            <a:extLst>
              <a:ext uri="{FF2B5EF4-FFF2-40B4-BE49-F238E27FC236}">
                <a16:creationId xmlns:a16="http://schemas.microsoft.com/office/drawing/2014/main" id="{12EBCBB6-375E-134B-6D1A-01297B5E927D}"/>
              </a:ext>
            </a:extLst>
          </p:cNvPr>
          <p:cNvSpPr>
            <a:spLocks noGrp="1"/>
          </p:cNvSpPr>
          <p:nvPr>
            <p:ph idx="1"/>
          </p:nvPr>
        </p:nvSpPr>
        <p:spPr>
          <a:xfrm>
            <a:off x="5653438" y="757382"/>
            <a:ext cx="5494853" cy="5694556"/>
          </a:xfrm>
        </p:spPr>
        <p:txBody>
          <a:bodyPr vert="horz" lIns="91440" tIns="45720" rIns="91440" bIns="45720" rtlCol="0" anchor="t">
            <a:noAutofit/>
          </a:bodyPr>
          <a:lstStyle/>
          <a:p>
            <a:pPr marL="0" indent="0">
              <a:buNone/>
            </a:pPr>
            <a:r>
              <a:rPr lang="en-US" dirty="0">
                <a:cs typeface="Calibri"/>
              </a:rPr>
              <a:t>Traditionally, we think of Literacy as the ability to </a:t>
            </a:r>
          </a:p>
          <a:p>
            <a:r>
              <a:rPr lang="en-US" dirty="0">
                <a:cs typeface="Calibri"/>
              </a:rPr>
              <a:t>Read</a:t>
            </a:r>
          </a:p>
          <a:p>
            <a:r>
              <a:rPr lang="en-US" dirty="0">
                <a:cs typeface="Calibri"/>
              </a:rPr>
              <a:t>Write</a:t>
            </a:r>
          </a:p>
          <a:p>
            <a:pPr marL="0" indent="0">
              <a:buNone/>
            </a:pPr>
            <a:r>
              <a:rPr lang="en-US" dirty="0">
                <a:cs typeface="Calibri"/>
              </a:rPr>
              <a:t>But the spoken word underpins this, it is the foundation for effective communication and comprehension.</a:t>
            </a:r>
          </a:p>
          <a:p>
            <a:pPr marL="0" indent="0">
              <a:buNone/>
            </a:pPr>
            <a:endParaRPr lang="en-US" dirty="0">
              <a:cs typeface="Calibri"/>
            </a:endParaRPr>
          </a:p>
          <a:p>
            <a:pPr marL="0" indent="0">
              <a:buNone/>
            </a:pPr>
            <a:r>
              <a:rPr lang="en-US" dirty="0">
                <a:cs typeface="Calibri"/>
              </a:rPr>
              <a:t>Oracy should never be under valued. </a:t>
            </a:r>
          </a:p>
          <a:p>
            <a:pPr marL="0" indent="0">
              <a:buNone/>
            </a:pPr>
            <a:endParaRPr lang="en-US" sz="4800" b="1" dirty="0">
              <a:cs typeface="Calibri"/>
            </a:endParaRPr>
          </a:p>
          <a:p>
            <a:pPr marL="0" indent="0">
              <a:buNone/>
            </a:pPr>
            <a:r>
              <a:rPr lang="en-US" sz="4800" b="1" dirty="0">
                <a:cs typeface="Calibri"/>
              </a:rPr>
              <a:t>Keep talking!!</a:t>
            </a:r>
          </a:p>
          <a:p>
            <a:pPr marL="0" indent="0">
              <a:buNone/>
            </a:pPr>
            <a:endParaRPr lang="en-US" sz="2000" dirty="0">
              <a:cs typeface="Calibri"/>
            </a:endParaRPr>
          </a:p>
        </p:txBody>
      </p:sp>
      <p:pic>
        <p:nvPicPr>
          <p:cNvPr id="7" name="Picture 6" descr="A group of smiley faces with speech bubbles&#10;&#10;Description automatically generated">
            <a:extLst>
              <a:ext uri="{FF2B5EF4-FFF2-40B4-BE49-F238E27FC236}">
                <a16:creationId xmlns:a16="http://schemas.microsoft.com/office/drawing/2014/main" id="{6FE3592D-276F-BDF7-EE69-8E7C23BF31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4987" y="4919662"/>
            <a:ext cx="2581275" cy="1628775"/>
          </a:xfrm>
          <a:prstGeom prst="rect">
            <a:avLst/>
          </a:prstGeom>
        </p:spPr>
      </p:pic>
    </p:spTree>
    <p:extLst>
      <p:ext uri="{BB962C8B-B14F-4D97-AF65-F5344CB8AC3E}">
        <p14:creationId xmlns:p14="http://schemas.microsoft.com/office/powerpoint/2010/main" val="199863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1F3C-4EFC-F380-DDDE-F79855B9BD95}"/>
              </a:ext>
            </a:extLst>
          </p:cNvPr>
          <p:cNvSpPr>
            <a:spLocks noGrp="1"/>
          </p:cNvSpPr>
          <p:nvPr>
            <p:ph type="title"/>
          </p:nvPr>
        </p:nvSpPr>
        <p:spPr>
          <a:xfrm>
            <a:off x="609601" y="274638"/>
            <a:ext cx="10970684" cy="778307"/>
          </a:xfrm>
        </p:spPr>
        <p:txBody>
          <a:bodyPr/>
          <a:lstStyle/>
          <a:p>
            <a:r>
              <a:rPr lang="en-GB" sz="2800" dirty="0"/>
              <a:t>Glossary of terms;</a:t>
            </a:r>
          </a:p>
        </p:txBody>
      </p:sp>
      <p:sp>
        <p:nvSpPr>
          <p:cNvPr id="3" name="Content Placeholder 2">
            <a:extLst>
              <a:ext uri="{FF2B5EF4-FFF2-40B4-BE49-F238E27FC236}">
                <a16:creationId xmlns:a16="http://schemas.microsoft.com/office/drawing/2014/main" id="{01F34702-0FC8-0199-AB8C-C51D3AC0103B}"/>
              </a:ext>
            </a:extLst>
          </p:cNvPr>
          <p:cNvSpPr>
            <a:spLocks noGrp="1"/>
          </p:cNvSpPr>
          <p:nvPr>
            <p:ph idx="1"/>
          </p:nvPr>
        </p:nvSpPr>
        <p:spPr>
          <a:xfrm>
            <a:off x="609601" y="1052945"/>
            <a:ext cx="10970684" cy="5071631"/>
          </a:xfrm>
        </p:spPr>
        <p:txBody>
          <a:bodyPr/>
          <a:lstStyle/>
          <a:p>
            <a:r>
              <a:rPr lang="en-GB" sz="1600" b="1" i="1" dirty="0">
                <a:latin typeface="Calibri"/>
                <a:cs typeface="Calibri"/>
              </a:rPr>
              <a:t>Phoneme</a:t>
            </a:r>
            <a:r>
              <a:rPr lang="en-GB" sz="1600" dirty="0">
                <a:latin typeface="Calibri"/>
                <a:cs typeface="Calibri"/>
              </a:rPr>
              <a:t>: The smallest unit of sound in a word, e.g. c/a/t, </a:t>
            </a:r>
            <a:r>
              <a:rPr lang="en-GB" sz="1600" err="1">
                <a:latin typeface="Calibri"/>
                <a:cs typeface="Calibri"/>
              </a:rPr>
              <a:t>sh</a:t>
            </a:r>
            <a:r>
              <a:rPr lang="en-GB" sz="1600" dirty="0">
                <a:latin typeface="Calibri"/>
                <a:cs typeface="Calibri"/>
              </a:rPr>
              <a:t>/o/p, t/</a:t>
            </a:r>
            <a:r>
              <a:rPr lang="en-GB" sz="1600" err="1">
                <a:latin typeface="Calibri"/>
                <a:cs typeface="Calibri"/>
              </a:rPr>
              <a:t>ea</a:t>
            </a:r>
            <a:r>
              <a:rPr lang="en-GB" sz="1600" dirty="0">
                <a:latin typeface="Calibri"/>
                <a:cs typeface="Calibri"/>
              </a:rPr>
              <a:t>/</a:t>
            </a:r>
            <a:r>
              <a:rPr lang="en-GB" sz="1600" err="1">
                <a:latin typeface="Calibri"/>
                <a:cs typeface="Calibri"/>
              </a:rPr>
              <a:t>ch</a:t>
            </a:r>
            <a:r>
              <a:rPr lang="en-GB" sz="1600" dirty="0">
                <a:latin typeface="Calibri"/>
                <a:cs typeface="Calibri"/>
              </a:rPr>
              <a:t>/er </a:t>
            </a:r>
            <a:endParaRPr lang="en-GB" sz="1600" dirty="0">
              <a:latin typeface="Calibri" panose="020F0502020204030204" pitchFamily="34" charset="0"/>
              <a:cs typeface="Calibri" panose="020F0502020204030204" pitchFamily="34" charset="0"/>
            </a:endParaRPr>
          </a:p>
          <a:p>
            <a:r>
              <a:rPr lang="en-GB" sz="1600" b="1" i="1" dirty="0">
                <a:latin typeface="Calibri"/>
                <a:cs typeface="Calibri"/>
              </a:rPr>
              <a:t>Grapheme</a:t>
            </a:r>
            <a:r>
              <a:rPr lang="en-GB" sz="1600" dirty="0">
                <a:latin typeface="Calibri"/>
                <a:cs typeface="Calibri"/>
              </a:rPr>
              <a:t>: A letter or group of letter representing one sound, e.g. t, h, </a:t>
            </a:r>
            <a:r>
              <a:rPr lang="en-GB" sz="1600" err="1">
                <a:latin typeface="Calibri"/>
                <a:cs typeface="Calibri"/>
              </a:rPr>
              <a:t>sh</a:t>
            </a:r>
            <a:r>
              <a:rPr lang="en-GB" sz="1600" dirty="0">
                <a:latin typeface="Calibri"/>
                <a:cs typeface="Calibri"/>
              </a:rPr>
              <a:t>, </a:t>
            </a:r>
            <a:r>
              <a:rPr lang="en-GB" sz="1600" err="1">
                <a:latin typeface="Calibri"/>
                <a:cs typeface="Calibri"/>
              </a:rPr>
              <a:t>igh</a:t>
            </a:r>
            <a:r>
              <a:rPr lang="en-GB" sz="1600" dirty="0">
                <a:latin typeface="Calibri"/>
                <a:cs typeface="Calibri"/>
              </a:rPr>
              <a:t>,  </a:t>
            </a:r>
            <a:endParaRPr lang="en-GB" sz="1600" dirty="0">
              <a:latin typeface="Calibri" panose="020F0502020204030204" pitchFamily="34" charset="0"/>
              <a:cs typeface="Calibri" panose="020F0502020204030204" pitchFamily="34" charset="0"/>
            </a:endParaRPr>
          </a:p>
          <a:p>
            <a:r>
              <a:rPr lang="en-GB" sz="1600" b="1" i="1" dirty="0">
                <a:latin typeface="Calibri"/>
                <a:cs typeface="Calibri"/>
              </a:rPr>
              <a:t>Digraph</a:t>
            </a:r>
            <a:r>
              <a:rPr lang="en-GB" sz="1600" dirty="0">
                <a:latin typeface="Calibri"/>
                <a:cs typeface="Calibri"/>
              </a:rPr>
              <a:t>: Two letters which together make one sound, e.g. </a:t>
            </a:r>
            <a:r>
              <a:rPr lang="en-GB" sz="1600" err="1">
                <a:latin typeface="Calibri"/>
                <a:cs typeface="Calibri"/>
              </a:rPr>
              <a:t>sh</a:t>
            </a:r>
            <a:r>
              <a:rPr lang="en-GB" sz="1600" dirty="0">
                <a:latin typeface="Calibri"/>
                <a:cs typeface="Calibri"/>
              </a:rPr>
              <a:t>, </a:t>
            </a:r>
            <a:r>
              <a:rPr lang="en-GB" sz="1600" err="1">
                <a:latin typeface="Calibri"/>
                <a:cs typeface="Calibri"/>
              </a:rPr>
              <a:t>ch</a:t>
            </a:r>
            <a:r>
              <a:rPr lang="en-GB" sz="1600" dirty="0">
                <a:latin typeface="Calibri"/>
                <a:cs typeface="Calibri"/>
              </a:rPr>
              <a:t>, </a:t>
            </a:r>
            <a:r>
              <a:rPr lang="en-GB" sz="1600" err="1">
                <a:latin typeface="Calibri"/>
                <a:cs typeface="Calibri"/>
              </a:rPr>
              <a:t>ee</a:t>
            </a:r>
            <a:r>
              <a:rPr lang="en-GB" sz="1600" dirty="0">
                <a:latin typeface="Calibri"/>
                <a:cs typeface="Calibri"/>
              </a:rPr>
              <a:t>, </a:t>
            </a:r>
            <a:r>
              <a:rPr lang="en-GB" sz="1600" err="1">
                <a:latin typeface="Calibri"/>
                <a:cs typeface="Calibri"/>
              </a:rPr>
              <a:t>ph</a:t>
            </a:r>
            <a:r>
              <a:rPr lang="en-GB" sz="1600" dirty="0">
                <a:latin typeface="Calibri"/>
                <a:cs typeface="Calibri"/>
              </a:rPr>
              <a:t>, </a:t>
            </a:r>
            <a:r>
              <a:rPr lang="en-GB" sz="1600" err="1">
                <a:latin typeface="Calibri"/>
                <a:cs typeface="Calibri"/>
              </a:rPr>
              <a:t>oa</a:t>
            </a:r>
            <a:endParaRPr lang="en-GB" sz="1600">
              <a:latin typeface="Calibri"/>
              <a:cs typeface="Calibri"/>
            </a:endParaRPr>
          </a:p>
          <a:p>
            <a:r>
              <a:rPr lang="en-GB" sz="1600" b="1" i="1" dirty="0">
                <a:latin typeface="Calibri"/>
                <a:cs typeface="Calibri"/>
              </a:rPr>
              <a:t>Split digraph</a:t>
            </a:r>
            <a:r>
              <a:rPr lang="en-GB" sz="1600" dirty="0">
                <a:latin typeface="Calibri"/>
                <a:cs typeface="Calibri"/>
              </a:rPr>
              <a:t>: Two letters, which work as a pair, split, to represent one sound, e.g. a-e as in cake, or </a:t>
            </a:r>
            <a:r>
              <a:rPr lang="en-GB" sz="1600" err="1">
                <a:latin typeface="Calibri"/>
                <a:cs typeface="Calibri"/>
              </a:rPr>
              <a:t>i</a:t>
            </a:r>
            <a:r>
              <a:rPr lang="en-GB" sz="1600" dirty="0">
                <a:latin typeface="Calibri"/>
                <a:cs typeface="Calibri"/>
              </a:rPr>
              <a:t>-e as in kite</a:t>
            </a:r>
          </a:p>
          <a:p>
            <a:r>
              <a:rPr lang="en-GB" sz="1600" b="1" i="1" dirty="0">
                <a:latin typeface="Calibri"/>
                <a:cs typeface="Calibri"/>
              </a:rPr>
              <a:t>Trigraph</a:t>
            </a:r>
            <a:r>
              <a:rPr lang="en-GB" sz="1600" dirty="0">
                <a:latin typeface="Calibri"/>
                <a:cs typeface="Calibri"/>
              </a:rPr>
              <a:t>: three letters which together make one sound but cannot be separated into smaller phonemes, e.g. </a:t>
            </a:r>
            <a:r>
              <a:rPr lang="en-GB" sz="1600" err="1">
                <a:latin typeface="Calibri"/>
                <a:cs typeface="Calibri"/>
              </a:rPr>
              <a:t>igh</a:t>
            </a:r>
            <a:r>
              <a:rPr lang="en-GB" sz="1600" dirty="0">
                <a:latin typeface="Calibri"/>
                <a:cs typeface="Calibri"/>
              </a:rPr>
              <a:t> as in light, ear as in heard, tch as in watch </a:t>
            </a:r>
            <a:endParaRPr lang="en-GB" sz="1600" dirty="0">
              <a:latin typeface="Calibri" panose="020F0502020204030204" pitchFamily="34" charset="0"/>
              <a:cs typeface="Calibri" panose="020F0502020204030204" pitchFamily="34" charset="0"/>
            </a:endParaRPr>
          </a:p>
          <a:p>
            <a:r>
              <a:rPr lang="en-GB" sz="1600" b="1" i="1" dirty="0">
                <a:latin typeface="Calibri"/>
                <a:cs typeface="Calibri"/>
              </a:rPr>
              <a:t>Segmentation</a:t>
            </a:r>
            <a:r>
              <a:rPr lang="en-GB" sz="1600" dirty="0">
                <a:latin typeface="Calibri"/>
                <a:cs typeface="Calibri"/>
              </a:rPr>
              <a:t>: means hearing the individual phonemes within a word – for instance the word ‘crash’ consists of four phonemes: ‘c – r – a – </a:t>
            </a:r>
            <a:r>
              <a:rPr lang="en-GB" sz="1600" err="1">
                <a:latin typeface="Calibri"/>
                <a:cs typeface="Calibri"/>
              </a:rPr>
              <a:t>sh</a:t>
            </a:r>
            <a:r>
              <a:rPr lang="en-GB" sz="1600" dirty="0">
                <a:latin typeface="Calibri"/>
                <a:cs typeface="Calibri"/>
              </a:rPr>
              <a:t>’. In order to spell this word, a child must segment it into its component phonemes and choose a grapheme to represent each phoneme </a:t>
            </a:r>
            <a:endParaRPr lang="en-GB" sz="1600" dirty="0">
              <a:latin typeface="Calibri" panose="020F0502020204030204" pitchFamily="34" charset="0"/>
              <a:cs typeface="Calibri" panose="020F0502020204030204" pitchFamily="34" charset="0"/>
            </a:endParaRPr>
          </a:p>
          <a:p>
            <a:r>
              <a:rPr lang="en-GB" sz="1600" b="1" i="1" dirty="0">
                <a:latin typeface="Calibri"/>
                <a:cs typeface="Calibri"/>
              </a:rPr>
              <a:t>Blending</a:t>
            </a:r>
            <a:r>
              <a:rPr lang="en-GB" sz="1600" dirty="0">
                <a:latin typeface="Calibri"/>
                <a:cs typeface="Calibri"/>
              </a:rPr>
              <a:t>: means merging the individual phonemes together to pronounce a word. In order to read an unfamiliar word, a child must recognise (‘sound out’) each grapheme, not each letter (e.g. ‘</a:t>
            </a:r>
            <a:r>
              <a:rPr lang="en-GB" sz="1600" err="1">
                <a:latin typeface="Calibri"/>
                <a:cs typeface="Calibri"/>
              </a:rPr>
              <a:t>th</a:t>
            </a:r>
            <a:r>
              <a:rPr lang="en-GB" sz="1600" dirty="0">
                <a:latin typeface="Calibri"/>
                <a:cs typeface="Calibri"/>
              </a:rPr>
              <a:t>-</a:t>
            </a:r>
            <a:r>
              <a:rPr lang="en-GB" sz="1600" err="1">
                <a:latin typeface="Calibri"/>
                <a:cs typeface="Calibri"/>
              </a:rPr>
              <a:t>i</a:t>
            </a:r>
            <a:r>
              <a:rPr lang="en-GB" sz="1600" dirty="0">
                <a:latin typeface="Calibri"/>
                <a:cs typeface="Calibri"/>
              </a:rPr>
              <a:t>-n’ not ‘t-h-</a:t>
            </a:r>
            <a:r>
              <a:rPr lang="en-GB" sz="1600" err="1">
                <a:latin typeface="Calibri"/>
                <a:cs typeface="Calibri"/>
              </a:rPr>
              <a:t>i</a:t>
            </a:r>
            <a:r>
              <a:rPr lang="en-GB" sz="1600" dirty="0">
                <a:latin typeface="Calibri"/>
                <a:cs typeface="Calibri"/>
              </a:rPr>
              <a:t>-n’), and then merge the phonemes together to make the word </a:t>
            </a:r>
            <a:endParaRPr lang="en-GB" sz="1600" dirty="0">
              <a:latin typeface="Calibri" panose="020F0502020204030204" pitchFamily="34" charset="0"/>
              <a:cs typeface="Calibri" panose="020F0502020204030204" pitchFamily="34" charset="0"/>
            </a:endParaRPr>
          </a:p>
          <a:p>
            <a:r>
              <a:rPr lang="en-GB" sz="1600" b="1" i="1" dirty="0">
                <a:latin typeface="Calibri"/>
                <a:cs typeface="Calibri"/>
              </a:rPr>
              <a:t>Mnemonics</a:t>
            </a:r>
            <a:r>
              <a:rPr lang="en-GB" sz="1600" dirty="0">
                <a:latin typeface="Calibri"/>
                <a:cs typeface="Calibri"/>
              </a:rPr>
              <a:t>: a device for memorising and recalling something, such as a hand action of a drill to remember the phoneme /d</a:t>
            </a:r>
          </a:p>
          <a:p>
            <a:r>
              <a:rPr lang="en-GB" sz="1600" b="1" i="1" dirty="0">
                <a:latin typeface="Calibri"/>
                <a:cs typeface="Calibri"/>
              </a:rPr>
              <a:t>Adjacent consonants</a:t>
            </a:r>
            <a:r>
              <a:rPr lang="en-GB" sz="1600" dirty="0">
                <a:latin typeface="Calibri"/>
                <a:cs typeface="Calibri"/>
              </a:rPr>
              <a:t>: two or three letters with discrete sounds, which are blended together e.g. str, </a:t>
            </a:r>
            <a:r>
              <a:rPr lang="en-GB" sz="1600" err="1">
                <a:latin typeface="Calibri"/>
                <a:cs typeface="Calibri"/>
              </a:rPr>
              <a:t>cr</a:t>
            </a:r>
            <a:r>
              <a:rPr lang="en-GB" sz="1600" dirty="0">
                <a:latin typeface="Calibri"/>
                <a:cs typeface="Calibri"/>
              </a:rPr>
              <a:t>, tr, gr </a:t>
            </a:r>
            <a:endParaRPr lang="en-GB" sz="1600" dirty="0">
              <a:latin typeface="Calibri" panose="020F0502020204030204" pitchFamily="34" charset="0"/>
              <a:cs typeface="Calibri" panose="020F0502020204030204" pitchFamily="34" charset="0"/>
            </a:endParaRPr>
          </a:p>
          <a:p>
            <a:r>
              <a:rPr lang="en-GB" sz="1600" b="1" i="1" dirty="0">
                <a:latin typeface="Calibri"/>
                <a:cs typeface="Calibri"/>
              </a:rPr>
              <a:t>Comprehension</a:t>
            </a:r>
            <a:r>
              <a:rPr lang="en-GB" sz="1600" dirty="0">
                <a:latin typeface="Calibri"/>
                <a:cs typeface="Calibri"/>
              </a:rPr>
              <a:t>: understanding of language whether it is spoken or written.</a:t>
            </a:r>
          </a:p>
        </p:txBody>
      </p:sp>
    </p:spTree>
    <p:extLst>
      <p:ext uri="{BB962C8B-B14F-4D97-AF65-F5344CB8AC3E}">
        <p14:creationId xmlns:p14="http://schemas.microsoft.com/office/powerpoint/2010/main" val="1086770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00ED-DB7D-F695-52F1-CF62631BCE2A}"/>
              </a:ext>
            </a:extLst>
          </p:cNvPr>
          <p:cNvSpPr>
            <a:spLocks noGrp="1"/>
          </p:cNvSpPr>
          <p:nvPr>
            <p:ph type="title"/>
          </p:nvPr>
        </p:nvSpPr>
        <p:spPr>
          <a:xfrm>
            <a:off x="609601" y="274638"/>
            <a:ext cx="10970684" cy="6236998"/>
          </a:xfrm>
        </p:spPr>
        <p:txBody>
          <a:bodyPr/>
          <a:lstStyle/>
          <a:p>
            <a:r>
              <a:rPr lang="en-GB" dirty="0">
                <a:latin typeface="Linkpen 2b Join" panose="03050602060000000000" pitchFamily="66" charset="0"/>
              </a:rPr>
              <a:t>Pre-cursive style used in school;</a:t>
            </a:r>
            <a:br>
              <a:rPr lang="en-GB" dirty="0">
                <a:latin typeface="Linkpen 2b Join" panose="03050602060000000000" pitchFamily="66" charset="0"/>
              </a:rPr>
            </a:br>
            <a:br>
              <a:rPr lang="en-GB" dirty="0">
                <a:latin typeface="Linkpen 2b Join" panose="03050602060000000000" pitchFamily="66" charset="0"/>
              </a:rPr>
            </a:br>
            <a:r>
              <a:rPr lang="en-GB" sz="2000" dirty="0">
                <a:latin typeface="Linkpen 2b Join" panose="03050602060000000000" pitchFamily="66" charset="0"/>
              </a:rPr>
              <a:t>all lowercase letters start with a lead in and lead out stroke. Capitals are unaltered</a:t>
            </a:r>
            <a:br>
              <a:rPr lang="en-GB" sz="2000" dirty="0">
                <a:latin typeface="Linkpen 2b Join" panose="03050602060000000000" pitchFamily="66" charset="0"/>
              </a:rPr>
            </a:br>
            <a:br>
              <a:rPr lang="en-GB" sz="2000" dirty="0">
                <a:latin typeface="Linkpen 2b Join" panose="03050602060000000000" pitchFamily="66" charset="0"/>
              </a:rPr>
            </a:br>
            <a:r>
              <a:rPr lang="en-GB" dirty="0">
                <a:latin typeface="Linkpen 2b Join" panose="03050602060000000000" pitchFamily="66" charset="0"/>
              </a:rPr>
              <a:t>a  b  c  d  e  f  g  h  </a:t>
            </a:r>
            <a:r>
              <a:rPr lang="en-GB" dirty="0" err="1">
                <a:latin typeface="Linkpen 2b Join" panose="03050602060000000000" pitchFamily="66" charset="0"/>
              </a:rPr>
              <a:t>i</a:t>
            </a:r>
            <a:r>
              <a:rPr lang="en-GB" dirty="0">
                <a:latin typeface="Linkpen 2b Join" panose="03050602060000000000" pitchFamily="66" charset="0"/>
              </a:rPr>
              <a:t>  k</a:t>
            </a:r>
            <a:br>
              <a:rPr lang="en-GB" dirty="0">
                <a:latin typeface="Linkpen 2b Join" panose="03050602060000000000" pitchFamily="66" charset="0"/>
              </a:rPr>
            </a:br>
            <a:r>
              <a:rPr lang="en-GB" dirty="0">
                <a:latin typeface="Linkpen 2b Join" panose="03050602060000000000" pitchFamily="66" charset="0"/>
              </a:rPr>
              <a:t>l  m  n  o  p  q  r  s  t  u  v  w  x  y  z</a:t>
            </a:r>
          </a:p>
        </p:txBody>
      </p:sp>
    </p:spTree>
    <p:extLst>
      <p:ext uri="{BB962C8B-B14F-4D97-AF65-F5344CB8AC3E}">
        <p14:creationId xmlns:p14="http://schemas.microsoft.com/office/powerpoint/2010/main" val="421222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9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BB1FA2-4A2A-FF52-9F7B-D779F4F5697A}"/>
              </a:ext>
            </a:extLst>
          </p:cNvPr>
          <p:cNvPicPr>
            <a:picLocks noChangeAspect="1"/>
          </p:cNvPicPr>
          <p:nvPr/>
        </p:nvPicPr>
        <p:blipFill>
          <a:blip r:embed="rId2"/>
          <a:stretch>
            <a:fillRect/>
          </a:stretch>
        </p:blipFill>
        <p:spPr>
          <a:xfrm>
            <a:off x="1077021" y="643467"/>
            <a:ext cx="10037957" cy="5571066"/>
          </a:xfrm>
          <a:prstGeom prst="rect">
            <a:avLst/>
          </a:prstGeom>
        </p:spPr>
      </p:pic>
    </p:spTree>
    <p:extLst>
      <p:ext uri="{BB962C8B-B14F-4D97-AF65-F5344CB8AC3E}">
        <p14:creationId xmlns:p14="http://schemas.microsoft.com/office/powerpoint/2010/main" val="276809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5C9E4-7544-8DE6-267B-D0C363659698}"/>
              </a:ext>
            </a:extLst>
          </p:cNvPr>
          <p:cNvPicPr>
            <a:picLocks noChangeAspect="1"/>
          </p:cNvPicPr>
          <p:nvPr/>
        </p:nvPicPr>
        <p:blipFill>
          <a:blip r:embed="rId2"/>
          <a:stretch>
            <a:fillRect/>
          </a:stretch>
        </p:blipFill>
        <p:spPr>
          <a:xfrm>
            <a:off x="404610" y="623711"/>
            <a:ext cx="4198625" cy="3243439"/>
          </a:xfrm>
          <a:prstGeom prst="rect">
            <a:avLst/>
          </a:prstGeom>
        </p:spPr>
      </p:pic>
      <p:pic>
        <p:nvPicPr>
          <p:cNvPr id="5" name="Picture 4">
            <a:extLst>
              <a:ext uri="{FF2B5EF4-FFF2-40B4-BE49-F238E27FC236}">
                <a16:creationId xmlns:a16="http://schemas.microsoft.com/office/drawing/2014/main" id="{F575BC66-BE17-048C-554D-34B9A518291E}"/>
              </a:ext>
            </a:extLst>
          </p:cNvPr>
          <p:cNvPicPr>
            <a:picLocks noChangeAspect="1"/>
          </p:cNvPicPr>
          <p:nvPr/>
        </p:nvPicPr>
        <p:blipFill>
          <a:blip r:embed="rId3"/>
          <a:stretch>
            <a:fillRect/>
          </a:stretch>
        </p:blipFill>
        <p:spPr>
          <a:xfrm>
            <a:off x="4819650" y="3342253"/>
            <a:ext cx="7130262" cy="3206543"/>
          </a:xfrm>
          <a:prstGeom prst="rect">
            <a:avLst/>
          </a:prstGeom>
        </p:spPr>
      </p:pic>
      <p:sp>
        <p:nvSpPr>
          <p:cNvPr id="6" name="TextBox 5">
            <a:extLst>
              <a:ext uri="{FF2B5EF4-FFF2-40B4-BE49-F238E27FC236}">
                <a16:creationId xmlns:a16="http://schemas.microsoft.com/office/drawing/2014/main" id="{8F7A4C77-ECF9-739D-AF43-D4A7D7A03A05}"/>
              </a:ext>
            </a:extLst>
          </p:cNvPr>
          <p:cNvSpPr txBox="1"/>
          <p:nvPr/>
        </p:nvSpPr>
        <p:spPr>
          <a:xfrm>
            <a:off x="5334000" y="714375"/>
            <a:ext cx="6105525" cy="2554545"/>
          </a:xfrm>
          <a:prstGeom prst="rect">
            <a:avLst/>
          </a:prstGeom>
          <a:noFill/>
        </p:spPr>
        <p:txBody>
          <a:bodyPr wrap="square" rtlCol="0">
            <a:spAutoFit/>
          </a:bodyPr>
          <a:lstStyle/>
          <a:p>
            <a:r>
              <a:rPr lang="en-GB" sz="4000" dirty="0">
                <a:latin typeface="Abadi" panose="020B0604020104020204" pitchFamily="34" charset="0"/>
              </a:rPr>
              <a:t>So, whenever we talk about reading, we talk about the importance of oracy.</a:t>
            </a:r>
          </a:p>
        </p:txBody>
      </p:sp>
      <p:sp>
        <p:nvSpPr>
          <p:cNvPr id="7" name="TextBox 6">
            <a:extLst>
              <a:ext uri="{FF2B5EF4-FFF2-40B4-BE49-F238E27FC236}">
                <a16:creationId xmlns:a16="http://schemas.microsoft.com/office/drawing/2014/main" id="{DE55E13E-6565-FE9A-DD33-440F8050A47D}"/>
              </a:ext>
            </a:extLst>
          </p:cNvPr>
          <p:cNvSpPr txBox="1"/>
          <p:nvPr/>
        </p:nvSpPr>
        <p:spPr>
          <a:xfrm>
            <a:off x="523875" y="4333875"/>
            <a:ext cx="4198625" cy="2123658"/>
          </a:xfrm>
          <a:prstGeom prst="rect">
            <a:avLst/>
          </a:prstGeom>
          <a:noFill/>
        </p:spPr>
        <p:txBody>
          <a:bodyPr wrap="square" rtlCol="0">
            <a:spAutoFit/>
          </a:bodyPr>
          <a:lstStyle/>
          <a:p>
            <a:r>
              <a:rPr lang="en-GB" sz="2200" dirty="0">
                <a:latin typeface="Abadi" panose="020B0604020104020204" pitchFamily="34" charset="0"/>
              </a:rPr>
              <a:t>Talk about what you’ve read, ask questions, explore word meanings, check comprehension and address any misconceptions, model new vocab from the text…keep talking!!</a:t>
            </a:r>
          </a:p>
        </p:txBody>
      </p:sp>
    </p:spTree>
    <p:extLst>
      <p:ext uri="{BB962C8B-B14F-4D97-AF65-F5344CB8AC3E}">
        <p14:creationId xmlns:p14="http://schemas.microsoft.com/office/powerpoint/2010/main" val="349019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80773-5FE8-D7FC-EEF6-2C14F1B41AC4}"/>
              </a:ext>
            </a:extLst>
          </p:cNvPr>
          <p:cNvSpPr>
            <a:spLocks noGrp="1"/>
          </p:cNvSpPr>
          <p:nvPr>
            <p:ph type="title"/>
          </p:nvPr>
        </p:nvSpPr>
        <p:spPr>
          <a:xfrm>
            <a:off x="838200" y="365125"/>
            <a:ext cx="10515600" cy="854073"/>
          </a:xfrm>
        </p:spPr>
        <p:txBody>
          <a:bodyPr/>
          <a:lstStyle/>
          <a:p>
            <a:pPr algn="ctr"/>
            <a:r>
              <a:rPr lang="en-US" b="1" dirty="0">
                <a:cs typeface="Calibri Light" panose="020F0302020204030204"/>
              </a:rPr>
              <a:t>Learning to read is the key to all learning!</a:t>
            </a:r>
          </a:p>
        </p:txBody>
      </p:sp>
      <p:pic>
        <p:nvPicPr>
          <p:cNvPr id="2050" name="Picture 2" descr="103+ Reading Quotes For Kids 📖 | Imagine Forest">
            <a:extLst>
              <a:ext uri="{FF2B5EF4-FFF2-40B4-BE49-F238E27FC236}">
                <a16:creationId xmlns:a16="http://schemas.microsoft.com/office/drawing/2014/main" id="{67AB58B7-DCD3-F1F7-BD70-BBDE084513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35" t="4980" r="6773" b="19956"/>
          <a:stretch/>
        </p:blipFill>
        <p:spPr bwMode="auto">
          <a:xfrm>
            <a:off x="-416207" y="1219198"/>
            <a:ext cx="4376219" cy="5638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yellow key with a ring&#10;&#10;Description automatically generated">
            <a:extLst>
              <a:ext uri="{FF2B5EF4-FFF2-40B4-BE49-F238E27FC236}">
                <a16:creationId xmlns:a16="http://schemas.microsoft.com/office/drawing/2014/main" id="{3D1268EB-9B2F-ED88-23BB-41A257B17F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963927">
            <a:off x="5203577" y="4093527"/>
            <a:ext cx="2242007" cy="2338469"/>
          </a:xfrm>
          <a:prstGeom prst="rect">
            <a:avLst/>
          </a:prstGeom>
        </p:spPr>
      </p:pic>
      <p:pic>
        <p:nvPicPr>
          <p:cNvPr id="2052" name="Picture 4" descr="80+ Reading Quotes to Help Kids Fall in Love With Literature | LoveToKnow">
            <a:extLst>
              <a:ext uri="{FF2B5EF4-FFF2-40B4-BE49-F238E27FC236}">
                <a16:creationId xmlns:a16="http://schemas.microsoft.com/office/drawing/2014/main" id="{8BEFFD7E-CAD2-C040-F766-4DAF8CEE8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0113" y="4227698"/>
            <a:ext cx="4071888" cy="2630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 learn to read is to light a fire... | Teaching inspiration, Teacher  quotes inspirational, Learn to read">
            <a:extLst>
              <a:ext uri="{FF2B5EF4-FFF2-40B4-BE49-F238E27FC236}">
                <a16:creationId xmlns:a16="http://schemas.microsoft.com/office/drawing/2014/main" id="{CE3E0921-C72B-1340-D829-0DDF290700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1" y="1199758"/>
            <a:ext cx="3238499" cy="30707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arning to read is probably the most... - Quote">
            <a:extLst>
              <a:ext uri="{FF2B5EF4-FFF2-40B4-BE49-F238E27FC236}">
                <a16:creationId xmlns:a16="http://schemas.microsoft.com/office/drawing/2014/main" id="{3CF0EBE8-A6B5-978A-A8E7-2D87862F00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34" t="11111" r="1166" b="9444"/>
          <a:stretch/>
        </p:blipFill>
        <p:spPr bwMode="auto">
          <a:xfrm>
            <a:off x="3960013" y="1219198"/>
            <a:ext cx="4993488" cy="300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0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accent2"/>
                </a:solidFill>
                <a:latin typeface="Calibri" panose="020F0502020204030204" pitchFamily="34" charset="0"/>
              </a:rPr>
              <a:t>Skills and strategies used to help us when we read;</a:t>
            </a:r>
          </a:p>
        </p:txBody>
      </p:sp>
      <p:sp>
        <p:nvSpPr>
          <p:cNvPr id="3" name="Content Placeholder 2"/>
          <p:cNvSpPr>
            <a:spLocks noGrp="1"/>
          </p:cNvSpPr>
          <p:nvPr>
            <p:ph idx="1"/>
          </p:nvPr>
        </p:nvSpPr>
        <p:spPr/>
        <p:txBody>
          <a:bodyPr/>
          <a:lstStyle/>
          <a:p>
            <a:pPr>
              <a:buFontTx/>
              <a:buChar char="-"/>
            </a:pPr>
            <a:r>
              <a:rPr lang="en-GB" sz="4800" dirty="0"/>
              <a:t>picture clues</a:t>
            </a:r>
          </a:p>
          <a:p>
            <a:pPr>
              <a:buFontTx/>
              <a:buChar char="-"/>
            </a:pPr>
            <a:r>
              <a:rPr lang="en-GB" sz="4800" dirty="0"/>
              <a:t>scanning</a:t>
            </a:r>
          </a:p>
          <a:p>
            <a:pPr>
              <a:buFontTx/>
              <a:buChar char="-"/>
            </a:pPr>
            <a:r>
              <a:rPr lang="en-GB" sz="4800" dirty="0"/>
              <a:t>word recognition</a:t>
            </a:r>
          </a:p>
          <a:p>
            <a:pPr>
              <a:buFontTx/>
              <a:buChar char="-"/>
            </a:pPr>
            <a:r>
              <a:rPr lang="en-GB" sz="4800" dirty="0"/>
              <a:t>decoding unfamiliar words </a:t>
            </a:r>
          </a:p>
          <a:p>
            <a:pPr marL="0" indent="0">
              <a:buNone/>
            </a:pPr>
            <a:r>
              <a:rPr lang="en-GB" sz="4800" dirty="0"/>
              <a:t>                        </a:t>
            </a:r>
            <a:r>
              <a:rPr lang="en-GB" sz="4800" b="1" i="1" dirty="0">
                <a:solidFill>
                  <a:srgbClr val="FF0000"/>
                </a:solidFill>
              </a:rPr>
              <a:t>PHONICS</a:t>
            </a:r>
          </a:p>
          <a:p>
            <a:pPr marL="0" indent="0" algn="ctr">
              <a:buNone/>
            </a:pPr>
            <a:endParaRPr lang="en-GB" sz="2000" dirty="0">
              <a:solidFill>
                <a:schemeClr val="tx1"/>
              </a:solidFill>
            </a:endParaRPr>
          </a:p>
        </p:txBody>
      </p:sp>
    </p:spTree>
    <p:extLst>
      <p:ext uri="{BB962C8B-B14F-4D97-AF65-F5344CB8AC3E}">
        <p14:creationId xmlns:p14="http://schemas.microsoft.com/office/powerpoint/2010/main" val="114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82A74-CB88-47D7-4113-0BE244B01E4C}"/>
              </a:ext>
            </a:extLst>
          </p:cNvPr>
          <p:cNvSpPr>
            <a:spLocks noGrp="1"/>
          </p:cNvSpPr>
          <p:nvPr>
            <p:ph type="title"/>
          </p:nvPr>
        </p:nvSpPr>
        <p:spPr>
          <a:xfrm>
            <a:off x="572493" y="238539"/>
            <a:ext cx="11018520" cy="1434415"/>
          </a:xfrm>
        </p:spPr>
        <p:txBody>
          <a:bodyPr anchor="b">
            <a:normAutofit/>
          </a:bodyPr>
          <a:lstStyle/>
          <a:p>
            <a:r>
              <a:rPr lang="en-GB" sz="5400" b="1"/>
              <a:t>Phonics is…    </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E1495-6C07-D9F4-1DF7-5D6035C4EF80}"/>
              </a:ext>
            </a:extLst>
          </p:cNvPr>
          <p:cNvSpPr>
            <a:spLocks noGrp="1"/>
          </p:cNvSpPr>
          <p:nvPr>
            <p:ph idx="1"/>
          </p:nvPr>
        </p:nvSpPr>
        <p:spPr>
          <a:xfrm>
            <a:off x="572493" y="2071316"/>
            <a:ext cx="6713552" cy="4119172"/>
          </a:xfrm>
        </p:spPr>
        <p:txBody>
          <a:bodyPr anchor="t">
            <a:normAutofit/>
          </a:bodyPr>
          <a:lstStyle/>
          <a:p>
            <a:pPr marL="0" indent="0">
              <a:buNone/>
            </a:pPr>
            <a:r>
              <a:rPr lang="en-GB" sz="2200" b="0" i="0" dirty="0">
                <a:effectLst/>
                <a:latin typeface="Calibri"/>
                <a:ea typeface="Calibri"/>
                <a:cs typeface="Calibri"/>
              </a:rPr>
              <a:t>Phonics is a way of teaching children how to read and write. It helps children hear, identify and use different sounds that distinguish one word from another in the English language.</a:t>
            </a:r>
            <a:br>
              <a:rPr lang="en-GB" sz="2200" b="1" i="0" dirty="0">
                <a:effectLst/>
                <a:latin typeface="Calibri"/>
              </a:rPr>
            </a:br>
            <a:br>
              <a:rPr lang="en-GB" sz="2200" b="1" i="0" dirty="0">
                <a:effectLst/>
                <a:latin typeface="Calibri"/>
              </a:rPr>
            </a:br>
            <a:r>
              <a:rPr lang="en-GB" sz="2200" b="0" i="0" dirty="0">
                <a:effectLst/>
                <a:latin typeface="Calibri"/>
                <a:ea typeface="Calibri"/>
                <a:cs typeface="Calibri"/>
              </a:rPr>
              <a:t>Written language can be compared to a code, so knowing the sounds of individual letters and how those letters sound when they’re combined will help children decode words as they read.</a:t>
            </a:r>
          </a:p>
          <a:p>
            <a:pPr marL="0" indent="0">
              <a:buNone/>
            </a:pPr>
            <a:endParaRPr lang="en-GB" sz="2200" dirty="0">
              <a:latin typeface="Calibri"/>
              <a:ea typeface="Calibri"/>
              <a:cs typeface="Calibri"/>
            </a:endParaRPr>
          </a:p>
          <a:p>
            <a:pPr marL="0" indent="0">
              <a:buNone/>
            </a:pPr>
            <a:r>
              <a:rPr lang="en-GB" sz="2200" dirty="0">
                <a:latin typeface="Calibri"/>
                <a:ea typeface="Calibri"/>
                <a:cs typeface="Calibri"/>
              </a:rPr>
              <a:t>Phonics is a tool to help us crack the code!</a:t>
            </a:r>
          </a:p>
        </p:txBody>
      </p:sp>
      <p:pic>
        <p:nvPicPr>
          <p:cNvPr id="5" name="Picture 4" descr="A group of colorful letters&#10;&#10;Description automatically generated">
            <a:extLst>
              <a:ext uri="{FF2B5EF4-FFF2-40B4-BE49-F238E27FC236}">
                <a16:creationId xmlns:a16="http://schemas.microsoft.com/office/drawing/2014/main" id="{864ADBF8-C03E-4B54-8DB0-E96128D4CC9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827" r="14983" b="3"/>
          <a:stretch/>
        </p:blipFill>
        <p:spPr>
          <a:xfrm>
            <a:off x="7675658" y="2093976"/>
            <a:ext cx="3941064" cy="4096512"/>
          </a:xfrm>
          <a:prstGeom prst="rect">
            <a:avLst/>
          </a:prstGeom>
        </p:spPr>
      </p:pic>
    </p:spTree>
    <p:extLst>
      <p:ext uri="{BB962C8B-B14F-4D97-AF65-F5344CB8AC3E}">
        <p14:creationId xmlns:p14="http://schemas.microsoft.com/office/powerpoint/2010/main" val="52292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C008-EEE2-6099-BC3F-F8D646764867}"/>
              </a:ext>
            </a:extLst>
          </p:cNvPr>
          <p:cNvSpPr>
            <a:spLocks noGrp="1"/>
          </p:cNvSpPr>
          <p:nvPr>
            <p:ph type="title"/>
          </p:nvPr>
        </p:nvSpPr>
        <p:spPr>
          <a:xfrm>
            <a:off x="838200" y="365124"/>
            <a:ext cx="10515600" cy="4677931"/>
          </a:xfrm>
        </p:spPr>
        <p:txBody>
          <a:bodyPr>
            <a:normAutofit fontScale="90000"/>
          </a:bodyPr>
          <a:lstStyle/>
          <a:p>
            <a:br>
              <a:rPr lang="en-GB" dirty="0"/>
            </a:br>
            <a:r>
              <a:rPr lang="en-GB" b="1" dirty="0">
                <a:solidFill>
                  <a:schemeClr val="accent1"/>
                </a:solidFill>
              </a:rPr>
              <a:t>Phonics are taught in phases;</a:t>
            </a:r>
            <a:br>
              <a:rPr lang="en-GB" b="1" dirty="0">
                <a:solidFill>
                  <a:schemeClr val="accent1"/>
                </a:solidFill>
              </a:rPr>
            </a:br>
            <a:r>
              <a:rPr lang="en-GB" sz="3100" dirty="0">
                <a:latin typeface="Comic Sans MS" panose="030F0702030302020204" pitchFamily="66" charset="0"/>
              </a:rPr>
              <a:t>The</a:t>
            </a:r>
            <a:r>
              <a:rPr lang="en-GB" dirty="0">
                <a:latin typeface="Comic Sans MS" panose="030F0702030302020204" pitchFamily="66" charset="0"/>
              </a:rPr>
              <a:t> </a:t>
            </a:r>
            <a:r>
              <a:rPr lang="en-GB" sz="3100" dirty="0">
                <a:latin typeface="Comic Sans MS" panose="030F0702030302020204" pitchFamily="66" charset="0"/>
              </a:rPr>
              <a:t>Phases are the way the letters and sounds are broken down to teach sounds in a certain order. At the same time whole words that cannot be broken down easily, “tricky words” are taught to the children. </a:t>
            </a:r>
            <a:br>
              <a:rPr lang="en-GB" sz="3100" dirty="0">
                <a:latin typeface="Comic Sans MS" panose="030F0702030302020204" pitchFamily="66" charset="0"/>
              </a:rPr>
            </a:br>
            <a:br>
              <a:rPr lang="en-GB" sz="3100" dirty="0">
                <a:latin typeface="Comic Sans MS" panose="030F0702030302020204" pitchFamily="66" charset="0"/>
              </a:rPr>
            </a:br>
            <a:r>
              <a:rPr lang="en-GB" sz="3100" dirty="0">
                <a:latin typeface="Comic Sans MS" panose="030F0702030302020204" pitchFamily="66" charset="0"/>
              </a:rPr>
              <a:t>In school, we follow the </a:t>
            </a:r>
            <a:br>
              <a:rPr lang="en-GB" sz="3100" dirty="0">
                <a:latin typeface="Comic Sans MS" panose="030F0702030302020204" pitchFamily="66" charset="0"/>
              </a:rPr>
            </a:br>
            <a:r>
              <a:rPr lang="en-GB" sz="3100" dirty="0">
                <a:latin typeface="Comic Sans MS" panose="030F0702030302020204" pitchFamily="66" charset="0"/>
              </a:rPr>
              <a:t>Red Rose Phonics programme</a:t>
            </a:r>
            <a:br>
              <a:rPr lang="en-GB" sz="3100" dirty="0">
                <a:latin typeface="Comic Sans MS" panose="030F0702030302020204" pitchFamily="66" charset="0"/>
              </a:rPr>
            </a:br>
            <a:br>
              <a:rPr lang="en-GB" sz="3100" dirty="0">
                <a:latin typeface="Comic Sans MS" panose="030F0702030302020204" pitchFamily="66" charset="0"/>
              </a:rPr>
            </a:br>
            <a:br>
              <a:rPr lang="en-GB" sz="3100" dirty="0">
                <a:latin typeface="Comic Sans MS" panose="030F0702030302020204" pitchFamily="66" charset="0"/>
              </a:rPr>
            </a:br>
            <a:endParaRPr lang="en-GB" sz="31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C391E02-059E-45B5-06C8-A77360D10F0D}"/>
              </a:ext>
            </a:extLst>
          </p:cNvPr>
          <p:cNvSpPr>
            <a:spLocks noGrp="1"/>
          </p:cNvSpPr>
          <p:nvPr>
            <p:ph idx="1"/>
          </p:nvPr>
        </p:nvSpPr>
        <p:spPr>
          <a:xfrm>
            <a:off x="838200" y="3537527"/>
            <a:ext cx="10515600" cy="2639435"/>
          </a:xfrm>
        </p:spPr>
        <p:txBody>
          <a:bodyPr>
            <a:normAutofit fontScale="92500" lnSpcReduction="10000"/>
          </a:bodyPr>
          <a:lstStyle/>
          <a:p>
            <a:endParaRPr lang="en-GB" dirty="0"/>
          </a:p>
          <a:p>
            <a:endParaRPr lang="en-GB" dirty="0"/>
          </a:p>
          <a:p>
            <a:endParaRPr lang="en-GB" dirty="0"/>
          </a:p>
          <a:p>
            <a:endParaRPr lang="en-GB" dirty="0"/>
          </a:p>
          <a:p>
            <a:r>
              <a:rPr lang="en-GB" dirty="0"/>
              <a:t>Phase 1;  tuning into sounds, distinguishing sounds, environmental sounds, instrumental sounds, rhythm and rhyme, hearing sounds</a:t>
            </a:r>
          </a:p>
        </p:txBody>
      </p:sp>
      <p:pic>
        <p:nvPicPr>
          <p:cNvPr id="4" name="Picture 3">
            <a:extLst>
              <a:ext uri="{FF2B5EF4-FFF2-40B4-BE49-F238E27FC236}">
                <a16:creationId xmlns:a16="http://schemas.microsoft.com/office/drawing/2014/main" id="{40FCD4DA-70D4-FFFF-287F-6D5327FECEDD}"/>
              </a:ext>
            </a:extLst>
          </p:cNvPr>
          <p:cNvPicPr>
            <a:picLocks noChangeAspect="1"/>
          </p:cNvPicPr>
          <p:nvPr/>
        </p:nvPicPr>
        <p:blipFill>
          <a:blip r:embed="rId2"/>
          <a:stretch>
            <a:fillRect/>
          </a:stretch>
        </p:blipFill>
        <p:spPr>
          <a:xfrm>
            <a:off x="6040759" y="2936667"/>
            <a:ext cx="5638800" cy="2096929"/>
          </a:xfrm>
          <a:prstGeom prst="rect">
            <a:avLst/>
          </a:prstGeom>
        </p:spPr>
      </p:pic>
    </p:spTree>
    <p:extLst>
      <p:ext uri="{BB962C8B-B14F-4D97-AF65-F5344CB8AC3E}">
        <p14:creationId xmlns:p14="http://schemas.microsoft.com/office/powerpoint/2010/main" val="34956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07B0-F0E7-1985-75E2-094797836992}"/>
              </a:ext>
            </a:extLst>
          </p:cNvPr>
          <p:cNvSpPr>
            <a:spLocks noGrp="1"/>
          </p:cNvSpPr>
          <p:nvPr>
            <p:ph type="title"/>
          </p:nvPr>
        </p:nvSpPr>
        <p:spPr>
          <a:xfrm>
            <a:off x="838200" y="365126"/>
            <a:ext cx="10515600" cy="927966"/>
          </a:xfrm>
        </p:spPr>
        <p:txBody>
          <a:bodyPr/>
          <a:lstStyle/>
          <a:p>
            <a:r>
              <a:rPr lang="en-GB" b="1" dirty="0">
                <a:solidFill>
                  <a:srgbClr val="FFC000"/>
                </a:solidFill>
              </a:rPr>
              <a:t>Phase 2:                               </a:t>
            </a:r>
            <a:r>
              <a:rPr lang="en-GB" b="1" dirty="0">
                <a:solidFill>
                  <a:srgbClr val="7030A0"/>
                </a:solidFill>
              </a:rPr>
              <a:t>Phase 3:</a:t>
            </a:r>
          </a:p>
        </p:txBody>
      </p:sp>
      <p:sp>
        <p:nvSpPr>
          <p:cNvPr id="3" name="Content Placeholder 2">
            <a:extLst>
              <a:ext uri="{FF2B5EF4-FFF2-40B4-BE49-F238E27FC236}">
                <a16:creationId xmlns:a16="http://schemas.microsoft.com/office/drawing/2014/main" id="{455C6FE9-EADB-CC12-5AEE-86E3A424B4A1}"/>
              </a:ext>
            </a:extLst>
          </p:cNvPr>
          <p:cNvSpPr>
            <a:spLocks noGrp="1"/>
          </p:cNvSpPr>
          <p:nvPr>
            <p:ph idx="1"/>
          </p:nvPr>
        </p:nvSpPr>
        <p:spPr>
          <a:xfrm>
            <a:off x="838200" y="1825625"/>
            <a:ext cx="4768273" cy="4351338"/>
          </a:xfrm>
        </p:spPr>
        <p:txBody>
          <a:bodyPr/>
          <a:lstStyle/>
          <a:p>
            <a:pPr marL="0" indent="0">
              <a:buNone/>
            </a:pPr>
            <a:r>
              <a:rPr lang="en-GB" dirty="0"/>
              <a:t>Learning the most common individual letter sounds (19) and their corresponding grapheme (written letter).</a:t>
            </a:r>
          </a:p>
          <a:p>
            <a:endParaRPr lang="en-GB" dirty="0"/>
          </a:p>
          <a:p>
            <a:endParaRPr lang="en-GB" dirty="0"/>
          </a:p>
        </p:txBody>
      </p:sp>
      <p:pic>
        <p:nvPicPr>
          <p:cNvPr id="3074" name="Picture 2" descr="Phase 2 Sound Mat">
            <a:extLst>
              <a:ext uri="{FF2B5EF4-FFF2-40B4-BE49-F238E27FC236}">
                <a16:creationId xmlns:a16="http://schemas.microsoft.com/office/drawing/2014/main" id="{0BB20DD2-02C5-612A-F55D-FEFCBA54B9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56" t="8678" r="21475" b="16642"/>
          <a:stretch/>
        </p:blipFill>
        <p:spPr bwMode="auto">
          <a:xfrm>
            <a:off x="1017732" y="3669723"/>
            <a:ext cx="3461905" cy="2241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2B84DD-DC01-493C-B2F4-3374BDCF473E}"/>
              </a:ext>
            </a:extLst>
          </p:cNvPr>
          <p:cNvSpPr txBox="1"/>
          <p:nvPr/>
        </p:nvSpPr>
        <p:spPr>
          <a:xfrm>
            <a:off x="6922655" y="1386958"/>
            <a:ext cx="4621068" cy="4524315"/>
          </a:xfrm>
          <a:prstGeom prst="rect">
            <a:avLst/>
          </a:prstGeom>
          <a:noFill/>
        </p:spPr>
        <p:txBody>
          <a:bodyPr wrap="square" rtlCol="0">
            <a:spAutoFit/>
          </a:bodyPr>
          <a:lstStyle/>
          <a:p>
            <a:r>
              <a:rPr lang="en-GB" sz="2400" b="0" i="0" dirty="0">
                <a:effectLst/>
              </a:rPr>
              <a:t>learning the remaining individual letter sounds that weren’t covered in Phase 2 -  and more complex phonemes (sounds) such as </a:t>
            </a:r>
            <a:r>
              <a:rPr lang="en-GB" sz="2400" b="0" i="0" dirty="0">
                <a:effectLst/>
                <a:hlinkClick r:id="rId3">
                  <a:extLst>
                    <a:ext uri="{A12FA001-AC4F-418D-AE19-62706E023703}">
                      <ahyp:hlinkClr xmlns:ahyp="http://schemas.microsoft.com/office/drawing/2018/hyperlinkcolor" val="tx"/>
                    </a:ext>
                  </a:extLst>
                </a:hlinkClick>
              </a:rPr>
              <a:t>digraphs</a:t>
            </a:r>
            <a:r>
              <a:rPr lang="en-GB" sz="2400" b="0" i="0" dirty="0">
                <a:effectLst/>
              </a:rPr>
              <a:t> (2 letters, 1 sound) and </a:t>
            </a:r>
            <a:r>
              <a:rPr lang="en-GB" sz="2400" b="0" i="0" u="sng" dirty="0">
                <a:effectLst/>
                <a:hlinkClick r:id="rId4">
                  <a:extLst>
                    <a:ext uri="{A12FA001-AC4F-418D-AE19-62706E023703}">
                      <ahyp:hlinkClr xmlns:ahyp="http://schemas.microsoft.com/office/drawing/2018/hyperlinkcolor" val="tx"/>
                    </a:ext>
                  </a:extLst>
                </a:hlinkClick>
              </a:rPr>
              <a:t>trigraphs</a:t>
            </a:r>
            <a:r>
              <a:rPr lang="en-GB" sz="2400" b="0" i="0" u="sng" dirty="0">
                <a:effectLst/>
              </a:rPr>
              <a:t> </a:t>
            </a:r>
            <a:r>
              <a:rPr lang="en-GB" sz="2400" b="0" i="0" dirty="0">
                <a:effectLst/>
              </a:rPr>
              <a:t>(3 letters, 1 sound.</a:t>
            </a:r>
          </a:p>
          <a:p>
            <a:endParaRPr lang="en-GB" sz="2400" b="0" i="0" dirty="0">
              <a:effectLst/>
            </a:endParaRPr>
          </a:p>
          <a:p>
            <a:endParaRPr lang="en-GB" sz="2400" dirty="0"/>
          </a:p>
          <a:p>
            <a:endParaRPr lang="en-GB" sz="2400" dirty="0"/>
          </a:p>
          <a:p>
            <a:endParaRPr lang="en-GB" sz="2400" dirty="0"/>
          </a:p>
          <a:p>
            <a:endParaRPr lang="en-GB" sz="2400" dirty="0"/>
          </a:p>
          <a:p>
            <a:endParaRPr lang="en-GB" sz="2400" dirty="0"/>
          </a:p>
        </p:txBody>
      </p:sp>
      <p:pic>
        <p:nvPicPr>
          <p:cNvPr id="3076" name="Picture 4" descr="Phase 3 Sounds Mat">
            <a:extLst>
              <a:ext uri="{FF2B5EF4-FFF2-40B4-BE49-F238E27FC236}">
                <a16:creationId xmlns:a16="http://schemas.microsoft.com/office/drawing/2014/main" id="{B9F5409F-FFDD-94C7-2D39-EB98818C9E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99" t="10986" r="23329" b="11746"/>
          <a:stretch/>
        </p:blipFill>
        <p:spPr bwMode="auto">
          <a:xfrm>
            <a:off x="7121236" y="3999345"/>
            <a:ext cx="3232728" cy="231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68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CEF0B40119A14C8EE07B6F9B016D43" ma:contentTypeVersion="4" ma:contentTypeDescription="Create a new document." ma:contentTypeScope="" ma:versionID="302691e30d722f89c01999b6482a2d0c">
  <xsd:schema xmlns:xsd="http://www.w3.org/2001/XMLSchema" xmlns:xs="http://www.w3.org/2001/XMLSchema" xmlns:p="http://schemas.microsoft.com/office/2006/metadata/properties" xmlns:ns3="4a48f627-6459-460f-8e9a-14d05ef241b3" targetNamespace="http://schemas.microsoft.com/office/2006/metadata/properties" ma:root="true" ma:fieldsID="2b31c983a4c749fc7664a19c3735e15f" ns3:_="">
    <xsd:import namespace="4a48f627-6459-460f-8e9a-14d05ef241b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48f627-6459-460f-8e9a-14d05ef241b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21992-6C09-404C-9277-E232E843A96F}">
  <ds:schemaRefs>
    <ds:schemaRef ds:uri="4a48f627-6459-460f-8e9a-14d05ef241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27A0E7-78DC-430E-AF09-630B1D4A53FE}">
  <ds:schemaRefs>
    <ds:schemaRef ds:uri="4a48f627-6459-460f-8e9a-14d05ef241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144370-60C6-4D40-8A6C-F7549B3756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416</TotalTime>
  <Words>1420</Words>
  <Application>Microsoft Office PowerPoint</Application>
  <PresentationFormat>Widescreen</PresentationFormat>
  <Paragraphs>86</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2_Office Theme</vt:lpstr>
      <vt:lpstr>Unlocking Literacy  and how you can help at home. </vt:lpstr>
      <vt:lpstr>What is literacy?  ‘a means of identification, understanding, interpretation, creation, and communication in an increasingly digital, text-mediated, information-rich and fast-changing world.’ UNESCO 2024</vt:lpstr>
      <vt:lpstr>PowerPoint Presentation</vt:lpstr>
      <vt:lpstr>PowerPoint Presentation</vt:lpstr>
      <vt:lpstr>Learning to read is the key to all learning!</vt:lpstr>
      <vt:lpstr>Skills and strategies used to help us when we read;</vt:lpstr>
      <vt:lpstr>Phonics is…    </vt:lpstr>
      <vt:lpstr> Phonics are taught in phases; The Phases are the way the letters and sounds are broken down to teach sounds in a certain order. At the same time whole words that cannot be broken down easily, “tricky words” are taught to the children.   In school, we follow the  Red Rose Phonics programme   </vt:lpstr>
      <vt:lpstr>Phase 2:                               Phase 3:</vt:lpstr>
      <vt:lpstr>Phase 4;                            Phase 5;</vt:lpstr>
      <vt:lpstr>Ensure correct pronunciation of sounds</vt:lpstr>
      <vt:lpstr> Actions and rhymes help us learn letters, sounds and the ability to blend them together to make words</vt:lpstr>
      <vt:lpstr>Phonics screening check</vt:lpstr>
      <vt:lpstr>HFW and ‘tricky words’</vt:lpstr>
      <vt:lpstr> Home/school reading books  </vt:lpstr>
      <vt:lpstr>Keep talking! About books and everything else!</vt:lpstr>
      <vt:lpstr>PowerPoint Presentation</vt:lpstr>
      <vt:lpstr>PowerPoint Presentation</vt:lpstr>
      <vt:lpstr>PowerPoint Presentation</vt:lpstr>
      <vt:lpstr>Glossary of terms;</vt:lpstr>
      <vt:lpstr>Pre-cursive style used in school;  all lowercase letters start with a lead in and lead out stroke. Capitals are unaltered  a  b  c  d  e  f  g  h  i  k l  m  n  o  p  q  r  s  t  u  v  w  x  y  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Literacy  and how you can help at home.</dc:title>
  <dc:creator>Helen Bisby</dc:creator>
  <cp:lastModifiedBy>Helen Bisby</cp:lastModifiedBy>
  <cp:revision>166</cp:revision>
  <cp:lastPrinted>2019-09-26T15:29:19Z</cp:lastPrinted>
  <dcterms:created xsi:type="dcterms:W3CDTF">2019-09-25T19:40:48Z</dcterms:created>
  <dcterms:modified xsi:type="dcterms:W3CDTF">2024-09-19T08:23:05Z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0x01010046CEF0B40119A14C8EE07B6F9B016D43</vt:lpwstr>
  </property>
</Properties>
</file>