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797675" cy="9926638"/>
  <p:embeddedFontLst>
    <p:embeddedFont>
      <p:font typeface="Century Gothic" panose="020B0502020202020204" pitchFamily="34" charset="0"/>
      <p:regular r:id="rId18"/>
      <p:bold r:id="rId19"/>
      <p:italic r:id="rId20"/>
      <p:boldItalic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omic Sans MS" panose="030F0702030302020204" pitchFamily="66" charset="0"/>
      <p:regular r:id="rId26"/>
      <p:bold r:id="rId27"/>
      <p:italic r:id="rId28"/>
      <p:boldItalic r:id="rId29"/>
    </p:embeddedFont>
    <p:embeddedFont>
      <p:font typeface="Trebuchet MS" panose="020B0603020202020204" pitchFamily="34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4" roundtripDataSignature="AMtx7miydEZB1GVbnWrx9ySM1ACyL23hh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21" Type="http://schemas.openxmlformats.org/officeDocument/2006/relationships/font" Target="fonts/font4.fntdata"/><Relationship Id="rId34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3"/>
            <a:ext cx="2946400" cy="498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49692" y="3"/>
            <a:ext cx="2946400" cy="498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75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8246"/>
            <a:ext cx="2946400" cy="498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49692" y="9428246"/>
            <a:ext cx="2946400" cy="498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5" name="Google Shape;145;p1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75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6" name="Google Shape;146;p1:notes"/>
          <p:cNvSpPr txBox="1">
            <a:spLocks noGrp="1"/>
          </p:cNvSpPr>
          <p:nvPr>
            <p:ph type="sldNum" idx="12"/>
          </p:nvPr>
        </p:nvSpPr>
        <p:spPr>
          <a:xfrm>
            <a:off x="3849692" y="9428246"/>
            <a:ext cx="2946400" cy="498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3590b5d5422_3_0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00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2" name="Google Shape;222;g3590b5d5422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40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00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0" name="Google Shape;230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36d260f1864_1_0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00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8" name="Google Shape;238;g36d260f1864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42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75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6" name="Google Shape;246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8" name="Google Shape;258;p17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75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9" name="Google Shape;259;p17:notes"/>
          <p:cNvSpPr txBox="1">
            <a:spLocks noGrp="1"/>
          </p:cNvSpPr>
          <p:nvPr>
            <p:ph type="sldNum" idx="12"/>
          </p:nvPr>
        </p:nvSpPr>
        <p:spPr>
          <a:xfrm>
            <a:off x="3849692" y="9428246"/>
            <a:ext cx="2946400" cy="498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33a8f3736ad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8" name="Google Shape;278;g33a8f3736ad_1_0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00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9" name="Google Shape;279;g33a8f3736ad_1_0:notes"/>
          <p:cNvSpPr txBox="1">
            <a:spLocks noGrp="1"/>
          </p:cNvSpPr>
          <p:nvPr>
            <p:ph type="sldNum" idx="12"/>
          </p:nvPr>
        </p:nvSpPr>
        <p:spPr>
          <a:xfrm>
            <a:off x="3849692" y="9428246"/>
            <a:ext cx="2946300" cy="49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15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75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7" name="Google Shape;15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75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5" name="Google Shape;1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4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75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4" name="Google Shape;17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fc700b20f8_2_6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00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2" name="Google Shape;182;g2fc700b20f8_2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5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75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0" name="Google Shape;190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6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75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8" name="Google Shape;198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7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00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6" name="Google Shape;206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8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75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4" name="Google Shape;214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oogle Shape;27;p19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8" name="Google Shape;28;p19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9" name="Google Shape;29;p19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0" name="Google Shape;30;p19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31" name="Google Shape;31;p19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32" name="Google Shape;32;p19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19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42117">
                <a:alpha val="60000"/>
              </a:srgbClr>
            </a:solidFill>
            <a:ln>
              <a:noFill/>
            </a:ln>
          </p:spPr>
        </p:sp>
        <p:sp>
          <p:nvSpPr>
            <p:cNvPr id="34" name="Google Shape;34;p19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EF8B67">
                <a:alpha val="60000"/>
              </a:srgbClr>
            </a:solidFill>
            <a:ln>
              <a:noFill/>
            </a:ln>
          </p:spPr>
        </p:sp>
        <p:sp>
          <p:nvSpPr>
            <p:cNvPr id="35" name="Google Shape;35;p1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>
              <a:noFill/>
            </a:ln>
          </p:spPr>
        </p:sp>
        <p:sp>
          <p:nvSpPr>
            <p:cNvPr id="36" name="Google Shape;36;p19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19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" name="Google Shape;38;p19"/>
          <p:cNvSpPr txBox="1"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Trebuchet MS"/>
              <a:buNone/>
              <a:defRPr sz="54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9"/>
          <p:cNvSpPr txBox="1"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rgbClr val="7F7F7F"/>
                </a:solidFill>
              </a:defRPr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19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9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9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8"/>
          <p:cNvSpPr txBox="1"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8"/>
          <p:cNvSpPr txBox="1"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7" name="Google Shape;97;p28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8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8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9"/>
          <p:cNvSpPr txBox="1"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9"/>
          <p:cNvSpPr txBox="1">
            <a:spLocks noGrp="1"/>
          </p:cNvSpPr>
          <p:nvPr>
            <p:ph type="body" idx="1"/>
          </p:nvPr>
        </p:nvSpPr>
        <p:spPr>
          <a:xfrm>
            <a:off x="1366139" y="3632200"/>
            <a:ext cx="7224524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 sz="160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03" name="Google Shape;103;p29"/>
          <p:cNvSpPr txBox="1">
            <a:spLocks noGrp="1"/>
          </p:cNvSpPr>
          <p:nvPr>
            <p:ph type="body" idx="2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4" name="Google Shape;104;p29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9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9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7" name="Google Shape;107;p2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GB" sz="8000" b="0" i="0" u="none" strike="noStrike" cap="none">
                <a:solidFill>
                  <a:srgbClr val="EF8B67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29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GB" sz="8000" b="0" i="0" u="none" strike="noStrike" cap="none">
                <a:solidFill>
                  <a:srgbClr val="EF8B67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sz="1800" b="0" i="0" u="none" strike="noStrike" cap="none">
              <a:solidFill>
                <a:srgbClr val="EF8B67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0"/>
          <p:cNvSpPr txBox="1"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30"/>
          <p:cNvSpPr txBox="1"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30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30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30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Name Card">
  <p:cSld name="Quote Name Card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1"/>
          <p:cNvSpPr txBox="1"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31"/>
          <p:cNvSpPr txBox="1">
            <a:spLocks noGrp="1"/>
          </p:cNvSpPr>
          <p:nvPr>
            <p:ph type="body" idx="1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rgbClr val="3F3F3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18" name="Google Shape;118;p31"/>
          <p:cNvSpPr txBox="1">
            <a:spLocks noGrp="1"/>
          </p:cNvSpPr>
          <p:nvPr>
            <p:ph type="body" idx="2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9" name="Google Shape;119;p31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31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31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2" name="Google Shape;122;p31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GB" sz="8000" b="0" i="0" u="none" strike="noStrike" cap="none">
                <a:solidFill>
                  <a:srgbClr val="EF8B67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3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GB" sz="8000" b="0" i="0" u="none" strike="noStrike" cap="none">
                <a:solidFill>
                  <a:srgbClr val="EF8B67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ue or False">
  <p:cSld name="True or False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2"/>
          <p:cNvSpPr txBox="1"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32"/>
          <p:cNvSpPr txBox="1">
            <a:spLocks noGrp="1"/>
          </p:cNvSpPr>
          <p:nvPr>
            <p:ph type="body" idx="1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27" name="Google Shape;127;p32"/>
          <p:cNvSpPr txBox="1">
            <a:spLocks noGrp="1"/>
          </p:cNvSpPr>
          <p:nvPr>
            <p:ph type="body" idx="2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8" name="Google Shape;128;p32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32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32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3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33"/>
          <p:cNvSpPr txBox="1">
            <a:spLocks noGrp="1"/>
          </p:cNvSpPr>
          <p:nvPr>
            <p:ph type="body" idx="1"/>
          </p:nvPr>
        </p:nvSpPr>
        <p:spPr>
          <a:xfrm rot="5400000">
            <a:off x="3035281" y="-197358"/>
            <a:ext cx="3880773" cy="8596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34" name="Google Shape;134;p33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33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33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4"/>
          <p:cNvSpPr txBox="1">
            <a:spLocks noGrp="1"/>
          </p:cNvSpPr>
          <p:nvPr>
            <p:ph type="title"/>
          </p:nvPr>
        </p:nvSpPr>
        <p:spPr>
          <a:xfrm rot="5400000">
            <a:off x="5994319" y="2582953"/>
            <a:ext cx="5251451" cy="1304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34"/>
          <p:cNvSpPr txBox="1">
            <a:spLocks noGrp="1"/>
          </p:cNvSpPr>
          <p:nvPr>
            <p:ph type="body" idx="1"/>
          </p:nvPr>
        </p:nvSpPr>
        <p:spPr>
          <a:xfrm rot="5400000">
            <a:off x="1581685" y="-294750"/>
            <a:ext cx="5251450" cy="706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40" name="Google Shape;140;p34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0"/>
          <p:cNvSpPr txBox="1"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rebuchet MS"/>
              <a:buNone/>
              <a:defRPr sz="24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0"/>
          <p:cNvSpPr>
            <a:spLocks noGrp="1"/>
          </p:cNvSpPr>
          <p:nvPr>
            <p:ph type="pic" idx="2"/>
          </p:nvPr>
        </p:nvSpPr>
        <p:spPr>
          <a:xfrm>
            <a:off x="677334" y="609600"/>
            <a:ext cx="8596668" cy="3845718"/>
          </a:xfrm>
          <a:prstGeom prst="rect">
            <a:avLst/>
          </a:prstGeom>
          <a:noFill/>
          <a:ln>
            <a:noFill/>
          </a:ln>
        </p:spPr>
      </p:sp>
      <p:sp>
        <p:nvSpPr>
          <p:cNvPr id="46" name="Google Shape;46;p20"/>
          <p:cNvSpPr txBox="1">
            <a:spLocks noGrp="1"/>
          </p:cNvSpPr>
          <p:nvPr>
            <p:ph type="body" idx="1"/>
          </p:nvPr>
        </p:nvSpPr>
        <p:spPr>
          <a:xfrm>
            <a:off x="677334" y="5367338"/>
            <a:ext cx="8596667" cy="674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47" name="Google Shape;47;p20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0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0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2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2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53" name="Google Shape;53;p22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2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2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3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3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3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3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1"/>
          <p:cNvSpPr txBox="1"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Trebuchet MS"/>
              <a:buNone/>
              <a:defRPr sz="40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1"/>
          <p:cNvSpPr txBox="1"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21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1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1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4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4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4184035" cy="3880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70" name="Google Shape;70;p24"/>
          <p:cNvSpPr txBox="1">
            <a:spLocks noGrp="1"/>
          </p:cNvSpPr>
          <p:nvPr>
            <p:ph type="body" idx="2"/>
          </p:nvPr>
        </p:nvSpPr>
        <p:spPr>
          <a:xfrm>
            <a:off x="5089970" y="2160589"/>
            <a:ext cx="4184034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71" name="Google Shape;71;p24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4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4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5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5"/>
          <p:cNvSpPr txBox="1"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77" name="Google Shape;77;p25"/>
          <p:cNvSpPr txBox="1">
            <a:spLocks noGrp="1"/>
          </p:cNvSpPr>
          <p:nvPr>
            <p:ph type="body" idx="2"/>
          </p:nvPr>
        </p:nvSpPr>
        <p:spPr>
          <a:xfrm>
            <a:off x="675745" y="2737245"/>
            <a:ext cx="4185623" cy="3304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78" name="Google Shape;78;p25"/>
          <p:cNvSpPr txBox="1">
            <a:spLocks noGrp="1"/>
          </p:cNvSpPr>
          <p:nvPr>
            <p:ph type="body" idx="3"/>
          </p:nvPr>
        </p:nvSpPr>
        <p:spPr>
          <a:xfrm>
            <a:off x="5088383" y="2160983"/>
            <a:ext cx="418561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79" name="Google Shape;79;p25"/>
          <p:cNvSpPr txBox="1">
            <a:spLocks noGrp="1"/>
          </p:cNvSpPr>
          <p:nvPr>
            <p:ph type="body" idx="4"/>
          </p:nvPr>
        </p:nvSpPr>
        <p:spPr>
          <a:xfrm>
            <a:off x="5088384" y="2737245"/>
            <a:ext cx="4185617" cy="3304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80" name="Google Shape;80;p25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5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5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6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6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6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7"/>
          <p:cNvSpPr txBox="1"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rebuchet MS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7"/>
          <p:cNvSpPr txBox="1">
            <a:spLocks noGrp="1"/>
          </p:cNvSpPr>
          <p:nvPr>
            <p:ph type="body" idx="1"/>
          </p:nvPr>
        </p:nvSpPr>
        <p:spPr>
          <a:xfrm>
            <a:off x="4760461" y="514924"/>
            <a:ext cx="4513541" cy="5526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90" name="Google Shape;90;p27"/>
          <p:cNvSpPr txBox="1">
            <a:spLocks noGrp="1"/>
          </p:cNvSpPr>
          <p:nvPr>
            <p:ph type="body" idx="2"/>
          </p:nvPr>
        </p:nvSpPr>
        <p:spPr>
          <a:xfrm>
            <a:off x="677334" y="2777069"/>
            <a:ext cx="3854528" cy="2584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9pPr>
          </a:lstStyle>
          <a:p>
            <a:endParaRPr/>
          </a:p>
        </p:txBody>
      </p:sp>
      <p:sp>
        <p:nvSpPr>
          <p:cNvPr id="91" name="Google Shape;91;p27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7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7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1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Google Shape;11;p18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" name="Google Shape;12;p18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3" name="Google Shape;13;p18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14" name="Google Shape;14;p18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15" name="Google Shape;15;p18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18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42117">
                <a:alpha val="60000"/>
              </a:srgbClr>
            </a:solidFill>
            <a:ln>
              <a:noFill/>
            </a:ln>
          </p:spPr>
        </p:sp>
        <p:sp>
          <p:nvSpPr>
            <p:cNvPr id="17" name="Google Shape;17;p1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EF8B67">
                <a:alpha val="60000"/>
              </a:srgbClr>
            </a:solidFill>
            <a:ln>
              <a:noFill/>
            </a:ln>
          </p:spPr>
        </p:sp>
        <p:sp>
          <p:nvSpPr>
            <p:cNvPr id="18" name="Google Shape;18;p18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>
              <a:noFill/>
            </a:ln>
          </p:spPr>
        </p:sp>
        <p:sp>
          <p:nvSpPr>
            <p:cNvPr id="19" name="Google Shape;19;p18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" name="Google Shape;21;p18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Google Shape;22;p18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2004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0988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9971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95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95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3" name="Google Shape;23;p18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4" name="Google Shape;24;p18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5" name="Google Shape;25;p18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"/>
          <p:cNvSpPr txBox="1">
            <a:spLocks noGrp="1"/>
          </p:cNvSpPr>
          <p:nvPr>
            <p:ph type="subTitle" idx="1"/>
          </p:nvPr>
        </p:nvSpPr>
        <p:spPr>
          <a:xfrm>
            <a:off x="2999656" y="5085184"/>
            <a:ext cx="6400800" cy="1415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rPr lang="en-GB" sz="2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Whole School 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rPr lang="en-GB" sz="2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36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Star of the Week </a:t>
            </a:r>
            <a:endParaRPr sz="36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rPr lang="en-GB" sz="2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Friday 11th July 2025  </a:t>
            </a:r>
            <a:endParaRPr sz="24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9" name="Google Shape;149;p1" descr="C:\Users\chinkson\AppData\Local\Microsoft\Windows\INetCache\Content.Word\StMarysCatholicSchool_Logo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86337" y="1700809"/>
            <a:ext cx="2837855" cy="29204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31704" y="476672"/>
            <a:ext cx="5732554" cy="937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04512" y="260649"/>
            <a:ext cx="1028691" cy="958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63351" y="188640"/>
            <a:ext cx="1110431" cy="1034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" descr="Yellow cartoon star icon. Vector illustration. - 11417564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881087" y="5420795"/>
            <a:ext cx="1101233" cy="648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" descr="Yellow cartoon star icon. Vector illustration. - 11417564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330808" y="5450959"/>
            <a:ext cx="1101233" cy="6480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Google Shape;224;g3590b5d5422_3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32634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g3590b5d5422_3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2533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g3590b5d5422_3_0"/>
          <p:cNvSpPr txBox="1">
            <a:spLocks noGrp="1"/>
          </p:cNvSpPr>
          <p:nvPr>
            <p:ph type="body" idx="1"/>
          </p:nvPr>
        </p:nvSpPr>
        <p:spPr>
          <a:xfrm>
            <a:off x="1636838" y="4997850"/>
            <a:ext cx="7593600" cy="14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2843"/>
              <a:buNone/>
            </a:pPr>
            <a:endParaRPr sz="3359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"/>
              <a:buFont typeface="Arial"/>
              <a:buNone/>
            </a:pPr>
            <a:r>
              <a:rPr lang="en-GB" sz="7841" b="1">
                <a:latin typeface="Century Gothic"/>
                <a:ea typeface="Century Gothic"/>
                <a:cs typeface="Century Gothic"/>
                <a:sym typeface="Century Gothic"/>
              </a:rPr>
              <a:t>Year 4</a:t>
            </a:r>
            <a:endParaRPr sz="7841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"/>
              <a:buFont typeface="Arial"/>
              <a:buNone/>
            </a:pPr>
            <a:r>
              <a:rPr lang="en-GB" sz="7841" b="1">
                <a:latin typeface="Century Gothic"/>
                <a:ea typeface="Century Gothic"/>
                <a:cs typeface="Century Gothic"/>
                <a:sym typeface="Century Gothic"/>
              </a:rPr>
              <a:t>Whole Class</a:t>
            </a:r>
            <a:endParaRPr sz="7841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"/>
              <a:buFont typeface="Arial"/>
              <a:buNone/>
            </a:pPr>
            <a:r>
              <a:rPr lang="en-GB" sz="6641" b="1">
                <a:latin typeface="Century Gothic"/>
                <a:ea typeface="Century Gothic"/>
                <a:cs typeface="Century Gothic"/>
                <a:sym typeface="Century Gothic"/>
              </a:rPr>
              <a:t>For their excellent behaviour on our trip to the ballet and representing themselves and St Mary’s beautifully.</a:t>
            </a:r>
            <a:endParaRPr sz="6641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"/>
              <a:buNone/>
            </a:pPr>
            <a:endParaRPr sz="6333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"/>
              <a:buNone/>
            </a:pPr>
            <a:r>
              <a:rPr lang="en-GB" sz="6641" b="1">
                <a:latin typeface="Century Gothic"/>
                <a:ea typeface="Century Gothic"/>
                <a:cs typeface="Century Gothic"/>
                <a:sym typeface="Century Gothic"/>
              </a:rPr>
              <a:t>Miss Forrest</a:t>
            </a:r>
            <a:endParaRPr sz="6641"/>
          </a:p>
          <a:p>
            <a:pPr marL="45720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"/>
              <a:buNone/>
            </a:pPr>
            <a:endParaRPr sz="5600"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27" name="Google Shape;227;g3590b5d5422_3_0" title="20250424_110324(0).jpg"/>
          <p:cNvPicPr preferRelativeResize="0"/>
          <p:nvPr/>
        </p:nvPicPr>
        <p:blipFill rotWithShape="1">
          <a:blip r:embed="rId4">
            <a:alphaModFix/>
          </a:blip>
          <a:srcRect t="29626" b="16331"/>
          <a:stretch/>
        </p:blipFill>
        <p:spPr>
          <a:xfrm>
            <a:off x="2195790" y="331900"/>
            <a:ext cx="6475711" cy="46659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40"/>
          <p:cNvSpPr txBox="1">
            <a:spLocks noGrp="1"/>
          </p:cNvSpPr>
          <p:nvPr>
            <p:ph type="body" idx="1"/>
          </p:nvPr>
        </p:nvSpPr>
        <p:spPr>
          <a:xfrm>
            <a:off x="1746033" y="4737368"/>
            <a:ext cx="8886600" cy="14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</a:pPr>
            <a:r>
              <a:rPr lang="en-GB" sz="1600" b="1">
                <a:latin typeface="Century Gothic"/>
                <a:ea typeface="Century Gothic"/>
                <a:cs typeface="Century Gothic"/>
                <a:sym typeface="Century Gothic"/>
              </a:rPr>
              <a:t>Year 5</a:t>
            </a:r>
            <a:endParaRPr sz="1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</a:pPr>
            <a:endParaRPr sz="1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</a:pPr>
            <a:r>
              <a:rPr lang="en-GB" sz="1600" b="1">
                <a:latin typeface="Century Gothic"/>
                <a:ea typeface="Century Gothic"/>
                <a:cs typeface="Century Gothic"/>
                <a:sym typeface="Century Gothic"/>
              </a:rPr>
              <a:t>For showing maturity and thought in his behaviour.</a:t>
            </a:r>
            <a:endParaRPr sz="1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</a:pPr>
            <a:endParaRPr sz="1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</a:pPr>
            <a:r>
              <a:rPr lang="en-GB" sz="1600" b="1">
                <a:latin typeface="Century Gothic"/>
                <a:ea typeface="Century Gothic"/>
                <a:cs typeface="Century Gothic"/>
                <a:sym typeface="Century Gothic"/>
              </a:rPr>
              <a:t>Mr Larke</a:t>
            </a:r>
            <a:endParaRPr sz="1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</a:pPr>
            <a:endParaRPr sz="1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228600" algn="ctr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600"/>
              <a:buNone/>
            </a:pPr>
            <a:endParaRPr sz="750"/>
          </a:p>
        </p:txBody>
      </p:sp>
      <p:pic>
        <p:nvPicPr>
          <p:cNvPr id="233" name="Google Shape;233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32634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2533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64031" y="223350"/>
            <a:ext cx="2850599" cy="44325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36d260f1864_1_0"/>
          <p:cNvSpPr txBox="1">
            <a:spLocks noGrp="1"/>
          </p:cNvSpPr>
          <p:nvPr>
            <p:ph type="body" idx="1"/>
          </p:nvPr>
        </p:nvSpPr>
        <p:spPr>
          <a:xfrm>
            <a:off x="1652708" y="4750743"/>
            <a:ext cx="8886600" cy="14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</a:pPr>
            <a:r>
              <a:rPr lang="en-GB" sz="1600" b="1">
                <a:latin typeface="Century Gothic"/>
                <a:ea typeface="Century Gothic"/>
                <a:cs typeface="Century Gothic"/>
                <a:sym typeface="Century Gothic"/>
              </a:rPr>
              <a:t>Year 6</a:t>
            </a:r>
            <a:endParaRPr sz="1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</a:pPr>
            <a:r>
              <a:rPr lang="en-GB" sz="1600" b="1">
                <a:latin typeface="Century Gothic"/>
                <a:ea typeface="Century Gothic"/>
                <a:cs typeface="Century Gothic"/>
                <a:sym typeface="Century Gothic"/>
              </a:rPr>
              <a:t>Whole Class</a:t>
            </a:r>
            <a:endParaRPr sz="1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</a:pPr>
            <a:endParaRPr sz="1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</a:pPr>
            <a:r>
              <a:rPr lang="en-GB" sz="1600" b="1">
                <a:latin typeface="Century Gothic"/>
                <a:ea typeface="Century Gothic"/>
                <a:cs typeface="Century Gothic"/>
                <a:sym typeface="Century Gothic"/>
              </a:rPr>
              <a:t>For their incredible SATs results which have brought a great deal of pride to the class and school as a whole.</a:t>
            </a:r>
            <a:endParaRPr sz="1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</a:pPr>
            <a:endParaRPr sz="1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</a:pPr>
            <a:r>
              <a:rPr lang="en-GB" sz="1600" b="1">
                <a:latin typeface="Century Gothic"/>
                <a:ea typeface="Century Gothic"/>
                <a:cs typeface="Century Gothic"/>
                <a:sym typeface="Century Gothic"/>
              </a:rPr>
              <a:t>Mr Cherfi &amp; Mr Fowle</a:t>
            </a:r>
            <a:endParaRPr sz="1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</a:pPr>
            <a:endParaRPr sz="1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228600" algn="ctr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600"/>
              <a:buNone/>
            </a:pPr>
            <a:endParaRPr sz="750"/>
          </a:p>
        </p:txBody>
      </p:sp>
      <p:pic>
        <p:nvPicPr>
          <p:cNvPr id="241" name="Google Shape;241;g36d260f1864_1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32634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g36d260f1864_1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2533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g36d260f1864_1_0"/>
          <p:cNvPicPr preferRelativeResize="0"/>
          <p:nvPr/>
        </p:nvPicPr>
        <p:blipFill rotWithShape="1">
          <a:blip r:embed="rId4">
            <a:alphaModFix/>
          </a:blip>
          <a:srcRect r="12117"/>
          <a:stretch/>
        </p:blipFill>
        <p:spPr>
          <a:xfrm>
            <a:off x="3532188" y="218000"/>
            <a:ext cx="4989301" cy="4266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42"/>
          <p:cNvSpPr txBox="1">
            <a:spLocks noGrp="1"/>
          </p:cNvSpPr>
          <p:nvPr>
            <p:ph type="title"/>
          </p:nvPr>
        </p:nvSpPr>
        <p:spPr>
          <a:xfrm>
            <a:off x="3575720" y="332656"/>
            <a:ext cx="5328592" cy="76463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</a:pPr>
            <a:r>
              <a:rPr lang="en-GB" sz="4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Star Readers</a:t>
            </a:r>
            <a:endParaRPr/>
          </a:p>
        </p:txBody>
      </p:sp>
      <p:sp>
        <p:nvSpPr>
          <p:cNvPr id="249" name="Google Shape;249;p42"/>
          <p:cNvSpPr/>
          <p:nvPr/>
        </p:nvSpPr>
        <p:spPr>
          <a:xfrm>
            <a:off x="10488488" y="5171122"/>
            <a:ext cx="189913" cy="189923"/>
          </a:xfrm>
          <a:prstGeom prst="ellipse">
            <a:avLst/>
          </a:prstGeom>
          <a:solidFill>
            <a:schemeClr val="dk1"/>
          </a:solidFill>
          <a:ln w="1270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2196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50" name="Google Shape;250;p42"/>
          <p:cNvSpPr/>
          <p:nvPr/>
        </p:nvSpPr>
        <p:spPr>
          <a:xfrm>
            <a:off x="10959457" y="5136648"/>
            <a:ext cx="189913" cy="189923"/>
          </a:xfrm>
          <a:prstGeom prst="ellipse">
            <a:avLst/>
          </a:prstGeom>
          <a:solidFill>
            <a:schemeClr val="dk1"/>
          </a:solidFill>
          <a:ln w="1270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2196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51" name="Google Shape;251;p42" descr="C:\Users\lherman\AppData\Local\Microsoft\Windows\Temporary Internet Files\Content.Outlook\790V5TZ6\StMarysCatholicSchool_Logo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31504" y="337195"/>
            <a:ext cx="800021" cy="7466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4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04217" y="347415"/>
            <a:ext cx="798645" cy="749873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42"/>
          <p:cNvSpPr/>
          <p:nvPr/>
        </p:nvSpPr>
        <p:spPr>
          <a:xfrm>
            <a:off x="440700" y="1981675"/>
            <a:ext cx="8986500" cy="31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Y1 - Jasmine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Y2 - Kadie</a:t>
            </a:r>
            <a:endParaRPr sz="28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Y3 - Azrayah and Holly</a:t>
            </a:r>
            <a:endParaRPr sz="28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Y4 - Arthur and Esey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Y5 - Carlos</a:t>
            </a:r>
            <a:endParaRPr sz="28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Y6 - Danny</a:t>
            </a:r>
            <a:endParaRPr sz="28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10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4" name="Google Shape;254;p4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28265" y="2067597"/>
            <a:ext cx="3672408" cy="1818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4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065149" y="4532751"/>
            <a:ext cx="3683280" cy="2135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Google Shape;261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99870" y="30604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7287" y="66994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8713" y="1542614"/>
            <a:ext cx="2033162" cy="1456125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17"/>
          <p:cNvSpPr txBox="1"/>
          <p:nvPr/>
        </p:nvSpPr>
        <p:spPr>
          <a:xfrm>
            <a:off x="6189225" y="5704950"/>
            <a:ext cx="3130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65" name="Google Shape;265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94525" y="3799288"/>
            <a:ext cx="2134700" cy="1677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85325" y="1431925"/>
            <a:ext cx="2134700" cy="1677525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17"/>
          <p:cNvSpPr txBox="1"/>
          <p:nvPr/>
        </p:nvSpPr>
        <p:spPr>
          <a:xfrm>
            <a:off x="707375" y="2998750"/>
            <a:ext cx="2296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GB" sz="18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Y6 - Noah</a:t>
            </a:r>
            <a:endParaRPr sz="1800" b="1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68" name="Google Shape;268;p17"/>
          <p:cNvSpPr txBox="1"/>
          <p:nvPr/>
        </p:nvSpPr>
        <p:spPr>
          <a:xfrm>
            <a:off x="6990900" y="5471075"/>
            <a:ext cx="2436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Y4 - Franzen</a:t>
            </a: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17"/>
          <p:cNvSpPr txBox="1"/>
          <p:nvPr/>
        </p:nvSpPr>
        <p:spPr>
          <a:xfrm>
            <a:off x="4529025" y="4999250"/>
            <a:ext cx="2134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/>
              <a:t>Rec - Lillie-Mae </a:t>
            </a: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0" name="Google Shape;270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61300" y="754200"/>
            <a:ext cx="2134700" cy="1677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56625" y="3571150"/>
            <a:ext cx="2134700" cy="1677525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17"/>
          <p:cNvSpPr txBox="1"/>
          <p:nvPr/>
        </p:nvSpPr>
        <p:spPr>
          <a:xfrm>
            <a:off x="4409175" y="2376625"/>
            <a:ext cx="1806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Y6 - Nina</a:t>
            </a: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17"/>
          <p:cNvSpPr txBox="1"/>
          <p:nvPr/>
        </p:nvSpPr>
        <p:spPr>
          <a:xfrm>
            <a:off x="2088250" y="5471075"/>
            <a:ext cx="1806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 - Jahmiel</a:t>
            </a: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17"/>
          <p:cNvSpPr txBox="1"/>
          <p:nvPr/>
        </p:nvSpPr>
        <p:spPr>
          <a:xfrm>
            <a:off x="7605863" y="3109450"/>
            <a:ext cx="1566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 - Khalil </a:t>
            </a: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5" name="Google Shape;275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37375" y="3229575"/>
            <a:ext cx="2134700" cy="1677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33a8f3736ad_1_0"/>
          <p:cNvSpPr txBox="1">
            <a:spLocks noGrp="1"/>
          </p:cNvSpPr>
          <p:nvPr>
            <p:ph type="subTitle" idx="1"/>
          </p:nvPr>
        </p:nvSpPr>
        <p:spPr>
          <a:xfrm>
            <a:off x="2999656" y="5085184"/>
            <a:ext cx="6400800" cy="14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rPr lang="en-GB" sz="2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Whole School 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rPr lang="en-GB" sz="2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36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Star of the Week </a:t>
            </a:r>
            <a:endParaRPr sz="36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rPr lang="en-GB" sz="2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Friday 11th July 2025 </a:t>
            </a:r>
            <a:endParaRPr sz="24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82" name="Google Shape;282;g33a8f3736ad_1_0" descr="C:\Users\chinkson\AppData\Local\Microsoft\Windows\INetCache\Content.Word\StMarysCatholicSchool_Logo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86337" y="1700809"/>
            <a:ext cx="2837855" cy="29204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g33a8f3736ad_1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31704" y="476672"/>
            <a:ext cx="5732555" cy="937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g33a8f3736ad_1_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04512" y="260649"/>
            <a:ext cx="1028691" cy="958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g33a8f3736ad_1_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63351" y="188640"/>
            <a:ext cx="1110431" cy="1034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g33a8f3736ad_1_0" descr="Yellow cartoon star icon. Vector illustration. - 11417564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881087" y="5420795"/>
            <a:ext cx="1101233" cy="648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g33a8f3736ad_1_0" descr="Yellow cartoon star icon. Vector illustration. - 11417564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330808" y="5450959"/>
            <a:ext cx="1101233" cy="6480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2" descr="C:\Users\lherman\AppData\Local\Microsoft\Windows\Temporary Internet Files\Content.Outlook\790V5TZ6\StMarysCatholicSchool_Logo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4668" y="334971"/>
            <a:ext cx="1008112" cy="940904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"/>
          <p:cNvSpPr/>
          <p:nvPr/>
        </p:nvSpPr>
        <p:spPr>
          <a:xfrm>
            <a:off x="2063552" y="334971"/>
            <a:ext cx="8814284" cy="3170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Our Father who art in Heaven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Hallowed be Thy Name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Thy Kingdom come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Thy will be done on Earth as it is in Heaven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Give us this day our daily bread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And forgive us our trespasses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As we forgive those who trespass against us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And lead us not into temptation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But deliver us from evil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Amen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1" name="Google Shape;161;p2" descr="Blog | Mary, Mother of the Church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55840" y="3789040"/>
            <a:ext cx="3335005" cy="2880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" descr="C:\Users\lherman\AppData\Local\Microsoft\Windows\Temporary Internet Files\Content.Outlook\790V5TZ6\StMarysCatholicSchool_Logo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60496" y="360822"/>
            <a:ext cx="1008112" cy="9409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3" descr="Mary, Mother Of Jesus Madonna, PNG, 588x792px, Mary, Art, Ave Maria, Child  Jesus, Christianity Download Fre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37863" y="404664"/>
            <a:ext cx="2109187" cy="2405581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3"/>
          <p:cNvSpPr txBox="1">
            <a:spLocks noGrp="1"/>
          </p:cNvSpPr>
          <p:nvPr>
            <p:ph type="body" idx="1"/>
          </p:nvPr>
        </p:nvSpPr>
        <p:spPr>
          <a:xfrm>
            <a:off x="3347051" y="774620"/>
            <a:ext cx="5125214" cy="5802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rPr lang="en-GB" sz="280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Hail Mary, Full of Grace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lang="en-GB" sz="280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Lord is with Thee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lang="en-GB" sz="280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Blessed are Thou amongst women 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lang="en-GB" sz="280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And Blessed is the fruit of Thy womb, Jesus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lang="en-GB" sz="280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Holy Mary , Mother of God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lang="en-GB" sz="280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Pray for us sinners 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lang="en-GB" sz="280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Now and in the hour of our death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lang="en-GB" sz="280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Amen</a:t>
            </a:r>
            <a:endParaRPr sz="2800">
              <a:solidFill>
                <a:srgbClr val="00B05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69" name="Google Shape;169;p3" descr="Mary, Mother of Jesus – Diocesa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76320" y="4243415"/>
            <a:ext cx="2520280" cy="2356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699870" y="30604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0923" y="188640"/>
            <a:ext cx="988523" cy="9211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4"/>
          <p:cNvSpPr/>
          <p:nvPr/>
        </p:nvSpPr>
        <p:spPr>
          <a:xfrm>
            <a:off x="2135560" y="764704"/>
            <a:ext cx="6048672" cy="4839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 i="0" u="none" strike="noStrike" cap="non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 Mary’s School Prayer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GB" sz="105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 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 Holy Mary,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Mother and Patron of our school, 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Turn your eyes of mercy towards us,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that we may love God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With all our hearts!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May we imitate the tenderness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of your Son, Jesus,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showing love and respect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For each person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and ourselves as children of God.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Guided by the Holy Spirit,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May we create the school,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 Mercy and Compassion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Is the centre of our lives.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Amen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77" name="Google Shape;177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99870" y="30604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4381" y="331900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16280" y="2924944"/>
            <a:ext cx="2847079" cy="35237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g2fc700b20f8_2_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99870" y="30604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g2fc700b20f8_2_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4381" y="331900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g2fc700b20f8_2_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16280" y="2924944"/>
            <a:ext cx="2847080" cy="35237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g2fc700b20f8_2_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16600" y="968275"/>
            <a:ext cx="6704976" cy="5230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5"/>
          <p:cNvSpPr txBox="1">
            <a:spLocks noGrp="1"/>
          </p:cNvSpPr>
          <p:nvPr>
            <p:ph type="body" idx="1"/>
          </p:nvPr>
        </p:nvSpPr>
        <p:spPr>
          <a:xfrm>
            <a:off x="921525" y="4096250"/>
            <a:ext cx="9386100" cy="25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68571"/>
              <a:buNone/>
            </a:pPr>
            <a:endParaRPr sz="21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2457"/>
              <a:buNone/>
            </a:pPr>
            <a:r>
              <a:rPr lang="en-GB" sz="1986" b="1">
                <a:latin typeface="Century Gothic"/>
                <a:ea typeface="Century Gothic"/>
                <a:cs typeface="Century Gothic"/>
                <a:sym typeface="Century Gothic"/>
              </a:rPr>
              <a:t>EYFS</a:t>
            </a:r>
            <a:endParaRPr sz="1986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2457"/>
              <a:buNone/>
            </a:pPr>
            <a:r>
              <a:rPr lang="en-GB" sz="1986" b="1">
                <a:latin typeface="Century Gothic"/>
                <a:ea typeface="Century Gothic"/>
                <a:cs typeface="Century Gothic"/>
                <a:sym typeface="Century Gothic"/>
              </a:rPr>
              <a:t>Nursery- Whole Class</a:t>
            </a:r>
            <a:endParaRPr sz="1986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2457"/>
              <a:buNone/>
            </a:pPr>
            <a:r>
              <a:rPr lang="en-GB" sz="1986" b="1">
                <a:latin typeface="Century Gothic"/>
                <a:ea typeface="Century Gothic"/>
                <a:cs typeface="Century Gothic"/>
                <a:sym typeface="Century Gothic"/>
              </a:rPr>
              <a:t>Reception- Whole class</a:t>
            </a:r>
            <a:endParaRPr sz="1986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2457"/>
              <a:buNone/>
            </a:pPr>
            <a:endParaRPr sz="1986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2457"/>
              <a:buNone/>
            </a:pPr>
            <a:r>
              <a:rPr lang="en-GB" sz="1986" b="1">
                <a:latin typeface="Century Gothic"/>
                <a:ea typeface="Century Gothic"/>
                <a:cs typeface="Century Gothic"/>
                <a:sym typeface="Century Gothic"/>
              </a:rPr>
              <a:t>For their amazing effort in sports day and for having the best year in EYFS. We are so proud of you all!</a:t>
            </a:r>
            <a:endParaRPr sz="1986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85349"/>
              <a:buNone/>
            </a:pPr>
            <a:endParaRPr sz="1686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8114"/>
              <a:buNone/>
            </a:pPr>
            <a:endParaRPr sz="1331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77004"/>
              <a:buFont typeface="Arial"/>
              <a:buNone/>
            </a:pPr>
            <a:r>
              <a:rPr lang="en-GB" sz="1870" b="1">
                <a:latin typeface="Century Gothic"/>
                <a:ea typeface="Century Gothic"/>
                <a:cs typeface="Century Gothic"/>
                <a:sym typeface="Century Gothic"/>
              </a:rPr>
              <a:t>Miss Barker </a:t>
            </a:r>
            <a:endParaRPr/>
          </a:p>
        </p:txBody>
      </p:sp>
      <p:pic>
        <p:nvPicPr>
          <p:cNvPr id="193" name="Google Shape;193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32634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2533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35" title="IMG_0057.JPG"/>
          <p:cNvPicPr preferRelativeResize="0"/>
          <p:nvPr/>
        </p:nvPicPr>
        <p:blipFill rotWithShape="1">
          <a:blip r:embed="rId4">
            <a:alphaModFix/>
          </a:blip>
          <a:srcRect b="33651"/>
          <a:stretch/>
        </p:blipFill>
        <p:spPr>
          <a:xfrm>
            <a:off x="1955625" y="512325"/>
            <a:ext cx="7317898" cy="3641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6"/>
          <p:cNvSpPr txBox="1">
            <a:spLocks noGrp="1"/>
          </p:cNvSpPr>
          <p:nvPr>
            <p:ph type="body" idx="1"/>
          </p:nvPr>
        </p:nvSpPr>
        <p:spPr>
          <a:xfrm>
            <a:off x="1049181" y="4954022"/>
            <a:ext cx="8886600" cy="14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55000" lnSpcReduction="2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0455"/>
              <a:buNone/>
            </a:pPr>
            <a:r>
              <a:rPr lang="en-GB" sz="3558" b="1">
                <a:latin typeface="Century Gothic"/>
                <a:ea typeface="Century Gothic"/>
                <a:cs typeface="Century Gothic"/>
                <a:sym typeface="Century Gothic"/>
              </a:rPr>
              <a:t>Year 1</a:t>
            </a:r>
            <a:endParaRPr sz="3558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0455"/>
              <a:buNone/>
            </a:pPr>
            <a:endParaRPr sz="3558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0455"/>
              <a:buNone/>
            </a:pPr>
            <a:r>
              <a:rPr lang="en-GB" sz="3558" b="1">
                <a:latin typeface="Century Gothic"/>
                <a:ea typeface="Century Gothic"/>
                <a:cs typeface="Century Gothic"/>
                <a:sym typeface="Century Gothic"/>
              </a:rPr>
              <a:t>For her fantastic sportsmanship during Sports Day!</a:t>
            </a:r>
            <a:endParaRPr sz="3558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0455"/>
              <a:buNone/>
            </a:pPr>
            <a:endParaRPr sz="3558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47824"/>
              <a:buNone/>
            </a:pPr>
            <a:r>
              <a:rPr lang="en-GB" sz="3010" b="1">
                <a:latin typeface="Century Gothic"/>
                <a:ea typeface="Century Gothic"/>
                <a:cs typeface="Century Gothic"/>
                <a:sym typeface="Century Gothic"/>
              </a:rPr>
              <a:t>Miss Sweet </a:t>
            </a:r>
            <a:endParaRPr sz="3010"/>
          </a:p>
          <a:p>
            <a:pPr marL="45720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80000"/>
              <a:buNone/>
            </a:pPr>
            <a:endParaRPr/>
          </a:p>
        </p:txBody>
      </p:sp>
      <p:pic>
        <p:nvPicPr>
          <p:cNvPr id="201" name="Google Shape;201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32634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2533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36"/>
          <p:cNvPicPr preferRelativeResize="0"/>
          <p:nvPr/>
        </p:nvPicPr>
        <p:blipFill rotWithShape="1">
          <a:blip r:embed="rId4">
            <a:alphaModFix/>
          </a:blip>
          <a:srcRect t="12678" b="26802"/>
          <a:stretch/>
        </p:blipFill>
        <p:spPr>
          <a:xfrm>
            <a:off x="3452775" y="1164700"/>
            <a:ext cx="4079401" cy="32918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7"/>
          <p:cNvSpPr txBox="1">
            <a:spLocks noGrp="1"/>
          </p:cNvSpPr>
          <p:nvPr>
            <p:ph type="body" idx="1"/>
          </p:nvPr>
        </p:nvSpPr>
        <p:spPr>
          <a:xfrm>
            <a:off x="2001325" y="4834600"/>
            <a:ext cx="6939600" cy="18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40000" lnSpcReduction="2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61394"/>
              <a:buNone/>
            </a:pPr>
            <a:endParaRPr sz="2345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706"/>
              <a:buNone/>
            </a:pPr>
            <a:r>
              <a:rPr lang="en-GB" sz="5600" b="1">
                <a:latin typeface="Century Gothic"/>
                <a:ea typeface="Century Gothic"/>
                <a:cs typeface="Century Gothic"/>
                <a:sym typeface="Century Gothic"/>
              </a:rPr>
              <a:t>Year 2</a:t>
            </a:r>
            <a:endParaRPr sz="5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30778"/>
              <a:buNone/>
            </a:pPr>
            <a:endParaRPr sz="4676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30778"/>
              <a:buNone/>
            </a:pPr>
            <a:r>
              <a:rPr lang="en-GB" sz="4676" b="1">
                <a:latin typeface="Century Gothic"/>
                <a:ea typeface="Century Gothic"/>
                <a:cs typeface="Century Gothic"/>
                <a:sym typeface="Century Gothic"/>
              </a:rPr>
              <a:t>For showing us all that, with single-minded determination, we can achieve exceptional things.</a:t>
            </a:r>
            <a:endParaRPr sz="4676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706"/>
              <a:buNone/>
            </a:pPr>
            <a:endParaRPr sz="5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711"/>
              <a:buNone/>
            </a:pPr>
            <a:r>
              <a:rPr lang="en-GB" sz="5600" b="1">
                <a:latin typeface="Century Gothic"/>
                <a:ea typeface="Century Gothic"/>
                <a:cs typeface="Century Gothic"/>
                <a:sym typeface="Century Gothic"/>
              </a:rPr>
              <a:t>Mr Whear</a:t>
            </a:r>
            <a:endParaRPr sz="5600"/>
          </a:p>
          <a:p>
            <a:pPr marL="45720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12"/>
              <a:buNone/>
            </a:pPr>
            <a:endParaRPr sz="5600"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09" name="Google Shape;209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32634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2533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65025" y="331900"/>
            <a:ext cx="3293526" cy="43913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8"/>
          <p:cNvSpPr txBox="1">
            <a:spLocks noGrp="1"/>
          </p:cNvSpPr>
          <p:nvPr>
            <p:ph type="body" idx="1"/>
          </p:nvPr>
        </p:nvSpPr>
        <p:spPr>
          <a:xfrm>
            <a:off x="370524" y="4872876"/>
            <a:ext cx="10119600" cy="167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39"/>
              <a:buNone/>
            </a:pPr>
            <a:r>
              <a:rPr lang="en-GB" sz="2043" b="1">
                <a:latin typeface="Century Gothic"/>
                <a:ea typeface="Century Gothic"/>
                <a:cs typeface="Century Gothic"/>
                <a:sym typeface="Century Gothic"/>
              </a:rPr>
              <a:t>Year 3</a:t>
            </a:r>
            <a:endParaRPr sz="2043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39"/>
              <a:buNone/>
            </a:pPr>
            <a:endParaRPr sz="1525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39"/>
              <a:buNone/>
            </a:pPr>
            <a:r>
              <a:rPr lang="en-GB" sz="1525" b="1">
                <a:latin typeface="Century Gothic"/>
                <a:ea typeface="Century Gothic"/>
                <a:cs typeface="Century Gothic"/>
                <a:sym typeface="Century Gothic"/>
              </a:rPr>
              <a:t>For showing confidence and resilience in all areas.</a:t>
            </a:r>
            <a:endParaRPr sz="1525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39"/>
              <a:buNone/>
            </a:pPr>
            <a:r>
              <a:rPr lang="en-GB" sz="1916" b="1">
                <a:latin typeface="Century Gothic"/>
                <a:ea typeface="Century Gothic"/>
                <a:cs typeface="Century Gothic"/>
                <a:sym typeface="Century Gothic"/>
              </a:rPr>
              <a:t>Miss Medioli</a:t>
            </a:r>
            <a:endParaRPr sz="1916"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17" name="Google Shape;217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32634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2533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79664" y="929350"/>
            <a:ext cx="3101325" cy="3489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Orange Red">
      <a:dk1>
        <a:srgbClr val="000000"/>
      </a:dk1>
      <a:lt1>
        <a:srgbClr val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397</Words>
  <Application>Microsoft Office PowerPoint</Application>
  <PresentationFormat>Widescreen</PresentationFormat>
  <Paragraphs>99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Century Gothic</vt:lpstr>
      <vt:lpstr>Calibri</vt:lpstr>
      <vt:lpstr>Arial</vt:lpstr>
      <vt:lpstr>Comic Sans MS</vt:lpstr>
      <vt:lpstr>Times New Roman</vt:lpstr>
      <vt:lpstr>Trebuchet MS</vt:lpstr>
      <vt:lpstr>Noto Sans Symbols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Star Readers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smusto</dc:creator>
  <cp:lastModifiedBy>M Tusting</cp:lastModifiedBy>
  <cp:revision>2</cp:revision>
  <dcterms:created xsi:type="dcterms:W3CDTF">2015-01-15T13:45:53Z</dcterms:created>
  <dcterms:modified xsi:type="dcterms:W3CDTF">2025-07-11T09:46:58Z</dcterms:modified>
</cp:coreProperties>
</file>