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797675" cy="9926638"/>
  <p:embeddedFontLst>
    <p:embeddedFont>
      <p:font typeface="Trebuchet MS" panose="020B060302020202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h2GUFg+fIPjYswttknhGGJv6c8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3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92" y="3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75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246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75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1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e89fe0d593_9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g3e89fe0d593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e89fe0d593_9_141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g3e89fe0d593_9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75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fc700b20f8_2_6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g2fc700b20f8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d8dcd46ecb_2_7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g3d8dcd46ecb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d6aeeb14b_4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g3ed6aeeb14b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590b5d5422_3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g3590b5d5422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d8e6286da1_3_7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g3d8e6286da1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b58471848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g3b58471848d_1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g3b58471848d_1_0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3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06ed181f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g3f06ed181f1_0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g3f06ed181f1_0_0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3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2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8" name="Google Shape;23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d14e1766c4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g3d14e1766c4_2_34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8" name="Google Shape;248;g3d14e1766c4_2_34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3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3a8f3736a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33a8f3736ad_1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g33a8f3736ad_1_0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3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19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Google Shape;28;p19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19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" name="Google Shape;30;p19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1" name="Google Shape;31;p19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2" name="Google Shape;32;p19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9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2117">
                <a:alpha val="60000"/>
              </a:srgbClr>
            </a:solidFill>
            <a:ln>
              <a:noFill/>
            </a:ln>
          </p:spPr>
        </p:sp>
        <p:sp>
          <p:nvSpPr>
            <p:cNvPr id="34" name="Google Shape;34;p19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F8B67">
                <a:alpha val="60000"/>
              </a:srgbClr>
            </a:solidFill>
            <a:ln>
              <a:noFill/>
            </a:ln>
          </p:spPr>
        </p:sp>
        <p:sp>
          <p:nvSpPr>
            <p:cNvPr id="35" name="Google Shape;35;p1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</p:sp>
        <p:sp>
          <p:nvSpPr>
            <p:cNvPr id="36" name="Google Shape;36;p19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9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38;p19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7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03" name="Google Shape;103;p29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7" name="Google Shape;107;p2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EF8B67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9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EF8B67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 b="0" i="0" u="none" strike="noStrike" cap="none">
              <a:solidFill>
                <a:srgbClr val="EF8B6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0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0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1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8" name="Google Shape;118;p31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3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2" name="Google Shape;122;p3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EF8B67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EF8B67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7" name="Google Shape;127;p32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3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3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3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4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4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0" name="Google Shape;140;p3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1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18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18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4" name="Google Shape;14;p18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18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8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2117">
                <a:alpha val="60000"/>
              </a:srgbClr>
            </a:solidFill>
            <a:ln>
              <a:noFill/>
            </a:ln>
          </p:spPr>
        </p:sp>
        <p:sp>
          <p:nvSpPr>
            <p:cNvPr id="17" name="Google Shape;17;p1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F8B67">
                <a:alpha val="60000"/>
              </a:srgbClr>
            </a:solidFill>
            <a:ln>
              <a:noFill/>
            </a:ln>
          </p:spPr>
        </p:sp>
        <p:sp>
          <p:nvSpPr>
            <p:cNvPr id="18" name="Google Shape;18;p18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</p:sp>
        <p:sp>
          <p:nvSpPr>
            <p:cNvPr id="19" name="Google Shape;19;p18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1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"/>
          <p:cNvSpPr txBox="1">
            <a:spLocks noGrp="1"/>
          </p:cNvSpPr>
          <p:nvPr>
            <p:ph type="subTitle" idx="1"/>
          </p:nvPr>
        </p:nvSpPr>
        <p:spPr>
          <a:xfrm>
            <a:off x="2999656" y="5085184"/>
            <a:ext cx="6400800" cy="1415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Whole School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3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 of the Week </a:t>
            </a:r>
            <a:endParaRPr sz="3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Friday 11th September 2026  </a:t>
            </a:r>
            <a:endParaRPr sz="24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Google Shape;149;p1" descr="C:\Users\chinkson\AppData\Local\Microsoft\Windows\INetCache\Content.Word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6337" y="1700809"/>
            <a:ext cx="2837855" cy="29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31704" y="476672"/>
            <a:ext cx="5732554" cy="93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04512" y="260649"/>
            <a:ext cx="1028691" cy="95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351" y="188640"/>
            <a:ext cx="1110431" cy="1034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3e89fe0d593_9_0" descr="C:\Users\lherman\AppData\Local\Microsoft\Windows\Temporary Internet Files\Content.Outlook\790V5TZ6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668" y="334971"/>
            <a:ext cx="1008112" cy="94090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e89fe0d593_9_0"/>
          <p:cNvSpPr/>
          <p:nvPr/>
        </p:nvSpPr>
        <p:spPr>
          <a:xfrm>
            <a:off x="994127" y="1168971"/>
            <a:ext cx="8814300" cy="31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600" b="1" i="0" u="none" strike="noStrike" cap="none">
                <a:solidFill>
                  <a:srgbClr val="C1512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LORD’S PRAYER</a:t>
            </a:r>
            <a:endParaRPr sz="2600" b="1" i="0" u="none" strike="noStrike" cap="none">
              <a:solidFill>
                <a:srgbClr val="C1512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3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 Father who art in Heaven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Hallowed be Thy Name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Thy Kingdom come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Thy will be done on Earth as it is in Heaven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Give us this day our daily bread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forgive us our trespasses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 we forgive those who trespass against us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lead us not into temptation 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 deliver us from evil</a:t>
            </a:r>
            <a:b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Amen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9" name="Google Shape;159;g3e89fe0d593_9_0" descr="C:\Users\lherman\AppData\Local\Microsoft\Windows\Temporary Internet Files\Content.Outlook\790V5TZ6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60496" y="360822"/>
            <a:ext cx="1008112" cy="940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e89fe0d593_9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3833" y="3687900"/>
            <a:ext cx="2828167" cy="317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89fe0d593_9_141"/>
          <p:cNvSpPr txBox="1">
            <a:spLocks noGrp="1"/>
          </p:cNvSpPr>
          <p:nvPr>
            <p:ph type="body" idx="1"/>
          </p:nvPr>
        </p:nvSpPr>
        <p:spPr>
          <a:xfrm>
            <a:off x="3347051" y="774620"/>
            <a:ext cx="5125200" cy="58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Hail Mary, Full of Grace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Lord is with Thee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Blessed are Thou amongst women 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Blessed is the fruit of Thy womb, Jesus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Holy Mary , Mother of God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Pray for us sinners 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Now and in the hour of our death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Amen</a:t>
            </a:r>
            <a:endParaRPr sz="26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g3e89fe0d593_9_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9870" y="30604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e89fe0d593_9_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923" y="188640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e89fe0d593_9_1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876" y="2604422"/>
            <a:ext cx="3414949" cy="425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"/>
          <p:cNvSpPr/>
          <p:nvPr/>
        </p:nvSpPr>
        <p:spPr>
          <a:xfrm>
            <a:off x="2135560" y="568479"/>
            <a:ext cx="6048600" cy="48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b="1" i="0" u="none" strike="noStrike" cap="none">
                <a:solidFill>
                  <a:srgbClr val="C1512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MARY’S SCHOOL PRAYER</a:t>
            </a:r>
            <a:endParaRPr sz="800" b="0" i="0" u="none" strike="noStrike" cap="none">
              <a:solidFill>
                <a:srgbClr val="C151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Holy Mary,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Mother and Patron of our school, 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Turn your eyes of mercy towards us,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 we may love God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 all our hearts!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May we imitate the tenderness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of your Son, Jesus,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showing love and respect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each person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ourselves as children of God.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Guided by the Holy Spirit,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May we create the school,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Mercy and Compassion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 centre of our lives.</a:t>
            </a:r>
            <a:b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Amen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9870" y="30604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381" y="331900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1574" y="1227177"/>
            <a:ext cx="4457109" cy="5630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g2fc700b20f8_2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9870" y="30604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2fc700b20f8_2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381" y="331900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2fc700b20f8_2_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72150" y="400226"/>
            <a:ext cx="4282424" cy="6057549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g3d8dcd46ecb_2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d8dcd46ecb_2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3d8dcd46ecb_2_7"/>
          <p:cNvSpPr txBox="1">
            <a:spLocks noGrp="1"/>
          </p:cNvSpPr>
          <p:nvPr>
            <p:ph type="title"/>
          </p:nvPr>
        </p:nvSpPr>
        <p:spPr>
          <a:xfrm>
            <a:off x="1421050" y="4448075"/>
            <a:ext cx="8596800" cy="2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2144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EYFS</a:t>
            </a:r>
            <a:endParaRPr sz="21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endParaRPr sz="21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2144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her amazing start to our school and showing role model behaviour.</a:t>
            </a:r>
            <a:endParaRPr sz="2144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endParaRPr sz="21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1844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 Barker</a:t>
            </a:r>
            <a:endParaRPr sz="18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1" name="Google Shape;191;g3d8dcd46ecb_2_7" title="Elizabeth.JPG"/>
          <p:cNvPicPr preferRelativeResize="0"/>
          <p:nvPr/>
        </p:nvPicPr>
        <p:blipFill rotWithShape="1">
          <a:blip r:embed="rId4">
            <a:alphaModFix/>
          </a:blip>
          <a:srcRect t="4690" b="31063"/>
          <a:stretch/>
        </p:blipFill>
        <p:spPr>
          <a:xfrm>
            <a:off x="3484300" y="459300"/>
            <a:ext cx="4470301" cy="4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3ed6aeeb14b_4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ed6aeeb14b_4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ed6aeeb14b_4_0"/>
          <p:cNvSpPr txBox="1">
            <a:spLocks noGrp="1"/>
          </p:cNvSpPr>
          <p:nvPr>
            <p:ph type="title"/>
          </p:nvPr>
        </p:nvSpPr>
        <p:spPr>
          <a:xfrm>
            <a:off x="1421050" y="452582"/>
            <a:ext cx="8596800" cy="4516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endParaRPr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2144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1 and 2</a:t>
            </a:r>
            <a:endParaRPr sz="2144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1844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adapting to their new class format and routines of the day!</a:t>
            </a:r>
            <a:endParaRPr sz="1844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1844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 Sweet</a:t>
            </a:r>
            <a:endParaRPr sz="1844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3590b5d5422_3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3590b5d5422_3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3590b5d5422_3_0"/>
          <p:cNvSpPr txBox="1"/>
          <p:nvPr/>
        </p:nvSpPr>
        <p:spPr>
          <a:xfrm>
            <a:off x="590550" y="2419928"/>
            <a:ext cx="11010900" cy="323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3"/>
              <a:buFont typeface="Arial"/>
              <a:buNone/>
            </a:pPr>
            <a:r>
              <a:rPr lang="en-GB" sz="23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3</a:t>
            </a:r>
            <a:endParaRPr sz="23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3"/>
              <a:buFont typeface="Arial"/>
              <a:buNone/>
            </a:pPr>
            <a:endParaRPr lang="en-GB" sz="3000" b="1" i="0" u="none" strike="noStrike" cap="none" dirty="0" smtClean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3"/>
              <a:buFont typeface="Arial"/>
              <a:buNone/>
            </a:pPr>
            <a:r>
              <a:rPr lang="en-GB" sz="30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Kai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3"/>
              <a:buFont typeface="Arial"/>
              <a:buNone/>
            </a:pPr>
            <a:endParaRPr sz="3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3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settling into KS2 so brilliantly! Being a role model, contributing in lessons and putting his best effort into all his work. </a:t>
            </a:r>
            <a:endParaRPr sz="2000"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lang="en-GB" sz="20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 Flashman</a:t>
            </a:r>
            <a:endParaRPr sz="2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g3d8e6286da1_3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3d8e6286da1_3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d8e6286da1_3_7"/>
          <p:cNvSpPr txBox="1"/>
          <p:nvPr/>
        </p:nvSpPr>
        <p:spPr>
          <a:xfrm>
            <a:off x="1334447" y="2087419"/>
            <a:ext cx="8938800" cy="401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rPr lang="en-GB" sz="2590" b="1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4</a:t>
            </a:r>
            <a:endParaRPr sz="2590" b="1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endParaRPr lang="en-GB" sz="2390" b="1" i="0" u="none" strike="noStrike" cap="none" dirty="0" smtClean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rPr lang="en-GB" sz="2390" b="1" dirty="0" smtClean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Alana</a:t>
            </a:r>
            <a:endParaRPr sz="2390" b="1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endParaRPr sz="2590" b="1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rPr lang="en-GB" sz="1890" b="1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setting an excellent example to her classmates, through diligence in her independent work and her co-operative, respectful actions.  </a:t>
            </a:r>
            <a:endParaRPr sz="1390" b="1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endParaRPr sz="1590" b="1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rPr lang="en-GB" sz="1590" b="1" i="0" u="none" strike="noStrike" cap="none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Mr Whear</a:t>
            </a:r>
            <a:endParaRPr sz="1590" b="1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endParaRPr sz="1040" b="1" i="0" u="none" strike="noStrike" cap="none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b58471848d_1_0"/>
          <p:cNvSpPr txBox="1">
            <a:spLocks noGrp="1"/>
          </p:cNvSpPr>
          <p:nvPr>
            <p:ph type="body" idx="1"/>
          </p:nvPr>
        </p:nvSpPr>
        <p:spPr>
          <a:xfrm>
            <a:off x="259000" y="2715491"/>
            <a:ext cx="10123800" cy="4049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2843"/>
              <a:buNone/>
            </a:pPr>
            <a:endParaRPr sz="3359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5</a:t>
            </a:r>
            <a:endParaRPr sz="7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7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being an excellent role model in Year 5 by making positive choices, having excellent listening skills and high-quality book work across all subjects. </a:t>
            </a:r>
            <a:endParaRPr sz="72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6333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 O’Mara</a:t>
            </a:r>
            <a:endParaRPr sz="7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"/>
              <a:buFont typeface="Arial"/>
              <a:buNone/>
            </a:pPr>
            <a:endParaRPr sz="88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"/>
              <a:buFont typeface="Arial"/>
              <a:buNone/>
            </a:pPr>
            <a:endParaRPr sz="6641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"/>
              <a:buNone/>
            </a:pPr>
            <a:endParaRPr sz="6333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"/>
              <a:buNone/>
            </a:pPr>
            <a:endParaRPr sz="6641" dirty="0"/>
          </a:p>
          <a:p>
            <a:pPr marL="45720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"/>
              <a:buNone/>
            </a:pPr>
            <a:endParaRPr sz="5600" b="1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2" name="Google Shape;222;g3b58471848d_1_0"/>
          <p:cNvPicPr preferRelativeResize="0"/>
          <p:nvPr/>
        </p:nvPicPr>
        <p:blipFill rotWithShape="1">
          <a:blip r:embed="rId3">
            <a:alphaModFix/>
          </a:blip>
          <a:srcRect l="-142480" r="142480"/>
          <a:stretch/>
        </p:blipFill>
        <p:spPr>
          <a:xfrm>
            <a:off x="152400" y="152400"/>
            <a:ext cx="2679308" cy="400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3b58471848d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3b58471848d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06ed181f1_0_0"/>
          <p:cNvSpPr txBox="1">
            <a:spLocks noGrp="1"/>
          </p:cNvSpPr>
          <p:nvPr>
            <p:ph type="body" idx="1"/>
          </p:nvPr>
        </p:nvSpPr>
        <p:spPr>
          <a:xfrm>
            <a:off x="259000" y="2770909"/>
            <a:ext cx="10123800" cy="387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2843"/>
              <a:buNone/>
            </a:pPr>
            <a:endParaRPr sz="3359" b="1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6000" b="1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6</a:t>
            </a:r>
            <a:endParaRPr sz="6000" b="1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7200" b="1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 b="1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r>
              <a:rPr lang="en-GB" sz="7200" b="1" dirty="0">
                <a:latin typeface="Century Gothic"/>
                <a:ea typeface="Century Gothic"/>
                <a:cs typeface="Century Gothic"/>
                <a:sym typeface="Century Gothic"/>
              </a:rPr>
              <a:t>or being a shining light in and out of class. Alessia has participated actively on all fronts and shared wonderful learning whilst maintaining excellent effort, behaviour and manners.</a:t>
            </a:r>
            <a:endParaRPr sz="7200" b="1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7200" b="1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 b="1" dirty="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Mr Cherfi</a:t>
            </a:r>
            <a:endParaRPr sz="7200" b="1" dirty="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"/>
              <a:buFont typeface="Arial"/>
              <a:buNone/>
            </a:pPr>
            <a:endParaRPr sz="88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"/>
              <a:buFont typeface="Arial"/>
              <a:buNone/>
            </a:pPr>
            <a:endParaRPr sz="6641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"/>
              <a:buNone/>
            </a:pPr>
            <a:endParaRPr sz="6333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"/>
              <a:buNone/>
            </a:pPr>
            <a:endParaRPr sz="6641" dirty="0"/>
          </a:p>
          <a:p>
            <a:pPr marL="45720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"/>
              <a:buNone/>
            </a:pPr>
            <a:endParaRPr sz="5600" b="1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2" name="Google Shape;232;g3f06ed181f1_0_0"/>
          <p:cNvPicPr preferRelativeResize="0"/>
          <p:nvPr/>
        </p:nvPicPr>
        <p:blipFill rotWithShape="1">
          <a:blip r:embed="rId3">
            <a:alphaModFix/>
          </a:blip>
          <a:srcRect l="-142480" r="142480"/>
          <a:stretch/>
        </p:blipFill>
        <p:spPr>
          <a:xfrm>
            <a:off x="152400" y="152400"/>
            <a:ext cx="2679308" cy="400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f06ed181f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3f06ed181f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2" descr="C:\Users\lherman\AppData\Local\Microsoft\Windows\Temporary Internet Files\Content.Outlook\790V5TZ6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1504" y="337195"/>
            <a:ext cx="800021" cy="74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217" y="347415"/>
            <a:ext cx="798645" cy="749873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2"/>
          <p:cNvSpPr/>
          <p:nvPr/>
        </p:nvSpPr>
        <p:spPr>
          <a:xfrm>
            <a:off x="5054800" y="1286050"/>
            <a:ext cx="3745800" cy="31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Y1 - Not this week 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Y2 - Not this week 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Y3 - Not this week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Y4 - Deontae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Y5 - Not this week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Y6 - Poppy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3" name="Google Shape;243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775" y="2558275"/>
            <a:ext cx="3843450" cy="429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2"/>
          <p:cNvSpPr txBox="1"/>
          <p:nvPr/>
        </p:nvSpPr>
        <p:spPr>
          <a:xfrm>
            <a:off x="5054800" y="500950"/>
            <a:ext cx="4190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GB" sz="3900" b="1" i="0" u="none" strike="noStrike" cap="none">
                <a:solidFill>
                  <a:srgbClr val="C1512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 READER</a:t>
            </a:r>
            <a:endParaRPr sz="3900" b="1" i="0" u="none" strike="noStrike" cap="none">
              <a:solidFill>
                <a:srgbClr val="C1512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14e1766c4_2_34"/>
          <p:cNvSpPr txBox="1">
            <a:spLocks noGrp="1"/>
          </p:cNvSpPr>
          <p:nvPr>
            <p:ph type="title"/>
          </p:nvPr>
        </p:nvSpPr>
        <p:spPr>
          <a:xfrm>
            <a:off x="653700" y="266700"/>
            <a:ext cx="8145600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0000"/>
              <a:buNone/>
            </a:pPr>
            <a:r>
              <a:rPr lang="en-GB"/>
              <a:t>Attendance Weekly Leaders Summer Term:</a:t>
            </a:r>
            <a:endParaRPr/>
          </a:p>
        </p:txBody>
      </p:sp>
      <p:pic>
        <p:nvPicPr>
          <p:cNvPr id="251" name="Google Shape;251;g3d14e1766c4_2_34"/>
          <p:cNvPicPr preferRelativeResize="0"/>
          <p:nvPr/>
        </p:nvPicPr>
        <p:blipFill rotWithShape="1">
          <a:blip r:embed="rId3">
            <a:alphaModFix/>
          </a:blip>
          <a:srcRect r="3975"/>
          <a:stretch/>
        </p:blipFill>
        <p:spPr>
          <a:xfrm>
            <a:off x="1208124" y="1519725"/>
            <a:ext cx="2917125" cy="3889449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52" name="Google Shape;252;g3d14e1766c4_2_34"/>
          <p:cNvSpPr txBox="1"/>
          <p:nvPr/>
        </p:nvSpPr>
        <p:spPr>
          <a:xfrm>
            <a:off x="1208125" y="5610000"/>
            <a:ext cx="5631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Winners of the Pitch this Friday -  Nursery &amp; Year 1</a:t>
            </a:r>
            <a:endParaRPr sz="18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3" name="Google Shape;253;g3d14e1766c4_2_34"/>
          <p:cNvPicPr preferRelativeResize="0"/>
          <p:nvPr/>
        </p:nvPicPr>
        <p:blipFill rotWithShape="1">
          <a:blip r:embed="rId4">
            <a:alphaModFix/>
          </a:blip>
          <a:srcRect l="934" r="88975"/>
          <a:stretch/>
        </p:blipFill>
        <p:spPr>
          <a:xfrm>
            <a:off x="4424825" y="1519726"/>
            <a:ext cx="1136586" cy="38894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4" name="Google Shape;254;g3d14e1766c4_2_34"/>
          <p:cNvPicPr preferRelativeResize="0"/>
          <p:nvPr/>
        </p:nvPicPr>
        <p:blipFill rotWithShape="1">
          <a:blip r:embed="rId4">
            <a:alphaModFix/>
          </a:blip>
          <a:srcRect l="89508"/>
          <a:stretch/>
        </p:blipFill>
        <p:spPr>
          <a:xfrm>
            <a:off x="5509363" y="1519726"/>
            <a:ext cx="1181838" cy="38894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3a8f3736ad_1_0"/>
          <p:cNvSpPr txBox="1">
            <a:spLocks noGrp="1"/>
          </p:cNvSpPr>
          <p:nvPr>
            <p:ph type="subTitle" idx="1"/>
          </p:nvPr>
        </p:nvSpPr>
        <p:spPr>
          <a:xfrm>
            <a:off x="2999656" y="5085184"/>
            <a:ext cx="6400800" cy="14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Whole School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3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 of the Week </a:t>
            </a:r>
            <a:endParaRPr sz="3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Friday 11th September 2026</a:t>
            </a:r>
            <a:endParaRPr sz="24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 sz="24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1" name="Google Shape;261;g33a8f3736ad_1_0" descr="C:\Users\chinkson\AppData\Local\Microsoft\Windows\INetCache\Content.Word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6337" y="1700809"/>
            <a:ext cx="2837855" cy="29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3a8f3736ad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31704" y="476672"/>
            <a:ext cx="5732555" cy="93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33a8f3736ad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04512" y="260649"/>
            <a:ext cx="1028691" cy="95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33a8f3736ad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351" y="188640"/>
            <a:ext cx="1110431" cy="1034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range Red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418</Words>
  <Application>Microsoft Office PowerPoint</Application>
  <PresentationFormat>Widescreen</PresentationFormat>
  <Paragraphs>98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Times New Roman</vt:lpstr>
      <vt:lpstr>Trebuchet MS</vt:lpstr>
      <vt:lpstr>Noto Sans Symbols</vt:lpstr>
      <vt:lpstr>Century Gothic</vt:lpstr>
      <vt:lpstr>Calibri</vt:lpstr>
      <vt:lpstr>Arial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EYFS  For her amazing start to our school and showing role model behaviour.  Miss Barker</vt:lpstr>
      <vt:lpstr> Year 1 and 2 For adapting to their new class format and routines of the day! Miss Sweet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Attendance Weekly Leaders Summer Term: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smusto</dc:creator>
  <cp:lastModifiedBy>M Tusting</cp:lastModifiedBy>
  <cp:revision>3</cp:revision>
  <dcterms:created xsi:type="dcterms:W3CDTF">2015-01-15T13:45:53Z</dcterms:created>
  <dcterms:modified xsi:type="dcterms:W3CDTF">2026-10-05T18:15:38Z</dcterms:modified>
</cp:coreProperties>
</file>