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797675" cy="9926638"/>
  <p:embeddedFontLst>
    <p:embeddedFont>
      <p:font typeface="Comic Sans MS" panose="030F0702030302020204" pitchFamily="66"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XKASqIfse5dGYBudMrmuy903J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6400" cy="498395"/>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92" y="3"/>
            <a:ext cx="2946400" cy="498395"/>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246"/>
            <a:ext cx="2946400" cy="498395"/>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90b5d5422_3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590b5d5422_3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d8e6286da1_3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d8e6286da1_3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8e8cac009e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8e8cac009e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b58471848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b58471848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3b58471848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2: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22c282307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3e22c282307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3e22c282307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7: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d14e1766c4_2_3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3d14e1766c4_2_34: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3d14e1766c4_2_34: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3a8f3736a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33a8f3736a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33a8f3736a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3: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c700b20f8_2_6: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fc700b20f8_2_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6093c3d02_5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c6093c3d02_5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22c282307_2_1: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e22c282307_2_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d8dcd46ecb_2_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3d8dcd46ecb_2_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8dcd46ecb_2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d8dcd46ecb_2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d8dcd46ecb_2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a:spLocks noGrp="1"/>
          </p:cNvSpPr>
          <p:nvPr>
            <p:ph type="pic" idx="2"/>
          </p:nvPr>
        </p:nvSpPr>
        <p:spPr>
          <a:xfrm>
            <a:off x="677334" y="609600"/>
            <a:ext cx="8596668" cy="3845718"/>
          </a:xfrm>
          <a:prstGeom prst="rect">
            <a:avLst/>
          </a:prstGeom>
          <a:noFill/>
          <a:ln>
            <a:noFill/>
          </a:ln>
        </p:spPr>
      </p:sp>
      <p:sp>
        <p:nvSpPr>
          <p:cNvPr id="46" name="Google Shape;4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7" name="Google Shape;4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2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2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2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0" y="4013200"/>
              <a:ext cx="448733" cy="2844800"/>
            </a:xfrm>
            <a:prstGeom prst="triangle">
              <a:avLst>
                <a:gd name="adj" fmla="val 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subTitle" idx="1"/>
          </p:nvPr>
        </p:nvSpPr>
        <p:spPr>
          <a:xfrm>
            <a:off x="2999656" y="5085184"/>
            <a:ext cx="6400800" cy="1415008"/>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15th May 2026  </a:t>
            </a:r>
            <a:endParaRPr sz="2400" b="1">
              <a:solidFill>
                <a:schemeClr val="dk1"/>
              </a:solidFill>
              <a:latin typeface="Century Gothic"/>
              <a:ea typeface="Century Gothic"/>
              <a:cs typeface="Century Gothic"/>
              <a:sym typeface="Century Gothic"/>
            </a:endParaRPr>
          </a:p>
        </p:txBody>
      </p:sp>
      <p:pic>
        <p:nvPicPr>
          <p:cNvPr id="149" name="Google Shape;149;p1"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431704" y="476672"/>
            <a:ext cx="5732554" cy="937289"/>
          </a:xfrm>
          <a:prstGeom prst="rect">
            <a:avLst/>
          </a:prstGeom>
          <a:noFill/>
          <a:ln>
            <a:noFill/>
          </a:ln>
        </p:spPr>
      </p:pic>
      <p:pic>
        <p:nvPicPr>
          <p:cNvPr id="151" name="Google Shape;151;p1"/>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152" name="Google Shape;152;p1"/>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3590b5d5422_3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3" name="Google Shape;223;g3590b5d5422_3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24" name="Google Shape;224;g3590b5d5422_3_0"/>
          <p:cNvSpPr txBox="1"/>
          <p:nvPr/>
        </p:nvSpPr>
        <p:spPr>
          <a:xfrm>
            <a:off x="1543550" y="4589300"/>
            <a:ext cx="8432700" cy="21651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63108"/>
              <a:buFont typeface="Arial"/>
              <a:buNone/>
            </a:pPr>
            <a:r>
              <a:rPr lang="en-GB" sz="3237" b="1" i="0" u="none" strike="noStrike" cap="none">
                <a:solidFill>
                  <a:srgbClr val="3F3F3F"/>
                </a:solidFill>
                <a:latin typeface="Century Gothic"/>
                <a:ea typeface="Century Gothic"/>
                <a:cs typeface="Century Gothic"/>
                <a:sym typeface="Century Gothic"/>
              </a:rPr>
              <a:t>Year 3</a:t>
            </a:r>
            <a:endParaRPr sz="3237"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r>
              <a:rPr lang="en-GB" sz="2043" b="1" i="0" u="none" strike="noStrike" cap="none">
                <a:solidFill>
                  <a:srgbClr val="3F3F3F"/>
                </a:solidFill>
                <a:latin typeface="Century Gothic"/>
                <a:ea typeface="Century Gothic"/>
                <a:cs typeface="Century Gothic"/>
                <a:sym typeface="Century Gothic"/>
              </a:rPr>
              <a:t>This is so well deserved. You have most definitely had your best week yet since I started teaching you. I have been so proud. You have worked so hard in lessons, followed instructions and handled difficult times like a champion. Well done Yhya!</a:t>
            </a: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2043"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endParaRPr sz="1525" b="1" i="0" u="none" strike="noStrike" cap="none">
              <a:solidFill>
                <a:srgbClr val="3F3F3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ct val="100000"/>
              <a:buFont typeface="Arial"/>
              <a:buNone/>
            </a:pPr>
            <a:r>
              <a:rPr lang="en-GB" sz="2174" b="1" i="0" u="none" strike="noStrike" cap="none">
                <a:solidFill>
                  <a:srgbClr val="3F3F3F"/>
                </a:solidFill>
                <a:latin typeface="Century Gothic"/>
                <a:ea typeface="Century Gothic"/>
                <a:cs typeface="Century Gothic"/>
                <a:sym typeface="Century Gothic"/>
              </a:rPr>
              <a:t>Miss Hickey</a:t>
            </a:r>
            <a:endParaRPr sz="2174" b="1" i="0" u="none" strike="noStrike" cap="none">
              <a:solidFill>
                <a:srgbClr val="3F3F3F"/>
              </a:solidFill>
              <a:latin typeface="Century Gothic"/>
              <a:ea typeface="Century Gothic"/>
              <a:cs typeface="Century Gothic"/>
              <a:sym typeface="Century Gothic"/>
            </a:endParaRPr>
          </a:p>
        </p:txBody>
      </p:sp>
      <p:pic>
        <p:nvPicPr>
          <p:cNvPr id="225" name="Google Shape;225;g3590b5d5422_3_0" title="IMG_0716.JPG"/>
          <p:cNvPicPr preferRelativeResize="0"/>
          <p:nvPr/>
        </p:nvPicPr>
        <p:blipFill rotWithShape="1">
          <a:blip r:embed="rId4">
            <a:alphaModFix/>
          </a:blip>
          <a:srcRect/>
          <a:stretch/>
        </p:blipFill>
        <p:spPr>
          <a:xfrm>
            <a:off x="4389425" y="411400"/>
            <a:ext cx="3006374" cy="40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g3d8e6286da1_3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1" name="Google Shape;231;g3d8e6286da1_3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32" name="Google Shape;232;g3d8e6286da1_3_7"/>
          <p:cNvSpPr txBox="1"/>
          <p:nvPr/>
        </p:nvSpPr>
        <p:spPr>
          <a:xfrm>
            <a:off x="1326025" y="4680100"/>
            <a:ext cx="8938800" cy="1929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390"/>
              <a:buFont typeface="Arial"/>
              <a:buNone/>
            </a:pPr>
            <a:r>
              <a:rPr lang="en-GB" sz="1390" b="1" i="0" u="none" strike="noStrike" cap="none">
                <a:solidFill>
                  <a:srgbClr val="3F3F3F"/>
                </a:solidFill>
                <a:latin typeface="Century Gothic"/>
                <a:ea typeface="Century Gothic"/>
                <a:cs typeface="Century Gothic"/>
                <a:sym typeface="Century Gothic"/>
              </a:rPr>
              <a:t>Year 4</a:t>
            </a: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3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590" b="1" i="0" u="none" strike="noStrike" cap="none">
                <a:solidFill>
                  <a:srgbClr val="3F3F3F"/>
                </a:solidFill>
                <a:latin typeface="Century Gothic"/>
                <a:ea typeface="Century Gothic"/>
                <a:cs typeface="Century Gothic"/>
                <a:sym typeface="Century Gothic"/>
              </a:rPr>
              <a:t>For striving for excellence at all times and across all areas of </a:t>
            </a:r>
            <a:r>
              <a:rPr lang="en-GB" sz="1590" b="1">
                <a:solidFill>
                  <a:srgbClr val="3F3F3F"/>
                </a:solidFill>
                <a:latin typeface="Century Gothic"/>
                <a:ea typeface="Century Gothic"/>
                <a:cs typeface="Century Gothic"/>
                <a:sym typeface="Century Gothic"/>
              </a:rPr>
              <a:t>the</a:t>
            </a:r>
            <a:r>
              <a:rPr lang="en-GB" sz="1590" b="1" i="0" u="none" strike="noStrike" cap="none">
                <a:solidFill>
                  <a:srgbClr val="3F3F3F"/>
                </a:solidFill>
                <a:latin typeface="Century Gothic"/>
                <a:ea typeface="Century Gothic"/>
                <a:cs typeface="Century Gothic"/>
                <a:sym typeface="Century Gothic"/>
              </a:rPr>
              <a:t> school life</a:t>
            </a:r>
            <a:endParaRPr sz="15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5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endParaRPr sz="15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390"/>
              <a:buFont typeface="Arial"/>
              <a:buNone/>
            </a:pPr>
            <a:r>
              <a:rPr lang="en-GB" sz="1590" b="1" i="0" u="none" strike="noStrike" cap="none">
                <a:solidFill>
                  <a:srgbClr val="3F3F3F"/>
                </a:solidFill>
                <a:latin typeface="Century Gothic"/>
                <a:ea typeface="Century Gothic"/>
                <a:cs typeface="Century Gothic"/>
                <a:sym typeface="Century Gothic"/>
              </a:rPr>
              <a:t>Mr Whear</a:t>
            </a:r>
            <a:endParaRPr sz="1590" b="1" i="0" u="none" strike="noStrike" cap="none">
              <a:solidFill>
                <a:srgbClr val="3F3F3F"/>
              </a:solidFill>
              <a:latin typeface="Century Gothic"/>
              <a:ea typeface="Century Gothic"/>
              <a:cs typeface="Century Gothic"/>
              <a:sym typeface="Century Gothic"/>
            </a:endParaRPr>
          </a:p>
          <a:p>
            <a:pPr marL="0" marR="0" lvl="0" indent="0" algn="ctr" rtl="0">
              <a:lnSpc>
                <a:spcPct val="80000"/>
              </a:lnSpc>
              <a:spcBef>
                <a:spcPts val="0"/>
              </a:spcBef>
              <a:spcAft>
                <a:spcPts val="0"/>
              </a:spcAft>
              <a:buClr>
                <a:srgbClr val="000000"/>
              </a:buClr>
              <a:buSzPts val="1040"/>
              <a:buFont typeface="Arial"/>
              <a:buNone/>
            </a:pPr>
            <a:endParaRPr sz="1040" b="1" i="0" u="none" strike="noStrike" cap="none">
              <a:solidFill>
                <a:srgbClr val="3F3F3F"/>
              </a:solidFill>
              <a:latin typeface="Century Gothic"/>
              <a:ea typeface="Century Gothic"/>
              <a:cs typeface="Century Gothic"/>
              <a:sym typeface="Century Gothic"/>
            </a:endParaRPr>
          </a:p>
        </p:txBody>
      </p:sp>
      <p:pic>
        <p:nvPicPr>
          <p:cNvPr id="233" name="Google Shape;233;g3d8e6286da1_3_7"/>
          <p:cNvPicPr preferRelativeResize="0"/>
          <p:nvPr/>
        </p:nvPicPr>
        <p:blipFill rotWithShape="1">
          <a:blip r:embed="rId4">
            <a:alphaModFix/>
          </a:blip>
          <a:srcRect/>
          <a:stretch/>
        </p:blipFill>
        <p:spPr>
          <a:xfrm>
            <a:off x="4328706" y="232850"/>
            <a:ext cx="2736700" cy="4375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38e8cac009e_1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9" name="Google Shape;239;g38e8cac009e_1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40" name="Google Shape;240;g38e8cac009e_1_0"/>
          <p:cNvSpPr txBox="1">
            <a:spLocks noGrp="1"/>
          </p:cNvSpPr>
          <p:nvPr>
            <p:ph type="body" idx="1"/>
          </p:nvPr>
        </p:nvSpPr>
        <p:spPr>
          <a:xfrm>
            <a:off x="374400" y="4712400"/>
            <a:ext cx="10078500" cy="21456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3657600" lvl="0" indent="457200" algn="l" rtl="0">
              <a:lnSpc>
                <a:spcPct val="100000"/>
              </a:lnSpc>
              <a:spcBef>
                <a:spcPts val="0"/>
              </a:spcBef>
              <a:spcAft>
                <a:spcPts val="0"/>
              </a:spcAft>
              <a:buClr>
                <a:schemeClr val="dk1"/>
              </a:buClr>
              <a:buSzPts val="360"/>
              <a:buFont typeface="Arial"/>
              <a:buNone/>
            </a:pPr>
            <a:r>
              <a:rPr lang="en-GB" sz="8923" b="1">
                <a:solidFill>
                  <a:srgbClr val="9900FF"/>
                </a:solidFill>
                <a:latin typeface="Comic Sans MS"/>
                <a:ea typeface="Comic Sans MS"/>
                <a:cs typeface="Comic Sans MS"/>
                <a:sym typeface="Comic Sans MS"/>
              </a:rPr>
              <a:t>   Year 5</a:t>
            </a:r>
            <a:endParaRPr sz="8923" b="1">
              <a:solidFill>
                <a:srgbClr val="9900FF"/>
              </a:solidFill>
              <a:latin typeface="Comic Sans MS"/>
              <a:ea typeface="Comic Sans MS"/>
              <a:cs typeface="Comic Sans MS"/>
              <a:sym typeface="Comic Sans MS"/>
            </a:endParaRPr>
          </a:p>
          <a:p>
            <a:pPr marL="3657600" lvl="0" indent="457200" algn="l" rtl="0">
              <a:lnSpc>
                <a:spcPct val="100000"/>
              </a:lnSpc>
              <a:spcBef>
                <a:spcPts val="0"/>
              </a:spcBef>
              <a:spcAft>
                <a:spcPts val="0"/>
              </a:spcAft>
              <a:buClr>
                <a:schemeClr val="dk1"/>
              </a:buClr>
              <a:buSzPts val="360"/>
              <a:buFont typeface="Arial"/>
              <a:buNone/>
            </a:pPr>
            <a:endParaRPr sz="8923" b="1">
              <a:solidFill>
                <a:srgbClr val="9900FF"/>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275"/>
              <a:buFont typeface="Arial"/>
              <a:buNone/>
            </a:pPr>
            <a:r>
              <a:rPr lang="en-GB" sz="5900">
                <a:solidFill>
                  <a:srgbClr val="0A0A0A"/>
                </a:solidFill>
                <a:highlight>
                  <a:srgbClr val="FFFFFF"/>
                </a:highlight>
                <a:latin typeface="Comic Sans MS"/>
                <a:ea typeface="Comic Sans MS"/>
                <a:cs typeface="Comic Sans MS"/>
                <a:sym typeface="Comic Sans MS"/>
              </a:rPr>
              <a:t>For being an absolute joy to have in our classroom and a fantastic role model for Year 5 and the whole school. For being an independent learner and thinker who always brings a wonderful attitude to her learning, inspiring everyone around her to do their very best. For living out our school values every single day, and we are incredibly proud to celebrate her hard work and positivity today!</a:t>
            </a:r>
            <a:r>
              <a:rPr lang="en-GB" sz="5900">
                <a:solidFill>
                  <a:schemeClr val="dk1"/>
                </a:solidFill>
                <a:latin typeface="Comic Sans MS"/>
                <a:ea typeface="Comic Sans MS"/>
                <a:cs typeface="Comic Sans MS"/>
                <a:sym typeface="Comic Sans MS"/>
              </a:rPr>
              <a:t> </a:t>
            </a:r>
            <a:endParaRPr sz="5900">
              <a:solidFill>
                <a:schemeClr val="dk1"/>
              </a:solidFill>
              <a:latin typeface="Comic Sans MS"/>
              <a:ea typeface="Comic Sans MS"/>
              <a:cs typeface="Comic Sans MS"/>
              <a:sym typeface="Comic Sans MS"/>
            </a:endParaRPr>
          </a:p>
          <a:p>
            <a:pPr marL="4114800" lvl="0" indent="457200" algn="l" rtl="0">
              <a:lnSpc>
                <a:spcPct val="115000"/>
              </a:lnSpc>
              <a:spcBef>
                <a:spcPts val="0"/>
              </a:spcBef>
              <a:spcAft>
                <a:spcPts val="0"/>
              </a:spcAft>
              <a:buClr>
                <a:schemeClr val="dk1"/>
              </a:buClr>
              <a:buSzPts val="275"/>
              <a:buFont typeface="Arial"/>
              <a:buNone/>
            </a:pPr>
            <a:r>
              <a:rPr lang="en-GB" sz="5900">
                <a:solidFill>
                  <a:schemeClr val="dk1"/>
                </a:solidFill>
                <a:latin typeface="Comic Sans MS"/>
                <a:ea typeface="Comic Sans MS"/>
                <a:cs typeface="Comic Sans MS"/>
                <a:sym typeface="Comic Sans MS"/>
              </a:rPr>
              <a:t> </a:t>
            </a:r>
            <a:r>
              <a:rPr lang="en-GB" sz="7200" b="1">
                <a:solidFill>
                  <a:srgbClr val="9900FF"/>
                </a:solidFill>
                <a:latin typeface="Comic Sans MS"/>
                <a:ea typeface="Comic Sans MS"/>
                <a:cs typeface="Comic Sans MS"/>
                <a:sym typeface="Comic Sans MS"/>
              </a:rPr>
              <a:t>Mrs Bakali</a:t>
            </a:r>
            <a:endParaRPr sz="14123" b="1">
              <a:solidFill>
                <a:srgbClr val="9900FF"/>
              </a:solidFill>
              <a:latin typeface="Comic Sans MS"/>
              <a:ea typeface="Comic Sans MS"/>
              <a:cs typeface="Comic Sans MS"/>
              <a:sym typeface="Comic Sans MS"/>
            </a:endParaRPr>
          </a:p>
          <a:p>
            <a:pPr marL="0" lvl="0" indent="0" algn="ctr" rtl="0">
              <a:lnSpc>
                <a:spcPct val="115000"/>
              </a:lnSpc>
              <a:spcBef>
                <a:spcPts val="0"/>
              </a:spcBef>
              <a:spcAft>
                <a:spcPts val="0"/>
              </a:spcAft>
              <a:buClr>
                <a:schemeClr val="dk1"/>
              </a:buClr>
              <a:buSzPct val="100000"/>
              <a:buFont typeface="Arial"/>
              <a:buNone/>
            </a:pPr>
            <a:endParaRPr sz="11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ct val="30000"/>
              <a:buFont typeface="Arial"/>
              <a:buNone/>
            </a:pPr>
            <a:endParaRPr sz="4800" b="1">
              <a:solidFill>
                <a:srgbClr val="9900FF"/>
              </a:solidFill>
              <a:latin typeface="Comic Sans MS"/>
              <a:ea typeface="Comic Sans MS"/>
              <a:cs typeface="Comic Sans MS"/>
              <a:sym typeface="Comic Sans MS"/>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41" name="Google Shape;241;g38e8cac009e_1_0" title="DSC_0646.JPG"/>
          <p:cNvPicPr preferRelativeResize="0"/>
          <p:nvPr/>
        </p:nvPicPr>
        <p:blipFill rotWithShape="1">
          <a:blip r:embed="rId4">
            <a:alphaModFix/>
          </a:blip>
          <a:srcRect/>
          <a:stretch/>
        </p:blipFill>
        <p:spPr>
          <a:xfrm>
            <a:off x="4059726" y="331900"/>
            <a:ext cx="2619050" cy="391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b58471848d_1_0"/>
          <p:cNvSpPr txBox="1">
            <a:spLocks noGrp="1"/>
          </p:cNvSpPr>
          <p:nvPr>
            <p:ph type="body" idx="1"/>
          </p:nvPr>
        </p:nvSpPr>
        <p:spPr>
          <a:xfrm>
            <a:off x="259000" y="4262350"/>
            <a:ext cx="10123800" cy="23838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Year 6</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Whole Class</a:t>
            </a:r>
            <a:br>
              <a:rPr lang="en-GB" sz="7200" b="1">
                <a:solidFill>
                  <a:schemeClr val="dk1"/>
                </a:solidFill>
                <a:latin typeface="Century Gothic"/>
                <a:ea typeface="Century Gothic"/>
                <a:cs typeface="Century Gothic"/>
                <a:sym typeface="Century Gothic"/>
              </a:rPr>
            </a:b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For the culmination of a beautiful journey and the exceptional effort applied by every single child.</a:t>
            </a: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endParaRPr sz="7200"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275"/>
              <a:buFont typeface="Arial"/>
              <a:buNone/>
            </a:pPr>
            <a:r>
              <a:rPr lang="en-GB" sz="7200" b="1">
                <a:solidFill>
                  <a:schemeClr val="dk1"/>
                </a:solidFill>
                <a:latin typeface="Century Gothic"/>
                <a:ea typeface="Century Gothic"/>
                <a:cs typeface="Century Gothic"/>
                <a:sym typeface="Century Gothic"/>
              </a:rPr>
              <a:t>Mr Cherfi</a:t>
            </a:r>
            <a:endParaRPr sz="72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88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endParaRPr sz="6641"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48" name="Google Shape;248;g3b58471848d_1_0"/>
          <p:cNvPicPr preferRelativeResize="0"/>
          <p:nvPr/>
        </p:nvPicPr>
        <p:blipFill rotWithShape="1">
          <a:blip r:embed="rId3">
            <a:alphaModFix/>
          </a:blip>
          <a:srcRect l="-142480" r="142480"/>
          <a:stretch/>
        </p:blipFill>
        <p:spPr>
          <a:xfrm>
            <a:off x="152400" y="152400"/>
            <a:ext cx="2679308" cy="4008197"/>
          </a:xfrm>
          <a:prstGeom prst="rect">
            <a:avLst/>
          </a:prstGeom>
          <a:noFill/>
          <a:ln>
            <a:noFill/>
          </a:ln>
        </p:spPr>
      </p:pic>
      <p:pic>
        <p:nvPicPr>
          <p:cNvPr id="249" name="Google Shape;249;g3b58471848d_1_0" title="IMG_0162.HEIC"/>
          <p:cNvPicPr preferRelativeResize="0"/>
          <p:nvPr/>
        </p:nvPicPr>
        <p:blipFill rotWithShape="1">
          <a:blip r:embed="rId4">
            <a:alphaModFix/>
          </a:blip>
          <a:srcRect/>
          <a:stretch/>
        </p:blipFill>
        <p:spPr>
          <a:xfrm>
            <a:off x="2682533" y="177725"/>
            <a:ext cx="5276733" cy="3957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2"/>
          <p:cNvSpPr txBox="1">
            <a:spLocks noGrp="1"/>
          </p:cNvSpPr>
          <p:nvPr>
            <p:ph type="title"/>
          </p:nvPr>
        </p:nvSpPr>
        <p:spPr>
          <a:xfrm>
            <a:off x="3575720" y="332656"/>
            <a:ext cx="5328600" cy="764700"/>
          </a:xfrm>
          <a:prstGeom prst="rect">
            <a:avLst/>
          </a:prstGeom>
          <a:solidFill>
            <a:srgbClr val="C00000"/>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Font typeface="Century Gothic"/>
              <a:buNone/>
            </a:pPr>
            <a:r>
              <a:rPr lang="en-GB" sz="4400" b="1">
                <a:solidFill>
                  <a:schemeClr val="dk1"/>
                </a:solidFill>
                <a:latin typeface="Century Gothic"/>
                <a:ea typeface="Century Gothic"/>
                <a:cs typeface="Century Gothic"/>
                <a:sym typeface="Century Gothic"/>
              </a:rPr>
              <a:t>Star Readers</a:t>
            </a:r>
            <a:endParaRPr/>
          </a:p>
        </p:txBody>
      </p:sp>
      <p:sp>
        <p:nvSpPr>
          <p:cNvPr id="255" name="Google Shape;255;p42"/>
          <p:cNvSpPr/>
          <p:nvPr/>
        </p:nvSpPr>
        <p:spPr>
          <a:xfrm>
            <a:off x="10488488" y="5171122"/>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6" name="Google Shape;256;p42"/>
          <p:cNvSpPr/>
          <p:nvPr/>
        </p:nvSpPr>
        <p:spPr>
          <a:xfrm>
            <a:off x="10959457" y="5136648"/>
            <a:ext cx="189900" cy="189900"/>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257" name="Google Shape;257;p4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631504" y="337195"/>
            <a:ext cx="800021" cy="746686"/>
          </a:xfrm>
          <a:prstGeom prst="rect">
            <a:avLst/>
          </a:prstGeom>
          <a:noFill/>
          <a:ln>
            <a:noFill/>
          </a:ln>
        </p:spPr>
      </p:pic>
      <p:pic>
        <p:nvPicPr>
          <p:cNvPr id="258" name="Google Shape;258;p42"/>
          <p:cNvPicPr preferRelativeResize="0"/>
          <p:nvPr/>
        </p:nvPicPr>
        <p:blipFill rotWithShape="1">
          <a:blip r:embed="rId4">
            <a:alphaModFix/>
          </a:blip>
          <a:srcRect/>
          <a:stretch/>
        </p:blipFill>
        <p:spPr>
          <a:xfrm>
            <a:off x="10604217" y="347415"/>
            <a:ext cx="798645" cy="749873"/>
          </a:xfrm>
          <a:prstGeom prst="rect">
            <a:avLst/>
          </a:prstGeom>
          <a:noFill/>
          <a:ln>
            <a:noFill/>
          </a:ln>
        </p:spPr>
      </p:pic>
      <p:sp>
        <p:nvSpPr>
          <p:cNvPr id="259" name="Google Shape;259;p42"/>
          <p:cNvSpPr/>
          <p:nvPr/>
        </p:nvSpPr>
        <p:spPr>
          <a:xfrm>
            <a:off x="718300" y="1874700"/>
            <a:ext cx="8986500" cy="31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Y1 - Lillie-Mae</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Y2 -  Albie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Y3 - Luna B</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Y4 - Noah</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Y5 - Alby</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Y6 - Not this week</a:t>
            </a:r>
            <a:endParaRPr sz="2800" b="1" i="0" u="none" strike="noStrike" cap="none">
              <a:solidFill>
                <a:schemeClr val="dk1"/>
              </a:solidFill>
              <a:latin typeface="Century Gothic"/>
              <a:ea typeface="Century Gothic"/>
              <a:cs typeface="Century Gothic"/>
              <a:sym typeface="Century Gothic"/>
            </a:endParaRPr>
          </a:p>
        </p:txBody>
      </p:sp>
      <p:pic>
        <p:nvPicPr>
          <p:cNvPr id="260" name="Google Shape;260;p42"/>
          <p:cNvPicPr preferRelativeResize="0"/>
          <p:nvPr/>
        </p:nvPicPr>
        <p:blipFill rotWithShape="1">
          <a:blip r:embed="rId5">
            <a:alphaModFix/>
          </a:blip>
          <a:srcRect/>
          <a:stretch/>
        </p:blipFill>
        <p:spPr>
          <a:xfrm>
            <a:off x="5828265" y="2067597"/>
            <a:ext cx="3672408" cy="1818936"/>
          </a:xfrm>
          <a:prstGeom prst="rect">
            <a:avLst/>
          </a:prstGeom>
          <a:noFill/>
          <a:ln>
            <a:noFill/>
          </a:ln>
        </p:spPr>
      </p:pic>
      <p:pic>
        <p:nvPicPr>
          <p:cNvPr id="261" name="Google Shape;261;p42"/>
          <p:cNvPicPr preferRelativeResize="0"/>
          <p:nvPr/>
        </p:nvPicPr>
        <p:blipFill rotWithShape="1">
          <a:blip r:embed="rId6">
            <a:alphaModFix/>
          </a:blip>
          <a:srcRect/>
          <a:stretch/>
        </p:blipFill>
        <p:spPr>
          <a:xfrm>
            <a:off x="7065149" y="4532751"/>
            <a:ext cx="3683280" cy="2135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e22c282307_1_0"/>
          <p:cNvSpPr txBox="1">
            <a:spLocks noGrp="1"/>
          </p:cNvSpPr>
          <p:nvPr>
            <p:ph type="title"/>
          </p:nvPr>
        </p:nvSpPr>
        <p:spPr>
          <a:xfrm>
            <a:off x="1227088" y="651050"/>
            <a:ext cx="8596800" cy="756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600"/>
              <a:buNone/>
            </a:pPr>
            <a:r>
              <a:rPr lang="en-GB" b="1">
                <a:solidFill>
                  <a:srgbClr val="00B050"/>
                </a:solidFill>
              </a:rPr>
              <a:t>Handwriting Award</a:t>
            </a:r>
            <a:endParaRPr b="1">
              <a:solidFill>
                <a:srgbClr val="00B050"/>
              </a:solidFill>
            </a:endParaRPr>
          </a:p>
        </p:txBody>
      </p:sp>
      <p:sp>
        <p:nvSpPr>
          <p:cNvPr id="268" name="Google Shape;268;g3e22c282307_1_0"/>
          <p:cNvSpPr txBox="1">
            <a:spLocks noGrp="1"/>
          </p:cNvSpPr>
          <p:nvPr>
            <p:ph type="body" idx="1"/>
          </p:nvPr>
        </p:nvSpPr>
        <p:spPr>
          <a:xfrm>
            <a:off x="1089138" y="5543617"/>
            <a:ext cx="8596800" cy="1218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1440"/>
              <a:buNone/>
            </a:pPr>
            <a:endParaRPr/>
          </a:p>
          <a:p>
            <a:pPr marL="0" lvl="0" indent="0" algn="ctr" rtl="0">
              <a:lnSpc>
                <a:spcPct val="100000"/>
              </a:lnSpc>
              <a:spcBef>
                <a:spcPts val="1000"/>
              </a:spcBef>
              <a:spcAft>
                <a:spcPts val="0"/>
              </a:spcAft>
              <a:buSzPts val="1440"/>
              <a:buNone/>
            </a:pPr>
            <a:r>
              <a:rPr lang="en-GB" sz="3600"/>
              <a:t>Y3</a:t>
            </a:r>
            <a:endParaRPr sz="3600"/>
          </a:p>
        </p:txBody>
      </p:sp>
      <p:pic>
        <p:nvPicPr>
          <p:cNvPr id="269" name="Google Shape;269;g3e22c282307_1_0"/>
          <p:cNvPicPr preferRelativeResize="0"/>
          <p:nvPr/>
        </p:nvPicPr>
        <p:blipFill rotWithShape="1">
          <a:blip r:embed="rId3">
            <a:alphaModFix/>
          </a:blip>
          <a:srcRect/>
          <a:stretch/>
        </p:blipFill>
        <p:spPr>
          <a:xfrm>
            <a:off x="48052" y="80073"/>
            <a:ext cx="2510724" cy="1606876"/>
          </a:xfrm>
          <a:prstGeom prst="rect">
            <a:avLst/>
          </a:prstGeom>
          <a:noFill/>
          <a:ln>
            <a:noFill/>
          </a:ln>
        </p:spPr>
      </p:pic>
      <p:pic>
        <p:nvPicPr>
          <p:cNvPr id="270" name="Google Shape;270;g3e22c282307_1_0" title="IMG_0714.JPG"/>
          <p:cNvPicPr preferRelativeResize="0"/>
          <p:nvPr/>
        </p:nvPicPr>
        <p:blipFill rotWithShape="1">
          <a:blip r:embed="rId4">
            <a:alphaModFix/>
          </a:blip>
          <a:srcRect/>
          <a:stretch/>
        </p:blipFill>
        <p:spPr>
          <a:xfrm>
            <a:off x="2050550" y="1479775"/>
            <a:ext cx="3232481" cy="4309975"/>
          </a:xfrm>
          <a:prstGeom prst="rect">
            <a:avLst/>
          </a:prstGeom>
          <a:noFill/>
          <a:ln>
            <a:noFill/>
          </a:ln>
        </p:spPr>
      </p:pic>
      <p:pic>
        <p:nvPicPr>
          <p:cNvPr id="271" name="Google Shape;271;g3e22c282307_1_0" title="IMG_0715.JPG"/>
          <p:cNvPicPr preferRelativeResize="0"/>
          <p:nvPr/>
        </p:nvPicPr>
        <p:blipFill rotWithShape="1">
          <a:blip r:embed="rId5">
            <a:alphaModFix/>
          </a:blip>
          <a:srcRect/>
          <a:stretch/>
        </p:blipFill>
        <p:spPr>
          <a:xfrm rot="5400000">
            <a:off x="5542074" y="1972988"/>
            <a:ext cx="4431391" cy="33235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278" name="Google Shape;278;p17"/>
          <p:cNvPicPr preferRelativeResize="0"/>
          <p:nvPr/>
        </p:nvPicPr>
        <p:blipFill rotWithShape="1">
          <a:blip r:embed="rId3">
            <a:alphaModFix/>
          </a:blip>
          <a:srcRect/>
          <a:stretch/>
        </p:blipFill>
        <p:spPr>
          <a:xfrm>
            <a:off x="367287" y="66994"/>
            <a:ext cx="988523" cy="921123"/>
          </a:xfrm>
          <a:prstGeom prst="rect">
            <a:avLst/>
          </a:prstGeom>
          <a:noFill/>
          <a:ln>
            <a:noFill/>
          </a:ln>
        </p:spPr>
      </p:pic>
      <p:pic>
        <p:nvPicPr>
          <p:cNvPr id="279" name="Google Shape;279;p17"/>
          <p:cNvPicPr preferRelativeResize="0"/>
          <p:nvPr/>
        </p:nvPicPr>
        <p:blipFill rotWithShape="1">
          <a:blip r:embed="rId4">
            <a:alphaModFix/>
          </a:blip>
          <a:srcRect/>
          <a:stretch/>
        </p:blipFill>
        <p:spPr>
          <a:xfrm>
            <a:off x="4223338" y="3716839"/>
            <a:ext cx="2033162" cy="1456125"/>
          </a:xfrm>
          <a:prstGeom prst="rect">
            <a:avLst/>
          </a:prstGeom>
          <a:noFill/>
          <a:ln>
            <a:noFill/>
          </a:ln>
        </p:spPr>
      </p:pic>
      <p:sp>
        <p:nvSpPr>
          <p:cNvPr id="280" name="Google Shape;280;p17"/>
          <p:cNvSpPr txBox="1"/>
          <p:nvPr/>
        </p:nvSpPr>
        <p:spPr>
          <a:xfrm>
            <a:off x="6189225" y="57049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Trebuchet MS"/>
              <a:ea typeface="Trebuchet MS"/>
              <a:cs typeface="Trebuchet MS"/>
              <a:sym typeface="Trebuchet MS"/>
            </a:endParaRPr>
          </a:p>
        </p:txBody>
      </p:sp>
      <p:sp>
        <p:nvSpPr>
          <p:cNvPr id="281" name="Google Shape;281;p17"/>
          <p:cNvSpPr txBox="1"/>
          <p:nvPr/>
        </p:nvSpPr>
        <p:spPr>
          <a:xfrm>
            <a:off x="3427650" y="5259975"/>
            <a:ext cx="3962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p:txBody>
      </p:sp>
      <p:sp>
        <p:nvSpPr>
          <p:cNvPr id="282" name="Google Shape;282;p17"/>
          <p:cNvSpPr txBox="1"/>
          <p:nvPr/>
        </p:nvSpPr>
        <p:spPr>
          <a:xfrm>
            <a:off x="4428150" y="5460950"/>
            <a:ext cx="146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Vanna Y4</a:t>
            </a:r>
            <a:endParaRPr sz="1800" b="1" i="0" u="none" strike="noStrike" cap="none">
              <a:solidFill>
                <a:srgbClr val="000000"/>
              </a:solidFill>
              <a:latin typeface="Arial"/>
              <a:ea typeface="Arial"/>
              <a:cs typeface="Arial"/>
              <a:sym typeface="Arial"/>
            </a:endParaRPr>
          </a:p>
        </p:txBody>
      </p:sp>
      <p:sp>
        <p:nvSpPr>
          <p:cNvPr id="283" name="Google Shape;283;p17"/>
          <p:cNvSpPr txBox="1"/>
          <p:nvPr/>
        </p:nvSpPr>
        <p:spPr>
          <a:xfrm>
            <a:off x="4156950" y="1551675"/>
            <a:ext cx="2196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GB" sz="1800" b="1" i="0" u="none" strike="noStrike" cap="none">
                <a:solidFill>
                  <a:schemeClr val="dk1"/>
                </a:solidFill>
                <a:latin typeface="Arial"/>
                <a:ea typeface="Arial"/>
                <a:cs typeface="Arial"/>
                <a:sym typeface="Arial"/>
              </a:rPr>
              <a:t>Asia-</a:t>
            </a:r>
            <a:r>
              <a:rPr lang="en-GB" sz="1800" b="1">
                <a:solidFill>
                  <a:schemeClr val="dk1"/>
                </a:solidFill>
              </a:rPr>
              <a:t>Rae Y4</a:t>
            </a:r>
            <a:endParaRPr sz="1800" b="1" i="0" u="none" strike="noStrike" cap="none">
              <a:solidFill>
                <a:schemeClr val="dk1"/>
              </a:solidFill>
              <a:latin typeface="Arial"/>
              <a:ea typeface="Arial"/>
              <a:cs typeface="Arial"/>
              <a:sym typeface="Arial"/>
            </a:endParaRPr>
          </a:p>
        </p:txBody>
      </p:sp>
      <p:pic>
        <p:nvPicPr>
          <p:cNvPr id="284" name="Google Shape;284;p17"/>
          <p:cNvPicPr preferRelativeResize="0"/>
          <p:nvPr/>
        </p:nvPicPr>
        <p:blipFill rotWithShape="1">
          <a:blip r:embed="rId4">
            <a:alphaModFix/>
          </a:blip>
          <a:srcRect/>
          <a:stretch/>
        </p:blipFill>
        <p:spPr>
          <a:xfrm>
            <a:off x="7093938" y="2163514"/>
            <a:ext cx="2033162" cy="1456125"/>
          </a:xfrm>
          <a:prstGeom prst="rect">
            <a:avLst/>
          </a:prstGeom>
          <a:noFill/>
          <a:ln>
            <a:noFill/>
          </a:ln>
        </p:spPr>
      </p:pic>
      <p:pic>
        <p:nvPicPr>
          <p:cNvPr id="285" name="Google Shape;285;p17"/>
          <p:cNvPicPr preferRelativeResize="0"/>
          <p:nvPr/>
        </p:nvPicPr>
        <p:blipFill rotWithShape="1">
          <a:blip r:embed="rId4">
            <a:alphaModFix/>
          </a:blip>
          <a:srcRect/>
          <a:stretch/>
        </p:blipFill>
        <p:spPr>
          <a:xfrm>
            <a:off x="850063" y="1892664"/>
            <a:ext cx="2033162" cy="1456125"/>
          </a:xfrm>
          <a:prstGeom prst="rect">
            <a:avLst/>
          </a:prstGeom>
          <a:noFill/>
          <a:ln>
            <a:noFill/>
          </a:ln>
        </p:spPr>
      </p:pic>
      <p:sp>
        <p:nvSpPr>
          <p:cNvPr id="286" name="Google Shape;286;p17"/>
          <p:cNvSpPr txBox="1"/>
          <p:nvPr/>
        </p:nvSpPr>
        <p:spPr>
          <a:xfrm>
            <a:off x="1355800" y="3716850"/>
            <a:ext cx="17337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Trebuchet MS"/>
              <a:ea typeface="Trebuchet MS"/>
              <a:cs typeface="Trebuchet MS"/>
              <a:sym typeface="Trebuchet MS"/>
            </a:endParaRPr>
          </a:p>
        </p:txBody>
      </p:sp>
      <p:sp>
        <p:nvSpPr>
          <p:cNvPr id="287" name="Google Shape;287;p17"/>
          <p:cNvSpPr txBox="1"/>
          <p:nvPr/>
        </p:nvSpPr>
        <p:spPr>
          <a:xfrm>
            <a:off x="7480575" y="3576325"/>
            <a:ext cx="27090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Trebuchet MS"/>
                <a:ea typeface="Trebuchet MS"/>
                <a:cs typeface="Trebuchet MS"/>
                <a:sym typeface="Trebuchet MS"/>
              </a:rPr>
              <a:t> Mariam Y4</a:t>
            </a:r>
            <a:endParaRPr sz="1800" b="1" i="0" u="none" strike="noStrike" cap="none">
              <a:solidFill>
                <a:srgbClr val="3F3F3F"/>
              </a:solidFill>
              <a:latin typeface="Trebuchet MS"/>
              <a:ea typeface="Trebuchet MS"/>
              <a:cs typeface="Trebuchet MS"/>
              <a:sym typeface="Trebuchet MS"/>
            </a:endParaRPr>
          </a:p>
        </p:txBody>
      </p:sp>
      <p:pic>
        <p:nvPicPr>
          <p:cNvPr id="288" name="Google Shape;288;p17"/>
          <p:cNvPicPr preferRelativeResize="0"/>
          <p:nvPr/>
        </p:nvPicPr>
        <p:blipFill rotWithShape="1">
          <a:blip r:embed="rId4">
            <a:alphaModFix/>
          </a:blip>
          <a:srcRect/>
          <a:stretch/>
        </p:blipFill>
        <p:spPr>
          <a:xfrm>
            <a:off x="4407413" y="238914"/>
            <a:ext cx="2033162" cy="1456125"/>
          </a:xfrm>
          <a:prstGeom prst="rect">
            <a:avLst/>
          </a:prstGeom>
          <a:noFill/>
          <a:ln>
            <a:noFill/>
          </a:ln>
        </p:spPr>
      </p:pic>
      <p:sp>
        <p:nvSpPr>
          <p:cNvPr id="289" name="Google Shape;289;p17"/>
          <p:cNvSpPr txBox="1"/>
          <p:nvPr/>
        </p:nvSpPr>
        <p:spPr>
          <a:xfrm>
            <a:off x="4812875" y="1695050"/>
            <a:ext cx="18489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3F3F3F"/>
              </a:solidFill>
              <a:latin typeface="Trebuchet MS"/>
              <a:ea typeface="Trebuchet MS"/>
              <a:cs typeface="Trebuchet MS"/>
              <a:sym typeface="Trebuchet MS"/>
            </a:endParaRPr>
          </a:p>
        </p:txBody>
      </p:sp>
      <p:pic>
        <p:nvPicPr>
          <p:cNvPr id="290" name="Google Shape;290;p17"/>
          <p:cNvPicPr preferRelativeResize="0"/>
          <p:nvPr/>
        </p:nvPicPr>
        <p:blipFill rotWithShape="1">
          <a:blip r:embed="rId4">
            <a:alphaModFix/>
          </a:blip>
          <a:srcRect/>
          <a:stretch/>
        </p:blipFill>
        <p:spPr>
          <a:xfrm>
            <a:off x="1272213" y="4597339"/>
            <a:ext cx="2033162" cy="1456125"/>
          </a:xfrm>
          <a:prstGeom prst="rect">
            <a:avLst/>
          </a:prstGeom>
          <a:noFill/>
          <a:ln>
            <a:noFill/>
          </a:ln>
        </p:spPr>
      </p:pic>
      <p:sp>
        <p:nvSpPr>
          <p:cNvPr id="291" name="Google Shape;291;p17"/>
          <p:cNvSpPr txBox="1"/>
          <p:nvPr/>
        </p:nvSpPr>
        <p:spPr>
          <a:xfrm>
            <a:off x="1417575" y="5998875"/>
            <a:ext cx="23397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a:solidFill>
                  <a:srgbClr val="3F3F3F"/>
                </a:solidFill>
                <a:latin typeface="Trebuchet MS"/>
                <a:ea typeface="Trebuchet MS"/>
                <a:cs typeface="Trebuchet MS"/>
                <a:sym typeface="Trebuchet MS"/>
              </a:rPr>
              <a:t>Azrayah Y4</a:t>
            </a:r>
            <a:r>
              <a:rPr lang="en-GB" sz="1800" b="1" i="0" u="none" strike="noStrike" cap="none">
                <a:solidFill>
                  <a:srgbClr val="3F3F3F"/>
                </a:solidFill>
                <a:latin typeface="Trebuchet MS"/>
                <a:ea typeface="Trebuchet MS"/>
                <a:cs typeface="Trebuchet MS"/>
                <a:sym typeface="Trebuchet MS"/>
              </a:rPr>
              <a:t> </a:t>
            </a:r>
            <a:endParaRPr sz="1800" b="1" i="0" u="none" strike="noStrike" cap="none">
              <a:solidFill>
                <a:srgbClr val="3F3F3F"/>
              </a:solidFill>
              <a:latin typeface="Trebuchet MS"/>
              <a:ea typeface="Trebuchet MS"/>
              <a:cs typeface="Trebuchet MS"/>
              <a:sym typeface="Trebuchet MS"/>
            </a:endParaRPr>
          </a:p>
        </p:txBody>
      </p:sp>
      <p:sp>
        <p:nvSpPr>
          <p:cNvPr id="292" name="Google Shape;292;p17"/>
          <p:cNvSpPr txBox="1"/>
          <p:nvPr/>
        </p:nvSpPr>
        <p:spPr>
          <a:xfrm>
            <a:off x="290200" y="3227750"/>
            <a:ext cx="3002700" cy="7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900" b="1">
                <a:solidFill>
                  <a:srgbClr val="3F3F3F"/>
                </a:solidFill>
                <a:latin typeface="Trebuchet MS"/>
                <a:ea typeface="Trebuchet MS"/>
                <a:cs typeface="Trebuchet MS"/>
                <a:sym typeface="Trebuchet MS"/>
              </a:rPr>
              <a:t>Billie Nursery</a:t>
            </a:r>
            <a:endParaRPr sz="1900" b="1"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d14e1766c4_2_34"/>
          <p:cNvSpPr txBox="1">
            <a:spLocks noGrp="1"/>
          </p:cNvSpPr>
          <p:nvPr>
            <p:ph type="title"/>
          </p:nvPr>
        </p:nvSpPr>
        <p:spPr>
          <a:xfrm>
            <a:off x="653700" y="266700"/>
            <a:ext cx="8145600" cy="776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50000"/>
              <a:buNone/>
            </a:pPr>
            <a:r>
              <a:rPr lang="en-GB"/>
              <a:t>Attendance Weekly Leaders Summer Term:</a:t>
            </a:r>
            <a:endParaRPr/>
          </a:p>
        </p:txBody>
      </p:sp>
      <p:pic>
        <p:nvPicPr>
          <p:cNvPr id="299" name="Google Shape;299;g3d14e1766c4_2_34"/>
          <p:cNvPicPr preferRelativeResize="0"/>
          <p:nvPr/>
        </p:nvPicPr>
        <p:blipFill rotWithShape="1">
          <a:blip r:embed="rId3">
            <a:alphaModFix/>
          </a:blip>
          <a:srcRect/>
          <a:stretch/>
        </p:blipFill>
        <p:spPr>
          <a:xfrm>
            <a:off x="405550" y="1486375"/>
            <a:ext cx="2293974" cy="3058627"/>
          </a:xfrm>
          <a:prstGeom prst="rect">
            <a:avLst/>
          </a:prstGeom>
          <a:noFill/>
          <a:ln w="19050" cap="flat" cmpd="sng">
            <a:solidFill>
              <a:srgbClr val="000000"/>
            </a:solidFill>
            <a:prstDash val="solid"/>
            <a:round/>
            <a:headEnd type="none" w="sm" len="sm"/>
            <a:tailEnd type="none" w="sm" len="sm"/>
          </a:ln>
        </p:spPr>
      </p:pic>
      <p:sp>
        <p:nvSpPr>
          <p:cNvPr id="300" name="Google Shape;300;g3d14e1766c4_2_34"/>
          <p:cNvSpPr txBox="1"/>
          <p:nvPr/>
        </p:nvSpPr>
        <p:spPr>
          <a:xfrm>
            <a:off x="1864125" y="5562925"/>
            <a:ext cx="6259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Trebuchet MS"/>
                <a:ea typeface="Trebuchet MS"/>
                <a:cs typeface="Trebuchet MS"/>
                <a:sym typeface="Trebuchet MS"/>
              </a:rPr>
              <a:t>Winners of the Pitch on Friday - </a:t>
            </a:r>
            <a:endParaRPr sz="1800" b="0" i="0" u="none" strike="noStrike" cap="none">
              <a:solidFill>
                <a:srgbClr val="3F3F3F"/>
              </a:solidFill>
              <a:latin typeface="Trebuchet MS"/>
              <a:ea typeface="Trebuchet MS"/>
              <a:cs typeface="Trebuchet MS"/>
              <a:sym typeface="Trebuchet MS"/>
            </a:endParaRPr>
          </a:p>
        </p:txBody>
      </p:sp>
      <p:pic>
        <p:nvPicPr>
          <p:cNvPr id="301" name="Google Shape;301;g3d14e1766c4_2_34"/>
          <p:cNvPicPr preferRelativeResize="0"/>
          <p:nvPr/>
        </p:nvPicPr>
        <p:blipFill rotWithShape="1">
          <a:blip r:embed="rId4">
            <a:alphaModFix/>
          </a:blip>
          <a:srcRect/>
          <a:stretch/>
        </p:blipFill>
        <p:spPr>
          <a:xfrm>
            <a:off x="2851925" y="1423000"/>
            <a:ext cx="6510851" cy="316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3a8f3736ad_1_0"/>
          <p:cNvSpPr txBox="1">
            <a:spLocks noGrp="1"/>
          </p:cNvSpPr>
          <p:nvPr>
            <p:ph type="subTitle" idx="1"/>
          </p:nvPr>
        </p:nvSpPr>
        <p:spPr>
          <a:xfrm>
            <a:off x="2999656" y="5085184"/>
            <a:ext cx="6400800" cy="14151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15th May 2026</a:t>
            </a:r>
            <a:endParaRPr sz="2400" b="1">
              <a:solidFill>
                <a:schemeClr val="dk1"/>
              </a:solidFill>
              <a:latin typeface="Century Gothic"/>
              <a:ea typeface="Century Gothic"/>
              <a:cs typeface="Century Gothic"/>
              <a:sym typeface="Century Gothic"/>
            </a:endParaRPr>
          </a:p>
        </p:txBody>
      </p:sp>
      <p:pic>
        <p:nvPicPr>
          <p:cNvPr id="308" name="Google Shape;308;g33a8f3736ad_1_0"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309" name="Google Shape;309;g33a8f3736ad_1_0"/>
          <p:cNvPicPr preferRelativeResize="0"/>
          <p:nvPr/>
        </p:nvPicPr>
        <p:blipFill rotWithShape="1">
          <a:blip r:embed="rId4">
            <a:alphaModFix/>
          </a:blip>
          <a:srcRect/>
          <a:stretch/>
        </p:blipFill>
        <p:spPr>
          <a:xfrm>
            <a:off x="3431704" y="476672"/>
            <a:ext cx="5732555" cy="937289"/>
          </a:xfrm>
          <a:prstGeom prst="rect">
            <a:avLst/>
          </a:prstGeom>
          <a:noFill/>
          <a:ln>
            <a:noFill/>
          </a:ln>
        </p:spPr>
      </p:pic>
      <p:pic>
        <p:nvPicPr>
          <p:cNvPr id="310" name="Google Shape;310;g33a8f3736ad_1_0"/>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311" name="Google Shape;311;g33a8f3736ad_1_0"/>
          <p:cNvPicPr preferRelativeResize="0"/>
          <p:nvPr/>
        </p:nvPicPr>
        <p:blipFill rotWithShape="1">
          <a:blip r:embed="rId5">
            <a:alphaModFix/>
          </a:blip>
          <a:srcRect/>
          <a:stretch/>
        </p:blipFill>
        <p:spPr>
          <a:xfrm>
            <a:off x="263351" y="188640"/>
            <a:ext cx="1110431" cy="10347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364668" y="334971"/>
            <a:ext cx="1008112" cy="940904"/>
          </a:xfrm>
          <a:prstGeom prst="rect">
            <a:avLst/>
          </a:prstGeom>
          <a:noFill/>
          <a:ln>
            <a:noFill/>
          </a:ln>
        </p:spPr>
      </p:pic>
      <p:sp>
        <p:nvSpPr>
          <p:cNvPr id="158" name="Google Shape;158;p2"/>
          <p:cNvSpPr/>
          <p:nvPr/>
        </p:nvSpPr>
        <p:spPr>
          <a:xfrm>
            <a:off x="2063552" y="334971"/>
            <a:ext cx="881428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Our Father who art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Hallowed be Thy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Kingdom come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will be done on Earth as it is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Give us this day our daily bread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forgive us our trespasses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As we forgive those who trespass against 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lead us not into temptation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But deliver us from evil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Amen</a:t>
            </a:r>
            <a:endParaRPr sz="1400" b="0" i="0" u="none" strike="noStrike" cap="none">
              <a:solidFill>
                <a:srgbClr val="000000"/>
              </a:solidFill>
              <a:latin typeface="Arial"/>
              <a:ea typeface="Arial"/>
              <a:cs typeface="Arial"/>
              <a:sym typeface="Arial"/>
            </a:endParaRPr>
          </a:p>
        </p:txBody>
      </p:sp>
      <p:pic>
        <p:nvPicPr>
          <p:cNvPr id="159" name="Google Shape;159;p2" descr="Blog | Mary, Mother of the Church"/>
          <p:cNvPicPr preferRelativeResize="0"/>
          <p:nvPr/>
        </p:nvPicPr>
        <p:blipFill rotWithShape="1">
          <a:blip r:embed="rId4">
            <a:alphaModFix/>
          </a:blip>
          <a:srcRect/>
          <a:stretch/>
        </p:blipFill>
        <p:spPr>
          <a:xfrm>
            <a:off x="4655840" y="3789040"/>
            <a:ext cx="3335005" cy="2880320"/>
          </a:xfrm>
          <a:prstGeom prst="rect">
            <a:avLst/>
          </a:prstGeom>
          <a:noFill/>
          <a:ln>
            <a:noFill/>
          </a:ln>
        </p:spPr>
      </p:pic>
      <p:pic>
        <p:nvPicPr>
          <p:cNvPr id="160" name="Google Shape;160;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0560496" y="360822"/>
            <a:ext cx="1008112" cy="940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 descr="Mary, Mother Of Jesus Madonna, PNG, 588x792px, Mary, Art, Ave Maria, Child  Jesus, Christianity Download Free"/>
          <p:cNvPicPr preferRelativeResize="0"/>
          <p:nvPr/>
        </p:nvPicPr>
        <p:blipFill rotWithShape="1">
          <a:blip r:embed="rId3">
            <a:alphaModFix/>
          </a:blip>
          <a:srcRect/>
          <a:stretch/>
        </p:blipFill>
        <p:spPr>
          <a:xfrm>
            <a:off x="1237863" y="404664"/>
            <a:ext cx="2109187" cy="2405581"/>
          </a:xfrm>
          <a:prstGeom prst="rect">
            <a:avLst/>
          </a:prstGeom>
          <a:noFill/>
          <a:ln>
            <a:noFill/>
          </a:ln>
        </p:spPr>
      </p:pic>
      <p:sp>
        <p:nvSpPr>
          <p:cNvPr id="166" name="Google Shape;166;p3"/>
          <p:cNvSpPr txBox="1">
            <a:spLocks noGrp="1"/>
          </p:cNvSpPr>
          <p:nvPr>
            <p:ph type="body" idx="1"/>
          </p:nvPr>
        </p:nvSpPr>
        <p:spPr>
          <a:xfrm>
            <a:off x="3347051" y="774620"/>
            <a:ext cx="5125214" cy="580254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40"/>
              <a:buNone/>
            </a:pPr>
            <a:r>
              <a:rPr lang="en-GB" sz="2800">
                <a:solidFill>
                  <a:srgbClr val="00B050"/>
                </a:solidFill>
                <a:latin typeface="Comic Sans MS"/>
                <a:ea typeface="Comic Sans MS"/>
                <a:cs typeface="Comic Sans MS"/>
                <a:sym typeface="Comic Sans MS"/>
              </a:rPr>
              <a:t>Hail Mary, Full of Grace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The Lord is with Thee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Blessed are Thou amongst women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And Blessed is the fruit of Thy womb, Jesus</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Holy Mary , Mother of God</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Pray for us sinners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Now and in the hour of our death</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Amen</a:t>
            </a:r>
            <a:endParaRPr sz="2800">
              <a:solidFill>
                <a:srgbClr val="00B050"/>
              </a:solidFill>
              <a:latin typeface="Comic Sans MS"/>
              <a:ea typeface="Comic Sans MS"/>
              <a:cs typeface="Comic Sans MS"/>
              <a:sym typeface="Comic Sans MS"/>
            </a:endParaRPr>
          </a:p>
        </p:txBody>
      </p:sp>
      <p:pic>
        <p:nvPicPr>
          <p:cNvPr id="167" name="Google Shape;167;p3" descr="Mary, Mother of Jesus – Diocesan"/>
          <p:cNvPicPr preferRelativeResize="0"/>
          <p:nvPr/>
        </p:nvPicPr>
        <p:blipFill rotWithShape="1">
          <a:blip r:embed="rId4">
            <a:alphaModFix/>
          </a:blip>
          <a:srcRect/>
          <a:stretch/>
        </p:blipFill>
        <p:spPr>
          <a:xfrm>
            <a:off x="8976320" y="4243415"/>
            <a:ext cx="2520280" cy="2356074"/>
          </a:xfrm>
          <a:prstGeom prst="rect">
            <a:avLst/>
          </a:prstGeom>
          <a:noFill/>
          <a:ln>
            <a:noFill/>
          </a:ln>
        </p:spPr>
      </p:pic>
      <p:pic>
        <p:nvPicPr>
          <p:cNvPr id="168" name="Google Shape;168;p3"/>
          <p:cNvPicPr preferRelativeResize="0"/>
          <p:nvPr/>
        </p:nvPicPr>
        <p:blipFill rotWithShape="1">
          <a:blip r:embed="rId5">
            <a:alphaModFix/>
          </a:blip>
          <a:srcRect/>
          <a:stretch/>
        </p:blipFill>
        <p:spPr>
          <a:xfrm>
            <a:off x="10699870" y="306049"/>
            <a:ext cx="988523" cy="921123"/>
          </a:xfrm>
          <a:prstGeom prst="rect">
            <a:avLst/>
          </a:prstGeom>
          <a:noFill/>
          <a:ln>
            <a:noFill/>
          </a:ln>
        </p:spPr>
      </p:pic>
      <p:pic>
        <p:nvPicPr>
          <p:cNvPr id="169" name="Google Shape;169;p3"/>
          <p:cNvPicPr preferRelativeResize="0"/>
          <p:nvPr/>
        </p:nvPicPr>
        <p:blipFill rotWithShape="1">
          <a:blip r:embed="rId5">
            <a:alphaModFix/>
          </a:blip>
          <a:srcRect/>
          <a:stretch/>
        </p:blipFill>
        <p:spPr>
          <a:xfrm>
            <a:off x="130923" y="188640"/>
            <a:ext cx="988523" cy="92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p:nvPr/>
        </p:nvSpPr>
        <p:spPr>
          <a:xfrm>
            <a:off x="2135560" y="764704"/>
            <a:ext cx="6048672" cy="4839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0000"/>
                </a:solidFill>
                <a:latin typeface="Century Gothic"/>
                <a:ea typeface="Century Gothic"/>
                <a:cs typeface="Century Gothic"/>
                <a:sym typeface="Century Gothic"/>
              </a:rPr>
              <a:t>St Mary’s School Prayer</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entury Gothic"/>
                <a:ea typeface="Century Gothic"/>
                <a:cs typeface="Century Gothic"/>
                <a:sym typeface="Century Gothic"/>
              </a:rPr>
              <a:t>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 Holy Mary,</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Mother and Patron of our school,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Turn your eyes of mercy towards 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that we may love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With all our hearts!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imitate the tenderness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of your Son, Jesus,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showing love and respect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For each person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and ourselves as children of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Guided by the Holy Spirit,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create the school,</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where Mercy and Compassion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Is the centre of our lives.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Amen</a:t>
            </a:r>
            <a:endParaRPr sz="800" b="0" i="0" u="none" strike="noStrike" cap="none">
              <a:solidFill>
                <a:schemeClr val="dk1"/>
              </a:solidFill>
              <a:latin typeface="Times New Roman"/>
              <a:ea typeface="Times New Roman"/>
              <a:cs typeface="Times New Roman"/>
              <a:sym typeface="Times New Roman"/>
            </a:endParaRPr>
          </a:p>
        </p:txBody>
      </p:sp>
      <p:pic>
        <p:nvPicPr>
          <p:cNvPr id="175" name="Google Shape;175;p4"/>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76" name="Google Shape;176;p4"/>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77" name="Google Shape;177;p4"/>
          <p:cNvPicPr preferRelativeResize="0"/>
          <p:nvPr/>
        </p:nvPicPr>
        <p:blipFill rotWithShape="1">
          <a:blip r:embed="rId4">
            <a:alphaModFix/>
          </a:blip>
          <a:srcRect/>
          <a:stretch/>
        </p:blipFill>
        <p:spPr>
          <a:xfrm>
            <a:off x="8616280" y="2924944"/>
            <a:ext cx="2847079" cy="35237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fc700b20f8_2_6"/>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83" name="Google Shape;183;g2fc700b20f8_2_6"/>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84" name="Google Shape;184;g2fc700b20f8_2_6"/>
          <p:cNvPicPr preferRelativeResize="0"/>
          <p:nvPr/>
        </p:nvPicPr>
        <p:blipFill rotWithShape="1">
          <a:blip r:embed="rId4">
            <a:alphaModFix/>
          </a:blip>
          <a:srcRect/>
          <a:stretch/>
        </p:blipFill>
        <p:spPr>
          <a:xfrm>
            <a:off x="8616280" y="2924944"/>
            <a:ext cx="2847080" cy="3523793"/>
          </a:xfrm>
          <a:prstGeom prst="rect">
            <a:avLst/>
          </a:prstGeom>
          <a:noFill/>
          <a:ln>
            <a:noFill/>
          </a:ln>
        </p:spPr>
      </p:pic>
      <p:pic>
        <p:nvPicPr>
          <p:cNvPr id="185" name="Google Shape;185;g2fc700b20f8_2_6"/>
          <p:cNvPicPr preferRelativeResize="0"/>
          <p:nvPr/>
        </p:nvPicPr>
        <p:blipFill rotWithShape="1">
          <a:blip r:embed="rId5">
            <a:alphaModFix/>
          </a:blip>
          <a:srcRect/>
          <a:stretch/>
        </p:blipFill>
        <p:spPr>
          <a:xfrm>
            <a:off x="1516600" y="968275"/>
            <a:ext cx="6704976" cy="52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c6093c3d02_5_0"/>
          <p:cNvSpPr txBox="1">
            <a:spLocks noGrp="1"/>
          </p:cNvSpPr>
          <p:nvPr>
            <p:ph type="body" idx="1"/>
          </p:nvPr>
        </p:nvSpPr>
        <p:spPr>
          <a:xfrm>
            <a:off x="1110275" y="4255975"/>
            <a:ext cx="10119600" cy="2528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en-GB" sz="2198" b="1">
                <a:latin typeface="Century Gothic"/>
                <a:ea typeface="Century Gothic"/>
                <a:cs typeface="Century Gothic"/>
                <a:sym typeface="Century Gothic"/>
              </a:rPr>
              <a:t> Nursery</a:t>
            </a: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40"/>
              <a:buNone/>
            </a:pP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40"/>
              <a:buNone/>
            </a:pPr>
            <a:r>
              <a:rPr lang="en-GB" sz="1898" b="1">
                <a:latin typeface="Century Gothic"/>
                <a:ea typeface="Century Gothic"/>
                <a:cs typeface="Century Gothic"/>
                <a:sym typeface="Century Gothic"/>
              </a:rPr>
              <a:t>For being a very positive child this week in class, engaging in activities with focussed learning and playing alongside his friends.</a:t>
            </a:r>
            <a:endParaRPr sz="164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4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2437" b="1">
                <a:latin typeface="Century Gothic"/>
                <a:ea typeface="Century Gothic"/>
                <a:cs typeface="Century Gothic"/>
                <a:sym typeface="Century Gothic"/>
              </a:rPr>
              <a:t>Miss Barker</a:t>
            </a:r>
            <a:endParaRPr sz="2437" b="1">
              <a:latin typeface="Century Gothic"/>
              <a:ea typeface="Century Gothic"/>
              <a:cs typeface="Century Gothic"/>
              <a:sym typeface="Century Gothic"/>
            </a:endParaRPr>
          </a:p>
        </p:txBody>
      </p:sp>
      <p:pic>
        <p:nvPicPr>
          <p:cNvPr id="191" name="Google Shape;191;g3c6093c3d02_5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2" name="Google Shape;192;g3c6093c3d02_5_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193" name="Google Shape;193;g3c6093c3d02_5_0" title="Leo.JPG"/>
          <p:cNvPicPr preferRelativeResize="0"/>
          <p:nvPr/>
        </p:nvPicPr>
        <p:blipFill rotWithShape="1">
          <a:blip r:embed="rId4">
            <a:alphaModFix/>
          </a:blip>
          <a:srcRect/>
          <a:stretch/>
        </p:blipFill>
        <p:spPr>
          <a:xfrm>
            <a:off x="4614319" y="260325"/>
            <a:ext cx="2963381" cy="395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e22c282307_2_1"/>
          <p:cNvSpPr txBox="1">
            <a:spLocks noGrp="1"/>
          </p:cNvSpPr>
          <p:nvPr>
            <p:ph type="body" idx="1"/>
          </p:nvPr>
        </p:nvSpPr>
        <p:spPr>
          <a:xfrm>
            <a:off x="1110275" y="4255975"/>
            <a:ext cx="10119600" cy="2528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r>
              <a:rPr lang="en-GB" sz="2198" b="1">
                <a:latin typeface="Century Gothic"/>
                <a:ea typeface="Century Gothic"/>
                <a:cs typeface="Century Gothic"/>
                <a:sym typeface="Century Gothic"/>
              </a:rPr>
              <a:t> Reception </a:t>
            </a: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40"/>
              <a:buNone/>
            </a:pP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40"/>
              <a:buNone/>
            </a:pPr>
            <a:r>
              <a:rPr lang="en-GB" sz="2198" b="1">
                <a:latin typeface="Century Gothic"/>
                <a:ea typeface="Century Gothic"/>
                <a:cs typeface="Century Gothic"/>
                <a:sym typeface="Century Gothic"/>
              </a:rPr>
              <a:t>For continuing to show role model behaviour more frequently and engaging more in class discussions. </a:t>
            </a:r>
            <a:endParaRPr sz="2198" b="1">
              <a:latin typeface="Century Gothic"/>
              <a:ea typeface="Century Gothic"/>
              <a:cs typeface="Century Gothic"/>
              <a:sym typeface="Century Gothic"/>
            </a:endParaRPr>
          </a:p>
          <a:p>
            <a:pPr marL="0" lvl="0" indent="0" algn="ctr" rtl="0">
              <a:lnSpc>
                <a:spcPct val="100000"/>
              </a:lnSpc>
              <a:spcBef>
                <a:spcPts val="0"/>
              </a:spcBef>
              <a:spcAft>
                <a:spcPts val="0"/>
              </a:spcAft>
              <a:buSzPts val="1440"/>
              <a:buNone/>
            </a:pPr>
            <a:endParaRPr sz="1648"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4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2437" b="1">
                <a:latin typeface="Century Gothic"/>
                <a:ea typeface="Century Gothic"/>
                <a:cs typeface="Century Gothic"/>
                <a:sym typeface="Century Gothic"/>
              </a:rPr>
              <a:t>Miss Barker</a:t>
            </a:r>
            <a:endParaRPr sz="2437" b="1">
              <a:latin typeface="Century Gothic"/>
              <a:ea typeface="Century Gothic"/>
              <a:cs typeface="Century Gothic"/>
              <a:sym typeface="Century Gothic"/>
            </a:endParaRPr>
          </a:p>
        </p:txBody>
      </p:sp>
      <p:pic>
        <p:nvPicPr>
          <p:cNvPr id="199" name="Google Shape;199;g3e22c282307_2_1"/>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00" name="Google Shape;200;g3e22c282307_2_1"/>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01" name="Google Shape;201;g3e22c282307_2_1" title="Wolfie.JPG"/>
          <p:cNvPicPr preferRelativeResize="0"/>
          <p:nvPr/>
        </p:nvPicPr>
        <p:blipFill rotWithShape="1">
          <a:blip r:embed="rId4">
            <a:alphaModFix/>
          </a:blip>
          <a:srcRect/>
          <a:stretch/>
        </p:blipFill>
        <p:spPr>
          <a:xfrm>
            <a:off x="4467731" y="304800"/>
            <a:ext cx="2963381" cy="395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3d8dcd46ecb_2_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07" name="Google Shape;207;g3d8dcd46ecb_2_7"/>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08" name="Google Shape;208;g3d8dcd46ecb_2_7"/>
          <p:cNvSpPr txBox="1">
            <a:spLocks noGrp="1"/>
          </p:cNvSpPr>
          <p:nvPr>
            <p:ph type="title"/>
          </p:nvPr>
        </p:nvSpPr>
        <p:spPr>
          <a:xfrm>
            <a:off x="1497000" y="3983325"/>
            <a:ext cx="8596800" cy="2227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ct val="111125"/>
              <a:buNone/>
            </a:pPr>
            <a:endParaRPr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124394"/>
              <a:buNone/>
            </a:pPr>
            <a:r>
              <a:rPr lang="en-GB" sz="2144" b="1">
                <a:solidFill>
                  <a:schemeClr val="dk1"/>
                </a:solidFill>
                <a:latin typeface="Century Gothic"/>
                <a:ea typeface="Century Gothic"/>
                <a:cs typeface="Century Gothic"/>
                <a:sym typeface="Century Gothic"/>
              </a:rPr>
              <a:t>Year 1</a:t>
            </a:r>
            <a:endParaRPr sz="21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98794"/>
              <a:buNone/>
            </a:pPr>
            <a:endParaRPr sz="2700"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144631"/>
              <a:buNone/>
            </a:pPr>
            <a:r>
              <a:rPr lang="en-GB" sz="1844" b="1">
                <a:solidFill>
                  <a:schemeClr val="dk1"/>
                </a:solidFill>
                <a:latin typeface="Century Gothic"/>
                <a:ea typeface="Century Gothic"/>
                <a:cs typeface="Century Gothic"/>
                <a:sym typeface="Century Gothic"/>
              </a:rPr>
              <a:t>For showing resilience when things are tricky and working hard to stay focused in the classroom.</a:t>
            </a: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144631"/>
              <a:buNone/>
            </a:pPr>
            <a:endParaRPr sz="1844" b="1">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144631"/>
              <a:buNone/>
            </a:pPr>
            <a:r>
              <a:rPr lang="en-GB" sz="1844" b="1">
                <a:solidFill>
                  <a:schemeClr val="dk1"/>
                </a:solidFill>
                <a:latin typeface="Century Gothic"/>
                <a:ea typeface="Century Gothic"/>
                <a:cs typeface="Century Gothic"/>
                <a:sym typeface="Century Gothic"/>
              </a:rPr>
              <a:t>Miss Flashman</a:t>
            </a:r>
            <a:endParaRPr sz="1844" b="1">
              <a:solidFill>
                <a:schemeClr val="dk1"/>
              </a:solidFill>
              <a:latin typeface="Century Gothic"/>
              <a:ea typeface="Century Gothic"/>
              <a:cs typeface="Century Gothic"/>
              <a:sym typeface="Century Gothic"/>
            </a:endParaRPr>
          </a:p>
        </p:txBody>
      </p:sp>
      <p:pic>
        <p:nvPicPr>
          <p:cNvPr id="209" name="Google Shape;209;g3d8dcd46ecb_2_7"/>
          <p:cNvPicPr preferRelativeResize="0"/>
          <p:nvPr/>
        </p:nvPicPr>
        <p:blipFill rotWithShape="1">
          <a:blip r:embed="rId4">
            <a:alphaModFix/>
          </a:blip>
          <a:srcRect l="9245" t="12778" r="12800"/>
          <a:stretch/>
        </p:blipFill>
        <p:spPr>
          <a:xfrm>
            <a:off x="4607153" y="522725"/>
            <a:ext cx="2546674" cy="379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d8dcd46ecb_2_0"/>
          <p:cNvSpPr txBox="1">
            <a:spLocks noGrp="1"/>
          </p:cNvSpPr>
          <p:nvPr>
            <p:ph type="title"/>
          </p:nvPr>
        </p:nvSpPr>
        <p:spPr>
          <a:xfrm>
            <a:off x="1797609" y="4842750"/>
            <a:ext cx="8596800" cy="5667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2400"/>
              <a:buNone/>
            </a:pPr>
            <a:r>
              <a:rPr lang="en-GB" b="1">
                <a:solidFill>
                  <a:schemeClr val="dk1"/>
                </a:solidFill>
                <a:latin typeface="Century Gothic"/>
                <a:ea typeface="Century Gothic"/>
                <a:cs typeface="Century Gothic"/>
                <a:sym typeface="Century Gothic"/>
              </a:rPr>
              <a:t>Year 2</a:t>
            </a:r>
            <a:endParaRPr b="1">
              <a:solidFill>
                <a:schemeClr val="dk1"/>
              </a:solidFill>
              <a:latin typeface="Century Gothic"/>
              <a:ea typeface="Century Gothic"/>
              <a:cs typeface="Century Gothic"/>
              <a:sym typeface="Century Gothic"/>
            </a:endParaRPr>
          </a:p>
        </p:txBody>
      </p:sp>
      <p:sp>
        <p:nvSpPr>
          <p:cNvPr id="216" name="Google Shape;216;g3d8dcd46ecb_2_0"/>
          <p:cNvSpPr txBox="1">
            <a:spLocks noGrp="1"/>
          </p:cNvSpPr>
          <p:nvPr>
            <p:ph type="body" idx="1"/>
          </p:nvPr>
        </p:nvSpPr>
        <p:spPr>
          <a:xfrm>
            <a:off x="1797600" y="5409457"/>
            <a:ext cx="8596800" cy="1058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1000"/>
              </a:spcBef>
              <a:spcAft>
                <a:spcPts val="0"/>
              </a:spcAft>
              <a:buSzPts val="960"/>
              <a:buNone/>
            </a:pPr>
            <a:endParaRPr sz="1700" b="1">
              <a:latin typeface="Century Gothic"/>
              <a:ea typeface="Century Gothic"/>
              <a:cs typeface="Century Gothic"/>
              <a:sym typeface="Century Gothic"/>
            </a:endParaRPr>
          </a:p>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For taking responsibility for his learning!</a:t>
            </a:r>
            <a:endParaRPr sz="1700" b="1">
              <a:latin typeface="Century Gothic"/>
              <a:ea typeface="Century Gothic"/>
              <a:cs typeface="Century Gothic"/>
              <a:sym typeface="Century Gothic"/>
            </a:endParaRPr>
          </a:p>
          <a:p>
            <a:pPr marL="0" lvl="0" indent="0" algn="ctr" rtl="0">
              <a:lnSpc>
                <a:spcPct val="100000"/>
              </a:lnSpc>
              <a:spcBef>
                <a:spcPts val="1000"/>
              </a:spcBef>
              <a:spcAft>
                <a:spcPts val="0"/>
              </a:spcAft>
              <a:buSzPts val="960"/>
              <a:buNone/>
            </a:pPr>
            <a:r>
              <a:rPr lang="en-GB" sz="1700" b="1">
                <a:latin typeface="Century Gothic"/>
                <a:ea typeface="Century Gothic"/>
                <a:cs typeface="Century Gothic"/>
                <a:sym typeface="Century Gothic"/>
              </a:rPr>
              <a:t>Miss Sweet</a:t>
            </a:r>
            <a:endParaRPr sz="1700" b="1">
              <a:latin typeface="Century Gothic"/>
              <a:ea typeface="Century Gothic"/>
              <a:cs typeface="Century Gothic"/>
              <a:sym typeface="Century Gothic"/>
            </a:endParaRPr>
          </a:p>
        </p:txBody>
      </p:sp>
      <p:pic>
        <p:nvPicPr>
          <p:cNvPr id="217" name="Google Shape;217;g3d8dcd46ecb_2_0"/>
          <p:cNvPicPr preferRelativeResize="0"/>
          <p:nvPr/>
        </p:nvPicPr>
        <p:blipFill rotWithShape="1">
          <a:blip r:embed="rId3">
            <a:alphaModFix/>
          </a:blip>
          <a:srcRect/>
          <a:stretch/>
        </p:blipFill>
        <p:spPr>
          <a:xfrm>
            <a:off x="4394275" y="304800"/>
            <a:ext cx="3403461" cy="4537948"/>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Widescreen</PresentationFormat>
  <Paragraphs>120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Comic Sans MS</vt:lpstr>
      <vt:lpstr>Times New Roman</vt:lpstr>
      <vt:lpstr>Trebuchet MS</vt:lpstr>
      <vt:lpstr>Century Gothic</vt:lpstr>
      <vt:lpstr>Calibri</vt:lpstr>
      <vt:lpstr>Arial</vt:lpstr>
      <vt:lpstr>Noto Sans Symbols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Year 1  For showing resilience when things are tricky and working hard to stay focused in the classroom.  Miss Flashman</vt:lpstr>
      <vt:lpstr>Year 2</vt:lpstr>
      <vt:lpstr>PowerPoint Presentation</vt:lpstr>
      <vt:lpstr>PowerPoint Presentation</vt:lpstr>
      <vt:lpstr>PowerPoint Presentation</vt:lpstr>
      <vt:lpstr>PowerPoint Presentation</vt:lpstr>
      <vt:lpstr>Star Readers</vt:lpstr>
      <vt:lpstr>Handwriting Award</vt:lpstr>
      <vt:lpstr>PowerPoint Presentation</vt:lpstr>
      <vt:lpstr>Attendance Weekly Leaders Summer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smusto</dc:creator>
  <cp:lastModifiedBy>M Tusting</cp:lastModifiedBy>
  <cp:revision>2</cp:revision>
  <dcterms:created xsi:type="dcterms:W3CDTF">2015-01-15T13:45:53Z</dcterms:created>
  <dcterms:modified xsi:type="dcterms:W3CDTF">2026-05-15T09:05:03Z</dcterms:modified>
</cp:coreProperties>
</file>