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797675" cy="9926638"/>
  <p:embeddedFontLst>
    <p:embeddedFont>
      <p:font typeface="Century Gothic" panose="020B0502020202020204" pitchFamily="34" charset="0"/>
      <p:regular r:id="rId16"/>
      <p:bold r:id="rId17"/>
      <p:italic r:id="rId18"/>
      <p:boldItalic r:id="rId19"/>
    </p:embeddedFont>
    <p:embeddedFont>
      <p:font typeface="Calibri" panose="020F0502020204030204" pitchFamily="34" charset="0"/>
      <p:regular r:id="rId20"/>
      <p:bold r:id="rId21"/>
      <p:italic r:id="rId22"/>
      <p:boldItalic r:id="rId23"/>
    </p:embeddedFont>
    <p:embeddedFont>
      <p:font typeface="Trebuchet MS" panose="020B0603020202020204"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iE0wqY9FHSidezCb9nw7HMLJ4lO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786"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3"/>
            <a:ext cx="2946400" cy="498395"/>
          </a:xfrm>
          <a:prstGeom prst="rect">
            <a:avLst/>
          </a:prstGeom>
          <a:noFill/>
          <a:ln>
            <a:noFill/>
          </a:ln>
        </p:spPr>
        <p:txBody>
          <a:bodyPr spcFirstLastPara="1" wrap="square" lIns="91400" tIns="45700" rIns="91400"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49692" y="3"/>
            <a:ext cx="2946400" cy="498395"/>
          </a:xfrm>
          <a:prstGeom prst="rect">
            <a:avLst/>
          </a:prstGeom>
          <a:noFill/>
          <a:ln>
            <a:noFill/>
          </a:ln>
        </p:spPr>
        <p:txBody>
          <a:bodyPr spcFirstLastPara="1" wrap="square" lIns="91400" tIns="45700" rIns="91400"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246"/>
            <a:ext cx="2946400" cy="498395"/>
          </a:xfrm>
          <a:prstGeom prst="rect">
            <a:avLst/>
          </a:prstGeom>
          <a:noFill/>
          <a:ln>
            <a:noFill/>
          </a:ln>
        </p:spPr>
        <p:txBody>
          <a:bodyPr spcFirstLastPara="1" wrap="square" lIns="91400" tIns="45700" rIns="91400"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p1:notes"/>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4: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55" name="Google Shape;155;p4: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d8dcd46ecb_2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g3d8dcd46ecb_2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590b5d5422_3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70" name="Google Shape;170;g3590b5d5422_3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h12f25901a599279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77" name="Google Shape;177;h12f25901a599279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d8e6286da1_3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84" name="Google Shape;184;g3d8e6286da1_3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b58471848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3b58471848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92" name="Google Shape;192;g3b58471848d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h1536b35a8b513bdc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h1536b35a8b513bdc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01" name="Google Shape;201;h1536b35a8b513bdc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42: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09" name="Google Shape;209;p42: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faa349454a_0_4: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g3faa349454a_0_4: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3faa349454a_0_4: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h1536b35a8b513bdc_1_18: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h1536b35a8b513bdc_1_18: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27" name="Google Shape;227;h1536b35a8b513bdc_1_18: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p17: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35" name="Google Shape;235;p17:notes"/>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faa4d509af_1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g3faa4d509af_1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57" name="Google Shape;257;g3faa4d509af_1_7: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19"/>
          <p:cNvGrpSpPr/>
          <p:nvPr/>
        </p:nvGrpSpPr>
        <p:grpSpPr>
          <a:xfrm>
            <a:off x="0" y="-8467"/>
            <a:ext cx="12192000" cy="6866467"/>
            <a:chOff x="0" y="-8467"/>
            <a:chExt cx="12192000" cy="6866467"/>
          </a:xfrm>
        </p:grpSpPr>
        <p:cxnSp>
          <p:nvCxnSpPr>
            <p:cNvPr id="28" name="Google Shape;28;p19"/>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9" name="Google Shape;29;p19"/>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0" name="Google Shape;30;p19"/>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0000"/>
              </a:schemeClr>
            </a:solidFill>
            <a:ln>
              <a:noFill/>
            </a:ln>
          </p:spPr>
        </p:sp>
        <p:sp>
          <p:nvSpPr>
            <p:cNvPr id="31" name="Google Shape;31;p19"/>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19"/>
            <p:cNvSpPr/>
            <p:nvPr/>
          </p:nvSpPr>
          <p:spPr>
            <a:xfrm>
              <a:off x="8932333" y="3048000"/>
              <a:ext cx="3259667" cy="3810000"/>
            </a:xfrm>
            <a:prstGeom prst="triangle">
              <a:avLst>
                <a:gd name="adj" fmla="val 100000"/>
              </a:avLst>
            </a:prstGeom>
            <a:solidFill>
              <a:schemeClr val="accent2">
                <a:alpha val="6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19"/>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742117">
                <a:alpha val="60000"/>
              </a:srgbClr>
            </a:solidFill>
            <a:ln>
              <a:noFill/>
            </a:ln>
          </p:spPr>
        </p:sp>
        <p:sp>
          <p:nvSpPr>
            <p:cNvPr id="34" name="Google Shape;34;p19"/>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F8B67">
                <a:alpha val="60000"/>
              </a:srgbClr>
            </a:solidFill>
            <a:ln>
              <a:noFill/>
            </a:ln>
          </p:spPr>
        </p:sp>
        <p:sp>
          <p:nvSpPr>
            <p:cNvPr id="35" name="Google Shape;35;p19"/>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0000"/>
              </a:schemeClr>
            </a:solidFill>
            <a:ln>
              <a:noFill/>
            </a:ln>
          </p:spPr>
        </p:sp>
        <p:sp>
          <p:nvSpPr>
            <p:cNvPr id="36" name="Google Shape;36;p19"/>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9"/>
            <p:cNvSpPr/>
            <p:nvPr/>
          </p:nvSpPr>
          <p:spPr>
            <a:xfrm rot="10800000">
              <a:off x="0" y="0"/>
              <a:ext cx="842596" cy="5666154"/>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 name="Google Shape;38;p19"/>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9"/>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endParaRPr/>
          </a:p>
        </p:txBody>
      </p:sp>
      <p:sp>
        <p:nvSpPr>
          <p:cNvPr id="40" name="Google Shape;40;p1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
        <p:cNvGrpSpPr/>
        <p:nvPr/>
      </p:nvGrpSpPr>
      <p:grpSpPr>
        <a:xfrm>
          <a:off x="0" y="0"/>
          <a:ext cx="0" cy="0"/>
          <a:chOff x="0" y="0"/>
          <a:chExt cx="0" cy="0"/>
        </a:xfrm>
      </p:grpSpPr>
      <p:sp>
        <p:nvSpPr>
          <p:cNvPr id="44" name="Google Shape;44;p20"/>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400"/>
              <a:buFont typeface="Trebuchet MS"/>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0"/>
          <p:cNvSpPr>
            <a:spLocks noGrp="1"/>
          </p:cNvSpPr>
          <p:nvPr>
            <p:ph type="pic" idx="2"/>
          </p:nvPr>
        </p:nvSpPr>
        <p:spPr>
          <a:xfrm>
            <a:off x="677334" y="609600"/>
            <a:ext cx="8596668" cy="3845718"/>
          </a:xfrm>
          <a:prstGeom prst="rect">
            <a:avLst/>
          </a:prstGeom>
          <a:noFill/>
          <a:ln>
            <a:noFill/>
          </a:ln>
        </p:spPr>
      </p:sp>
      <p:sp>
        <p:nvSpPr>
          <p:cNvPr id="46" name="Google Shape;46;p20"/>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47" name="Google Shape;47;p2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2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53" name="Google Shape;53;p2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2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000"/>
              <a:buFont typeface="Trebuchet MS"/>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1"/>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64" name="Google Shape;64;p2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7"/>
        <p:cNvGrpSpPr/>
        <p:nvPr/>
      </p:nvGrpSpPr>
      <p:grpSpPr>
        <a:xfrm>
          <a:off x="0" y="0"/>
          <a:ext cx="0" cy="0"/>
          <a:chOff x="0" y="0"/>
          <a:chExt cx="0" cy="0"/>
        </a:xfrm>
      </p:grpSpPr>
      <p:sp>
        <p:nvSpPr>
          <p:cNvPr id="68" name="Google Shape;68;p2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4"/>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0" name="Google Shape;70;p24"/>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1" name="Google Shape;71;p2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4"/>
        <p:cNvGrpSpPr/>
        <p:nvPr/>
      </p:nvGrpSpPr>
      <p:grpSpPr>
        <a:xfrm>
          <a:off x="0" y="0"/>
          <a:ext cx="0" cy="0"/>
          <a:chOff x="0" y="0"/>
          <a:chExt cx="0" cy="0"/>
        </a:xfrm>
      </p:grpSpPr>
      <p:sp>
        <p:nvSpPr>
          <p:cNvPr id="75" name="Google Shape;75;p2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5"/>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77" name="Google Shape;77;p25"/>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8" name="Google Shape;78;p25"/>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79" name="Google Shape;79;p25"/>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80" name="Google Shape;80;p2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3"/>
        <p:cNvGrpSpPr/>
        <p:nvPr/>
      </p:nvGrpSpPr>
      <p:grpSpPr>
        <a:xfrm>
          <a:off x="0" y="0"/>
          <a:ext cx="0" cy="0"/>
          <a:chOff x="0" y="0"/>
          <a:chExt cx="0" cy="0"/>
        </a:xfrm>
      </p:grpSpPr>
      <p:sp>
        <p:nvSpPr>
          <p:cNvPr id="84" name="Google Shape;84;p2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2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7"/>
        <p:cNvGrpSpPr/>
        <p:nvPr/>
      </p:nvGrpSpPr>
      <p:grpSpPr>
        <a:xfrm>
          <a:off x="0" y="0"/>
          <a:ext cx="0" cy="0"/>
          <a:chOff x="0" y="0"/>
          <a:chExt cx="0" cy="0"/>
        </a:xfrm>
      </p:grpSpPr>
      <p:sp>
        <p:nvSpPr>
          <p:cNvPr id="88" name="Google Shape;88;p27"/>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7"/>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90" name="Google Shape;90;p27"/>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1120"/>
              <a:buNone/>
              <a:defRPr sz="1400"/>
            </a:lvl2pPr>
            <a:lvl3pPr marL="1371600" lvl="2" indent="-228600" algn="l">
              <a:lnSpc>
                <a:spcPct val="100000"/>
              </a:lnSpc>
              <a:spcBef>
                <a:spcPts val="1000"/>
              </a:spcBef>
              <a:spcAft>
                <a:spcPts val="0"/>
              </a:spcAft>
              <a:buSzPts val="960"/>
              <a:buNone/>
              <a:defRPr sz="1200"/>
            </a:lvl3pPr>
            <a:lvl4pPr marL="1828800" lvl="3" indent="-228600" algn="l">
              <a:lnSpc>
                <a:spcPct val="100000"/>
              </a:lnSpc>
              <a:spcBef>
                <a:spcPts val="1000"/>
              </a:spcBef>
              <a:spcAft>
                <a:spcPts val="0"/>
              </a:spcAft>
              <a:buSzPts val="800"/>
              <a:buNone/>
              <a:defRPr sz="1000"/>
            </a:lvl4pPr>
            <a:lvl5pPr marL="2286000" lvl="4" indent="-228600" algn="l">
              <a:lnSpc>
                <a:spcPct val="100000"/>
              </a:lnSpc>
              <a:spcBef>
                <a:spcPts val="1000"/>
              </a:spcBef>
              <a:spcAft>
                <a:spcPts val="0"/>
              </a:spcAft>
              <a:buSzPts val="800"/>
              <a:buNone/>
              <a:defRPr sz="1000"/>
            </a:lvl5pPr>
            <a:lvl6pPr marL="2743200" lvl="5" indent="-228600" algn="l">
              <a:lnSpc>
                <a:spcPct val="100000"/>
              </a:lnSpc>
              <a:spcBef>
                <a:spcPts val="1000"/>
              </a:spcBef>
              <a:spcAft>
                <a:spcPts val="0"/>
              </a:spcAft>
              <a:buSzPts val="800"/>
              <a:buNone/>
              <a:defRPr sz="1000"/>
            </a:lvl6pPr>
            <a:lvl7pPr marL="3200400" lvl="6" indent="-228600" algn="l">
              <a:lnSpc>
                <a:spcPct val="100000"/>
              </a:lnSpc>
              <a:spcBef>
                <a:spcPts val="1000"/>
              </a:spcBef>
              <a:spcAft>
                <a:spcPts val="0"/>
              </a:spcAft>
              <a:buSzPts val="800"/>
              <a:buNone/>
              <a:defRPr sz="1000"/>
            </a:lvl7pPr>
            <a:lvl8pPr marL="3657600" lvl="7" indent="-228600" algn="l">
              <a:lnSpc>
                <a:spcPct val="100000"/>
              </a:lnSpc>
              <a:spcBef>
                <a:spcPts val="1000"/>
              </a:spcBef>
              <a:spcAft>
                <a:spcPts val="0"/>
              </a:spcAft>
              <a:buSzPts val="800"/>
              <a:buNone/>
              <a:defRPr sz="1000"/>
            </a:lvl8pPr>
            <a:lvl9pPr marL="4114800" lvl="8" indent="-228600" algn="l">
              <a:lnSpc>
                <a:spcPct val="100000"/>
              </a:lnSpc>
              <a:spcBef>
                <a:spcPts val="1000"/>
              </a:spcBef>
              <a:spcAft>
                <a:spcPts val="0"/>
              </a:spcAft>
              <a:buSzPts val="800"/>
              <a:buNone/>
              <a:defRPr sz="1000"/>
            </a:lvl9pPr>
          </a:lstStyle>
          <a:p>
            <a:endParaRPr/>
          </a:p>
        </p:txBody>
      </p:sp>
      <p:sp>
        <p:nvSpPr>
          <p:cNvPr id="91" name="Google Shape;91;p2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2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28"/>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28"/>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97" name="Google Shape;97;p2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2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29"/>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29"/>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1280"/>
              <a:buFont typeface="Trebuchet MS"/>
              <a:buNone/>
              <a:defRPr sz="1600">
                <a:solidFill>
                  <a:srgbClr val="7F7F7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03" name="Google Shape;103;p29"/>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04" name="Google Shape;104;p2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2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2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
        <p:nvSpPr>
          <p:cNvPr id="107" name="Google Shape;107;p29"/>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8" name="Google Shape;108;p29"/>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800" b="0" i="0" u="none" strike="noStrike" cap="none">
              <a:solidFill>
                <a:srgbClr val="EF8B67"/>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30"/>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30"/>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2" name="Google Shape;112;p3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3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31"/>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31"/>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rgbClr val="3F3F3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18" name="Google Shape;118;p31"/>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9" name="Google Shape;119;p3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3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
        <p:nvSpPr>
          <p:cNvPr id="122" name="Google Shape;122;p31"/>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23" name="Google Shape;123;p31"/>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32"/>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chemeClr val="accent1"/>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27" name="Google Shape;127;p32"/>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28" name="Google Shape;128;p3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3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3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3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33"/>
          <p:cNvSpPr txBox="1">
            <a:spLocks noGrp="1"/>
          </p:cNvSpPr>
          <p:nvPr>
            <p:ph type="body" idx="1"/>
          </p:nvPr>
        </p:nvSpPr>
        <p:spPr>
          <a:xfrm rot="5400000">
            <a:off x="3035281"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4" name="Google Shape;134;p3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3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34"/>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34"/>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40" name="Google Shape;140;p3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3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8"/>
          <p:cNvGrpSpPr/>
          <p:nvPr/>
        </p:nvGrpSpPr>
        <p:grpSpPr>
          <a:xfrm>
            <a:off x="0" y="-8467"/>
            <a:ext cx="12192000" cy="6866467"/>
            <a:chOff x="0" y="-8467"/>
            <a:chExt cx="12192000" cy="6866467"/>
          </a:xfrm>
        </p:grpSpPr>
        <p:cxnSp>
          <p:nvCxnSpPr>
            <p:cNvPr id="11" name="Google Shape;11;p18"/>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18"/>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18"/>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0000"/>
              </a:schemeClr>
            </a:solidFill>
            <a:ln>
              <a:noFill/>
            </a:ln>
          </p:spPr>
        </p:sp>
        <p:sp>
          <p:nvSpPr>
            <p:cNvPr id="14" name="Google Shape;14;p18"/>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8"/>
            <p:cNvSpPr/>
            <p:nvPr/>
          </p:nvSpPr>
          <p:spPr>
            <a:xfrm>
              <a:off x="8932333" y="3048000"/>
              <a:ext cx="3259667" cy="3810000"/>
            </a:xfrm>
            <a:prstGeom prst="triangle">
              <a:avLst>
                <a:gd name="adj" fmla="val 100000"/>
              </a:avLst>
            </a:prstGeom>
            <a:solidFill>
              <a:schemeClr val="accent2">
                <a:alpha val="6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18"/>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742117">
                <a:alpha val="60000"/>
              </a:srgbClr>
            </a:solidFill>
            <a:ln>
              <a:noFill/>
            </a:ln>
          </p:spPr>
        </p:sp>
        <p:sp>
          <p:nvSpPr>
            <p:cNvPr id="17" name="Google Shape;17;p18"/>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F8B67">
                <a:alpha val="60000"/>
              </a:srgbClr>
            </a:solidFill>
            <a:ln>
              <a:noFill/>
            </a:ln>
          </p:spPr>
        </p:sp>
        <p:sp>
          <p:nvSpPr>
            <p:cNvPr id="18" name="Google Shape;18;p18"/>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0000"/>
              </a:schemeClr>
            </a:solidFill>
            <a:ln>
              <a:noFill/>
            </a:ln>
          </p:spPr>
        </p:sp>
        <p:sp>
          <p:nvSpPr>
            <p:cNvPr id="19" name="Google Shape;19;p18"/>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8"/>
            <p:cNvSpPr/>
            <p:nvPr/>
          </p:nvSpPr>
          <p:spPr>
            <a:xfrm>
              <a:off x="0" y="4013200"/>
              <a:ext cx="448733" cy="2844800"/>
            </a:xfrm>
            <a:prstGeom prst="triangle">
              <a:avLst>
                <a:gd name="adj" fmla="val 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 name="Google Shape;21;p1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2" name="Google Shape;22;p1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20"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
          <p:cNvSpPr txBox="1">
            <a:spLocks noGrp="1"/>
          </p:cNvSpPr>
          <p:nvPr>
            <p:ph type="subTitle" idx="1"/>
          </p:nvPr>
        </p:nvSpPr>
        <p:spPr>
          <a:xfrm>
            <a:off x="2999656" y="5085184"/>
            <a:ext cx="6400800" cy="1415008"/>
          </a:xfrm>
          <a:prstGeom prst="rect">
            <a:avLst/>
          </a:prstGeom>
          <a:noFill/>
          <a:ln>
            <a:noFill/>
          </a:ln>
        </p:spPr>
        <p:txBody>
          <a:bodyPr spcFirstLastPara="1" wrap="square" lIns="91425" tIns="45700" rIns="91425" bIns="45700" anchor="t" anchorCtr="0">
            <a:normAutofit fontScale="92500"/>
          </a:bodyPr>
          <a:lstStyle/>
          <a:p>
            <a:pPr marL="0" lvl="0" indent="0" algn="ctr" rtl="0">
              <a:lnSpc>
                <a:spcPct val="100000"/>
              </a:lnSpc>
              <a:spcBef>
                <a:spcPts val="0"/>
              </a:spcBef>
              <a:spcAft>
                <a:spcPts val="0"/>
              </a:spcAft>
              <a:buSzPts val="1920"/>
              <a:buNone/>
            </a:pPr>
            <a:r>
              <a:rPr lang="en-GB" sz="2400" b="1">
                <a:solidFill>
                  <a:schemeClr val="dk1"/>
                </a:solidFill>
                <a:latin typeface="Century Gothic"/>
                <a:ea typeface="Century Gothic"/>
                <a:cs typeface="Century Gothic"/>
                <a:sym typeface="Century Gothic"/>
              </a:rPr>
              <a:t>Whole School </a:t>
            </a:r>
            <a:endParaRPr/>
          </a:p>
          <a:p>
            <a:pPr marL="0" lvl="0" indent="0" algn="ctr" rtl="0">
              <a:lnSpc>
                <a:spcPct val="100000"/>
              </a:lnSpc>
              <a:spcBef>
                <a:spcPts val="1000"/>
              </a:spcBef>
              <a:spcAft>
                <a:spcPts val="0"/>
              </a:spcAft>
              <a:buSzPts val="1920"/>
              <a:buNone/>
            </a:pPr>
            <a:r>
              <a:rPr lang="en-GB" sz="2400" b="1">
                <a:solidFill>
                  <a:schemeClr val="dk1"/>
                </a:solidFill>
                <a:latin typeface="Century Gothic"/>
                <a:ea typeface="Century Gothic"/>
                <a:cs typeface="Century Gothic"/>
                <a:sym typeface="Century Gothic"/>
              </a:rPr>
              <a:t> </a:t>
            </a:r>
            <a:r>
              <a:rPr lang="en-GB" sz="3600" b="1">
                <a:solidFill>
                  <a:schemeClr val="dk1"/>
                </a:solidFill>
                <a:latin typeface="Century Gothic"/>
                <a:ea typeface="Century Gothic"/>
                <a:cs typeface="Century Gothic"/>
                <a:sym typeface="Century Gothic"/>
              </a:rPr>
              <a:t>Star of the Week </a:t>
            </a:r>
            <a:endParaRPr sz="36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ts val="1920"/>
              <a:buNone/>
            </a:pPr>
            <a:r>
              <a:rPr lang="en-GB" sz="2400" b="1">
                <a:solidFill>
                  <a:schemeClr val="dk1"/>
                </a:solidFill>
                <a:latin typeface="Century Gothic"/>
                <a:ea typeface="Century Gothic"/>
                <a:cs typeface="Century Gothic"/>
                <a:sym typeface="Century Gothic"/>
              </a:rPr>
              <a:t>Friday 16th October, 2026  </a:t>
            </a:r>
            <a:endParaRPr sz="2400" b="1">
              <a:solidFill>
                <a:schemeClr val="dk1"/>
              </a:solidFill>
              <a:latin typeface="Century Gothic"/>
              <a:ea typeface="Century Gothic"/>
              <a:cs typeface="Century Gothic"/>
              <a:sym typeface="Century Gothic"/>
            </a:endParaRPr>
          </a:p>
        </p:txBody>
      </p:sp>
      <p:pic>
        <p:nvPicPr>
          <p:cNvPr id="149" name="Google Shape;149;p1" descr="C:\Users\chinkson\AppData\Local\Microsoft\Windows\INetCache\Content.Word\StMarysCatholicSchool_Logo_RGB.PNG"/>
          <p:cNvPicPr preferRelativeResize="0"/>
          <p:nvPr/>
        </p:nvPicPr>
        <p:blipFill rotWithShape="1">
          <a:blip r:embed="rId3">
            <a:alphaModFix/>
          </a:blip>
          <a:srcRect/>
          <a:stretch/>
        </p:blipFill>
        <p:spPr>
          <a:xfrm>
            <a:off x="4677075" y="1789359"/>
            <a:ext cx="2837855" cy="2920404"/>
          </a:xfrm>
          <a:prstGeom prst="rect">
            <a:avLst/>
          </a:prstGeom>
          <a:noFill/>
          <a:ln>
            <a:noFill/>
          </a:ln>
        </p:spPr>
      </p:pic>
      <p:pic>
        <p:nvPicPr>
          <p:cNvPr id="150" name="Google Shape;150;p1"/>
          <p:cNvPicPr preferRelativeResize="0"/>
          <p:nvPr/>
        </p:nvPicPr>
        <p:blipFill rotWithShape="1">
          <a:blip r:embed="rId4">
            <a:alphaModFix/>
          </a:blip>
          <a:srcRect/>
          <a:stretch/>
        </p:blipFill>
        <p:spPr>
          <a:xfrm>
            <a:off x="3431704" y="476672"/>
            <a:ext cx="5732554" cy="937289"/>
          </a:xfrm>
          <a:prstGeom prst="rect">
            <a:avLst/>
          </a:prstGeom>
          <a:noFill/>
          <a:ln>
            <a:noFill/>
          </a:ln>
        </p:spPr>
      </p:pic>
      <p:pic>
        <p:nvPicPr>
          <p:cNvPr id="151" name="Google Shape;151;p1"/>
          <p:cNvPicPr preferRelativeResize="0"/>
          <p:nvPr/>
        </p:nvPicPr>
        <p:blipFill rotWithShape="1">
          <a:blip r:embed="rId5">
            <a:alphaModFix/>
          </a:blip>
          <a:srcRect/>
          <a:stretch/>
        </p:blipFill>
        <p:spPr>
          <a:xfrm>
            <a:off x="10704512" y="260649"/>
            <a:ext cx="1028691" cy="958552"/>
          </a:xfrm>
          <a:prstGeom prst="rect">
            <a:avLst/>
          </a:prstGeom>
          <a:noFill/>
          <a:ln>
            <a:noFill/>
          </a:ln>
        </p:spPr>
      </p:pic>
      <p:pic>
        <p:nvPicPr>
          <p:cNvPr id="152" name="Google Shape;152;p1"/>
          <p:cNvPicPr preferRelativeResize="0"/>
          <p:nvPr/>
        </p:nvPicPr>
        <p:blipFill rotWithShape="1">
          <a:blip r:embed="rId5">
            <a:alphaModFix/>
          </a:blip>
          <a:srcRect/>
          <a:stretch/>
        </p:blipFill>
        <p:spPr>
          <a:xfrm>
            <a:off x="263351" y="188640"/>
            <a:ext cx="1110431" cy="10347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4"/>
          <p:cNvSpPr/>
          <p:nvPr/>
        </p:nvSpPr>
        <p:spPr>
          <a:xfrm>
            <a:off x="2135560" y="568479"/>
            <a:ext cx="6048600" cy="4839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rgbClr val="C1512F"/>
                </a:solidFill>
                <a:latin typeface="Century Gothic"/>
                <a:ea typeface="Century Gothic"/>
                <a:cs typeface="Century Gothic"/>
                <a:sym typeface="Century Gothic"/>
              </a:rPr>
              <a:t>ST MARY’S SCHOOL PRAYER</a:t>
            </a:r>
            <a:endParaRPr sz="800" b="0" i="0" u="none" strike="noStrike" cap="none">
              <a:solidFill>
                <a:srgbClr val="C1512F"/>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chemeClr val="dk1"/>
                </a:solidFill>
                <a:latin typeface="Century Gothic"/>
                <a:ea typeface="Century Gothic"/>
                <a:cs typeface="Century Gothic"/>
                <a:sym typeface="Century Gothic"/>
              </a:rPr>
              <a:t> </a:t>
            </a:r>
            <a:endParaRPr sz="8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O Holy Mary,</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Mother and Patron of our school, </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Turn your eyes of mercy towards us,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that we may love God</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With all our hearts!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May we imitate the tenderness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of your Son, Jesus,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showing love and respect</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For each person</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and ourselves as children of God.</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Guided by the Holy Spirit,</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May we create the school,</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where Mercy and Compassion</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Is the centre of our lives.</a:t>
            </a:r>
            <a:br>
              <a:rPr lang="en-GB" sz="2100" b="1" i="0" u="none" strike="noStrike" cap="none">
                <a:solidFill>
                  <a:schemeClr val="dk1"/>
                </a:solidFill>
                <a:latin typeface="Century Gothic"/>
                <a:ea typeface="Century Gothic"/>
                <a:cs typeface="Century Gothic"/>
                <a:sym typeface="Century Gothic"/>
              </a:rPr>
            </a:b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Amen</a:t>
            </a:r>
            <a:endParaRPr sz="1100" b="0" i="0" u="none" strike="noStrike" cap="none">
              <a:solidFill>
                <a:schemeClr val="dk1"/>
              </a:solidFill>
              <a:latin typeface="Times New Roman"/>
              <a:ea typeface="Times New Roman"/>
              <a:cs typeface="Times New Roman"/>
              <a:sym typeface="Times New Roman"/>
            </a:endParaRPr>
          </a:p>
        </p:txBody>
      </p:sp>
      <p:pic>
        <p:nvPicPr>
          <p:cNvPr id="158" name="Google Shape;158;p4"/>
          <p:cNvPicPr preferRelativeResize="0"/>
          <p:nvPr/>
        </p:nvPicPr>
        <p:blipFill rotWithShape="1">
          <a:blip r:embed="rId3">
            <a:alphaModFix/>
          </a:blip>
          <a:srcRect/>
          <a:stretch/>
        </p:blipFill>
        <p:spPr>
          <a:xfrm>
            <a:off x="10699870" y="306049"/>
            <a:ext cx="988523" cy="921123"/>
          </a:xfrm>
          <a:prstGeom prst="rect">
            <a:avLst/>
          </a:prstGeom>
          <a:noFill/>
          <a:ln>
            <a:noFill/>
          </a:ln>
        </p:spPr>
      </p:pic>
      <p:pic>
        <p:nvPicPr>
          <p:cNvPr id="159" name="Google Shape;159;p4"/>
          <p:cNvPicPr preferRelativeResize="0"/>
          <p:nvPr/>
        </p:nvPicPr>
        <p:blipFill rotWithShape="1">
          <a:blip r:embed="rId3">
            <a:alphaModFix/>
          </a:blip>
          <a:srcRect/>
          <a:stretch/>
        </p:blipFill>
        <p:spPr>
          <a:xfrm>
            <a:off x="374381" y="331900"/>
            <a:ext cx="988523" cy="921123"/>
          </a:xfrm>
          <a:prstGeom prst="rect">
            <a:avLst/>
          </a:prstGeom>
          <a:noFill/>
          <a:ln>
            <a:noFill/>
          </a:ln>
        </p:spPr>
      </p:pic>
      <p:pic>
        <p:nvPicPr>
          <p:cNvPr id="160" name="Google Shape;160;p4"/>
          <p:cNvPicPr preferRelativeResize="0"/>
          <p:nvPr/>
        </p:nvPicPr>
        <p:blipFill rotWithShape="1">
          <a:blip r:embed="rId4">
            <a:alphaModFix/>
          </a:blip>
          <a:srcRect/>
          <a:stretch/>
        </p:blipFill>
        <p:spPr>
          <a:xfrm>
            <a:off x="6521574" y="1227177"/>
            <a:ext cx="4457109" cy="56308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g3d8dcd46ecb_2_7"/>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66" name="Google Shape;166;g3d8dcd46ecb_2_7"/>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67" name="Google Shape;167;g3d8dcd46ecb_2_7"/>
          <p:cNvSpPr txBox="1">
            <a:spLocks noGrp="1"/>
          </p:cNvSpPr>
          <p:nvPr>
            <p:ph type="title"/>
          </p:nvPr>
        </p:nvSpPr>
        <p:spPr>
          <a:xfrm>
            <a:off x="1028575" y="1436725"/>
            <a:ext cx="8596800" cy="35631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SzPts val="2667"/>
              <a:buNone/>
            </a:pPr>
            <a:r>
              <a:rPr lang="en-GB" sz="1844" b="1">
                <a:solidFill>
                  <a:schemeClr val="dk1"/>
                </a:solidFill>
                <a:latin typeface="Century Gothic"/>
                <a:ea typeface="Century Gothic"/>
                <a:cs typeface="Century Gothic"/>
                <a:sym typeface="Century Gothic"/>
              </a:rPr>
              <a:t>EYFS</a:t>
            </a:r>
            <a:endParaRPr sz="18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1844" b="1">
                <a:solidFill>
                  <a:schemeClr val="dk1"/>
                </a:solidFill>
                <a:latin typeface="Century Gothic"/>
                <a:ea typeface="Century Gothic"/>
                <a:cs typeface="Century Gothic"/>
                <a:sym typeface="Century Gothic"/>
              </a:rPr>
              <a:t>Kree</a:t>
            </a:r>
            <a:endParaRPr sz="18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1844">
                <a:solidFill>
                  <a:schemeClr val="dk1"/>
                </a:solidFill>
                <a:latin typeface="Century Gothic"/>
                <a:ea typeface="Century Gothic"/>
                <a:cs typeface="Century Gothic"/>
                <a:sym typeface="Century Gothic"/>
              </a:rPr>
              <a:t>For his amazing attention and listening this week and for really trying hard with his learning and joining in. He is becoming more confident to communicate his voice in larger groups.</a:t>
            </a:r>
            <a:endParaRPr sz="1844">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endParaRPr sz="1844">
              <a:solidFill>
                <a:schemeClr val="dk1"/>
              </a:solidFill>
              <a:latin typeface="Century Gothic"/>
              <a:ea typeface="Century Gothic"/>
              <a:cs typeface="Century Gothic"/>
              <a:sym typeface="Century Gothic"/>
            </a:endParaRPr>
          </a:p>
          <a:p>
            <a:pPr marL="0" lvl="0" indent="0" algn="l" rtl="0">
              <a:lnSpc>
                <a:spcPct val="100000"/>
              </a:lnSpc>
              <a:spcBef>
                <a:spcPts val="0"/>
              </a:spcBef>
              <a:spcAft>
                <a:spcPts val="0"/>
              </a:spcAft>
              <a:buSzPts val="2667"/>
              <a:buNone/>
            </a:pPr>
            <a:endParaRPr sz="18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1544" b="1">
                <a:solidFill>
                  <a:schemeClr val="dk1"/>
                </a:solidFill>
                <a:latin typeface="Century Gothic"/>
                <a:ea typeface="Century Gothic"/>
                <a:cs typeface="Century Gothic"/>
                <a:sym typeface="Century Gothic"/>
              </a:rPr>
              <a:t>Miss Barker</a:t>
            </a:r>
            <a:endParaRPr sz="1544" b="1">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g3590b5d5422_3_0"/>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73" name="Google Shape;173;g3590b5d5422_3_0"/>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74" name="Google Shape;174;g3590b5d5422_3_0"/>
          <p:cNvSpPr txBox="1"/>
          <p:nvPr/>
        </p:nvSpPr>
        <p:spPr>
          <a:xfrm>
            <a:off x="1748700" y="2183825"/>
            <a:ext cx="7368000" cy="32280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174"/>
              <a:buFont typeface="Arial"/>
              <a:buNone/>
            </a:pPr>
            <a:r>
              <a:rPr lang="en-GB" sz="2200" b="1" i="0" u="none" strike="noStrike" cap="none">
                <a:solidFill>
                  <a:schemeClr val="dk1"/>
                </a:solidFill>
                <a:latin typeface="Century Gothic"/>
                <a:ea typeface="Century Gothic"/>
                <a:cs typeface="Century Gothic"/>
                <a:sym typeface="Century Gothic"/>
              </a:rPr>
              <a:t>Year 1/2</a:t>
            </a:r>
            <a:endParaRPr sz="22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200" b="1" i="0" u="none" strike="noStrike" cap="none">
                <a:solidFill>
                  <a:schemeClr val="dk1"/>
                </a:solidFill>
                <a:latin typeface="Century Gothic"/>
                <a:ea typeface="Century Gothic"/>
                <a:cs typeface="Century Gothic"/>
                <a:sym typeface="Century Gothic"/>
              </a:rPr>
              <a:t>George </a:t>
            </a:r>
            <a:endParaRPr sz="22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1800" b="1" i="0" u="none" strike="noStrike" cap="none">
                <a:solidFill>
                  <a:schemeClr val="dk1"/>
                </a:solidFill>
                <a:latin typeface="Century Gothic"/>
                <a:ea typeface="Century Gothic"/>
                <a:cs typeface="Century Gothic"/>
                <a:sym typeface="Century Gothic"/>
              </a:rPr>
              <a:t>For being a superstar for Miss Bakali last week and achieving fantastic results in his assessments!</a:t>
            </a:r>
            <a:endParaRPr sz="18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200" b="1" i="0" u="none" strike="noStrike" cap="none">
                <a:solidFill>
                  <a:schemeClr val="dk1"/>
                </a:solidFill>
                <a:latin typeface="Century Gothic"/>
                <a:ea typeface="Century Gothic"/>
                <a:cs typeface="Century Gothic"/>
                <a:sym typeface="Century Gothic"/>
              </a:rPr>
              <a:t>Miss Sweet and Miss Bakali </a:t>
            </a:r>
            <a:endParaRPr sz="2200" b="1"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h12f25901a599279d_1_0"/>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80" name="Google Shape;180;h12f25901a599279d_1_0"/>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81" name="Google Shape;181;h12f25901a599279d_1_0"/>
          <p:cNvSpPr txBox="1"/>
          <p:nvPr/>
        </p:nvSpPr>
        <p:spPr>
          <a:xfrm>
            <a:off x="152600" y="2998125"/>
            <a:ext cx="11219100" cy="31158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043"/>
              <a:buFont typeface="Arial"/>
              <a:buNone/>
            </a:pPr>
            <a:r>
              <a:rPr lang="en-GB" sz="2300" b="1" i="0" u="none" strike="noStrike" cap="none">
                <a:solidFill>
                  <a:schemeClr val="dk1"/>
                </a:solidFill>
                <a:latin typeface="Century Gothic"/>
                <a:ea typeface="Century Gothic"/>
                <a:cs typeface="Century Gothic"/>
                <a:sym typeface="Century Gothic"/>
              </a:rPr>
              <a:t>Year 3</a:t>
            </a:r>
            <a:endParaRPr sz="23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3000" b="1" i="0" u="none" strike="noStrike" cap="none">
                <a:solidFill>
                  <a:schemeClr val="dk1"/>
                </a:solidFill>
                <a:latin typeface="Century Gothic"/>
                <a:ea typeface="Century Gothic"/>
                <a:cs typeface="Century Gothic"/>
                <a:sym typeface="Century Gothic"/>
              </a:rPr>
              <a:t>Lexi-Mai</a:t>
            </a:r>
            <a:endParaRPr sz="30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2000" b="0" i="0" u="none" strike="noStrike" cap="none">
                <a:solidFill>
                  <a:schemeClr val="dk1"/>
                </a:solidFill>
                <a:latin typeface="Century Gothic"/>
                <a:ea typeface="Century Gothic"/>
                <a:cs typeface="Century Gothic"/>
                <a:sym typeface="Century Gothic"/>
              </a:rPr>
              <a:t>For her fantastic curiosity and determination to truly understand the ‘why’ behind her learning, always going the extra mile to challenge herself independently!</a:t>
            </a:r>
            <a:endParaRPr sz="2000" b="0"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000" b="1" i="0" u="none" strike="noStrike" cap="none">
                <a:solidFill>
                  <a:schemeClr val="dk1"/>
                </a:solidFill>
                <a:latin typeface="Century Gothic"/>
                <a:ea typeface="Century Gothic"/>
                <a:cs typeface="Century Gothic"/>
                <a:sym typeface="Century Gothic"/>
              </a:rPr>
              <a:t>Miss Flashman</a:t>
            </a:r>
            <a:endParaRPr sz="2000" b="1"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g3d8e6286da1_3_7"/>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87" name="Google Shape;187;g3d8e6286da1_3_7"/>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88" name="Google Shape;188;g3d8e6286da1_3_7"/>
          <p:cNvSpPr txBox="1"/>
          <p:nvPr/>
        </p:nvSpPr>
        <p:spPr>
          <a:xfrm>
            <a:off x="1124875" y="2469600"/>
            <a:ext cx="8938800" cy="40062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rgbClr val="000000"/>
              </a:buClr>
              <a:buSzPts val="1390"/>
              <a:buFont typeface="Arial"/>
              <a:buNone/>
            </a:pPr>
            <a:r>
              <a:rPr lang="en-GB" sz="2590" b="1" i="0" u="none" strike="noStrike" cap="none">
                <a:solidFill>
                  <a:srgbClr val="3F3F3F"/>
                </a:solidFill>
                <a:latin typeface="Century Gothic"/>
                <a:ea typeface="Century Gothic"/>
                <a:cs typeface="Century Gothic"/>
                <a:sym typeface="Century Gothic"/>
              </a:rPr>
              <a:t>Year 4</a:t>
            </a:r>
            <a:endParaRPr sz="2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2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2390" b="1" i="0" u="none" strike="noStrike" cap="none">
                <a:solidFill>
                  <a:srgbClr val="3F3F3F"/>
                </a:solidFill>
                <a:latin typeface="Century Gothic"/>
                <a:ea typeface="Century Gothic"/>
                <a:cs typeface="Century Gothic"/>
                <a:sym typeface="Century Gothic"/>
              </a:rPr>
              <a:t>Novena</a:t>
            </a:r>
            <a:endParaRPr sz="18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18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1890" b="1" i="0" u="none" strike="noStrike" cap="none">
                <a:solidFill>
                  <a:srgbClr val="3F3F3F"/>
                </a:solidFill>
                <a:latin typeface="Century Gothic"/>
                <a:ea typeface="Century Gothic"/>
                <a:cs typeface="Century Gothic"/>
                <a:sym typeface="Century Gothic"/>
              </a:rPr>
              <a:t>For her unfailingly positive attitude, enthusiasm in all subjects and displaying much-improved listening skills this week. Novena has shown increased responsibility this week. Keep it up!</a:t>
            </a:r>
            <a:endParaRPr sz="1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1790" b="1" i="0" u="none" strike="noStrike" cap="none">
                <a:solidFill>
                  <a:srgbClr val="3F3F3F"/>
                </a:solidFill>
                <a:latin typeface="Century Gothic"/>
                <a:ea typeface="Century Gothic"/>
                <a:cs typeface="Century Gothic"/>
                <a:sym typeface="Century Gothic"/>
              </a:rPr>
              <a:t>Mr Whear</a:t>
            </a:r>
            <a:endParaRPr sz="17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040"/>
              <a:buFont typeface="Arial"/>
              <a:buNone/>
            </a:pPr>
            <a:endParaRPr sz="1040" b="1" i="0" u="none" strike="noStrike" cap="none">
              <a:solidFill>
                <a:srgbClr val="3F3F3F"/>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3b58471848d_1_0"/>
          <p:cNvSpPr txBox="1">
            <a:spLocks noGrp="1"/>
          </p:cNvSpPr>
          <p:nvPr>
            <p:ph type="body" idx="1"/>
          </p:nvPr>
        </p:nvSpPr>
        <p:spPr>
          <a:xfrm>
            <a:off x="910250" y="2052075"/>
            <a:ext cx="10123800" cy="4385700"/>
          </a:xfrm>
          <a:prstGeom prst="rect">
            <a:avLst/>
          </a:prstGeom>
          <a:noFill/>
          <a:ln>
            <a:noFill/>
          </a:ln>
        </p:spPr>
        <p:txBody>
          <a:bodyPr spcFirstLastPara="1" wrap="square" lIns="91425" tIns="45700" rIns="91425" bIns="45700" anchor="t" anchorCtr="0">
            <a:normAutofit fontScale="40000" lnSpcReduction="20000"/>
          </a:bodyPr>
          <a:lstStyle/>
          <a:p>
            <a:pPr marL="0" lvl="0" indent="0" algn="ctr" rtl="0">
              <a:lnSpc>
                <a:spcPct val="100000"/>
              </a:lnSpc>
              <a:spcBef>
                <a:spcPts val="0"/>
              </a:spcBef>
              <a:spcAft>
                <a:spcPts val="0"/>
              </a:spcAft>
              <a:buSzPct val="42843"/>
              <a:buNone/>
            </a:pPr>
            <a:endParaRPr sz="3359"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Year 5</a:t>
            </a: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12000" b="1">
                <a:solidFill>
                  <a:schemeClr val="dk1"/>
                </a:solidFill>
                <a:latin typeface="Century Gothic"/>
                <a:ea typeface="Century Gothic"/>
                <a:cs typeface="Century Gothic"/>
                <a:sym typeface="Century Gothic"/>
              </a:rPr>
              <a:t>Gut</a:t>
            </a:r>
            <a:endParaRPr sz="12000" b="1">
              <a:solidFill>
                <a:schemeClr val="dk1"/>
              </a:solidFill>
              <a:latin typeface="Century Gothic"/>
              <a:ea typeface="Century Gothic"/>
              <a:cs typeface="Century Gothic"/>
              <a:sym typeface="Century Gothic"/>
            </a:endParaRPr>
          </a:p>
          <a:p>
            <a:pPr marL="0" lvl="0" indent="0" algn="ctr" rtl="0">
              <a:lnSpc>
                <a:spcPct val="115000"/>
              </a:lnSpc>
              <a:spcBef>
                <a:spcPts val="1200"/>
              </a:spcBef>
              <a:spcAft>
                <a:spcPts val="0"/>
              </a:spcAft>
              <a:buClr>
                <a:schemeClr val="dk1"/>
              </a:buClr>
              <a:buSzPts val="275"/>
              <a:buFont typeface="Arial"/>
              <a:buNone/>
            </a:pPr>
            <a:r>
              <a:rPr lang="en-GB" sz="8400">
                <a:solidFill>
                  <a:schemeClr val="dk1"/>
                </a:solidFill>
                <a:latin typeface="Century Gothic"/>
                <a:ea typeface="Century Gothic"/>
                <a:cs typeface="Century Gothic"/>
                <a:sym typeface="Century Gothic"/>
              </a:rPr>
              <a:t>For showing fantastic progress in making positive choices and taking greater responsibility. This week, he was a wonderful role model by welcoming our new pupil to Year 5, showing kindness, enthusiasm and leadership.</a:t>
            </a:r>
            <a:endParaRPr sz="8400">
              <a:solidFill>
                <a:schemeClr val="dk1"/>
              </a:solidFill>
              <a:latin typeface="Century Gothic"/>
              <a:ea typeface="Century Gothic"/>
              <a:cs typeface="Century Gothic"/>
              <a:sym typeface="Century Gothic"/>
            </a:endParaRPr>
          </a:p>
          <a:p>
            <a:pPr marL="0" lvl="0" indent="0" algn="ctr" rtl="0">
              <a:lnSpc>
                <a:spcPct val="115000"/>
              </a:lnSpc>
              <a:spcBef>
                <a:spcPts val="1200"/>
              </a:spcBef>
              <a:spcAft>
                <a:spcPts val="0"/>
              </a:spcAft>
              <a:buClr>
                <a:schemeClr val="dk1"/>
              </a:buClr>
              <a:buSzPts val="275"/>
              <a:buFont typeface="Arial"/>
              <a:buNone/>
            </a:pPr>
            <a:endParaRPr sz="8400">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Miss O’Mara</a:t>
            </a:r>
            <a:endParaRPr sz="72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88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6641"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333"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641"/>
          </a:p>
          <a:p>
            <a:pPr marL="457200" lvl="0" indent="-228600" algn="ctr" rtl="0">
              <a:lnSpc>
                <a:spcPct val="100000"/>
              </a:lnSpc>
              <a:spcBef>
                <a:spcPts val="1000"/>
              </a:spcBef>
              <a:spcAft>
                <a:spcPts val="0"/>
              </a:spcAft>
              <a:buSzPts val="240"/>
              <a:buNone/>
            </a:pPr>
            <a:endParaRPr sz="5600" b="1">
              <a:latin typeface="Century Gothic"/>
              <a:ea typeface="Century Gothic"/>
              <a:cs typeface="Century Gothic"/>
              <a:sym typeface="Century Gothic"/>
            </a:endParaRPr>
          </a:p>
        </p:txBody>
      </p:sp>
      <p:pic>
        <p:nvPicPr>
          <p:cNvPr id="195" name="Google Shape;195;g3b58471848d_1_0"/>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196" name="Google Shape;196;g3b58471848d_1_0"/>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197" name="Google Shape;197;g3b58471848d_1_0"/>
          <p:cNvPicPr preferRelativeResize="0"/>
          <p:nvPr/>
        </p:nvPicPr>
        <p:blipFill rotWithShape="1">
          <a:blip r:embed="rId4">
            <a:alphaModFix/>
          </a:blip>
          <a:srcRect/>
          <a:stretch/>
        </p:blipFill>
        <p:spPr>
          <a:xfrm>
            <a:off x="10632634" y="331899"/>
            <a:ext cx="988523" cy="9211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h1536b35a8b513bdc_1_0"/>
          <p:cNvSpPr txBox="1">
            <a:spLocks noGrp="1"/>
          </p:cNvSpPr>
          <p:nvPr>
            <p:ph type="body" idx="1"/>
          </p:nvPr>
        </p:nvSpPr>
        <p:spPr>
          <a:xfrm>
            <a:off x="871000" y="2247500"/>
            <a:ext cx="10123800" cy="3491100"/>
          </a:xfrm>
          <a:prstGeom prst="rect">
            <a:avLst/>
          </a:prstGeom>
          <a:noFill/>
          <a:ln>
            <a:noFill/>
          </a:ln>
        </p:spPr>
        <p:txBody>
          <a:bodyPr spcFirstLastPara="1" wrap="square" lIns="91425" tIns="45700" rIns="91425" bIns="45700" anchor="t" anchorCtr="0">
            <a:normAutofit fontScale="32500" lnSpcReduction="20000"/>
          </a:bodyPr>
          <a:lstStyle/>
          <a:p>
            <a:pPr marL="0" lvl="0" indent="0" algn="ctr" rtl="0">
              <a:lnSpc>
                <a:spcPct val="100000"/>
              </a:lnSpc>
              <a:spcBef>
                <a:spcPts val="0"/>
              </a:spcBef>
              <a:spcAft>
                <a:spcPts val="0"/>
              </a:spcAft>
              <a:buSzPct val="42843"/>
              <a:buNone/>
            </a:pPr>
            <a:endParaRPr sz="3359"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Year 6</a:t>
            </a: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12000" b="1">
                <a:solidFill>
                  <a:schemeClr val="dk1"/>
                </a:solidFill>
                <a:latin typeface="Century Gothic"/>
                <a:ea typeface="Century Gothic"/>
                <a:cs typeface="Century Gothic"/>
                <a:sym typeface="Century Gothic"/>
              </a:rPr>
              <a:t>Cali</a:t>
            </a:r>
            <a:endParaRPr sz="120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endParaRPr sz="120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533">
                <a:solidFill>
                  <a:schemeClr val="dk1"/>
                </a:solidFill>
                <a:latin typeface="Century Gothic"/>
                <a:ea typeface="Century Gothic"/>
                <a:cs typeface="Century Gothic"/>
                <a:sym typeface="Century Gothic"/>
              </a:rPr>
              <a:t>For consistently showing exemplary levels of kindness, responsibility and effort. Her achievements across her learning and assessments has been exceptional.</a:t>
            </a:r>
            <a:endParaRPr sz="7533">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Mr Cherfi</a:t>
            </a:r>
            <a:endParaRPr sz="72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88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6641"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333"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641"/>
          </a:p>
          <a:p>
            <a:pPr marL="457200" lvl="0" indent="-228600" algn="ctr" rtl="0">
              <a:lnSpc>
                <a:spcPct val="100000"/>
              </a:lnSpc>
              <a:spcBef>
                <a:spcPts val="1000"/>
              </a:spcBef>
              <a:spcAft>
                <a:spcPts val="0"/>
              </a:spcAft>
              <a:buSzPts val="240"/>
              <a:buNone/>
            </a:pPr>
            <a:endParaRPr sz="5600" b="1">
              <a:latin typeface="Century Gothic"/>
              <a:ea typeface="Century Gothic"/>
              <a:cs typeface="Century Gothic"/>
              <a:sym typeface="Century Gothic"/>
            </a:endParaRPr>
          </a:p>
        </p:txBody>
      </p:sp>
      <p:pic>
        <p:nvPicPr>
          <p:cNvPr id="204" name="Google Shape;204;h1536b35a8b513bdc_1_0"/>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205" name="Google Shape;205;h1536b35a8b513bdc_1_0"/>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206" name="Google Shape;206;h1536b35a8b513bdc_1_0"/>
          <p:cNvPicPr preferRelativeResize="0"/>
          <p:nvPr/>
        </p:nvPicPr>
        <p:blipFill rotWithShape="1">
          <a:blip r:embed="rId4">
            <a:alphaModFix/>
          </a:blip>
          <a:srcRect/>
          <a:stretch/>
        </p:blipFill>
        <p:spPr>
          <a:xfrm>
            <a:off x="10632634" y="331899"/>
            <a:ext cx="988523" cy="92112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42" descr="C:\Users\lherman\AppData\Local\Microsoft\Windows\Temporary Internet Files\Content.Outlook\790V5TZ6\StMarysCatholicSchool_Logo_RGB.PNG"/>
          <p:cNvPicPr preferRelativeResize="0"/>
          <p:nvPr/>
        </p:nvPicPr>
        <p:blipFill rotWithShape="1">
          <a:blip r:embed="rId3">
            <a:alphaModFix/>
          </a:blip>
          <a:srcRect/>
          <a:stretch/>
        </p:blipFill>
        <p:spPr>
          <a:xfrm>
            <a:off x="1631504" y="337195"/>
            <a:ext cx="800021" cy="746686"/>
          </a:xfrm>
          <a:prstGeom prst="rect">
            <a:avLst/>
          </a:prstGeom>
          <a:noFill/>
          <a:ln>
            <a:noFill/>
          </a:ln>
        </p:spPr>
      </p:pic>
      <p:pic>
        <p:nvPicPr>
          <p:cNvPr id="212" name="Google Shape;212;p42"/>
          <p:cNvPicPr preferRelativeResize="0"/>
          <p:nvPr/>
        </p:nvPicPr>
        <p:blipFill rotWithShape="1">
          <a:blip r:embed="rId4">
            <a:alphaModFix/>
          </a:blip>
          <a:srcRect/>
          <a:stretch/>
        </p:blipFill>
        <p:spPr>
          <a:xfrm>
            <a:off x="10604217" y="347415"/>
            <a:ext cx="798645" cy="749873"/>
          </a:xfrm>
          <a:prstGeom prst="rect">
            <a:avLst/>
          </a:prstGeom>
          <a:noFill/>
          <a:ln>
            <a:noFill/>
          </a:ln>
        </p:spPr>
      </p:pic>
      <p:sp>
        <p:nvSpPr>
          <p:cNvPr id="213" name="Google Shape;213;p42"/>
          <p:cNvSpPr/>
          <p:nvPr/>
        </p:nvSpPr>
        <p:spPr>
          <a:xfrm>
            <a:off x="5054800" y="1286050"/>
            <a:ext cx="4422900" cy="251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Y1/2 - Jahmiel</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Y3 - Kai</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Y4 - Sarah </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Y5 - Savannah &amp; Grae</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Y6 - Nelly</a:t>
            </a:r>
            <a:endParaRPr sz="3000" b="1" i="0" u="none" strike="noStrike" cap="none">
              <a:solidFill>
                <a:srgbClr val="3F3F3F"/>
              </a:solidFill>
              <a:latin typeface="Century Gothic"/>
              <a:ea typeface="Century Gothic"/>
              <a:cs typeface="Century Gothic"/>
              <a:sym typeface="Century Gothic"/>
            </a:endParaRPr>
          </a:p>
        </p:txBody>
      </p:sp>
      <p:pic>
        <p:nvPicPr>
          <p:cNvPr id="214" name="Google Shape;214;p42"/>
          <p:cNvPicPr preferRelativeResize="0"/>
          <p:nvPr/>
        </p:nvPicPr>
        <p:blipFill rotWithShape="1">
          <a:blip r:embed="rId5">
            <a:alphaModFix/>
          </a:blip>
          <a:srcRect/>
          <a:stretch/>
        </p:blipFill>
        <p:spPr>
          <a:xfrm>
            <a:off x="640775" y="2558275"/>
            <a:ext cx="3843450" cy="4299726"/>
          </a:xfrm>
          <a:prstGeom prst="rect">
            <a:avLst/>
          </a:prstGeom>
          <a:noFill/>
          <a:ln>
            <a:noFill/>
          </a:ln>
        </p:spPr>
      </p:pic>
      <p:sp>
        <p:nvSpPr>
          <p:cNvPr id="215" name="Google Shape;215;p42"/>
          <p:cNvSpPr txBox="1"/>
          <p:nvPr/>
        </p:nvSpPr>
        <p:spPr>
          <a:xfrm>
            <a:off x="5054800" y="500950"/>
            <a:ext cx="4190400" cy="785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GB" sz="3900" b="1" i="0" u="none" strike="noStrike" cap="none">
                <a:solidFill>
                  <a:srgbClr val="C1512F"/>
                </a:solidFill>
                <a:latin typeface="Century Gothic"/>
                <a:ea typeface="Century Gothic"/>
                <a:cs typeface="Century Gothic"/>
                <a:sym typeface="Century Gothic"/>
              </a:rPr>
              <a:t>STAR READER</a:t>
            </a:r>
            <a:endParaRPr sz="3900" b="1" i="0" u="none" strike="noStrike" cap="none">
              <a:solidFill>
                <a:srgbClr val="C1512F"/>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3faa349454a_0_4"/>
          <p:cNvSpPr txBox="1">
            <a:spLocks noGrp="1"/>
          </p:cNvSpPr>
          <p:nvPr>
            <p:ph type="title"/>
          </p:nvPr>
        </p:nvSpPr>
        <p:spPr>
          <a:xfrm>
            <a:off x="653700" y="266700"/>
            <a:ext cx="81456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a:solidFill>
                  <a:schemeClr val="dk1"/>
                </a:solidFill>
              </a:rPr>
              <a:t>Attendance Weekly Leader:</a:t>
            </a:r>
            <a:endParaRPr>
              <a:solidFill>
                <a:schemeClr val="dk1"/>
              </a:solidFill>
            </a:endParaRPr>
          </a:p>
        </p:txBody>
      </p:sp>
      <p:pic>
        <p:nvPicPr>
          <p:cNvPr id="222" name="Google Shape;222;g3faa349454a_0_4"/>
          <p:cNvPicPr preferRelativeResize="0"/>
          <p:nvPr/>
        </p:nvPicPr>
        <p:blipFill rotWithShape="1">
          <a:blip r:embed="rId3">
            <a:alphaModFix/>
          </a:blip>
          <a:srcRect r="3975"/>
          <a:stretch/>
        </p:blipFill>
        <p:spPr>
          <a:xfrm>
            <a:off x="739250" y="1302875"/>
            <a:ext cx="3103626" cy="4138127"/>
          </a:xfrm>
          <a:prstGeom prst="rect">
            <a:avLst/>
          </a:prstGeom>
          <a:noFill/>
          <a:ln w="19050" cap="flat" cmpd="sng">
            <a:solidFill>
              <a:srgbClr val="000000"/>
            </a:solidFill>
            <a:prstDash val="solid"/>
            <a:round/>
            <a:headEnd type="none" w="sm" len="sm"/>
            <a:tailEnd type="none" w="sm" len="sm"/>
          </a:ln>
        </p:spPr>
      </p:pic>
      <p:pic>
        <p:nvPicPr>
          <p:cNvPr id="223" name="Google Shape;223;g3faa349454a_0_4"/>
          <p:cNvPicPr preferRelativeResize="0"/>
          <p:nvPr/>
        </p:nvPicPr>
        <p:blipFill rotWithShape="1">
          <a:blip r:embed="rId4">
            <a:alphaModFix/>
          </a:blip>
          <a:srcRect/>
          <a:stretch/>
        </p:blipFill>
        <p:spPr>
          <a:xfrm>
            <a:off x="3995275" y="1195500"/>
            <a:ext cx="4874900" cy="35637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h1536b35a8b513bdc_1_18"/>
          <p:cNvSpPr txBox="1">
            <a:spLocks noGrp="1"/>
          </p:cNvSpPr>
          <p:nvPr>
            <p:ph type="title"/>
          </p:nvPr>
        </p:nvSpPr>
        <p:spPr>
          <a:xfrm>
            <a:off x="653700" y="266700"/>
            <a:ext cx="81456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a:solidFill>
                  <a:schemeClr val="dk1"/>
                </a:solidFill>
              </a:rPr>
              <a:t>Attendance Weekly Leader:</a:t>
            </a:r>
            <a:endParaRPr>
              <a:solidFill>
                <a:schemeClr val="dk1"/>
              </a:solidFill>
            </a:endParaRPr>
          </a:p>
        </p:txBody>
      </p:sp>
      <p:pic>
        <p:nvPicPr>
          <p:cNvPr id="230" name="Google Shape;230;h1536b35a8b513bdc_1_18"/>
          <p:cNvPicPr preferRelativeResize="0"/>
          <p:nvPr/>
        </p:nvPicPr>
        <p:blipFill rotWithShape="1">
          <a:blip r:embed="rId3">
            <a:alphaModFix/>
          </a:blip>
          <a:srcRect r="3975"/>
          <a:stretch/>
        </p:blipFill>
        <p:spPr>
          <a:xfrm>
            <a:off x="1208124" y="1519725"/>
            <a:ext cx="2917125" cy="3889449"/>
          </a:xfrm>
          <a:prstGeom prst="rect">
            <a:avLst/>
          </a:prstGeom>
          <a:noFill/>
          <a:ln w="19050" cap="flat" cmpd="sng">
            <a:solidFill>
              <a:srgbClr val="000000"/>
            </a:solidFill>
            <a:prstDash val="solid"/>
            <a:round/>
            <a:headEnd type="none" w="sm" len="sm"/>
            <a:tailEnd type="none" w="sm" len="sm"/>
          </a:ln>
        </p:spPr>
      </p:pic>
      <p:sp>
        <p:nvSpPr>
          <p:cNvPr id="231" name="Google Shape;231;h1536b35a8b513bdc_1_18"/>
          <p:cNvSpPr txBox="1"/>
          <p:nvPr/>
        </p:nvSpPr>
        <p:spPr>
          <a:xfrm>
            <a:off x="4388300" y="1519725"/>
            <a:ext cx="6244500" cy="3786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GB" sz="3900" b="1" i="0" u="none" strike="noStrike" cap="none">
                <a:solidFill>
                  <a:schemeClr val="dk1"/>
                </a:solidFill>
                <a:latin typeface="Century Gothic"/>
                <a:ea typeface="Century Gothic"/>
                <a:cs typeface="Century Gothic"/>
                <a:sym typeface="Century Gothic"/>
              </a:rPr>
              <a:t>Attendance Winners for this week:</a:t>
            </a:r>
            <a:endParaRPr sz="39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3900"/>
              <a:buFont typeface="Arial"/>
              <a:buNone/>
            </a:pPr>
            <a:endParaRPr sz="3900" b="1" i="0" u="none" strike="noStrike" cap="none">
              <a:solidFill>
                <a:srgbClr val="FF000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chemeClr val="dk1"/>
              </a:buClr>
              <a:buSzPts val="3900"/>
              <a:buFont typeface="Arial"/>
              <a:buNone/>
            </a:pPr>
            <a:r>
              <a:rPr lang="en-GB" sz="3900" b="1" i="0" u="none" strike="noStrike" cap="none">
                <a:solidFill>
                  <a:srgbClr val="CC0000"/>
                </a:solidFill>
                <a:latin typeface="Century Gothic"/>
                <a:ea typeface="Century Gothic"/>
                <a:cs typeface="Century Gothic"/>
                <a:sym typeface="Century Gothic"/>
              </a:rPr>
              <a:t>Year 4</a:t>
            </a:r>
            <a:endParaRPr sz="3900" b="1" i="0" u="none" strike="noStrike" cap="none">
              <a:solidFill>
                <a:srgbClr val="CC000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chemeClr val="dk1"/>
              </a:buClr>
              <a:buSzPts val="3900"/>
              <a:buFont typeface="Arial"/>
              <a:buNone/>
            </a:pPr>
            <a:r>
              <a:rPr lang="en-GB" sz="3900" b="1" i="0" u="none" strike="noStrike" cap="none">
                <a:solidFill>
                  <a:srgbClr val="FF9900"/>
                </a:solidFill>
                <a:latin typeface="Century Gothic"/>
                <a:ea typeface="Century Gothic"/>
                <a:cs typeface="Century Gothic"/>
                <a:sym typeface="Century Gothic"/>
              </a:rPr>
              <a:t>With 99%</a:t>
            </a:r>
            <a:r>
              <a:rPr lang="en-GB" sz="3900" b="1" i="0" u="none" strike="noStrike" cap="none">
                <a:solidFill>
                  <a:schemeClr val="dk1"/>
                </a:solidFill>
                <a:latin typeface="Century Gothic"/>
                <a:ea typeface="Century Gothic"/>
                <a:cs typeface="Century Gothic"/>
                <a:sym typeface="Century Gothic"/>
              </a:rPr>
              <a:t> attendance</a:t>
            </a:r>
            <a:endParaRPr sz="3900" b="1" i="0" u="none" strike="noStrike" cap="none">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900"/>
              <a:buFont typeface="Arial"/>
              <a:buNone/>
            </a:pPr>
            <a:endParaRPr sz="3900" b="1" i="0" u="none" strike="noStrike" cap="none">
              <a:solidFill>
                <a:srgbClr val="FF0000"/>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37" name="Google Shape;237;p17"/>
          <p:cNvPicPr preferRelativeResize="0"/>
          <p:nvPr/>
        </p:nvPicPr>
        <p:blipFill rotWithShape="1">
          <a:blip r:embed="rId3">
            <a:alphaModFix/>
          </a:blip>
          <a:srcRect/>
          <a:stretch/>
        </p:blipFill>
        <p:spPr>
          <a:xfrm>
            <a:off x="10699870" y="306049"/>
            <a:ext cx="988523" cy="921123"/>
          </a:xfrm>
          <a:prstGeom prst="rect">
            <a:avLst/>
          </a:prstGeom>
          <a:noFill/>
          <a:ln>
            <a:noFill/>
          </a:ln>
        </p:spPr>
      </p:pic>
      <p:pic>
        <p:nvPicPr>
          <p:cNvPr id="238" name="Google Shape;238;p17"/>
          <p:cNvPicPr preferRelativeResize="0"/>
          <p:nvPr/>
        </p:nvPicPr>
        <p:blipFill rotWithShape="1">
          <a:blip r:embed="rId3">
            <a:alphaModFix/>
          </a:blip>
          <a:srcRect/>
          <a:stretch/>
        </p:blipFill>
        <p:spPr>
          <a:xfrm>
            <a:off x="367287" y="66994"/>
            <a:ext cx="988523" cy="921123"/>
          </a:xfrm>
          <a:prstGeom prst="rect">
            <a:avLst/>
          </a:prstGeom>
          <a:noFill/>
          <a:ln>
            <a:noFill/>
          </a:ln>
        </p:spPr>
      </p:pic>
      <p:pic>
        <p:nvPicPr>
          <p:cNvPr id="239" name="Google Shape;239;p17"/>
          <p:cNvPicPr preferRelativeResize="0"/>
          <p:nvPr/>
        </p:nvPicPr>
        <p:blipFill rotWithShape="1">
          <a:blip r:embed="rId4">
            <a:alphaModFix/>
          </a:blip>
          <a:srcRect/>
          <a:stretch/>
        </p:blipFill>
        <p:spPr>
          <a:xfrm>
            <a:off x="3921651" y="3677764"/>
            <a:ext cx="2033162" cy="1456125"/>
          </a:xfrm>
          <a:prstGeom prst="rect">
            <a:avLst/>
          </a:prstGeom>
          <a:noFill/>
          <a:ln>
            <a:noFill/>
          </a:ln>
        </p:spPr>
      </p:pic>
      <p:sp>
        <p:nvSpPr>
          <p:cNvPr id="240" name="Google Shape;240;p17"/>
          <p:cNvSpPr txBox="1"/>
          <p:nvPr/>
        </p:nvSpPr>
        <p:spPr>
          <a:xfrm>
            <a:off x="8019575" y="4032775"/>
            <a:ext cx="1654800" cy="66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3F3F3F"/>
                </a:solidFill>
                <a:latin typeface="Trebuchet MS"/>
                <a:ea typeface="Trebuchet MS"/>
                <a:cs typeface="Trebuchet MS"/>
                <a:sym typeface="Trebuchet MS"/>
              </a:rPr>
              <a:t> </a:t>
            </a:r>
            <a:endParaRPr sz="1800" b="1" i="0" u="none" strike="noStrike" cap="none">
              <a:solidFill>
                <a:srgbClr val="3F3F3F"/>
              </a:solidFill>
              <a:latin typeface="Trebuchet MS"/>
              <a:ea typeface="Trebuchet MS"/>
              <a:cs typeface="Trebuchet MS"/>
              <a:sym typeface="Trebuchet MS"/>
            </a:endParaRPr>
          </a:p>
        </p:txBody>
      </p:sp>
      <p:pic>
        <p:nvPicPr>
          <p:cNvPr id="241" name="Google Shape;241;p17"/>
          <p:cNvPicPr preferRelativeResize="0"/>
          <p:nvPr/>
        </p:nvPicPr>
        <p:blipFill rotWithShape="1">
          <a:blip r:embed="rId4">
            <a:alphaModFix/>
          </a:blip>
          <a:srcRect/>
          <a:stretch/>
        </p:blipFill>
        <p:spPr>
          <a:xfrm>
            <a:off x="6830788" y="3428990"/>
            <a:ext cx="2033162" cy="1456125"/>
          </a:xfrm>
          <a:prstGeom prst="rect">
            <a:avLst/>
          </a:prstGeom>
          <a:noFill/>
          <a:ln>
            <a:noFill/>
          </a:ln>
        </p:spPr>
      </p:pic>
      <p:sp>
        <p:nvSpPr>
          <p:cNvPr id="242" name="Google Shape;242;p17"/>
          <p:cNvSpPr txBox="1"/>
          <p:nvPr/>
        </p:nvSpPr>
        <p:spPr>
          <a:xfrm>
            <a:off x="679000" y="5998875"/>
            <a:ext cx="3078300" cy="461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3F3F3F"/>
                </a:solidFill>
                <a:latin typeface="Trebuchet MS"/>
                <a:ea typeface="Trebuchet MS"/>
                <a:cs typeface="Trebuchet MS"/>
                <a:sym typeface="Trebuchet MS"/>
              </a:rPr>
              <a:t> </a:t>
            </a:r>
            <a:endParaRPr sz="1800" b="1" i="0" u="none" strike="noStrike" cap="none">
              <a:solidFill>
                <a:srgbClr val="3F3F3F"/>
              </a:solidFill>
              <a:latin typeface="Trebuchet MS"/>
              <a:ea typeface="Trebuchet MS"/>
              <a:cs typeface="Trebuchet MS"/>
              <a:sym typeface="Trebuchet MS"/>
            </a:endParaRPr>
          </a:p>
        </p:txBody>
      </p:sp>
      <p:pic>
        <p:nvPicPr>
          <p:cNvPr id="243" name="Google Shape;243;p17"/>
          <p:cNvPicPr preferRelativeResize="0"/>
          <p:nvPr/>
        </p:nvPicPr>
        <p:blipFill rotWithShape="1">
          <a:blip r:embed="rId4">
            <a:alphaModFix/>
          </a:blip>
          <a:srcRect/>
          <a:stretch/>
        </p:blipFill>
        <p:spPr>
          <a:xfrm>
            <a:off x="2436901" y="556964"/>
            <a:ext cx="2033162" cy="1456125"/>
          </a:xfrm>
          <a:prstGeom prst="rect">
            <a:avLst/>
          </a:prstGeom>
          <a:noFill/>
          <a:ln>
            <a:noFill/>
          </a:ln>
        </p:spPr>
      </p:pic>
      <p:sp>
        <p:nvSpPr>
          <p:cNvPr id="244" name="Google Shape;244;p17"/>
          <p:cNvSpPr txBox="1"/>
          <p:nvPr/>
        </p:nvSpPr>
        <p:spPr>
          <a:xfrm>
            <a:off x="6253275" y="1366800"/>
            <a:ext cx="3002700" cy="738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900" b="1" i="0" u="none" strike="noStrike" cap="none">
              <a:solidFill>
                <a:srgbClr val="3F3F3F"/>
              </a:solidFill>
              <a:latin typeface="Trebuchet MS"/>
              <a:ea typeface="Trebuchet MS"/>
              <a:cs typeface="Trebuchet MS"/>
              <a:sym typeface="Trebuchet MS"/>
            </a:endParaRPr>
          </a:p>
        </p:txBody>
      </p:sp>
      <p:sp>
        <p:nvSpPr>
          <p:cNvPr id="245" name="Google Shape;245;p17"/>
          <p:cNvSpPr txBox="1"/>
          <p:nvPr/>
        </p:nvSpPr>
        <p:spPr>
          <a:xfrm>
            <a:off x="305300" y="3429000"/>
            <a:ext cx="3002700" cy="738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900" b="1" i="0" u="none" strike="noStrike" cap="none">
              <a:solidFill>
                <a:srgbClr val="3F3F3F"/>
              </a:solidFill>
              <a:latin typeface="Trebuchet MS"/>
              <a:ea typeface="Trebuchet MS"/>
              <a:cs typeface="Trebuchet MS"/>
              <a:sym typeface="Trebuchet MS"/>
            </a:endParaRPr>
          </a:p>
        </p:txBody>
      </p:sp>
      <p:sp>
        <p:nvSpPr>
          <p:cNvPr id="246" name="Google Shape;246;p17"/>
          <p:cNvSpPr txBox="1"/>
          <p:nvPr/>
        </p:nvSpPr>
        <p:spPr>
          <a:xfrm>
            <a:off x="3624288" y="6106800"/>
            <a:ext cx="11652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Arial"/>
              <a:ea typeface="Arial"/>
              <a:cs typeface="Arial"/>
              <a:sym typeface="Arial"/>
            </a:endParaRPr>
          </a:p>
        </p:txBody>
      </p:sp>
      <p:sp>
        <p:nvSpPr>
          <p:cNvPr id="247" name="Google Shape;247;p17"/>
          <p:cNvSpPr txBox="1"/>
          <p:nvPr/>
        </p:nvSpPr>
        <p:spPr>
          <a:xfrm>
            <a:off x="6031825" y="6106788"/>
            <a:ext cx="16548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chemeClr val="dk1"/>
              </a:solidFill>
              <a:latin typeface="Arial"/>
              <a:ea typeface="Arial"/>
              <a:cs typeface="Arial"/>
              <a:sym typeface="Arial"/>
            </a:endParaRPr>
          </a:p>
        </p:txBody>
      </p:sp>
      <p:sp>
        <p:nvSpPr>
          <p:cNvPr id="248" name="Google Shape;248;p17"/>
          <p:cNvSpPr txBox="1"/>
          <p:nvPr/>
        </p:nvSpPr>
        <p:spPr>
          <a:xfrm>
            <a:off x="7730425" y="6054900"/>
            <a:ext cx="1654800" cy="66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3F3F3F"/>
              </a:solidFill>
              <a:latin typeface="Trebuchet MS"/>
              <a:ea typeface="Trebuchet MS"/>
              <a:cs typeface="Trebuchet MS"/>
              <a:sym typeface="Trebuchet MS"/>
            </a:endParaRPr>
          </a:p>
        </p:txBody>
      </p:sp>
      <p:sp>
        <p:nvSpPr>
          <p:cNvPr id="249" name="Google Shape;249;p17"/>
          <p:cNvSpPr txBox="1"/>
          <p:nvPr/>
        </p:nvSpPr>
        <p:spPr>
          <a:xfrm>
            <a:off x="5954800" y="1612900"/>
            <a:ext cx="3000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400" b="0" i="0" u="none" strike="noStrike" cap="none">
              <a:solidFill>
                <a:srgbClr val="000000"/>
              </a:solidFill>
              <a:latin typeface="Arial"/>
              <a:ea typeface="Arial"/>
              <a:cs typeface="Arial"/>
              <a:sym typeface="Arial"/>
            </a:endParaRPr>
          </a:p>
        </p:txBody>
      </p:sp>
      <p:pic>
        <p:nvPicPr>
          <p:cNvPr id="250" name="Google Shape;250;p17"/>
          <p:cNvPicPr preferRelativeResize="0"/>
          <p:nvPr/>
        </p:nvPicPr>
        <p:blipFill rotWithShape="1">
          <a:blip r:embed="rId4">
            <a:alphaModFix/>
          </a:blip>
          <a:srcRect/>
          <a:stretch/>
        </p:blipFill>
        <p:spPr>
          <a:xfrm>
            <a:off x="5079414" y="649577"/>
            <a:ext cx="2033162" cy="1456125"/>
          </a:xfrm>
          <a:prstGeom prst="rect">
            <a:avLst/>
          </a:prstGeom>
          <a:noFill/>
          <a:ln>
            <a:noFill/>
          </a:ln>
        </p:spPr>
      </p:pic>
      <p:pic>
        <p:nvPicPr>
          <p:cNvPr id="251" name="Google Shape;251;p17"/>
          <p:cNvPicPr preferRelativeResize="0"/>
          <p:nvPr/>
        </p:nvPicPr>
        <p:blipFill rotWithShape="1">
          <a:blip r:embed="rId4">
            <a:alphaModFix/>
          </a:blip>
          <a:srcRect/>
          <a:stretch/>
        </p:blipFill>
        <p:spPr>
          <a:xfrm>
            <a:off x="7352063" y="695052"/>
            <a:ext cx="2033162" cy="1456125"/>
          </a:xfrm>
          <a:prstGeom prst="rect">
            <a:avLst/>
          </a:prstGeom>
          <a:noFill/>
          <a:ln>
            <a:noFill/>
          </a:ln>
        </p:spPr>
      </p:pic>
      <p:sp>
        <p:nvSpPr>
          <p:cNvPr id="252" name="Google Shape;252;p17"/>
          <p:cNvSpPr txBox="1">
            <a:spLocks noGrp="1"/>
          </p:cNvSpPr>
          <p:nvPr>
            <p:ph type="title"/>
          </p:nvPr>
        </p:nvSpPr>
        <p:spPr>
          <a:xfrm>
            <a:off x="2823225" y="1928500"/>
            <a:ext cx="27507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sz="1500">
                <a:solidFill>
                  <a:schemeClr val="dk1"/>
                </a:solidFill>
              </a:rPr>
              <a:t>Noel - Year 3</a:t>
            </a:r>
            <a:endParaRPr sz="1500">
              <a:solidFill>
                <a:schemeClr val="dk1"/>
              </a:solidFill>
            </a:endParaRPr>
          </a:p>
        </p:txBody>
      </p:sp>
      <p:sp>
        <p:nvSpPr>
          <p:cNvPr id="253" name="Google Shape;253;p17"/>
          <p:cNvSpPr txBox="1">
            <a:spLocks noGrp="1"/>
          </p:cNvSpPr>
          <p:nvPr>
            <p:ph type="title"/>
          </p:nvPr>
        </p:nvSpPr>
        <p:spPr>
          <a:xfrm>
            <a:off x="5483875" y="2013100"/>
            <a:ext cx="27507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sz="1500">
                <a:solidFill>
                  <a:schemeClr val="dk1"/>
                </a:solidFill>
              </a:rPr>
              <a:t>Maria Y4</a:t>
            </a:r>
            <a:endParaRPr sz="15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g3faa4d509af_1_7"/>
          <p:cNvSpPr txBox="1">
            <a:spLocks noGrp="1"/>
          </p:cNvSpPr>
          <p:nvPr>
            <p:ph type="ctrTitle"/>
          </p:nvPr>
        </p:nvSpPr>
        <p:spPr>
          <a:xfrm>
            <a:off x="6571100" y="532800"/>
            <a:ext cx="4426500" cy="4521900"/>
          </a:xfrm>
          <a:prstGeom prst="rect">
            <a:avLst/>
          </a:prstGeom>
          <a:noFill/>
          <a:ln>
            <a:noFill/>
          </a:ln>
        </p:spPr>
        <p:txBody>
          <a:bodyPr spcFirstLastPara="1" wrap="square" lIns="91425" tIns="45700" rIns="91425" bIns="45700" anchor="b" anchorCtr="0">
            <a:noAutofit/>
          </a:bodyPr>
          <a:lstStyle/>
          <a:p>
            <a:pPr marL="0" lvl="0" indent="0" algn="l" rtl="0">
              <a:lnSpc>
                <a:spcPct val="171818"/>
              </a:lnSpc>
              <a:spcBef>
                <a:spcPts val="0"/>
              </a:spcBef>
              <a:spcAft>
                <a:spcPts val="0"/>
              </a:spcAft>
              <a:buSzPts val="5400"/>
              <a:buNone/>
            </a:pPr>
            <a:r>
              <a:rPr lang="en-GB" sz="3000" b="1">
                <a:solidFill>
                  <a:schemeClr val="dk1"/>
                </a:solidFill>
                <a:highlight>
                  <a:srgbClr val="FFFFFF"/>
                </a:highlight>
                <a:latin typeface="Century Gothic"/>
                <a:ea typeface="Century Gothic"/>
                <a:cs typeface="Century Gothic"/>
                <a:sym typeface="Century Gothic"/>
              </a:rPr>
              <a:t>Let us pray</a:t>
            </a:r>
            <a:r>
              <a:rPr lang="en-GB" sz="1800">
                <a:solidFill>
                  <a:schemeClr val="dk1"/>
                </a:solidFill>
                <a:highlight>
                  <a:srgbClr val="FFFFFF"/>
                </a:highlight>
                <a:latin typeface="Century Gothic"/>
                <a:ea typeface="Century Gothic"/>
                <a:cs typeface="Century Gothic"/>
                <a:sym typeface="Century Gothic"/>
              </a:rPr>
              <a:t>.</a:t>
            </a:r>
            <a:endParaRPr sz="1800">
              <a:solidFill>
                <a:schemeClr val="dk1"/>
              </a:solidFill>
              <a:highlight>
                <a:srgbClr val="FFFFFF"/>
              </a:highlight>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1100"/>
              <a:buFont typeface="Arial"/>
              <a:buNone/>
            </a:pPr>
            <a:r>
              <a:rPr lang="en-GB" sz="1800">
                <a:solidFill>
                  <a:schemeClr val="dk1"/>
                </a:solidFill>
                <a:highlight>
                  <a:srgbClr val="FFFFFF"/>
                </a:highlight>
                <a:latin typeface="Century Gothic"/>
                <a:ea typeface="Century Gothic"/>
                <a:cs typeface="Century Gothic"/>
                <a:sym typeface="Century Gothic"/>
              </a:rPr>
              <a:t>"Dear God, thank you for loving us and forgiving us when we make mistakes. Forgiveness can be very hard for us to do on our own. Please give us big hearts full of your love, and help us to choose to forgive others just like you forgive us. Amen."</a:t>
            </a: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GB" sz="1800">
                <a:solidFill>
                  <a:schemeClr val="dk1"/>
                </a:solidFill>
                <a:highlight>
                  <a:srgbClr val="FFFFFF"/>
                </a:highlight>
                <a:latin typeface="Century Gothic"/>
                <a:ea typeface="Century Gothic"/>
                <a:cs typeface="Century Gothic"/>
                <a:sym typeface="Century Gothic"/>
              </a:rPr>
              <a:t> </a:t>
            </a: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71818"/>
              </a:lnSpc>
              <a:spcBef>
                <a:spcPts val="800"/>
              </a:spcBef>
              <a:spcAft>
                <a:spcPts val="0"/>
              </a:spcAft>
              <a:buSzPts val="5400"/>
              <a:buNone/>
            </a:pP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71818"/>
              </a:lnSpc>
              <a:spcBef>
                <a:spcPts val="0"/>
              </a:spcBef>
              <a:spcAft>
                <a:spcPts val="0"/>
              </a:spcAft>
              <a:buSzPts val="5400"/>
              <a:buNone/>
            </a:pPr>
            <a:endParaRPr sz="1800">
              <a:solidFill>
                <a:schemeClr val="dk1"/>
              </a:solidFill>
              <a:highlight>
                <a:srgbClr val="FFFFFF"/>
              </a:highlight>
              <a:latin typeface="Century Gothic"/>
              <a:ea typeface="Century Gothic"/>
              <a:cs typeface="Century Gothic"/>
              <a:sym typeface="Century Gothic"/>
            </a:endParaRPr>
          </a:p>
        </p:txBody>
      </p:sp>
      <p:pic>
        <p:nvPicPr>
          <p:cNvPr id="260" name="Google Shape;260;g3faa4d509af_1_7"/>
          <p:cNvPicPr preferRelativeResize="0"/>
          <p:nvPr/>
        </p:nvPicPr>
        <p:blipFill rotWithShape="1">
          <a:blip r:embed="rId3">
            <a:alphaModFix/>
          </a:blip>
          <a:srcRect/>
          <a:stretch/>
        </p:blipFill>
        <p:spPr>
          <a:xfrm>
            <a:off x="452950" y="2611450"/>
            <a:ext cx="5143500" cy="3429000"/>
          </a:xfrm>
          <a:prstGeom prst="rect">
            <a:avLst/>
          </a:prstGeom>
          <a:noFill/>
          <a:ln>
            <a:noFill/>
          </a:ln>
        </p:spPr>
      </p:pic>
    </p:spTree>
  </p:cSld>
  <p:clrMapOvr>
    <a:masterClrMapping/>
  </p:clrMapOvr>
</p:sld>
</file>

<file path=ppt/theme/theme1.xml><?xml version="1.0" encoding="utf-8"?>
<a:theme xmlns:a="http://schemas.openxmlformats.org/drawingml/2006/main" name="Facet">
  <a:themeElements>
    <a:clrScheme name="Orange Red">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411</Words>
  <Application>Microsoft Office PowerPoint</Application>
  <PresentationFormat>Widescreen</PresentationFormat>
  <Paragraphs>86</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Noto Sans Symbols</vt:lpstr>
      <vt:lpstr>Century Gothic</vt:lpstr>
      <vt:lpstr>Calibri</vt:lpstr>
      <vt:lpstr>Arial</vt:lpstr>
      <vt:lpstr>Times New Roman</vt:lpstr>
      <vt:lpstr>Trebuchet MS</vt:lpstr>
      <vt:lpstr>Facet</vt:lpstr>
      <vt:lpstr>PowerPoint Presentation</vt:lpstr>
      <vt:lpstr>PowerPoint Presentation</vt:lpstr>
      <vt:lpstr>EYFS Kree For his amazing attention and listening this week and for really trying hard with his learning and joining in. He is becoming more confident to communicate his voice in larger groups.   Miss Barker</vt:lpstr>
      <vt:lpstr>PowerPoint Presentation</vt:lpstr>
      <vt:lpstr>PowerPoint Presentation</vt:lpstr>
      <vt:lpstr>PowerPoint Presentation</vt:lpstr>
      <vt:lpstr>PowerPoint Presentation</vt:lpstr>
      <vt:lpstr>PowerPoint Presentation</vt:lpstr>
      <vt:lpstr>PowerPoint Presentation</vt:lpstr>
      <vt:lpstr>Attendance Weekly Leader:</vt:lpstr>
      <vt:lpstr>Attendance Weekly Leader:</vt:lpstr>
      <vt:lpstr>Noel - Year 3</vt:lpstr>
      <vt:lpstr>Let us pray. "Dear God, thank you for loving us and forgiving us when we make mistakes. Forgiveness can be very hard for us to do on our own. Please give us big hearts full of your love, and help us to choose to forgive others just like you forgive us. Amen."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smusto</dc:creator>
  <cp:lastModifiedBy>M Tusting</cp:lastModifiedBy>
  <cp:revision>2</cp:revision>
  <dcterms:created xsi:type="dcterms:W3CDTF">2015-01-15T13:45:53Z</dcterms:created>
  <dcterms:modified xsi:type="dcterms:W3CDTF">2026-10-16T07:57:42Z</dcterms:modified>
</cp:coreProperties>
</file>