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797675" cy="9926638"/>
  <p:embeddedFontLst>
    <p:embeddedFont>
      <p:font typeface="Trebuchet MS" panose="020B0603020202020204" pitchFamily="34" charset="0"/>
      <p:regular r:id="rId16"/>
      <p:bold r:id="rId17"/>
      <p:italic r:id="rId18"/>
      <p:boldItalic r:id="rId19"/>
    </p:embeddedFont>
    <p:embeddedFont>
      <p:font typeface="Century Gothic" panose="020B0502020202020204" pitchFamily="34" charset="0"/>
      <p:regular r:id="rId20"/>
      <p:bold r:id="rId21"/>
      <p:italic r:id="rId22"/>
      <p:boldItalic r:id="rId23"/>
    </p:embeddedFont>
    <p:embeddedFont>
      <p:font typeface="Calibri" panose="020F050202020403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6Xx8WbfYTKtsxZ8mn6y75lt75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d8dcd46ecb_2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d8dcd46ecb_2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90b5d5422_3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590b5d5422_3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f06ed181f1_0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3f06ed181f1_0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g3f06ed181f1_0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3a8f3736a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33a8f3736a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g33a8f3736a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aa4d509af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3faa4d509af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g3faa4d509af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66" name="Google Shape;266;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subTitle" idx="1"/>
          </p:nvPr>
        </p:nvSpPr>
        <p:spPr>
          <a:xfrm>
            <a:off x="2999656" y="5085184"/>
            <a:ext cx="6400800" cy="1415008"/>
          </a:xfrm>
          <a:prstGeom prst="rect">
            <a:avLst/>
          </a:prstGeom>
          <a:noFill/>
          <a:ln>
            <a:noFill/>
          </a:ln>
        </p:spPr>
        <p:txBody>
          <a:bodyPr spcFirstLastPara="1" wrap="square" lIns="91425" tIns="45700" rIns="91425" bIns="45700" anchor="t" anchorCtr="0">
            <a:normAutofit lnSpcReduction="20000"/>
          </a:bodyPr>
          <a:lstStyle/>
          <a:p>
            <a:pPr marL="0" lvl="0" indent="0" algn="ctr" rtl="0">
              <a:lnSpc>
                <a:spcPct val="100000"/>
              </a:lnSpc>
              <a:spcBef>
                <a:spcPts val="0"/>
              </a:spcBef>
              <a:spcAft>
                <a:spcPts val="0"/>
              </a:spcAft>
              <a:buSzPts val="192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Friday 18th September 2026  </a:t>
            </a:r>
            <a:endParaRPr sz="2400" b="1">
              <a:solidFill>
                <a:schemeClr val="dk1"/>
              </a:solidFill>
              <a:latin typeface="Century Gothic"/>
              <a:ea typeface="Century Gothic"/>
              <a:cs typeface="Century Gothic"/>
              <a:sym typeface="Century Gothic"/>
            </a:endParaRPr>
          </a:p>
        </p:txBody>
      </p:sp>
      <p:pic>
        <p:nvPicPr>
          <p:cNvPr id="149" name="Google Shape;149;p1"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150" name="Google Shape;150;p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p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p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2135560" y="568479"/>
            <a:ext cx="6048600" cy="483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C1512F"/>
                </a:solidFill>
                <a:latin typeface="Century Gothic"/>
                <a:ea typeface="Century Gothic"/>
                <a:cs typeface="Century Gothic"/>
                <a:sym typeface="Century Gothic"/>
              </a:rPr>
              <a:t>ST MARY’S SCHOOL PRAYER</a:t>
            </a:r>
            <a:endParaRPr sz="800" b="0" i="0" u="none" strike="noStrike" cap="none">
              <a:solidFill>
                <a:srgbClr val="C1512F"/>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chemeClr val="dk1"/>
                </a:solidFill>
                <a:latin typeface="Century Gothic"/>
                <a:ea typeface="Century Gothic"/>
                <a:cs typeface="Century Gothic"/>
                <a:sym typeface="Century Gothic"/>
              </a:rPr>
              <a:t> </a:t>
            </a:r>
            <a:endParaRPr sz="8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 Holy Mary,</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Mother and Patron of our school, </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Turn your eyes of mercy towards 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that we may love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With all our hearts!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imitate the tenderness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of your Son, Jesus,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showing love and respect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For each person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and ourselves as children of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Guided by the Holy Spirit,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create the school,</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where Mercy and Compassion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Is the centre of our lives.</a:t>
            </a:r>
            <a:br>
              <a:rPr lang="en-GB" sz="2100" b="1" i="0" u="none" strike="noStrike" cap="none">
                <a:solidFill>
                  <a:schemeClr val="dk1"/>
                </a:solidFill>
                <a:latin typeface="Century Gothic"/>
                <a:ea typeface="Century Gothic"/>
                <a:cs typeface="Century Gothic"/>
                <a:sym typeface="Century Gothic"/>
              </a:rPr>
            </a:b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Amen</a:t>
            </a:r>
            <a:endParaRPr sz="1100" b="0" i="0" u="none" strike="noStrike" cap="none">
              <a:solidFill>
                <a:schemeClr val="dk1"/>
              </a:solidFill>
              <a:latin typeface="Times New Roman"/>
              <a:ea typeface="Times New Roman"/>
              <a:cs typeface="Times New Roman"/>
              <a:sym typeface="Times New Roman"/>
            </a:endParaRPr>
          </a:p>
        </p:txBody>
      </p:sp>
      <p:pic>
        <p:nvPicPr>
          <p:cNvPr id="158" name="Google Shape;158;p4"/>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159" name="Google Shape;159;p4"/>
          <p:cNvPicPr preferRelativeResize="0"/>
          <p:nvPr/>
        </p:nvPicPr>
        <p:blipFill rotWithShape="1">
          <a:blip r:embed="rId3">
            <a:alphaModFix/>
          </a:blip>
          <a:srcRect/>
          <a:stretch/>
        </p:blipFill>
        <p:spPr>
          <a:xfrm>
            <a:off x="374381" y="331900"/>
            <a:ext cx="988523" cy="921123"/>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6521574" y="1227177"/>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d8dcd46ecb_2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6" name="Google Shape;166;g3d8dcd46ecb_2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7" name="Google Shape;167;g3d8dcd46ecb_2_7"/>
          <p:cNvSpPr txBox="1">
            <a:spLocks noGrp="1"/>
          </p:cNvSpPr>
          <p:nvPr>
            <p:ph type="title"/>
          </p:nvPr>
        </p:nvSpPr>
        <p:spPr>
          <a:xfrm>
            <a:off x="1421050" y="2061425"/>
            <a:ext cx="8596800" cy="28356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2667"/>
              <a:buNone/>
            </a:pPr>
            <a:r>
              <a:rPr lang="en-GB" sz="2144" b="1">
                <a:solidFill>
                  <a:schemeClr val="dk1"/>
                </a:solidFill>
                <a:latin typeface="Century Gothic"/>
                <a:ea typeface="Century Gothic"/>
                <a:cs typeface="Century Gothic"/>
                <a:sym typeface="Century Gothic"/>
              </a:rPr>
              <a:t>EYFS</a:t>
            </a: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2144" b="1">
                <a:solidFill>
                  <a:schemeClr val="dk1"/>
                </a:solidFill>
                <a:latin typeface="Century Gothic"/>
                <a:ea typeface="Century Gothic"/>
                <a:cs typeface="Century Gothic"/>
                <a:sym typeface="Century Gothic"/>
              </a:rPr>
              <a:t>Kobi </a:t>
            </a: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2144">
                <a:solidFill>
                  <a:schemeClr val="dk1"/>
                </a:solidFill>
                <a:latin typeface="Century Gothic"/>
                <a:ea typeface="Century Gothic"/>
                <a:cs typeface="Century Gothic"/>
                <a:sym typeface="Century Gothic"/>
              </a:rPr>
              <a:t>For his amazing effort this week in listening and following instructions </a:t>
            </a:r>
            <a:endParaRPr sz="2144">
              <a:solidFill>
                <a:schemeClr val="dk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667"/>
              <a:buNone/>
            </a:pP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Miss Barker</a:t>
            </a:r>
            <a:endParaRPr sz="1844" b="1">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590b5d5422_3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3" name="Google Shape;173;g3590b5d5422_3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4" name="Google Shape;174;g3590b5d5422_3_0"/>
          <p:cNvSpPr txBox="1"/>
          <p:nvPr/>
        </p:nvSpPr>
        <p:spPr>
          <a:xfrm>
            <a:off x="590550" y="2161975"/>
            <a:ext cx="11010900" cy="22926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Farah</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settling into KS2 so brilliantly! Being a role model, asking curious questions, and putting her best effort into all her work. </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0" name="Google Shape;180;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1" name="Google Shape;181;g3d8e6286da1_3_7"/>
          <p:cNvSpPr txBox="1"/>
          <p:nvPr/>
        </p:nvSpPr>
        <p:spPr>
          <a:xfrm>
            <a:off x="1315975" y="1769800"/>
            <a:ext cx="8938800" cy="2926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r>
              <a:rPr lang="en-GB" sz="2590" b="1" i="0" u="none" strike="noStrike" cap="none">
                <a:solidFill>
                  <a:srgbClr val="3F3F3F"/>
                </a:solidFill>
                <a:latin typeface="Century Gothic"/>
                <a:ea typeface="Century Gothic"/>
                <a:cs typeface="Century Gothic"/>
                <a:sym typeface="Century Gothic"/>
              </a:rPr>
              <a:t>Year 4</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390" b="1" i="0" u="none" strike="noStrike" cap="none">
                <a:solidFill>
                  <a:srgbClr val="3F3F3F"/>
                </a:solidFill>
                <a:latin typeface="Century Gothic"/>
                <a:ea typeface="Century Gothic"/>
                <a:cs typeface="Century Gothic"/>
                <a:sym typeface="Century Gothic"/>
              </a:rPr>
              <a:t>Zoe</a:t>
            </a:r>
            <a:endParaRPr sz="23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being an excellent model - showing respect, kindness, tolerance, responsibility and cooperation at all times - and displaying excellent listening skills.  </a:t>
            </a:r>
            <a:endParaRPr sz="13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590" b="1" i="0" u="none" strike="noStrike" cap="none">
                <a:solidFill>
                  <a:srgbClr val="3F3F3F"/>
                </a:solidFill>
                <a:latin typeface="Century Gothic"/>
                <a:ea typeface="Century Gothic"/>
                <a:cs typeface="Century Gothic"/>
                <a:sym typeface="Century Gothic"/>
              </a:rPr>
              <a:t>Mr Whear</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3b58471848d_1_0"/>
          <p:cNvSpPr txBox="1">
            <a:spLocks noGrp="1"/>
          </p:cNvSpPr>
          <p:nvPr>
            <p:ph type="body" idx="1"/>
          </p:nvPr>
        </p:nvSpPr>
        <p:spPr>
          <a:xfrm>
            <a:off x="259000" y="1588800"/>
            <a:ext cx="10123800" cy="38112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Teddie</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8400">
                <a:solidFill>
                  <a:schemeClr val="dk1"/>
                </a:solidFill>
                <a:latin typeface="Century Gothic"/>
                <a:ea typeface="Century Gothic"/>
                <a:cs typeface="Century Gothic"/>
                <a:sym typeface="Century Gothic"/>
              </a:rPr>
              <a:t>For working extremely hard on his handwriting to create a wonderful character description and for always being in the right place, at the right time and doing the right activity.</a:t>
            </a:r>
            <a:endParaRPr sz="84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63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88" name="Google Shape;188;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89" name="Google Shape;189;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0" name="Google Shape;190;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f06ed181f1_0_0"/>
          <p:cNvSpPr txBox="1">
            <a:spLocks noGrp="1"/>
          </p:cNvSpPr>
          <p:nvPr>
            <p:ph type="body" idx="1"/>
          </p:nvPr>
        </p:nvSpPr>
        <p:spPr>
          <a:xfrm>
            <a:off x="259000" y="1659200"/>
            <a:ext cx="10123800" cy="27855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00000"/>
              </a:lnSpc>
              <a:spcBef>
                <a:spcPts val="0"/>
              </a:spcBef>
              <a:spcAft>
                <a:spcPts val="0"/>
              </a:spcAft>
              <a:buSzPct val="42843"/>
              <a:buNone/>
            </a:pPr>
            <a:endParaRPr sz="3359" b="1">
              <a:solidFill>
                <a:srgbClr val="3F3F3F"/>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6000" b="1">
                <a:solidFill>
                  <a:srgbClr val="3F3F3F"/>
                </a:solidFill>
                <a:latin typeface="Century Gothic"/>
                <a:ea typeface="Century Gothic"/>
                <a:cs typeface="Century Gothic"/>
                <a:sym typeface="Century Gothic"/>
              </a:rPr>
              <a:t>Year 6</a:t>
            </a:r>
            <a:endParaRPr sz="6000" b="1">
              <a:solidFill>
                <a:srgbClr val="3F3F3F"/>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0400" b="1">
                <a:latin typeface="Century Gothic"/>
                <a:ea typeface="Century Gothic"/>
                <a:cs typeface="Century Gothic"/>
                <a:sym typeface="Century Gothic"/>
              </a:rPr>
              <a:t>Franzen</a:t>
            </a:r>
            <a:r>
              <a:rPr lang="en-GB" sz="7200" b="1">
                <a:solidFill>
                  <a:srgbClr val="3F3F3F"/>
                </a:solidFill>
                <a:latin typeface="Century Gothic"/>
                <a:ea typeface="Century Gothic"/>
                <a:cs typeface="Century Gothic"/>
                <a:sym typeface="Century Gothic"/>
              </a:rPr>
              <a:t/>
            </a:r>
            <a:br>
              <a:rPr lang="en-GB" sz="7200" b="1">
                <a:solidFill>
                  <a:srgbClr val="3F3F3F"/>
                </a:solidFill>
                <a:latin typeface="Century Gothic"/>
                <a:ea typeface="Century Gothic"/>
                <a:cs typeface="Century Gothic"/>
                <a:sym typeface="Century Gothic"/>
              </a:rPr>
            </a:br>
            <a:endParaRPr sz="7200" b="1">
              <a:solidFill>
                <a:srgbClr val="3F3F3F"/>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rgbClr val="3F3F3F"/>
                </a:solidFill>
                <a:latin typeface="Century Gothic"/>
                <a:ea typeface="Century Gothic"/>
                <a:cs typeface="Century Gothic"/>
                <a:sym typeface="Century Gothic"/>
              </a:rPr>
              <a:t>F</a:t>
            </a:r>
            <a:r>
              <a:rPr lang="en-GB" sz="7200" b="1">
                <a:latin typeface="Century Gothic"/>
                <a:ea typeface="Century Gothic"/>
                <a:cs typeface="Century Gothic"/>
                <a:sym typeface="Century Gothic"/>
              </a:rPr>
              <a:t>or showing great resilience all week and pushing her learning forward to another level.</a:t>
            </a:r>
            <a:endParaRPr sz="7200" b="1">
              <a:solidFill>
                <a:srgbClr val="3F3F3F"/>
              </a:solidFill>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275"/>
              <a:buFont typeface="Arial"/>
              <a:buNone/>
            </a:pPr>
            <a:endParaRPr sz="7200" b="1">
              <a:solidFill>
                <a:srgbClr val="3F3F3F"/>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rgbClr val="3F3F3F"/>
                </a:solidFill>
                <a:latin typeface="Century Gothic"/>
                <a:ea typeface="Century Gothic"/>
                <a:cs typeface="Century Gothic"/>
                <a:sym typeface="Century Gothic"/>
              </a:rPr>
              <a:t>Mr Cherfi</a:t>
            </a:r>
            <a:endParaRPr sz="7200" b="1">
              <a:solidFill>
                <a:srgbClr val="3F3F3F"/>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97" name="Google Shape;197;g3f06ed181f1_0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98" name="Google Shape;198;g3f06ed181f1_0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9" name="Google Shape;199;g3f06ed181f1_0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05" name="Google Shape;205;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06" name="Google Shape;206;p42"/>
          <p:cNvSpPr/>
          <p:nvPr/>
        </p:nvSpPr>
        <p:spPr>
          <a:xfrm>
            <a:off x="5054800" y="1286050"/>
            <a:ext cx="37458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Olly</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Harry</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Rakeb</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Deborah</a:t>
            </a:r>
            <a:endParaRPr sz="3000" b="1" i="0" u="none" strike="noStrike" cap="none">
              <a:solidFill>
                <a:srgbClr val="3F3F3F"/>
              </a:solidFill>
              <a:latin typeface="Century Gothic"/>
              <a:ea typeface="Century Gothic"/>
              <a:cs typeface="Century Gothic"/>
              <a:sym typeface="Century Gothic"/>
            </a:endParaRPr>
          </a:p>
        </p:txBody>
      </p:sp>
      <p:pic>
        <p:nvPicPr>
          <p:cNvPr id="207" name="Google Shape;207;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08" name="Google Shape;208;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15" name="Google Shape;215;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16" name="Google Shape;216;p17"/>
          <p:cNvPicPr preferRelativeResize="0"/>
          <p:nvPr/>
        </p:nvPicPr>
        <p:blipFill rotWithShape="1">
          <a:blip r:embed="rId4">
            <a:alphaModFix/>
          </a:blip>
          <a:srcRect/>
          <a:stretch/>
        </p:blipFill>
        <p:spPr>
          <a:xfrm>
            <a:off x="3921651" y="3677764"/>
            <a:ext cx="2033162" cy="1456125"/>
          </a:xfrm>
          <a:prstGeom prst="rect">
            <a:avLst/>
          </a:prstGeom>
          <a:noFill/>
          <a:ln>
            <a:noFill/>
          </a:ln>
        </p:spPr>
      </p:pic>
      <p:sp>
        <p:nvSpPr>
          <p:cNvPr id="217" name="Google Shape;217;p17"/>
          <p:cNvSpPr txBox="1"/>
          <p:nvPr/>
        </p:nvSpPr>
        <p:spPr>
          <a:xfrm>
            <a:off x="6194450" y="4929850"/>
            <a:ext cx="31308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GB" sz="1800" b="1" i="0" u="none" strike="noStrike" cap="none">
                <a:solidFill>
                  <a:schemeClr val="dk1"/>
                </a:solidFill>
                <a:latin typeface="Arial"/>
                <a:ea typeface="Arial"/>
                <a:cs typeface="Arial"/>
                <a:sym typeface="Arial"/>
              </a:rPr>
              <a:t>   Yusuf - Year 6</a:t>
            </a:r>
            <a:endParaRPr sz="1800" b="1" i="0" u="none" strike="noStrike" cap="none">
              <a:solidFill>
                <a:schemeClr val="dk1"/>
              </a:solidFill>
              <a:latin typeface="Arial"/>
              <a:ea typeface="Arial"/>
              <a:cs typeface="Arial"/>
              <a:sym typeface="Arial"/>
            </a:endParaRPr>
          </a:p>
        </p:txBody>
      </p:sp>
      <p:pic>
        <p:nvPicPr>
          <p:cNvPr id="218" name="Google Shape;218;p17"/>
          <p:cNvPicPr preferRelativeResize="0"/>
          <p:nvPr/>
        </p:nvPicPr>
        <p:blipFill rotWithShape="1">
          <a:blip r:embed="rId4">
            <a:alphaModFix/>
          </a:blip>
          <a:srcRect/>
          <a:stretch/>
        </p:blipFill>
        <p:spPr>
          <a:xfrm>
            <a:off x="790063" y="2950252"/>
            <a:ext cx="2033162" cy="1456125"/>
          </a:xfrm>
          <a:prstGeom prst="rect">
            <a:avLst/>
          </a:prstGeom>
          <a:noFill/>
          <a:ln>
            <a:noFill/>
          </a:ln>
        </p:spPr>
      </p:pic>
      <p:sp>
        <p:nvSpPr>
          <p:cNvPr id="219" name="Google Shape;219;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20" name="Google Shape;220;p17"/>
          <p:cNvPicPr preferRelativeResize="0"/>
          <p:nvPr/>
        </p:nvPicPr>
        <p:blipFill rotWithShape="1">
          <a:blip r:embed="rId4">
            <a:alphaModFix/>
          </a:blip>
          <a:srcRect/>
          <a:stretch/>
        </p:blipFill>
        <p:spPr>
          <a:xfrm>
            <a:off x="6861713" y="3142590"/>
            <a:ext cx="2033162" cy="1456125"/>
          </a:xfrm>
          <a:prstGeom prst="rect">
            <a:avLst/>
          </a:prstGeom>
          <a:noFill/>
          <a:ln>
            <a:noFill/>
          </a:ln>
        </p:spPr>
      </p:pic>
      <p:sp>
        <p:nvSpPr>
          <p:cNvPr id="221" name="Google Shape;221;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sp>
        <p:nvSpPr>
          <p:cNvPr id="222" name="Google Shape;222;p17"/>
          <p:cNvSpPr txBox="1"/>
          <p:nvPr/>
        </p:nvSpPr>
        <p:spPr>
          <a:xfrm>
            <a:off x="2248800" y="1964975"/>
            <a:ext cx="20769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Deborah - Y6</a:t>
            </a:r>
            <a:endParaRPr sz="1800" b="1" i="0" u="none" strike="noStrike" cap="none">
              <a:solidFill>
                <a:schemeClr val="dk1"/>
              </a:solidFill>
              <a:latin typeface="Arial"/>
              <a:ea typeface="Arial"/>
              <a:cs typeface="Arial"/>
              <a:sym typeface="Arial"/>
            </a:endParaRPr>
          </a:p>
        </p:txBody>
      </p:sp>
      <p:pic>
        <p:nvPicPr>
          <p:cNvPr id="223" name="Google Shape;223;p17"/>
          <p:cNvPicPr preferRelativeResize="0"/>
          <p:nvPr/>
        </p:nvPicPr>
        <p:blipFill rotWithShape="1">
          <a:blip r:embed="rId4">
            <a:alphaModFix/>
          </a:blip>
          <a:srcRect/>
          <a:stretch/>
        </p:blipFill>
        <p:spPr>
          <a:xfrm>
            <a:off x="2436901" y="556964"/>
            <a:ext cx="2033162" cy="1456125"/>
          </a:xfrm>
          <a:prstGeom prst="rect">
            <a:avLst/>
          </a:prstGeom>
          <a:noFill/>
          <a:ln>
            <a:noFill/>
          </a:ln>
        </p:spPr>
      </p:pic>
      <p:sp>
        <p:nvSpPr>
          <p:cNvPr id="224" name="Google Shape;224;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25" name="Google Shape;225;p17"/>
          <p:cNvSpPr txBox="1"/>
          <p:nvPr/>
        </p:nvSpPr>
        <p:spPr>
          <a:xfrm>
            <a:off x="305300" y="34290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26" name="Google Shape;226;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27" name="Google Shape;227;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28" name="Google Shape;228;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29" name="Google Shape;229;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30" name="Google Shape;230;p17"/>
          <p:cNvPicPr preferRelativeResize="0"/>
          <p:nvPr/>
        </p:nvPicPr>
        <p:blipFill rotWithShape="1">
          <a:blip r:embed="rId4">
            <a:alphaModFix/>
          </a:blip>
          <a:srcRect/>
          <a:stretch/>
        </p:blipFill>
        <p:spPr>
          <a:xfrm>
            <a:off x="5368189" y="614102"/>
            <a:ext cx="2033162" cy="1456125"/>
          </a:xfrm>
          <a:prstGeom prst="rect">
            <a:avLst/>
          </a:prstGeom>
          <a:noFill/>
          <a:ln>
            <a:noFill/>
          </a:ln>
        </p:spPr>
      </p:pic>
      <p:sp>
        <p:nvSpPr>
          <p:cNvPr id="231" name="Google Shape;231;p17"/>
          <p:cNvSpPr txBox="1"/>
          <p:nvPr/>
        </p:nvSpPr>
        <p:spPr>
          <a:xfrm>
            <a:off x="432500" y="4406375"/>
            <a:ext cx="2748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Renai-Mae - Year 4</a:t>
            </a:r>
            <a:endParaRPr sz="1800" b="1" i="0" u="none" strike="noStrike" cap="none">
              <a:solidFill>
                <a:schemeClr val="dk1"/>
              </a:solidFill>
              <a:latin typeface="Arial"/>
              <a:ea typeface="Arial"/>
              <a:cs typeface="Arial"/>
              <a:sym typeface="Arial"/>
            </a:endParaRPr>
          </a:p>
        </p:txBody>
      </p:sp>
      <p:sp>
        <p:nvSpPr>
          <p:cNvPr id="232" name="Google Shape;232;p17"/>
          <p:cNvSpPr txBox="1"/>
          <p:nvPr/>
        </p:nvSpPr>
        <p:spPr>
          <a:xfrm>
            <a:off x="5010613" y="1964975"/>
            <a:ext cx="2748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Jayden - Year 5</a:t>
            </a:r>
            <a:endParaRPr sz="1800" b="1" i="0" u="none" strike="noStrike" cap="none">
              <a:solidFill>
                <a:schemeClr val="dk1"/>
              </a:solidFill>
              <a:latin typeface="Arial"/>
              <a:ea typeface="Arial"/>
              <a:cs typeface="Arial"/>
              <a:sym typeface="Arial"/>
            </a:endParaRPr>
          </a:p>
        </p:txBody>
      </p:sp>
      <p:sp>
        <p:nvSpPr>
          <p:cNvPr id="233" name="Google Shape;233;p17"/>
          <p:cNvSpPr txBox="1"/>
          <p:nvPr/>
        </p:nvSpPr>
        <p:spPr>
          <a:xfrm>
            <a:off x="3757300" y="5282800"/>
            <a:ext cx="2748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Nicholas - Year 4</a:t>
            </a:r>
            <a:endParaRPr sz="1800" b="1" i="0" u="none" strike="noStrike" cap="none">
              <a:solidFill>
                <a:schemeClr val="dk1"/>
              </a:solidFill>
              <a:latin typeface="Arial"/>
              <a:ea typeface="Arial"/>
              <a:cs typeface="Arial"/>
              <a:sym typeface="Arial"/>
            </a:endParaRPr>
          </a:p>
        </p:txBody>
      </p:sp>
      <p:sp>
        <p:nvSpPr>
          <p:cNvPr id="234" name="Google Shape;234;p17"/>
          <p:cNvSpPr txBox="1"/>
          <p:nvPr/>
        </p:nvSpPr>
        <p:spPr>
          <a:xfrm>
            <a:off x="152400" y="152400"/>
            <a:ext cx="3000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Nicholas - Year 4</a:t>
            </a:r>
            <a:endParaRPr sz="1800" b="1" i="0" u="none" strike="noStrike" cap="none">
              <a:solidFill>
                <a:schemeClr val="dk1"/>
              </a:solidFill>
              <a:latin typeface="Arial"/>
              <a:ea typeface="Arial"/>
              <a:cs typeface="Arial"/>
              <a:sym typeface="Arial"/>
            </a:endParaRPr>
          </a:p>
        </p:txBody>
      </p:sp>
      <p:sp>
        <p:nvSpPr>
          <p:cNvPr id="235" name="Google Shape;235;p17"/>
          <p:cNvSpPr txBox="1"/>
          <p:nvPr/>
        </p:nvSpPr>
        <p:spPr>
          <a:xfrm>
            <a:off x="8507150" y="2426675"/>
            <a:ext cx="2640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Cecilia - Year 2</a:t>
            </a:r>
            <a:endParaRPr sz="1800" b="1" i="0" u="none" strike="noStrike" cap="none">
              <a:solidFill>
                <a:schemeClr val="dk1"/>
              </a:solidFill>
              <a:latin typeface="Arial"/>
              <a:ea typeface="Arial"/>
              <a:cs typeface="Arial"/>
              <a:sym typeface="Arial"/>
            </a:endParaRPr>
          </a:p>
        </p:txBody>
      </p:sp>
      <p:pic>
        <p:nvPicPr>
          <p:cNvPr id="236" name="Google Shape;236;p17"/>
          <p:cNvPicPr preferRelativeResize="0"/>
          <p:nvPr/>
        </p:nvPicPr>
        <p:blipFill rotWithShape="1">
          <a:blip r:embed="rId4">
            <a:alphaModFix/>
          </a:blip>
          <a:srcRect/>
          <a:stretch/>
        </p:blipFill>
        <p:spPr>
          <a:xfrm>
            <a:off x="8728363" y="828952"/>
            <a:ext cx="2033162" cy="1456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Leaders</a:t>
            </a:r>
            <a:endParaRPr>
              <a:solidFill>
                <a:schemeClr val="dk1"/>
              </a:solidFill>
            </a:endParaRPr>
          </a:p>
        </p:txBody>
      </p:sp>
      <p:pic>
        <p:nvPicPr>
          <p:cNvPr id="243" name="Google Shape;243;g3faa349454a_0_4"/>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44" name="Google Shape;244;g3faa349454a_0_4"/>
          <p:cNvSpPr txBox="1"/>
          <p:nvPr/>
        </p:nvSpPr>
        <p:spPr>
          <a:xfrm>
            <a:off x="5108300" y="2342975"/>
            <a:ext cx="6244500" cy="198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900" b="1">
                <a:solidFill>
                  <a:schemeClr val="dk1"/>
                </a:solidFill>
                <a:latin typeface="Century Gothic"/>
                <a:ea typeface="Century Gothic"/>
                <a:cs typeface="Century Gothic"/>
                <a:sym typeface="Century Gothic"/>
              </a:rPr>
              <a:t>Attendance Winners for this week:</a:t>
            </a:r>
            <a:endParaRPr sz="3900" b="1">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sz="3900" b="1">
                <a:solidFill>
                  <a:srgbClr val="FF0000"/>
                </a:solidFill>
                <a:latin typeface="Century Gothic"/>
                <a:ea typeface="Century Gothic"/>
                <a:cs typeface="Century Gothic"/>
                <a:sym typeface="Century Gothic"/>
              </a:rPr>
              <a:t>Year 3 with 100%</a:t>
            </a:r>
            <a:endParaRPr sz="3900" b="1">
              <a:solidFill>
                <a:srgbClr val="FF0000"/>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33a8f3736ad_1_0"/>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18th September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251" name="Google Shape;251;g33a8f3736ad_1_0"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252" name="Google Shape;252;g33a8f3736ad_1_0"/>
          <p:cNvPicPr preferRelativeResize="0"/>
          <p:nvPr/>
        </p:nvPicPr>
        <p:blipFill rotWithShape="1">
          <a:blip r:embed="rId4">
            <a:alphaModFix/>
          </a:blip>
          <a:srcRect/>
          <a:stretch/>
        </p:blipFill>
        <p:spPr>
          <a:xfrm>
            <a:off x="3431704" y="476672"/>
            <a:ext cx="5732555" cy="937289"/>
          </a:xfrm>
          <a:prstGeom prst="rect">
            <a:avLst/>
          </a:prstGeom>
          <a:noFill/>
          <a:ln>
            <a:noFill/>
          </a:ln>
        </p:spPr>
      </p:pic>
      <p:pic>
        <p:nvPicPr>
          <p:cNvPr id="253" name="Google Shape;253;g33a8f3736ad_1_0"/>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254" name="Google Shape;254;g33a8f3736ad_1_0"/>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3faa4d509af_1_0"/>
          <p:cNvSpPr txBox="1">
            <a:spLocks noGrp="1"/>
          </p:cNvSpPr>
          <p:nvPr>
            <p:ph type="ctrTitle"/>
          </p:nvPr>
        </p:nvSpPr>
        <p:spPr>
          <a:xfrm>
            <a:off x="1507075" y="522900"/>
            <a:ext cx="8238300" cy="1820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SzPts val="5400"/>
              <a:buNone/>
            </a:pPr>
            <a:endParaRPr/>
          </a:p>
        </p:txBody>
      </p:sp>
      <p:sp>
        <p:nvSpPr>
          <p:cNvPr id="261" name="Google Shape;261;g3faa4d509af_1_0"/>
          <p:cNvSpPr txBox="1"/>
          <p:nvPr/>
        </p:nvSpPr>
        <p:spPr>
          <a:xfrm>
            <a:off x="1448100" y="655750"/>
            <a:ext cx="9303300" cy="1690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Gospel</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Matthew 18:21-35</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‘I do not say to you seven times, but seventy times seven.’</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1500"/>
              <a:buFont typeface="Arial"/>
              <a:buNone/>
            </a:pPr>
            <a:endParaRPr sz="1500" b="0" i="0" u="none" strike="noStrike" cap="none">
              <a:solidFill>
                <a:schemeClr val="dk1"/>
              </a:solidFill>
              <a:latin typeface="Century Gothic"/>
              <a:ea typeface="Century Gothic"/>
              <a:cs typeface="Century Gothic"/>
              <a:sym typeface="Century Gothic"/>
            </a:endParaRPr>
          </a:p>
        </p:txBody>
      </p:sp>
      <p:pic>
        <p:nvPicPr>
          <p:cNvPr id="262" name="Google Shape;262;g3faa4d509af_1_0"/>
          <p:cNvPicPr preferRelativeResize="0"/>
          <p:nvPr/>
        </p:nvPicPr>
        <p:blipFill rotWithShape="1">
          <a:blip r:embed="rId3">
            <a:alphaModFix/>
          </a:blip>
          <a:srcRect/>
          <a:stretch/>
        </p:blipFill>
        <p:spPr>
          <a:xfrm>
            <a:off x="4693588" y="2345950"/>
            <a:ext cx="2804834" cy="42072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69" name="Google Shape;269;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391</Words>
  <Application>Microsoft Office PowerPoint</Application>
  <PresentationFormat>Widescreen</PresentationFormat>
  <Paragraphs>89</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Trebuchet MS</vt:lpstr>
      <vt:lpstr>Century Gothic</vt:lpstr>
      <vt:lpstr>Calibri</vt:lpstr>
      <vt:lpstr>Arial</vt:lpstr>
      <vt:lpstr>Noto Sans Symbols</vt:lpstr>
      <vt:lpstr>Times New Roman</vt:lpstr>
      <vt:lpstr>Facet</vt:lpstr>
      <vt:lpstr>PowerPoint Presentation</vt:lpstr>
      <vt:lpstr>PowerPoint Presentation</vt:lpstr>
      <vt:lpstr>EYFS Kobi  For his amazing effort this week in listening and following instructions   Miss Barker</vt:lpstr>
      <vt:lpstr>PowerPoint Presentation</vt:lpstr>
      <vt:lpstr>PowerPoint Presentation</vt:lpstr>
      <vt:lpstr>PowerPoint Presentation</vt:lpstr>
      <vt:lpstr>PowerPoint Presentation</vt:lpstr>
      <vt:lpstr>PowerPoint Presentation</vt:lpstr>
      <vt:lpstr>PowerPoint Presentation</vt:lpstr>
      <vt:lpstr>Attendance Weekly Leaders</vt:lpstr>
      <vt:lpstr>PowerPoint Presentation</vt:lpstr>
      <vt:lpstr>  </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1</cp:revision>
  <dcterms:created xsi:type="dcterms:W3CDTF">2015-01-15T13:45:53Z</dcterms:created>
  <dcterms:modified xsi:type="dcterms:W3CDTF">2026-09-18T08:50:47Z</dcterms:modified>
</cp:coreProperties>
</file>