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797675" cy="9926638"/>
  <p:embeddedFontLs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Trebuchet MS" panose="020B060302020202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S6ApBToh3ALLamXDF4mwWJeN10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3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92" y="3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1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590b5d5422_3_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g3590b5d5422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d8e6286da1_3_7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g3d8e6286da1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8e8cac009e_1_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g38e8cac009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b58471848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3b58471848d_1_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3b58471848d_1_0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7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p17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d14e1766c4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g3d14e1766c4_2_34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g3d14e1766c4_2_34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3a8f3736a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g33a8f3736ad_1_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g33a8f3736ad_1_0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eb91e12fc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3eb91e12fc3_0_11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g3eb91e12fc3_0_11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e89fe0d593_9_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g3e89fe0d593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e89fe0d593_9_141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g3e89fe0d593_9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fc700b20f8_2_6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2fc700b20f8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d8dcd46ecb_2_7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g3d8dcd46ecb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ed6aeeb14b_4_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g3ed6aeeb14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d8dcd46ec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g3d8dcd46ecb_2_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g3d8dcd46ecb_2_0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19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Google Shape;28;p19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" name="Google Shape;29;p19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" name="Google Shape;30;p19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1" name="Google Shape;31;p19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2" name="Google Shape;32;p19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9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2117">
                <a:alpha val="60000"/>
              </a:srgbClr>
            </a:solidFill>
            <a:ln>
              <a:noFill/>
            </a:ln>
          </p:spPr>
        </p:sp>
        <p:sp>
          <p:nvSpPr>
            <p:cNvPr id="34" name="Google Shape;34;p19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F8B67">
                <a:alpha val="60000"/>
              </a:srgbClr>
            </a:solidFill>
            <a:ln>
              <a:noFill/>
            </a:ln>
          </p:spPr>
        </p:sp>
        <p:sp>
          <p:nvSpPr>
            <p:cNvPr id="35" name="Google Shape;35;p1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</p:sp>
        <p:sp>
          <p:nvSpPr>
            <p:cNvPr id="36" name="Google Shape;36;p1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9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8;p19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8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8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9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9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03" name="Google Shape;103;p29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7" name="Google Shape;107;p2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9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0" i="0" u="none" strike="noStrike" cap="none">
              <a:solidFill>
                <a:srgbClr val="EF8B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0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0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3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8" name="Google Shape;118;p31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31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7" name="Google Shape;127;p32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3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3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3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4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4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3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20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7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18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18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" name="Google Shape;13;p18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4" name="Google Shape;14;p18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1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8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2117">
                <a:alpha val="60000"/>
              </a:srgbClr>
            </a:solidFill>
            <a:ln>
              <a:noFill/>
            </a:ln>
          </p:spPr>
        </p:sp>
        <p:sp>
          <p:nvSpPr>
            <p:cNvPr id="17" name="Google Shape;17;p1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F8B67">
                <a:alpha val="60000"/>
              </a:srgbClr>
            </a:solidFill>
            <a:ln>
              <a:noFill/>
            </a:ln>
          </p:spPr>
        </p:sp>
        <p:sp>
          <p:nvSpPr>
            <p:cNvPr id="18" name="Google Shape;18;p18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</p:sp>
        <p:sp>
          <p:nvSpPr>
            <p:cNvPr id="19" name="Google Shape;19;p1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1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2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2999656" y="5085184"/>
            <a:ext cx="6400800" cy="1415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Whole School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Week </a:t>
            </a:r>
            <a:endParaRPr sz="36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Friday 19th June 2026  </a:t>
            </a: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9" name="Google Shape;149;p1" descr="C:\Users\chinkson\AppData\Local\Microsoft\Windows\INetCache\Content.Word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6337" y="1700809"/>
            <a:ext cx="2837855" cy="292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1704" y="476672"/>
            <a:ext cx="5732554" cy="937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4512" y="260649"/>
            <a:ext cx="1028691" cy="95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351" y="188640"/>
            <a:ext cx="1110431" cy="1034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g3590b5d5422_3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3590b5d5422_3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3590b5d5422_3_0"/>
          <p:cNvSpPr txBox="1"/>
          <p:nvPr/>
        </p:nvSpPr>
        <p:spPr>
          <a:xfrm>
            <a:off x="590550" y="4334350"/>
            <a:ext cx="11010900" cy="22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43"/>
              <a:buFont typeface="Arial"/>
              <a:buNone/>
            </a:pPr>
            <a:r>
              <a:rPr lang="en-GB" sz="3237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 3</a:t>
            </a:r>
            <a:endParaRPr sz="3237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43"/>
              <a:buFont typeface="Arial"/>
              <a:buNone/>
            </a:pPr>
            <a:endParaRPr sz="2337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43"/>
              <a:buFont typeface="Arial"/>
              <a:buNone/>
            </a:pPr>
            <a:r>
              <a:rPr lang="en-GB" sz="2337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Whole Class</a:t>
            </a:r>
            <a:endParaRPr sz="2337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43"/>
              <a:buFont typeface="Arial"/>
              <a:buNone/>
            </a:pPr>
            <a:endParaRPr sz="2337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43"/>
              <a:buFont typeface="Arial"/>
              <a:buNone/>
            </a:pPr>
            <a:r>
              <a:rPr lang="en-GB" sz="2337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working really hard in your assessments and a fabulous class assembly!</a:t>
            </a:r>
            <a:endParaRPr sz="2337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74"/>
              <a:buFont typeface="Arial"/>
              <a:buNone/>
            </a:pPr>
            <a:r>
              <a:rPr lang="en-GB" sz="2174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Miss Hickey</a:t>
            </a:r>
            <a:endParaRPr sz="2174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8" name="Google Shape;228;g3590b5d5422_3_0" title="IMG_072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9631" y="259525"/>
            <a:ext cx="5372733" cy="402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g3d8e6286da1_3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3d8e6286da1_3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3d8e6286da1_3_7"/>
          <p:cNvSpPr txBox="1"/>
          <p:nvPr/>
        </p:nvSpPr>
        <p:spPr>
          <a:xfrm>
            <a:off x="1346125" y="4490150"/>
            <a:ext cx="8938800" cy="19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0"/>
              <a:buFont typeface="Arial"/>
              <a:buNone/>
            </a:pPr>
            <a:r>
              <a:rPr lang="en-GB" sz="279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 4</a:t>
            </a:r>
            <a:endParaRPr sz="2790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0"/>
              <a:buFont typeface="Arial"/>
              <a:buNone/>
            </a:pPr>
            <a:endParaRPr sz="1690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0"/>
              <a:buFont typeface="Arial"/>
              <a:buNone/>
            </a:pPr>
            <a:r>
              <a:rPr lang="en-GB" sz="169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putting it altogether: working hard, controlling his emotions and adopting a positive approach to group activities. </a:t>
            </a:r>
            <a:endParaRPr sz="1690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0"/>
              <a:buFont typeface="Arial"/>
              <a:buNone/>
            </a:pPr>
            <a:endParaRPr sz="1390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0"/>
              <a:buFont typeface="Arial"/>
              <a:buNone/>
            </a:pPr>
            <a:endParaRPr sz="1590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0"/>
              <a:buFont typeface="Arial"/>
              <a:buNone/>
            </a:pPr>
            <a:r>
              <a:rPr lang="en-GB" sz="159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Mr Whear</a:t>
            </a:r>
            <a:endParaRPr sz="1590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"/>
              <a:buFont typeface="Arial"/>
              <a:buNone/>
            </a:pPr>
            <a:endParaRPr sz="1040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6" name="Google Shape;236;g3d8e6286da1_3_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5381" y="304800"/>
            <a:ext cx="3139012" cy="418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38e8cac009e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38e8cac009e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38e8cac009e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450" y="4831688"/>
            <a:ext cx="2684575" cy="201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38e8cac009e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8212" y="4897019"/>
            <a:ext cx="2445327" cy="1833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38e8cac009e_1_0"/>
          <p:cNvPicPr preferRelativeResize="0"/>
          <p:nvPr/>
        </p:nvPicPr>
        <p:blipFill rotWithShape="1">
          <a:blip r:embed="rId6">
            <a:alphaModFix/>
          </a:blip>
          <a:srcRect t="2591" r="4471"/>
          <a:stretch/>
        </p:blipFill>
        <p:spPr>
          <a:xfrm>
            <a:off x="8628650" y="4921415"/>
            <a:ext cx="2334300" cy="1785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8e8cac009e_1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48128" y="4876550"/>
            <a:ext cx="2564962" cy="192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8e8cac009e_1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49850" y="172025"/>
            <a:ext cx="5443598" cy="408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38e8cac009e_1_0"/>
          <p:cNvSpPr txBox="1"/>
          <p:nvPr/>
        </p:nvSpPr>
        <p:spPr>
          <a:xfrm>
            <a:off x="0" y="1341425"/>
            <a:ext cx="2786700" cy="28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Year 5 were real-world scientists, exploring life cycles and nature first-hand. They investigated Living Things and Their Environment at Kew Gardens and compared it to native species at our local Voysey Gardens. This hands-on experience perfectly brought their science curriculum to life</a:t>
            </a:r>
            <a:r>
              <a:rPr lang="en-GB" sz="1400" b="0" i="0" u="none" strike="noStrike" cap="none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!</a:t>
            </a:r>
            <a:r>
              <a:rPr lang="en-GB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9" name="Google Shape;249;g38e8cac009e_1_0"/>
          <p:cNvSpPr txBox="1"/>
          <p:nvPr/>
        </p:nvSpPr>
        <p:spPr>
          <a:xfrm>
            <a:off x="2052800" y="4300596"/>
            <a:ext cx="75804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0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Year 5 Super Scientists!</a:t>
            </a:r>
            <a:endParaRPr sz="3600" b="0" i="0" u="none" strike="noStrike" cap="none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b58471848d_1_0"/>
          <p:cNvSpPr txBox="1">
            <a:spLocks noGrp="1"/>
          </p:cNvSpPr>
          <p:nvPr>
            <p:ph type="body" idx="1"/>
          </p:nvPr>
        </p:nvSpPr>
        <p:spPr>
          <a:xfrm>
            <a:off x="259000" y="4262350"/>
            <a:ext cx="10123800" cy="23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2843"/>
              <a:buNone/>
            </a:pPr>
            <a:endParaRPr sz="3359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7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 6</a:t>
            </a:r>
            <a:endParaRPr sz="7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7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en-GB" sz="7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8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Whole Class</a:t>
            </a:r>
            <a:endParaRPr sz="8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7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7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representing the school brilliantly during our Residential Trip</a:t>
            </a:r>
            <a:endParaRPr sz="7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7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7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Mr Cherfi</a:t>
            </a:r>
            <a:endParaRPr sz="7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"/>
              <a:buFont typeface="Arial"/>
              <a:buNone/>
            </a:pPr>
            <a:endParaRPr sz="8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"/>
              <a:buFont typeface="Arial"/>
              <a:buNone/>
            </a:pPr>
            <a:endParaRPr sz="6641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"/>
              <a:buNone/>
            </a:pPr>
            <a:endParaRPr sz="6333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"/>
              <a:buNone/>
            </a:pPr>
            <a:endParaRPr sz="6641"/>
          </a:p>
          <a:p>
            <a:pPr marL="45720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"/>
              <a:buNone/>
            </a:pPr>
            <a:endParaRPr sz="56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6" name="Google Shape;256;g3b58471848d_1_0"/>
          <p:cNvPicPr preferRelativeResize="0"/>
          <p:nvPr/>
        </p:nvPicPr>
        <p:blipFill rotWithShape="1">
          <a:blip r:embed="rId3">
            <a:alphaModFix/>
          </a:blip>
          <a:srcRect l="-142480" r="142480"/>
          <a:stretch/>
        </p:blipFill>
        <p:spPr>
          <a:xfrm>
            <a:off x="152400" y="152400"/>
            <a:ext cx="2679308" cy="400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3b58471848d_1_0" title="IMG_0424.HEI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2533" y="203050"/>
            <a:ext cx="5276733" cy="395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2"/>
          <p:cNvSpPr txBox="1">
            <a:spLocks noGrp="1"/>
          </p:cNvSpPr>
          <p:nvPr>
            <p:ph type="title"/>
          </p:nvPr>
        </p:nvSpPr>
        <p:spPr>
          <a:xfrm>
            <a:off x="3575720" y="332656"/>
            <a:ext cx="5328600" cy="7647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GB" sz="4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Readers</a:t>
            </a:r>
            <a:endParaRPr/>
          </a:p>
        </p:txBody>
      </p:sp>
      <p:pic>
        <p:nvPicPr>
          <p:cNvPr id="263" name="Google Shape;263;p42" descr="C:\Users\lherman\AppData\Local\Microsoft\Windows\Temporary Internet Files\Content.Outlook\790V5TZ6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504" y="337195"/>
            <a:ext cx="800021" cy="746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4217" y="347415"/>
            <a:ext cx="798645" cy="749873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2"/>
          <p:cNvSpPr/>
          <p:nvPr/>
        </p:nvSpPr>
        <p:spPr>
          <a:xfrm>
            <a:off x="718300" y="1874700"/>
            <a:ext cx="8986500" cy="31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Y1 - Giniayah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Y2 - Kai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Y3 - Whole Class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Y4 - Savannah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Y5 - Chloe and Mimi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Y6 - Not this week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6" name="Google Shape;26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8690" y="4760122"/>
            <a:ext cx="3672408" cy="1818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287" y="66994"/>
            <a:ext cx="988523" cy="921123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7"/>
          <p:cNvSpPr txBox="1"/>
          <p:nvPr/>
        </p:nvSpPr>
        <p:spPr>
          <a:xfrm>
            <a:off x="6194450" y="4929850"/>
            <a:ext cx="313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5" name="Google Shape;275;p17"/>
          <p:cNvSpPr txBox="1"/>
          <p:nvPr/>
        </p:nvSpPr>
        <p:spPr>
          <a:xfrm>
            <a:off x="7350725" y="4353325"/>
            <a:ext cx="1377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Lola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Year 3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2063" y="3111152"/>
            <a:ext cx="2033162" cy="145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7"/>
          <p:cNvSpPr txBox="1"/>
          <p:nvPr/>
        </p:nvSpPr>
        <p:spPr>
          <a:xfrm>
            <a:off x="8019575" y="4032775"/>
            <a:ext cx="16548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 b="1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78" name="Google Shape;27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0988" y="3000527"/>
            <a:ext cx="2033162" cy="145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7"/>
          <p:cNvSpPr txBox="1"/>
          <p:nvPr/>
        </p:nvSpPr>
        <p:spPr>
          <a:xfrm>
            <a:off x="679000" y="5998875"/>
            <a:ext cx="307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 b="1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0" name="Google Shape;280;p17"/>
          <p:cNvSpPr txBox="1"/>
          <p:nvPr/>
        </p:nvSpPr>
        <p:spPr>
          <a:xfrm>
            <a:off x="3335150" y="4525075"/>
            <a:ext cx="246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Kurtny</a:t>
            </a:r>
            <a:endParaRPr sz="1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Year 2</a:t>
            </a:r>
            <a:endParaRPr sz="17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7"/>
          <p:cNvSpPr txBox="1"/>
          <p:nvPr/>
        </p:nvSpPr>
        <p:spPr>
          <a:xfrm>
            <a:off x="2712700" y="1964975"/>
            <a:ext cx="1044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Kai</a:t>
            </a:r>
            <a:endParaRPr sz="1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Year 2</a:t>
            </a:r>
            <a:r>
              <a:rPr lang="en-GB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92526" y="556964"/>
            <a:ext cx="2033162" cy="145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7"/>
          <p:cNvSpPr txBox="1"/>
          <p:nvPr/>
        </p:nvSpPr>
        <p:spPr>
          <a:xfrm>
            <a:off x="6253275" y="1366800"/>
            <a:ext cx="3002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900" b="1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4" name="Google Shape;284;p17"/>
          <p:cNvSpPr txBox="1"/>
          <p:nvPr/>
        </p:nvSpPr>
        <p:spPr>
          <a:xfrm>
            <a:off x="2952100" y="3429000"/>
            <a:ext cx="3002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900" b="1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5" name="Google Shape;285;p17"/>
          <p:cNvSpPr txBox="1"/>
          <p:nvPr/>
        </p:nvSpPr>
        <p:spPr>
          <a:xfrm>
            <a:off x="3624288" y="6106800"/>
            <a:ext cx="116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7"/>
          <p:cNvSpPr txBox="1"/>
          <p:nvPr/>
        </p:nvSpPr>
        <p:spPr>
          <a:xfrm>
            <a:off x="6031825" y="6106788"/>
            <a:ext cx="165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7"/>
          <p:cNvSpPr txBox="1"/>
          <p:nvPr/>
        </p:nvSpPr>
        <p:spPr>
          <a:xfrm>
            <a:off x="7730425" y="6054900"/>
            <a:ext cx="16548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8" name="Google Shape;288;p17"/>
          <p:cNvSpPr txBox="1"/>
          <p:nvPr/>
        </p:nvSpPr>
        <p:spPr>
          <a:xfrm>
            <a:off x="5954800" y="1612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5776" y="306052"/>
            <a:ext cx="2033162" cy="145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7"/>
          <p:cNvSpPr txBox="1"/>
          <p:nvPr/>
        </p:nvSpPr>
        <p:spPr>
          <a:xfrm>
            <a:off x="5445225" y="1964975"/>
            <a:ext cx="1165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Regina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Year 6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8351" y="556977"/>
            <a:ext cx="2033162" cy="145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7"/>
          <p:cNvSpPr txBox="1"/>
          <p:nvPr/>
        </p:nvSpPr>
        <p:spPr>
          <a:xfrm>
            <a:off x="8728375" y="2364675"/>
            <a:ext cx="151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</a:rPr>
              <a:t>Mrs Tusting</a:t>
            </a:r>
            <a:endParaRPr sz="18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d14e1766c4_2_34"/>
          <p:cNvSpPr txBox="1">
            <a:spLocks noGrp="1"/>
          </p:cNvSpPr>
          <p:nvPr>
            <p:ph type="title"/>
          </p:nvPr>
        </p:nvSpPr>
        <p:spPr>
          <a:xfrm>
            <a:off x="653700" y="266700"/>
            <a:ext cx="81456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en-GB"/>
              <a:t>Attendance Weekly Leaders Summer Term:</a:t>
            </a:r>
            <a:endParaRPr/>
          </a:p>
        </p:txBody>
      </p:sp>
      <p:pic>
        <p:nvPicPr>
          <p:cNvPr id="299" name="Google Shape;299;g3d14e1766c4_2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050" y="1539075"/>
            <a:ext cx="2547652" cy="326182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0" name="Google Shape;300;g3d14e1766c4_2_34"/>
          <p:cNvSpPr txBox="1"/>
          <p:nvPr/>
        </p:nvSpPr>
        <p:spPr>
          <a:xfrm>
            <a:off x="3518675" y="5609975"/>
            <a:ext cx="456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Winners of the Pitch this Friday -  Nursery</a:t>
            </a: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01" name="Google Shape;301;g3d14e1766c4_2_34"/>
          <p:cNvPicPr preferRelativeResize="0"/>
          <p:nvPr/>
        </p:nvPicPr>
        <p:blipFill rotWithShape="1">
          <a:blip r:embed="rId4">
            <a:alphaModFix/>
          </a:blip>
          <a:srcRect r="58652"/>
          <a:stretch/>
        </p:blipFill>
        <p:spPr>
          <a:xfrm>
            <a:off x="3612550" y="1188513"/>
            <a:ext cx="3031431" cy="396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d14e1766c4_2_34"/>
          <p:cNvPicPr preferRelativeResize="0"/>
          <p:nvPr/>
        </p:nvPicPr>
        <p:blipFill rotWithShape="1">
          <a:blip r:embed="rId4">
            <a:alphaModFix/>
          </a:blip>
          <a:srcRect l="83750"/>
          <a:stretch/>
        </p:blipFill>
        <p:spPr>
          <a:xfrm>
            <a:off x="6643981" y="1188513"/>
            <a:ext cx="1191346" cy="396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3a8f3736ad_1_0"/>
          <p:cNvSpPr txBox="1">
            <a:spLocks noGrp="1"/>
          </p:cNvSpPr>
          <p:nvPr>
            <p:ph type="subTitle" idx="1"/>
          </p:nvPr>
        </p:nvSpPr>
        <p:spPr>
          <a:xfrm>
            <a:off x="2999656" y="5085184"/>
            <a:ext cx="6400800" cy="14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Whole School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Week </a:t>
            </a:r>
            <a:endParaRPr sz="36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Friday 19th June 2026</a:t>
            </a: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9" name="Google Shape;309;g33a8f3736ad_1_0" descr="C:\Users\chinkson\AppData\Local\Microsoft\Windows\INetCache\Content.Word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6337" y="1700809"/>
            <a:ext cx="2837855" cy="292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33a8f3736ad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1704" y="476672"/>
            <a:ext cx="5732555" cy="937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33a8f3736ad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4512" y="260649"/>
            <a:ext cx="1028691" cy="95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33a8f3736ad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351" y="188640"/>
            <a:ext cx="1110431" cy="1034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eb91e12fc3_0_11"/>
          <p:cNvSpPr txBox="1"/>
          <p:nvPr/>
        </p:nvSpPr>
        <p:spPr>
          <a:xfrm>
            <a:off x="4555775" y="328875"/>
            <a:ext cx="4848000" cy="59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1" i="0" u="none" strike="noStrike" cap="none">
                <a:solidFill>
                  <a:srgbClr val="38761D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As we gather together, we pray for all those who have suffered because of the Grenfell Tower fire nine years ago.</a:t>
            </a:r>
            <a:endParaRPr sz="1700" b="0" i="0" u="none" strike="noStrike" cap="none">
              <a:solidFill>
                <a:srgbClr val="38761D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81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GB" sz="2300" b="1" i="0" u="none" strike="noStrike" cap="none">
                <a:solidFill>
                  <a:srgbClr val="38761D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We pray for all the residents of Grenfell Tower. We pray particularly for those who have suffered injury, those who have died, and all the residents who were left without a home, families who lost their loved ones and the entire community that has been affected.</a:t>
            </a:r>
            <a:endParaRPr sz="2300" b="1" i="0" u="none" strike="noStrike" cap="none">
              <a:solidFill>
                <a:srgbClr val="38761D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51"/>
              </a:spcBef>
              <a:spcAft>
                <a:spcPts val="0"/>
              </a:spcAft>
              <a:buClr>
                <a:schemeClr val="dk1"/>
              </a:buClr>
              <a:buSzPts val="3680"/>
              <a:buFont typeface="Arial"/>
              <a:buNone/>
            </a:pPr>
            <a:endParaRPr sz="2000" b="0" i="0" u="none" strike="noStrike" cap="none">
              <a:solidFill>
                <a:srgbClr val="3E5D0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81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rgbClr val="38761D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9" name="Google Shape;159;g3eb91e12fc3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224" y="525125"/>
            <a:ext cx="3225475" cy="453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3eb91e12fc3_0_11"/>
          <p:cNvSpPr txBox="1"/>
          <p:nvPr/>
        </p:nvSpPr>
        <p:spPr>
          <a:xfrm>
            <a:off x="2582400" y="5627725"/>
            <a:ext cx="5615700" cy="9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We will now have 72 seconds of silence for 72 lives lost.</a:t>
            </a:r>
            <a:endParaRPr sz="21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3e89fe0d593_9_0" descr="C:\Users\lherman\AppData\Local\Microsoft\Windows\Temporary Internet Files\Content.Outlook\790V5TZ6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668" y="334971"/>
            <a:ext cx="1008112" cy="94090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3e89fe0d593_9_0"/>
          <p:cNvSpPr/>
          <p:nvPr/>
        </p:nvSpPr>
        <p:spPr>
          <a:xfrm>
            <a:off x="2063552" y="334971"/>
            <a:ext cx="8814300" cy="31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Father who art in Heaven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Hallowed be Thy Name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Thy Kingdom come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Thy will be done on Earth as it is in Heaven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Give us this day our daily bread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forgive us our trespasses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As we forgive those who trespass against 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lead us not into temptation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But deliver us from evil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Amen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g3e89fe0d593_9_0" descr="Blog | Mary, Mother of the Chur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5840" y="3789040"/>
            <a:ext cx="3335005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e89fe0d593_9_0" descr="C:\Users\lherman\AppData\Local\Microsoft\Windows\Temporary Internet Files\Content.Outlook\790V5TZ6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0496" y="360822"/>
            <a:ext cx="1008112" cy="940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3e89fe0d593_9_141" descr="Mary, Mother Of Jesus Madonna, PNG, 588x792px, Mary, Art, Ave Maria, Child  Jesus, Christianity Download Fre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7863" y="404664"/>
            <a:ext cx="2109187" cy="240558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3e89fe0d593_9_141"/>
          <p:cNvSpPr txBox="1">
            <a:spLocks noGrp="1"/>
          </p:cNvSpPr>
          <p:nvPr>
            <p:ph type="body" idx="1"/>
          </p:nvPr>
        </p:nvSpPr>
        <p:spPr>
          <a:xfrm>
            <a:off x="3347051" y="774620"/>
            <a:ext cx="5125200" cy="58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Hail Mary, Full of Grace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Lord is with Thee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Blessed are Thou amongst women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Blessed is the fruit of Thy womb, Jesus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Holy Mary , Mother of God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Pray for us sinners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Now and in the hour of our death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Amen</a:t>
            </a:r>
            <a:endParaRPr sz="28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5" name="Google Shape;175;g3e89fe0d593_9_141" descr="Mary, Mother of Jesus – Dioces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76320" y="4243415"/>
            <a:ext cx="2520280" cy="235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e89fe0d593_9_1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3e89fe0d593_9_1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923" y="188640"/>
            <a:ext cx="988523" cy="921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"/>
          <p:cNvSpPr/>
          <p:nvPr/>
        </p:nvSpPr>
        <p:spPr>
          <a:xfrm>
            <a:off x="2135560" y="764704"/>
            <a:ext cx="6048672" cy="4839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 Mary’s School Prayer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Holy Mary,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Mother and Patron of our school, 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Turn your eyes of mercy towards us,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that we may love God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all our hearts!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 we imitate the tenderness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your Son, Jesus,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showing love and respect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each person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ourselves as children of God.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Guided by the Holy Spirit,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 we create the school,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where Mercy and Compassion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the centre of our lives.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Amen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3" name="Google Shape;18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381" y="331900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9575" y="2009900"/>
            <a:ext cx="2779625" cy="3440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2fc700b20f8_2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2fc700b20f8_2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381" y="331900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2fc700b20f8_2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6280" y="2924944"/>
            <a:ext cx="2847080" cy="352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fc700b20f8_2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6600" y="968275"/>
            <a:ext cx="6704976" cy="523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g3d8dcd46ecb_2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3d8dcd46ecb_2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3d8dcd46ecb_2_7"/>
          <p:cNvSpPr txBox="1">
            <a:spLocks noGrp="1"/>
          </p:cNvSpPr>
          <p:nvPr>
            <p:ph type="title"/>
          </p:nvPr>
        </p:nvSpPr>
        <p:spPr>
          <a:xfrm>
            <a:off x="1421050" y="4887075"/>
            <a:ext cx="8596800" cy="1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4394"/>
              <a:buNone/>
            </a:pPr>
            <a:r>
              <a:rPr lang="en-GB" sz="2144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Reception</a:t>
            </a:r>
            <a:endParaRPr sz="2144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4631"/>
              <a:buNone/>
            </a:pPr>
            <a:r>
              <a:rPr lang="en-GB" sz="1844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her excellent writing this week in both Literacy and RE lessons. We are all so proud of you!</a:t>
            </a:r>
            <a:endParaRPr sz="1544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4631"/>
              <a:buNone/>
            </a:pPr>
            <a:r>
              <a:rPr lang="en-GB" sz="1844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Miss Barker</a:t>
            </a:r>
            <a:endParaRPr sz="1844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1" name="Google Shape;201;g3d8dcd46ecb_2_7" title="Matild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2681" y="823600"/>
            <a:ext cx="3107456" cy="414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3d8dcd46ecb_2_7" title="IMG_4887[1]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1512" y="858800"/>
            <a:ext cx="3054647" cy="4072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3ed6aeeb14b_4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3ed6aeeb14b_4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3ed6aeeb14b_4_0"/>
          <p:cNvSpPr txBox="1">
            <a:spLocks noGrp="1"/>
          </p:cNvSpPr>
          <p:nvPr>
            <p:ph type="title"/>
          </p:nvPr>
        </p:nvSpPr>
        <p:spPr>
          <a:xfrm>
            <a:off x="1421050" y="4448075"/>
            <a:ext cx="8596800" cy="2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</a:pP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</a:pPr>
            <a:r>
              <a:rPr lang="en-GB" sz="2144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 1</a:t>
            </a:r>
            <a:endParaRPr sz="2144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</a:pPr>
            <a:r>
              <a:rPr lang="en-GB" sz="2144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having such a positive week, being a super helper and bringing Football fun and knowledge to our class!</a:t>
            </a:r>
            <a:endParaRPr sz="2144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</a:pPr>
            <a:endParaRPr sz="1844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</a:pPr>
            <a:r>
              <a:rPr lang="en-GB" sz="1844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Miss Flashman</a:t>
            </a:r>
            <a:endParaRPr sz="1844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0" name="Google Shape;210;g3ed6aeeb14b_4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65731" y="595850"/>
            <a:ext cx="3107456" cy="414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d8dcd46ecb_2_0"/>
          <p:cNvSpPr txBox="1">
            <a:spLocks noGrp="1"/>
          </p:cNvSpPr>
          <p:nvPr>
            <p:ph type="title"/>
          </p:nvPr>
        </p:nvSpPr>
        <p:spPr>
          <a:xfrm>
            <a:off x="1728934" y="4654563"/>
            <a:ext cx="85968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 2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" name="Google Shape;217;g3d8dcd46ecb_2_0"/>
          <p:cNvSpPr txBox="1">
            <a:spLocks noGrp="1"/>
          </p:cNvSpPr>
          <p:nvPr>
            <p:ph type="body" idx="1"/>
          </p:nvPr>
        </p:nvSpPr>
        <p:spPr>
          <a:xfrm>
            <a:off x="1728925" y="5335000"/>
            <a:ext cx="8596800" cy="1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672"/>
              <a:buNone/>
            </a:pPr>
            <a:r>
              <a:rPr lang="en-GB" sz="1590" b="1">
                <a:latin typeface="Century Gothic"/>
                <a:ea typeface="Century Gothic"/>
                <a:cs typeface="Century Gothic"/>
                <a:sym typeface="Century Gothic"/>
              </a:rPr>
              <a:t>For their detailed artwork and learning how to print from a picture. </a:t>
            </a:r>
            <a:endParaRPr sz="159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672"/>
              <a:buNone/>
            </a:pPr>
            <a:r>
              <a:rPr lang="en-GB" sz="1590" b="1">
                <a:latin typeface="Century Gothic"/>
                <a:ea typeface="Century Gothic"/>
                <a:cs typeface="Century Gothic"/>
                <a:sym typeface="Century Gothic"/>
              </a:rPr>
              <a:t>VERY IMPRESSIVE!</a:t>
            </a:r>
            <a:endParaRPr sz="159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672"/>
              <a:buNone/>
            </a:pPr>
            <a:r>
              <a:rPr lang="en-GB" sz="1590" b="1">
                <a:latin typeface="Century Gothic"/>
                <a:ea typeface="Century Gothic"/>
                <a:cs typeface="Century Gothic"/>
                <a:sym typeface="Century Gothic"/>
              </a:rPr>
              <a:t>Mrs Cummings </a:t>
            </a:r>
            <a:endParaRPr sz="159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8" name="Google Shape;218;g3d8dcd46ecb_2_0" title="IMG_5457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839723" y="806399"/>
            <a:ext cx="3976428" cy="298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3d8dcd46ecb_2_0" title="IMG_5458[1]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71975" y="1089025"/>
            <a:ext cx="3702851" cy="277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3d8dcd46ecb_2_0" title="IMG_5459[1]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7415027" y="866249"/>
            <a:ext cx="3685724" cy="276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Orange Red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535</Words>
  <Application>Microsoft Office PowerPoint</Application>
  <PresentationFormat>Widescreen</PresentationFormat>
  <Paragraphs>109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Century Gothic</vt:lpstr>
      <vt:lpstr>Calibri</vt:lpstr>
      <vt:lpstr>Arial</vt:lpstr>
      <vt:lpstr>Comic Sans MS</vt:lpstr>
      <vt:lpstr>Noto Sans Symbols</vt:lpstr>
      <vt:lpstr>Times New Roman</vt:lpstr>
      <vt:lpstr>Trebuchet MS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Reception For her excellent writing this week in both Literacy and RE lessons. We are all so proud of you! Miss Barker</vt:lpstr>
      <vt:lpstr> Year 1 For having such a positive week, being a super helper and bringing Football fun and knowledge to our class!  Miss Flashman</vt:lpstr>
      <vt:lpstr>Year 2</vt:lpstr>
      <vt:lpstr>PowerPoint Presentation</vt:lpstr>
      <vt:lpstr>PowerPoint Presentation</vt:lpstr>
      <vt:lpstr>PowerPoint Presentation</vt:lpstr>
      <vt:lpstr>PowerPoint Presentation</vt:lpstr>
      <vt:lpstr>Star Readers</vt:lpstr>
      <vt:lpstr>PowerPoint Presentation</vt:lpstr>
      <vt:lpstr>Attendance Weekly Leaders Summer Term: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smusto</dc:creator>
  <cp:lastModifiedBy>M Tusting</cp:lastModifiedBy>
  <cp:revision>2</cp:revision>
  <dcterms:created xsi:type="dcterms:W3CDTF">2015-01-15T13:45:53Z</dcterms:created>
  <dcterms:modified xsi:type="dcterms:W3CDTF">2026-06-19T09:54:10Z</dcterms:modified>
</cp:coreProperties>
</file>