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797675" cy="9926638"/>
  <p:embeddedFontLs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Trebuchet MS" panose="020B060302020202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hwg5fVuz3Dt1Ehz9eOE6NYEPX8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3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92" y="3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1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d8e6286da1_3_7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g3d8e6286da1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8e8cac009e_1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g38e8cac009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b5847184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3b58471848d_1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3b58471848d_1_0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2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17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p17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d14e1766c4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3d14e1766c4_2_34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g3d14e1766c4_2_34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3a8f3736a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33a8f3736ad_1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g33a8f3736ad_1_0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fc700b20f8_2_6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fc700b20f8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c6093c3d02_5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g3c6093c3d02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d8dcd46ecb_2_7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g3d8dcd46ecb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d8dcd46ec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3d8dcd46ecb_2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g3d8dcd46ecb_2_0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90b5d5422_3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g3590b5d542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19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Google Shape;28;p19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29;p19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" name="Google Shape;30;p19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1" name="Google Shape;31;p19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2" name="Google Shape;32;p19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9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2117">
                <a:alpha val="60000"/>
              </a:srgbClr>
            </a:solidFill>
            <a:ln>
              <a:noFill/>
            </a:ln>
          </p:spPr>
        </p:sp>
        <p:sp>
          <p:nvSpPr>
            <p:cNvPr id="34" name="Google Shape;34;p19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F8B67">
                <a:alpha val="60000"/>
              </a:srgbClr>
            </a:solidFill>
            <a:ln>
              <a:noFill/>
            </a:ln>
          </p:spPr>
        </p:sp>
        <p:sp>
          <p:nvSpPr>
            <p:cNvPr id="35" name="Google Shape;35;p1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</p:sp>
        <p:sp>
          <p:nvSpPr>
            <p:cNvPr id="36" name="Google Shape;36;p1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9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19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8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8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9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9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3" name="Google Shape;103;p29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7" name="Google Shape;107;p2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9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EF8B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0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31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3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3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4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4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3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1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1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18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4" name="Google Shape;14;p18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1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8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2117">
                <a:alpha val="60000"/>
              </a:srgbClr>
            </a:solidFill>
            <a:ln>
              <a:noFill/>
            </a:ln>
          </p:spPr>
        </p:sp>
        <p:sp>
          <p:nvSpPr>
            <p:cNvPr id="17" name="Google Shape;17;p1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F8B67">
                <a:alpha val="60000"/>
              </a:srgbClr>
            </a:solidFill>
            <a:ln>
              <a:noFill/>
            </a:ln>
          </p:spPr>
        </p:sp>
        <p:sp>
          <p:nvSpPr>
            <p:cNvPr id="18" name="Google Shape;18;p18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</p:sp>
        <p:sp>
          <p:nvSpPr>
            <p:cNvPr id="19" name="Google Shape;19;p1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1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3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2999656" y="5085184"/>
            <a:ext cx="6400800" cy="1415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School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Week </a:t>
            </a:r>
            <a:endParaRPr sz="3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Friday 24th April 2026  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9" name="Google Shape;149;p1" descr="C:\Users\chinkson\AppData\Local\Microsoft\Windows\INetCache\Content.Word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6337" y="1700809"/>
            <a:ext cx="2837855" cy="292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1704" y="476672"/>
            <a:ext cx="5732554" cy="93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4512" y="260649"/>
            <a:ext cx="1028691" cy="95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351" y="188640"/>
            <a:ext cx="1110431" cy="103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1087" y="5420795"/>
            <a:ext cx="1101233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30808" y="5450959"/>
            <a:ext cx="1101233" cy="6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g3d8e6286da1_3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d8e6286da1_3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d8e6286da1_3_7"/>
          <p:cNvSpPr txBox="1">
            <a:spLocks noGrp="1"/>
          </p:cNvSpPr>
          <p:nvPr>
            <p:ph type="body" idx="1"/>
          </p:nvPr>
        </p:nvSpPr>
        <p:spPr>
          <a:xfrm>
            <a:off x="1336850" y="4485375"/>
            <a:ext cx="8938800" cy="19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54"/>
              <a:buNone/>
            </a:pPr>
            <a:r>
              <a:rPr lang="en-GB" sz="1390" b="1">
                <a:latin typeface="Century Gothic"/>
                <a:ea typeface="Century Gothic"/>
                <a:cs typeface="Century Gothic"/>
                <a:sym typeface="Century Gothic"/>
              </a:rPr>
              <a:t>Year 4</a:t>
            </a:r>
            <a:endParaRPr sz="139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54"/>
              <a:buNone/>
            </a:pPr>
            <a:r>
              <a:rPr lang="en-GB" sz="1390" b="1">
                <a:latin typeface="Century Gothic"/>
                <a:ea typeface="Century Gothic"/>
                <a:cs typeface="Century Gothic"/>
                <a:sym typeface="Century Gothic"/>
              </a:rPr>
              <a:t>For wanting to improve and then doing it!</a:t>
            </a:r>
            <a:endParaRPr sz="139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54"/>
              <a:buNone/>
            </a:pPr>
            <a:endParaRPr sz="139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54"/>
              <a:buNone/>
            </a:pPr>
            <a:r>
              <a:rPr lang="en-GB" sz="1390" b="1">
                <a:latin typeface="Century Gothic"/>
                <a:ea typeface="Century Gothic"/>
                <a:cs typeface="Century Gothic"/>
                <a:sym typeface="Century Gothic"/>
              </a:rPr>
              <a:t>Handwriting, concentration on independent work and contributions in class</a:t>
            </a:r>
            <a:endParaRPr sz="139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54"/>
              <a:buNone/>
            </a:pPr>
            <a:endParaRPr sz="139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54"/>
              <a:buNone/>
            </a:pPr>
            <a:r>
              <a:rPr lang="en-GB" sz="1390" b="1">
                <a:latin typeface="Century Gothic"/>
                <a:ea typeface="Century Gothic"/>
                <a:cs typeface="Century Gothic"/>
                <a:sym typeface="Century Gothic"/>
              </a:rPr>
              <a:t>Listening and behaviour choices  </a:t>
            </a:r>
            <a:endParaRPr sz="139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54"/>
              <a:buNone/>
            </a:pPr>
            <a:endParaRPr sz="139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54"/>
              <a:buNone/>
            </a:pPr>
            <a:endParaRPr sz="139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54"/>
              <a:buNone/>
            </a:pPr>
            <a:endParaRPr sz="139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54"/>
              <a:buNone/>
            </a:pPr>
            <a:r>
              <a:rPr lang="en-GB" sz="1390" b="1">
                <a:latin typeface="Century Gothic"/>
                <a:ea typeface="Century Gothic"/>
                <a:cs typeface="Century Gothic"/>
                <a:sym typeface="Century Gothic"/>
              </a:rPr>
              <a:t>Mr Whear</a:t>
            </a:r>
            <a:endParaRPr sz="139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92"/>
              <a:buFont typeface="Arial"/>
              <a:buNone/>
            </a:pPr>
            <a:endParaRPr sz="104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3" name="Google Shape;233;g3d8e6286da1_3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9601" y="639150"/>
            <a:ext cx="2733274" cy="364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d8e6286da1_3_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7600" y="520200"/>
            <a:ext cx="2733274" cy="364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38e8cac009e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38e8cac009e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38e8cac009e_1_0"/>
          <p:cNvSpPr txBox="1">
            <a:spLocks noGrp="1"/>
          </p:cNvSpPr>
          <p:nvPr>
            <p:ph type="body" idx="1"/>
          </p:nvPr>
        </p:nvSpPr>
        <p:spPr>
          <a:xfrm>
            <a:off x="1111025" y="4608525"/>
            <a:ext cx="8938800" cy="21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2843"/>
              <a:buNone/>
            </a:pPr>
            <a:endParaRPr sz="3359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"/>
              <a:buFont typeface="Arial"/>
              <a:buNone/>
            </a:pPr>
            <a:r>
              <a:rPr lang="en-GB" sz="7200" b="1">
                <a:solidFill>
                  <a:srgbClr val="99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5</a:t>
            </a:r>
            <a:endParaRPr sz="7200" b="1">
              <a:solidFill>
                <a:srgbClr val="99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6600" b="1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5800" b="1">
              <a:solidFill>
                <a:srgbClr val="00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"/>
              <a:buFont typeface="Arial"/>
              <a:buNone/>
            </a:pPr>
            <a:r>
              <a:rPr lang="en-GB" sz="7200" b="1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 brilliant week and attitude to learning - making the right choices and working really hard to improve in all areas of our learning journey.</a:t>
            </a:r>
            <a:endParaRPr sz="7200" b="1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"/>
              <a:buFont typeface="Arial"/>
              <a:buNone/>
            </a:pPr>
            <a:endParaRPr sz="6641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"/>
              <a:buFont typeface="Arial"/>
              <a:buNone/>
            </a:pPr>
            <a:r>
              <a:rPr lang="en-GB" sz="6641" b="1">
                <a:solidFill>
                  <a:srgbClr val="9900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Mrs Bakali</a:t>
            </a:r>
            <a:endParaRPr sz="6641" b="1">
              <a:solidFill>
                <a:srgbClr val="9900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endParaRPr sz="6333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endParaRPr sz="6641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"/>
              <a:buNone/>
            </a:pPr>
            <a:endParaRPr sz="56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2" name="Google Shape;242;g38e8cac009e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7225" y="857400"/>
            <a:ext cx="2507464" cy="3751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b58471848d_1_0"/>
          <p:cNvSpPr txBox="1">
            <a:spLocks noGrp="1"/>
          </p:cNvSpPr>
          <p:nvPr>
            <p:ph type="body" idx="1"/>
          </p:nvPr>
        </p:nvSpPr>
        <p:spPr>
          <a:xfrm>
            <a:off x="259000" y="4262350"/>
            <a:ext cx="10123800" cy="23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2843"/>
              <a:buNone/>
            </a:pPr>
            <a:endParaRPr sz="3359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7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6</a:t>
            </a:r>
            <a:endParaRPr sz="7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7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7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7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exceptional improvement in attendance, behaviour, attitude and learning. </a:t>
            </a:r>
            <a:endParaRPr sz="7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7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GB" sz="7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Mr Cherfi</a:t>
            </a:r>
            <a:endParaRPr sz="72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"/>
              <a:buFont typeface="Arial"/>
              <a:buNone/>
            </a:pPr>
            <a:endParaRPr sz="8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"/>
              <a:buFont typeface="Arial"/>
              <a:buNone/>
            </a:pPr>
            <a:endParaRPr sz="6641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endParaRPr sz="6333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"/>
              <a:buNone/>
            </a:pPr>
            <a:endParaRPr sz="6641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"/>
              <a:buNone/>
            </a:pPr>
            <a:endParaRPr sz="56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9" name="Google Shape;249;g3b58471848d_1_0"/>
          <p:cNvPicPr preferRelativeResize="0"/>
          <p:nvPr/>
        </p:nvPicPr>
        <p:blipFill rotWithShape="1">
          <a:blip r:embed="rId3">
            <a:alphaModFix/>
          </a:blip>
          <a:srcRect l="-142480" r="142480"/>
          <a:stretch/>
        </p:blipFill>
        <p:spPr>
          <a:xfrm>
            <a:off x="152400" y="152400"/>
            <a:ext cx="2679308" cy="400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3b58471848d_1_0" title="IMG_3583.HEIC"/>
          <p:cNvPicPr preferRelativeResize="0"/>
          <p:nvPr/>
        </p:nvPicPr>
        <p:blipFill rotWithShape="1">
          <a:blip r:embed="rId4">
            <a:alphaModFix/>
          </a:blip>
          <a:srcRect l="11265" t="8398" r="7809" b="20796"/>
          <a:stretch/>
        </p:blipFill>
        <p:spPr>
          <a:xfrm>
            <a:off x="3762800" y="525075"/>
            <a:ext cx="3116210" cy="3635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>
            <a:spLocks noGrp="1"/>
          </p:cNvSpPr>
          <p:nvPr>
            <p:ph type="title"/>
          </p:nvPr>
        </p:nvSpPr>
        <p:spPr>
          <a:xfrm>
            <a:off x="3575720" y="332656"/>
            <a:ext cx="5328600" cy="7647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 sz="4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Readers</a:t>
            </a:r>
            <a:endParaRPr/>
          </a:p>
        </p:txBody>
      </p:sp>
      <p:sp>
        <p:nvSpPr>
          <p:cNvPr id="256" name="Google Shape;256;p42"/>
          <p:cNvSpPr/>
          <p:nvPr/>
        </p:nvSpPr>
        <p:spPr>
          <a:xfrm>
            <a:off x="10488488" y="5171122"/>
            <a:ext cx="189900" cy="189900"/>
          </a:xfrm>
          <a:prstGeom prst="ellipse">
            <a:avLst/>
          </a:prstGeom>
          <a:solidFill>
            <a:schemeClr val="dk1"/>
          </a:solidFill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7" name="Google Shape;257;p42"/>
          <p:cNvSpPr/>
          <p:nvPr/>
        </p:nvSpPr>
        <p:spPr>
          <a:xfrm>
            <a:off x="10959457" y="5136648"/>
            <a:ext cx="189900" cy="189900"/>
          </a:xfrm>
          <a:prstGeom prst="ellipse">
            <a:avLst/>
          </a:prstGeom>
          <a:solidFill>
            <a:schemeClr val="dk1"/>
          </a:solidFill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8" name="Google Shape;258;p42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504" y="337195"/>
            <a:ext cx="800021" cy="746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217" y="347415"/>
            <a:ext cx="798645" cy="74987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2"/>
          <p:cNvSpPr/>
          <p:nvPr/>
        </p:nvSpPr>
        <p:spPr>
          <a:xfrm>
            <a:off x="718300" y="1874700"/>
            <a:ext cx="8986500" cy="3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Y1 - Lamek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Y2 - Mai-Mariam 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Y3 - Sarah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Y4 - Not this week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Y5 - Yusuf 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Y6 - Eden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1" name="Google Shape;261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8265" y="2067597"/>
            <a:ext cx="3672408" cy="181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5149" y="4532751"/>
            <a:ext cx="3683280" cy="2135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287" y="66994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3338" y="3716839"/>
            <a:ext cx="2033162" cy="14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7"/>
          <p:cNvSpPr txBox="1"/>
          <p:nvPr/>
        </p:nvSpPr>
        <p:spPr>
          <a:xfrm>
            <a:off x="6189225" y="5704950"/>
            <a:ext cx="313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2" name="Google Shape;272;p17"/>
          <p:cNvSpPr txBox="1"/>
          <p:nvPr/>
        </p:nvSpPr>
        <p:spPr>
          <a:xfrm>
            <a:off x="3427650" y="5259975"/>
            <a:ext cx="3962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 George’s Day 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7"/>
          <p:cNvSpPr txBox="1"/>
          <p:nvPr/>
        </p:nvSpPr>
        <p:spPr>
          <a:xfrm>
            <a:off x="5801875" y="5460950"/>
            <a:ext cx="300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7"/>
          <p:cNvSpPr txBox="1"/>
          <p:nvPr/>
        </p:nvSpPr>
        <p:spPr>
          <a:xfrm>
            <a:off x="4069475" y="1892675"/>
            <a:ext cx="333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6863" y="2948739"/>
            <a:ext cx="2033162" cy="145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0063" y="1892664"/>
            <a:ext cx="2033162" cy="14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7"/>
          <p:cNvSpPr txBox="1"/>
          <p:nvPr/>
        </p:nvSpPr>
        <p:spPr>
          <a:xfrm>
            <a:off x="1355800" y="3716850"/>
            <a:ext cx="173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8" name="Google Shape;278;p17"/>
          <p:cNvSpPr txBox="1"/>
          <p:nvPr/>
        </p:nvSpPr>
        <p:spPr>
          <a:xfrm>
            <a:off x="7510900" y="4293625"/>
            <a:ext cx="1733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Kian - Y5  </a:t>
            </a:r>
            <a:endParaRPr sz="1800" b="1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9" name="Google Shape;27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7413" y="238914"/>
            <a:ext cx="2033162" cy="14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7"/>
          <p:cNvSpPr txBox="1"/>
          <p:nvPr/>
        </p:nvSpPr>
        <p:spPr>
          <a:xfrm>
            <a:off x="4715050" y="1892675"/>
            <a:ext cx="18489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GB" sz="1800" b="1">
                <a:solidFill>
                  <a:schemeClr val="dk1"/>
                </a:solidFill>
              </a:rPr>
              <a:t>Ayda - Y1</a:t>
            </a:r>
            <a:endParaRPr sz="1800" b="1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1" name="Google Shape;28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2213" y="4597339"/>
            <a:ext cx="2033162" cy="14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7"/>
          <p:cNvSpPr txBox="1"/>
          <p:nvPr/>
        </p:nvSpPr>
        <p:spPr>
          <a:xfrm>
            <a:off x="1148025" y="5998875"/>
            <a:ext cx="2609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Mrs Bakali </a:t>
            </a:r>
            <a:endParaRPr sz="1800" b="1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3" name="Google Shape;283;p17"/>
          <p:cNvSpPr txBox="1"/>
          <p:nvPr/>
        </p:nvSpPr>
        <p:spPr>
          <a:xfrm>
            <a:off x="290200" y="3227750"/>
            <a:ext cx="3002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9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Anika - Y1 </a:t>
            </a:r>
            <a:endParaRPr sz="1900" b="1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4" name="Google Shape;28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038" y="436539"/>
            <a:ext cx="2033162" cy="14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7"/>
          <p:cNvSpPr txBox="1"/>
          <p:nvPr/>
        </p:nvSpPr>
        <p:spPr>
          <a:xfrm>
            <a:off x="7510900" y="1970000"/>
            <a:ext cx="270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</a:rPr>
              <a:t>Elly - Y5</a:t>
            </a:r>
            <a:endParaRPr sz="1800" b="1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d14e1766c4_2_34"/>
          <p:cNvSpPr txBox="1">
            <a:spLocks noGrp="1"/>
          </p:cNvSpPr>
          <p:nvPr>
            <p:ph type="title"/>
          </p:nvPr>
        </p:nvSpPr>
        <p:spPr>
          <a:xfrm>
            <a:off x="653700" y="266700"/>
            <a:ext cx="81456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en-GB"/>
              <a:t>Attendance Weekly Leaders Summer Term:</a:t>
            </a:r>
            <a:endParaRPr/>
          </a:p>
        </p:txBody>
      </p:sp>
      <p:pic>
        <p:nvPicPr>
          <p:cNvPr id="292" name="Google Shape;292;g3d14e1766c4_2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850" y="1456925"/>
            <a:ext cx="2199226" cy="29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3d14e1766c4_2_34" title="attendance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4400" y="1043100"/>
            <a:ext cx="6007675" cy="456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a8f3736ad_1_0"/>
          <p:cNvSpPr txBox="1">
            <a:spLocks noGrp="1"/>
          </p:cNvSpPr>
          <p:nvPr>
            <p:ph type="subTitle" idx="1"/>
          </p:nvPr>
        </p:nvSpPr>
        <p:spPr>
          <a:xfrm>
            <a:off x="2999656" y="5085184"/>
            <a:ext cx="6400800" cy="14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School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Week </a:t>
            </a:r>
            <a:endParaRPr sz="3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Friday 20th March  2026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0" name="Google Shape;300;g33a8f3736ad_1_0" descr="C:\Users\chinkson\AppData\Local\Microsoft\Windows\INetCache\Content.Word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6337" y="1700809"/>
            <a:ext cx="2837855" cy="292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3a8f3736ad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1704" y="476672"/>
            <a:ext cx="5732555" cy="93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3a8f3736ad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4512" y="260649"/>
            <a:ext cx="1028691" cy="95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3a8f3736ad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351" y="188640"/>
            <a:ext cx="1110431" cy="103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33a8f3736ad_1_0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1087" y="5420795"/>
            <a:ext cx="1101233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33a8f3736ad_1_0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30808" y="5450959"/>
            <a:ext cx="1101233" cy="6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668" y="334971"/>
            <a:ext cx="1008112" cy="94090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"/>
          <p:cNvSpPr/>
          <p:nvPr/>
        </p:nvSpPr>
        <p:spPr>
          <a:xfrm>
            <a:off x="2063552" y="334971"/>
            <a:ext cx="881428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Father who art in Heaven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Hallowed be Thy Name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Thy Kingdom come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Thy will be done on Earth as it is in Heaven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Give us this day our daily bread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forgive us our trespasses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we forgive those who trespass against 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lead us not into temptation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 deliver us from evil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Amen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2" descr="Blog | Mary, Mother of the Chu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5840" y="3789040"/>
            <a:ext cx="3335005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0496" y="360822"/>
            <a:ext cx="1008112" cy="94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" descr="Mary, Mother Of Jesus Madonna, PNG, 588x792px, Mary, Art, Ave Maria, Child  Jesus, Christianity Download Fre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7863" y="404664"/>
            <a:ext cx="2109187" cy="240558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"/>
          <p:cNvSpPr txBox="1">
            <a:spLocks noGrp="1"/>
          </p:cNvSpPr>
          <p:nvPr>
            <p:ph type="body" idx="1"/>
          </p:nvPr>
        </p:nvSpPr>
        <p:spPr>
          <a:xfrm>
            <a:off x="3347051" y="774620"/>
            <a:ext cx="5125214" cy="5802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Hail Mary, Full of Grace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Lord is with Thee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Blessed are Thou amongst women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Blessed is the fruit of Thy womb, Jesus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Holy Mary , Mother of God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Pray for us sinners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Now and in the hour of our death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Amen</a:t>
            </a:r>
            <a:endParaRPr sz="28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9" name="Google Shape;169;p3" descr="Mary, Mother of Jesus – Dioces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76320" y="4243415"/>
            <a:ext cx="2520280" cy="235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923" y="188640"/>
            <a:ext cx="988523" cy="921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"/>
          <p:cNvSpPr/>
          <p:nvPr/>
        </p:nvSpPr>
        <p:spPr>
          <a:xfrm>
            <a:off x="2135560" y="764704"/>
            <a:ext cx="6048672" cy="4839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 Mary’s School Prayer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Holy Mary,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Mother and Patron of our school, 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Turn your eyes of mercy towards us,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that we may love God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all our hearts!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 we imitate the tenderness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your Son, Jesus,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showing love and respect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each person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ourselves as children of God.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Guided by the Holy Spirit,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 we create the school,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where Mercy and Compassion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the centre of our lives.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Amen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7" name="Google Shape;17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381" y="331900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6280" y="2924944"/>
            <a:ext cx="2847079" cy="352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2fc700b20f8_2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fc700b20f8_2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381" y="331900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2fc700b20f8_2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6280" y="2924944"/>
            <a:ext cx="2847080" cy="352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2fc700b20f8_2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6600" y="968275"/>
            <a:ext cx="6704976" cy="523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c6093c3d02_5_0"/>
          <p:cNvSpPr txBox="1">
            <a:spLocks noGrp="1"/>
          </p:cNvSpPr>
          <p:nvPr>
            <p:ph type="body" idx="1"/>
          </p:nvPr>
        </p:nvSpPr>
        <p:spPr>
          <a:xfrm>
            <a:off x="1110275" y="4255975"/>
            <a:ext cx="10119600" cy="2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 sz="5908" b="1">
                <a:latin typeface="Century Gothic"/>
                <a:ea typeface="Century Gothic"/>
                <a:cs typeface="Century Gothic"/>
                <a:sym typeface="Century Gothic"/>
              </a:rPr>
              <a:t>Reception</a:t>
            </a:r>
            <a:endParaRPr sz="5908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0201"/>
              <a:buFont typeface="Arial"/>
              <a:buNone/>
            </a:pPr>
            <a:endParaRPr sz="4776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3795"/>
              <a:buNone/>
            </a:pPr>
            <a:r>
              <a:rPr lang="en-GB" sz="4258" b="1">
                <a:latin typeface="Century Gothic"/>
                <a:ea typeface="Century Gothic"/>
                <a:cs typeface="Century Gothic"/>
                <a:sym typeface="Century Gothic"/>
              </a:rPr>
              <a:t>For being the kindest and happiest boy the past two years in EYFS and making so much progress with his development in all areas of learning. We will miss you.</a:t>
            </a:r>
            <a:endParaRPr sz="4258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4360"/>
              <a:buNone/>
            </a:pPr>
            <a:endParaRPr sz="1525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1866"/>
              <a:buNone/>
            </a:pPr>
            <a:r>
              <a:rPr lang="en-GB" sz="3437" b="1">
                <a:latin typeface="Century Gothic"/>
                <a:ea typeface="Century Gothic"/>
                <a:cs typeface="Century Gothic"/>
                <a:sym typeface="Century Gothic"/>
              </a:rPr>
              <a:t>Miss Barker, Mrs Duggan, Miss Gana, Mrs M and Mrs Cummings</a:t>
            </a:r>
            <a:endParaRPr sz="3437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3" name="Google Shape;193;g3c6093c3d02_5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3c6093c3d02_5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3c6093c3d02_5_0" title="Deni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1068" y="0"/>
            <a:ext cx="2963381" cy="39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3c6093c3d02_5_0" title="IMG_3338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8675" y="87338"/>
            <a:ext cx="2347361" cy="312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3c6093c3d02_5_0" title="IMG_334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59070">
            <a:off x="495701" y="2391578"/>
            <a:ext cx="2101199" cy="280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3c6093c3d02_5_0" title="IMG_334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90300" y="163325"/>
            <a:ext cx="2101198" cy="2801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3c6093c3d02_5_0" title="IMG_334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60238" y="1064005"/>
            <a:ext cx="4075249" cy="305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c6093c3d02_5_0" title="IMG_3352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859834">
            <a:off x="9715056" y="2765024"/>
            <a:ext cx="2030787" cy="270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g3d8dcd46ecb_2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3d8dcd46ecb_2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3d8dcd46ecb_2_7"/>
          <p:cNvSpPr txBox="1">
            <a:spLocks noGrp="1"/>
          </p:cNvSpPr>
          <p:nvPr>
            <p:ph type="body" idx="1"/>
          </p:nvPr>
        </p:nvSpPr>
        <p:spPr>
          <a:xfrm>
            <a:off x="1507825" y="5079207"/>
            <a:ext cx="8596800" cy="10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56471"/>
              <a:buNone/>
            </a:pPr>
            <a:r>
              <a:rPr lang="en-GB" sz="1700" b="1">
                <a:latin typeface="Century Gothic"/>
                <a:ea typeface="Century Gothic"/>
                <a:cs typeface="Century Gothic"/>
                <a:sym typeface="Century Gothic"/>
              </a:rPr>
              <a:t>Year 1</a:t>
            </a:r>
            <a:endParaRPr sz="1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56471"/>
              <a:buNone/>
            </a:pPr>
            <a:r>
              <a:rPr lang="en-GB" sz="1700" b="1">
                <a:latin typeface="Century Gothic"/>
                <a:ea typeface="Century Gothic"/>
                <a:cs typeface="Century Gothic"/>
                <a:sym typeface="Century Gothic"/>
              </a:rPr>
              <a:t>For working so hard to make positive choices in bthe classroom and coming back to school with a wonderful attitude to learning. </a:t>
            </a:r>
            <a:endParaRPr sz="1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56471"/>
              <a:buNone/>
            </a:pPr>
            <a:r>
              <a:rPr lang="en-GB" sz="1700" b="1">
                <a:latin typeface="Century Gothic"/>
                <a:ea typeface="Century Gothic"/>
                <a:cs typeface="Century Gothic"/>
                <a:sym typeface="Century Gothic"/>
              </a:rPr>
              <a:t>Miss Flashman</a:t>
            </a:r>
            <a:endParaRPr sz="17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8" name="Google Shape;208;g3d8dcd46ecb_2_7" title="IMG_165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1325" y="917450"/>
            <a:ext cx="2830851" cy="377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d8dcd46ecb_2_7" title="IMG_3142.JPG"/>
          <p:cNvPicPr preferRelativeResize="0"/>
          <p:nvPr/>
        </p:nvPicPr>
        <p:blipFill rotWithShape="1">
          <a:blip r:embed="rId5">
            <a:alphaModFix/>
          </a:blip>
          <a:srcRect l="20232" t="13761" r="7691" b="14000"/>
          <a:stretch/>
        </p:blipFill>
        <p:spPr>
          <a:xfrm>
            <a:off x="5752775" y="913337"/>
            <a:ext cx="2830851" cy="378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d8dcd46ecb_2_0"/>
          <p:cNvSpPr txBox="1">
            <a:spLocks noGrp="1"/>
          </p:cNvSpPr>
          <p:nvPr>
            <p:ph type="title"/>
          </p:nvPr>
        </p:nvSpPr>
        <p:spPr>
          <a:xfrm>
            <a:off x="1797609" y="4842750"/>
            <a:ext cx="85968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GB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2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Google Shape;216;g3d8dcd46ecb_2_0"/>
          <p:cNvSpPr txBox="1">
            <a:spLocks noGrp="1"/>
          </p:cNvSpPr>
          <p:nvPr>
            <p:ph type="body" idx="1"/>
          </p:nvPr>
        </p:nvSpPr>
        <p:spPr>
          <a:xfrm>
            <a:off x="1797600" y="5409457"/>
            <a:ext cx="8596800" cy="10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</a:pPr>
            <a:r>
              <a:rPr lang="en-GB" sz="1700" b="1">
                <a:latin typeface="Century Gothic"/>
                <a:ea typeface="Century Gothic"/>
                <a:cs typeface="Century Gothic"/>
                <a:sym typeface="Century Gothic"/>
              </a:rPr>
              <a:t>For his improved oracy skills, this pupil has been contributing to whole class discussions and is now standing up to read his work aloud!</a:t>
            </a:r>
            <a:endParaRPr sz="1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</a:pPr>
            <a:r>
              <a:rPr lang="en-GB" sz="1700" b="1">
                <a:latin typeface="Century Gothic"/>
                <a:ea typeface="Century Gothic"/>
                <a:cs typeface="Century Gothic"/>
                <a:sym typeface="Century Gothic"/>
              </a:rPr>
              <a:t>Miss Sweet</a:t>
            </a:r>
            <a:endParaRPr sz="17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7" name="Google Shape;217;g3d8dcd46ecb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5538" y="494850"/>
            <a:ext cx="3260924" cy="434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g3590b5d5422_3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590b5d5422_3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590b5d5422_3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0481" y="206700"/>
            <a:ext cx="3171825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590b5d5422_3_0"/>
          <p:cNvSpPr txBox="1"/>
          <p:nvPr/>
        </p:nvSpPr>
        <p:spPr>
          <a:xfrm>
            <a:off x="1110274" y="4800826"/>
            <a:ext cx="10119600" cy="16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GB" sz="2043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Year 3</a:t>
            </a:r>
            <a:endParaRPr sz="2043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GB" sz="2043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always being ready to learn and giving every lesson your all! You set a fantastic example to everyone around you and consistently try your very best in everything you do. Keep shining! </a:t>
            </a:r>
            <a:endParaRPr sz="2043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525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525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GB" sz="2174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Miss Hickey</a:t>
            </a:r>
            <a:endParaRPr sz="2174" b="1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Orange Red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</Words>
  <Application>Microsoft Office PowerPoint</Application>
  <PresentationFormat>Widescreen</PresentationFormat>
  <Paragraphs>107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Century Gothic</vt:lpstr>
      <vt:lpstr>Calibri</vt:lpstr>
      <vt:lpstr>Arial</vt:lpstr>
      <vt:lpstr>Noto Sans Symbols</vt:lpstr>
      <vt:lpstr>Comic Sans MS</vt:lpstr>
      <vt:lpstr>Times New Roman</vt:lpstr>
      <vt:lpstr>Trebuchet MS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2</vt:lpstr>
      <vt:lpstr>PowerPoint Presentation</vt:lpstr>
      <vt:lpstr>PowerPoint Presentation</vt:lpstr>
      <vt:lpstr>PowerPoint Presentation</vt:lpstr>
      <vt:lpstr>PowerPoint Presentation</vt:lpstr>
      <vt:lpstr>Star Readers</vt:lpstr>
      <vt:lpstr>PowerPoint Presentation</vt:lpstr>
      <vt:lpstr>Attendance Weekly Leaders Summer Term: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smusto</dc:creator>
  <cp:lastModifiedBy>M Tusting</cp:lastModifiedBy>
  <cp:revision>2</cp:revision>
  <dcterms:created xsi:type="dcterms:W3CDTF">2015-01-15T13:45:53Z</dcterms:created>
  <dcterms:modified xsi:type="dcterms:W3CDTF">2026-04-24T11:22:12Z</dcterms:modified>
</cp:coreProperties>
</file>