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797675" cy="9926638"/>
  <p:embeddedFontLst>
    <p:embeddedFont>
      <p:font typeface="Century Gothic" panose="020B0502020202020204" pitchFamily="3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Trebuchet MS" panose="020B060302020202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fJ7OHLhtzpmpwkvdcIUKslK0o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2946400" cy="498395"/>
          </a:xfrm>
          <a:prstGeom prst="rect">
            <a:avLst/>
          </a:prstGeom>
          <a:noFill/>
          <a:ln>
            <a:noFill/>
          </a:ln>
        </p:spPr>
        <p:txBody>
          <a:bodyPr spcFirstLastPara="1" wrap="square" lIns="91400" tIns="45700" rIns="91400"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92" y="3"/>
            <a:ext cx="2946400" cy="498395"/>
          </a:xfrm>
          <a:prstGeom prst="rect">
            <a:avLst/>
          </a:prstGeom>
          <a:noFill/>
          <a:ln>
            <a:noFill/>
          </a:ln>
        </p:spPr>
        <p:txBody>
          <a:bodyPr spcFirstLastPara="1" wrap="square" lIns="91400" tIns="45700" rIns="91400"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246"/>
            <a:ext cx="2946400" cy="498395"/>
          </a:xfrm>
          <a:prstGeom prst="rect">
            <a:avLst/>
          </a:prstGeom>
          <a:noFill/>
          <a:ln>
            <a:noFill/>
          </a:ln>
        </p:spPr>
        <p:txBody>
          <a:bodyPr spcFirstLastPara="1" wrap="square" lIns="91400" tIns="45700" rIns="91400"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1: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d8dcd46ecb_2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d8dcd46ecb_2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90b5d5422_3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3590b5d5422_3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h12f25901a599279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h12f25901a599279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d8e6286da1_3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85" name="Google Shape;185;g3d8e6286da1_3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b58471848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g3b58471848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g3b58471848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4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1" name="Google Shape;201;p4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h12f25901a599279d_3_1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h12f25901a599279d_3_1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h12f25901a599279d_3_12: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aa349454a_0_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3faa349454a_0_4: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g3faa349454a_0_4: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17: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17: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3a8f3736a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g33a8f3736a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50" name="Google Shape;250;g33a8f3736a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faa4d509af_1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g3faa4d509af_1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60" name="Google Shape;260;g3faa4d509af_1_7: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19"/>
          <p:cNvGrpSpPr/>
          <p:nvPr/>
        </p:nvGrpSpPr>
        <p:grpSpPr>
          <a:xfrm>
            <a:off x="0" y="-8467"/>
            <a:ext cx="12192000" cy="6866467"/>
            <a:chOff x="0" y="-8467"/>
            <a:chExt cx="12192000" cy="6866467"/>
          </a:xfrm>
        </p:grpSpPr>
        <p:cxnSp>
          <p:nvCxnSpPr>
            <p:cNvPr id="28" name="Google Shape;28;p19"/>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19"/>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1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31" name="Google Shape;31;p1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9"/>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34" name="Google Shape;34;p1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35" name="Google Shape;35;p1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36" name="Google Shape;36;p1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9"/>
            <p:cNvSpPr/>
            <p:nvPr/>
          </p:nvSpPr>
          <p:spPr>
            <a:xfrm rot="10800000">
              <a:off x="0" y="0"/>
              <a:ext cx="842596" cy="5666154"/>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19"/>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0"/>
          <p:cNvSpPr>
            <a:spLocks noGrp="1"/>
          </p:cNvSpPr>
          <p:nvPr>
            <p:ph type="pic" idx="2"/>
          </p:nvPr>
        </p:nvSpPr>
        <p:spPr>
          <a:xfrm>
            <a:off x="677334" y="609600"/>
            <a:ext cx="8596668" cy="3845718"/>
          </a:xfrm>
          <a:prstGeom prst="rect">
            <a:avLst/>
          </a:prstGeom>
          <a:noFill/>
          <a:ln>
            <a:noFill/>
          </a:ln>
        </p:spPr>
      </p:sp>
      <p:sp>
        <p:nvSpPr>
          <p:cNvPr id="46" name="Google Shape;46;p2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47" name="Google Shape;47;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3" name="Google Shape;53;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64" name="Google Shape;6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0" name="Google Shape;70;p24"/>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1" name="Google Shape;71;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7" name="Google Shape;77;p25"/>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8" name="Google Shape;78;p25"/>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9" name="Google Shape;79;p25"/>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0" name="Google Shape;80;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sp>
        <p:nvSpPr>
          <p:cNvPr id="88" name="Google Shape;88;p27"/>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7"/>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90" name="Google Shape;90;p27"/>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91" name="Google Shape;91;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28"/>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8"/>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2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9"/>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29"/>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07" name="Google Shape;107;p2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2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800" b="0" i="0" u="none" strike="noStrike" cap="none">
              <a:solidFill>
                <a:srgbClr val="EF8B67"/>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0"/>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0"/>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3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31"/>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3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22" name="Google Shape;122;p3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3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2"/>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32"/>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3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33"/>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3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3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0" y="-8467"/>
            <a:ext cx="12192000" cy="6866467"/>
            <a:chOff x="0" y="-8467"/>
            <a:chExt cx="12192000" cy="6866467"/>
          </a:xfrm>
        </p:grpSpPr>
        <p:cxnSp>
          <p:nvCxnSpPr>
            <p:cNvPr id="11" name="Google Shape;11;p1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14" name="Google Shape;14;p1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8"/>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17" name="Google Shape;17;p1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18" name="Google Shape;18;p1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19" name="Google Shape;19;p1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8"/>
            <p:cNvSpPr/>
            <p:nvPr/>
          </p:nvSpPr>
          <p:spPr>
            <a:xfrm>
              <a:off x="0" y="4013200"/>
              <a:ext cx="448733" cy="2844800"/>
            </a:xfrm>
            <a:prstGeom prst="triangle">
              <a:avLst>
                <a:gd name="adj" fmla="val 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subTitle" idx="1"/>
          </p:nvPr>
        </p:nvSpPr>
        <p:spPr>
          <a:xfrm>
            <a:off x="2999656" y="5085184"/>
            <a:ext cx="6400800" cy="1415008"/>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00000"/>
              </a:lnSpc>
              <a:spcBef>
                <a:spcPts val="0"/>
              </a:spcBef>
              <a:spcAft>
                <a:spcPts val="0"/>
              </a:spcAft>
              <a:buSzPts val="192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Friday 25th September, 2026  </a:t>
            </a:r>
            <a:endParaRPr sz="2400" b="1">
              <a:solidFill>
                <a:schemeClr val="dk1"/>
              </a:solidFill>
              <a:latin typeface="Century Gothic"/>
              <a:ea typeface="Century Gothic"/>
              <a:cs typeface="Century Gothic"/>
              <a:sym typeface="Century Gothic"/>
            </a:endParaRPr>
          </a:p>
        </p:txBody>
      </p:sp>
      <p:pic>
        <p:nvPicPr>
          <p:cNvPr id="149" name="Google Shape;149;p1" descr="C:\Users\chinkson\AppData\Local\Microsoft\Windows\INetCache\Content.Word\StMarysCatholicSchool_Logo_RGB.PNG"/>
          <p:cNvPicPr preferRelativeResize="0"/>
          <p:nvPr/>
        </p:nvPicPr>
        <p:blipFill rotWithShape="1">
          <a:blip r:embed="rId3">
            <a:alphaModFix/>
          </a:blip>
          <a:srcRect/>
          <a:stretch/>
        </p:blipFill>
        <p:spPr>
          <a:xfrm>
            <a:off x="4677075" y="1789359"/>
            <a:ext cx="2837855" cy="2920404"/>
          </a:xfrm>
          <a:prstGeom prst="rect">
            <a:avLst/>
          </a:prstGeom>
          <a:noFill/>
          <a:ln>
            <a:noFill/>
          </a:ln>
        </p:spPr>
      </p:pic>
      <p:pic>
        <p:nvPicPr>
          <p:cNvPr id="150" name="Google Shape;150;p1"/>
          <p:cNvPicPr preferRelativeResize="0"/>
          <p:nvPr/>
        </p:nvPicPr>
        <p:blipFill rotWithShape="1">
          <a:blip r:embed="rId4">
            <a:alphaModFix/>
          </a:blip>
          <a:srcRect/>
          <a:stretch/>
        </p:blipFill>
        <p:spPr>
          <a:xfrm>
            <a:off x="3431704" y="476672"/>
            <a:ext cx="5732554" cy="937289"/>
          </a:xfrm>
          <a:prstGeom prst="rect">
            <a:avLst/>
          </a:prstGeom>
          <a:noFill/>
          <a:ln>
            <a:noFill/>
          </a:ln>
        </p:spPr>
      </p:pic>
      <p:pic>
        <p:nvPicPr>
          <p:cNvPr id="151" name="Google Shape;151;p1"/>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152" name="Google Shape;152;p1"/>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p:nvPr/>
        </p:nvSpPr>
        <p:spPr>
          <a:xfrm>
            <a:off x="2135560" y="568479"/>
            <a:ext cx="6048600" cy="4839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C1512F"/>
                </a:solidFill>
                <a:latin typeface="Century Gothic"/>
                <a:ea typeface="Century Gothic"/>
                <a:cs typeface="Century Gothic"/>
                <a:sym typeface="Century Gothic"/>
              </a:rPr>
              <a:t>ST MARY’S SCHOOL PRAYER</a:t>
            </a:r>
            <a:endParaRPr sz="800" b="0" i="0" u="none" strike="noStrike" cap="none">
              <a:solidFill>
                <a:srgbClr val="C1512F"/>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chemeClr val="dk1"/>
                </a:solidFill>
                <a:latin typeface="Century Gothic"/>
                <a:ea typeface="Century Gothic"/>
                <a:cs typeface="Century Gothic"/>
                <a:sym typeface="Century Gothic"/>
              </a:rPr>
              <a:t> </a:t>
            </a:r>
            <a:endParaRPr sz="8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 Holy Mary,</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Mother and Patron of our school, </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Turn your eyes of mercy towards 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that we may love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With all our hearts!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imitate the tenderness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of your Son, Jesus,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showing love and respect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For each person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and ourselves as children of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Guided by the Holy Spirit,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create the school,</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where Mercy and Compassion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Is the centre of our lives.</a:t>
            </a:r>
            <a:br>
              <a:rPr lang="en-GB" sz="2100" b="1" i="0" u="none" strike="noStrike" cap="none">
                <a:solidFill>
                  <a:schemeClr val="dk1"/>
                </a:solidFill>
                <a:latin typeface="Century Gothic"/>
                <a:ea typeface="Century Gothic"/>
                <a:cs typeface="Century Gothic"/>
                <a:sym typeface="Century Gothic"/>
              </a:rPr>
            </a:b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Amen</a:t>
            </a:r>
            <a:endParaRPr sz="1100" b="0" i="0" u="none" strike="noStrike" cap="none">
              <a:solidFill>
                <a:schemeClr val="dk1"/>
              </a:solidFill>
              <a:latin typeface="Times New Roman"/>
              <a:ea typeface="Times New Roman"/>
              <a:cs typeface="Times New Roman"/>
              <a:sym typeface="Times New Roman"/>
            </a:endParaRPr>
          </a:p>
        </p:txBody>
      </p:sp>
      <p:pic>
        <p:nvPicPr>
          <p:cNvPr id="158" name="Google Shape;158;p4"/>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159" name="Google Shape;159;p4"/>
          <p:cNvPicPr preferRelativeResize="0"/>
          <p:nvPr/>
        </p:nvPicPr>
        <p:blipFill rotWithShape="1">
          <a:blip r:embed="rId3">
            <a:alphaModFix/>
          </a:blip>
          <a:srcRect/>
          <a:stretch/>
        </p:blipFill>
        <p:spPr>
          <a:xfrm>
            <a:off x="374381" y="331900"/>
            <a:ext cx="988523" cy="921123"/>
          </a:xfrm>
          <a:prstGeom prst="rect">
            <a:avLst/>
          </a:prstGeom>
          <a:noFill/>
          <a:ln>
            <a:noFill/>
          </a:ln>
        </p:spPr>
      </p:pic>
      <p:pic>
        <p:nvPicPr>
          <p:cNvPr id="160" name="Google Shape;160;p4"/>
          <p:cNvPicPr preferRelativeResize="0"/>
          <p:nvPr/>
        </p:nvPicPr>
        <p:blipFill rotWithShape="1">
          <a:blip r:embed="rId4">
            <a:alphaModFix/>
          </a:blip>
          <a:srcRect/>
          <a:stretch/>
        </p:blipFill>
        <p:spPr>
          <a:xfrm>
            <a:off x="6521574" y="1227177"/>
            <a:ext cx="4457109" cy="56308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3d8dcd46ecb_2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66" name="Google Shape;166;g3d8dcd46ecb_2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67" name="Google Shape;167;g3d8dcd46ecb_2_7"/>
          <p:cNvSpPr txBox="1">
            <a:spLocks noGrp="1"/>
          </p:cNvSpPr>
          <p:nvPr>
            <p:ph type="title"/>
          </p:nvPr>
        </p:nvSpPr>
        <p:spPr>
          <a:xfrm>
            <a:off x="1131650" y="1862950"/>
            <a:ext cx="8596800" cy="28356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2667"/>
              <a:buNone/>
            </a:pPr>
            <a:r>
              <a:rPr lang="en-GB" sz="2144" b="1">
                <a:solidFill>
                  <a:schemeClr val="dk1"/>
                </a:solidFill>
                <a:latin typeface="Century Gothic"/>
                <a:ea typeface="Century Gothic"/>
                <a:cs typeface="Century Gothic"/>
                <a:sym typeface="Century Gothic"/>
              </a:rPr>
              <a:t>EYFS</a:t>
            </a: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2144" b="1">
                <a:solidFill>
                  <a:schemeClr val="dk1"/>
                </a:solidFill>
                <a:latin typeface="Century Gothic"/>
                <a:ea typeface="Century Gothic"/>
                <a:cs typeface="Century Gothic"/>
                <a:sym typeface="Century Gothic"/>
              </a:rPr>
              <a:t>Kenza </a:t>
            </a: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2144">
                <a:solidFill>
                  <a:schemeClr val="dk1"/>
                </a:solidFill>
                <a:latin typeface="Century Gothic"/>
                <a:ea typeface="Century Gothic"/>
                <a:cs typeface="Century Gothic"/>
                <a:sym typeface="Century Gothic"/>
              </a:rPr>
              <a:t>For her amazing progress in phonics and handwriting. </a:t>
            </a:r>
            <a:endParaRPr sz="2144">
              <a:solidFill>
                <a:schemeClr val="dk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667"/>
              <a:buNone/>
            </a:pP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Miss Barker</a:t>
            </a:r>
            <a:endParaRPr sz="1844" b="1">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g3590b5d5422_3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73" name="Google Shape;173;g3590b5d5422_3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74" name="Google Shape;174;g3590b5d5422_3_0"/>
          <p:cNvSpPr txBox="1"/>
          <p:nvPr/>
        </p:nvSpPr>
        <p:spPr>
          <a:xfrm>
            <a:off x="285400" y="4385400"/>
            <a:ext cx="11010900" cy="2292600"/>
          </a:xfrm>
          <a:prstGeom prst="rect">
            <a:avLst/>
          </a:prstGeom>
          <a:noFill/>
          <a:ln>
            <a:noFill/>
          </a:ln>
        </p:spPr>
        <p:txBody>
          <a:bodyPr spcFirstLastPara="1" wrap="square" lIns="91425" tIns="45700" rIns="91425" bIns="45700" anchor="t" anchorCtr="0">
            <a:normAutofit lnSpcReduction="10000"/>
          </a:bodyPr>
          <a:lstStyle/>
          <a:p>
            <a:pPr marL="0" marR="0" lvl="0" indent="0" algn="ctr" rtl="0">
              <a:lnSpc>
                <a:spcPct val="100000"/>
              </a:lnSpc>
              <a:spcBef>
                <a:spcPts val="0"/>
              </a:spcBef>
              <a:spcAft>
                <a:spcPts val="0"/>
              </a:spcAft>
              <a:buClr>
                <a:srgbClr val="000000"/>
              </a:buClr>
              <a:buSzPts val="2043"/>
              <a:buFont typeface="Arial"/>
              <a:buNone/>
            </a:pPr>
            <a:r>
              <a:rPr lang="en-GB" sz="1800" b="1" i="0" u="none" strike="noStrike" cap="none">
                <a:solidFill>
                  <a:schemeClr val="dk1"/>
                </a:solidFill>
                <a:latin typeface="Century Gothic"/>
                <a:ea typeface="Century Gothic"/>
                <a:cs typeface="Century Gothic"/>
                <a:sym typeface="Century Gothic"/>
              </a:rPr>
              <a:t>Year </a:t>
            </a:r>
            <a:r>
              <a:rPr lang="en-GB" sz="1800" b="1">
                <a:solidFill>
                  <a:schemeClr val="dk1"/>
                </a:solidFill>
                <a:latin typeface="Century Gothic"/>
                <a:ea typeface="Century Gothic"/>
                <a:cs typeface="Century Gothic"/>
                <a:sym typeface="Century Gothic"/>
              </a:rPr>
              <a:t>1/2</a:t>
            </a:r>
            <a:endParaRPr sz="18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500" b="1">
                <a:solidFill>
                  <a:schemeClr val="dk1"/>
                </a:solidFill>
                <a:latin typeface="Century Gothic"/>
                <a:ea typeface="Century Gothic"/>
                <a:cs typeface="Century Gothic"/>
                <a:sym typeface="Century Gothic"/>
              </a:rPr>
              <a:t>Whole Class</a:t>
            </a:r>
            <a:endParaRPr sz="25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1600" b="1">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043"/>
              <a:buFont typeface="Arial"/>
              <a:buNone/>
            </a:pPr>
            <a:r>
              <a:rPr lang="en-GB" sz="1700" b="1">
                <a:solidFill>
                  <a:schemeClr val="dk1"/>
                </a:solidFill>
                <a:latin typeface="Times New Roman"/>
                <a:ea typeface="Times New Roman"/>
                <a:cs typeface="Times New Roman"/>
                <a:sym typeface="Times New Roman"/>
              </a:rPr>
              <a:t>We are thrilled to share that our Year 1/2 trip to the Serpentine Gallery's Summer Pavilion was a massive success! This trip was a wonderful addition to our art learning. Alongside exploring the unique installations, the children had a wonderful time collecting leaves in the grounds, which we will be using for our art</a:t>
            </a:r>
            <a:r>
              <a:rPr lang="en-GB" sz="1300" b="1">
                <a:solidFill>
                  <a:schemeClr val="dk1"/>
                </a:solidFill>
                <a:latin typeface="Times New Roman"/>
                <a:ea typeface="Times New Roman"/>
                <a:cs typeface="Times New Roman"/>
                <a:sym typeface="Times New Roman"/>
              </a:rPr>
              <a:t> project!</a:t>
            </a:r>
            <a:r>
              <a:rPr lang="en-GB" sz="1200" b="1">
                <a:solidFill>
                  <a:schemeClr val="dk1"/>
                </a:solidFill>
              </a:rPr>
              <a:t> </a:t>
            </a:r>
            <a:endParaRPr sz="21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endParaRPr sz="20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a:solidFill>
                  <a:schemeClr val="dk1"/>
                </a:solidFill>
                <a:latin typeface="Century Gothic"/>
                <a:ea typeface="Century Gothic"/>
                <a:cs typeface="Century Gothic"/>
                <a:sym typeface="Century Gothic"/>
              </a:rPr>
              <a:t>Miss Sweet and Mrs Bakali</a:t>
            </a:r>
            <a:endParaRPr sz="2000" b="1" i="0" u="none" strike="noStrike" cap="none">
              <a:solidFill>
                <a:schemeClr val="dk1"/>
              </a:solidFill>
              <a:latin typeface="Century Gothic"/>
              <a:ea typeface="Century Gothic"/>
              <a:cs typeface="Century Gothic"/>
              <a:sym typeface="Century Gothic"/>
            </a:endParaRPr>
          </a:p>
        </p:txBody>
      </p:sp>
      <p:pic>
        <p:nvPicPr>
          <p:cNvPr id="175" name="Google Shape;175;g3590b5d5422_3_0"/>
          <p:cNvPicPr preferRelativeResize="0"/>
          <p:nvPr/>
        </p:nvPicPr>
        <p:blipFill>
          <a:blip r:embed="rId4">
            <a:alphaModFix/>
          </a:blip>
          <a:stretch>
            <a:fillRect/>
          </a:stretch>
        </p:blipFill>
        <p:spPr>
          <a:xfrm>
            <a:off x="3280350" y="697688"/>
            <a:ext cx="4410552" cy="330790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h12f25901a599279d_1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1" name="Google Shape;181;h12f25901a599279d_1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2" name="Google Shape;182;h12f25901a599279d_1_0"/>
          <p:cNvSpPr txBox="1"/>
          <p:nvPr/>
        </p:nvSpPr>
        <p:spPr>
          <a:xfrm>
            <a:off x="1293200" y="2295100"/>
            <a:ext cx="8460900" cy="32379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r>
              <a:rPr lang="en-GB" sz="2300" b="1" i="0" u="none" strike="noStrike" cap="none">
                <a:solidFill>
                  <a:schemeClr val="dk1"/>
                </a:solidFill>
                <a:latin typeface="Century Gothic"/>
                <a:ea typeface="Century Gothic"/>
                <a:cs typeface="Century Gothic"/>
                <a:sym typeface="Century Gothic"/>
              </a:rPr>
              <a:t>Year 3</a:t>
            </a: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a:solidFill>
                  <a:schemeClr val="dk1"/>
                </a:solidFill>
                <a:latin typeface="Century Gothic"/>
                <a:ea typeface="Century Gothic"/>
                <a:cs typeface="Century Gothic"/>
                <a:sym typeface="Century Gothic"/>
              </a:rPr>
              <a:t>Aniyah</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a:t>
            </a:r>
            <a:r>
              <a:rPr lang="en-GB" sz="2000">
                <a:solidFill>
                  <a:schemeClr val="dk1"/>
                </a:solidFill>
                <a:latin typeface="Century Gothic"/>
                <a:ea typeface="Century Gothic"/>
                <a:cs typeface="Century Gothic"/>
                <a:sym typeface="Century Gothic"/>
              </a:rPr>
              <a:t>bringing her sunshine personality, positivity, and hard work ethic into our classroom environment.</a:t>
            </a:r>
            <a:r>
              <a:rPr lang="en-GB" sz="2000" b="0" i="0" u="none" strike="noStrike" cap="none">
                <a:solidFill>
                  <a:schemeClr val="dk1"/>
                </a:solidFill>
                <a:latin typeface="Century Gothic"/>
                <a:ea typeface="Century Gothic"/>
                <a:cs typeface="Century Gothic"/>
                <a:sym typeface="Century Gothic"/>
              </a:rPr>
              <a:t> </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Flashman</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g3d8e6286da1_3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8" name="Google Shape;188;g3d8e6286da1_3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9" name="Google Shape;189;g3d8e6286da1_3_7"/>
          <p:cNvSpPr txBox="1"/>
          <p:nvPr/>
        </p:nvSpPr>
        <p:spPr>
          <a:xfrm>
            <a:off x="1255625" y="2544100"/>
            <a:ext cx="8938800" cy="29262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rgbClr val="000000"/>
              </a:buClr>
              <a:buSzPts val="1390"/>
              <a:buFont typeface="Arial"/>
              <a:buNone/>
            </a:pPr>
            <a:r>
              <a:rPr lang="en-GB" sz="2590" b="1" i="0" u="none" strike="noStrike" cap="none">
                <a:solidFill>
                  <a:srgbClr val="3F3F3F"/>
                </a:solidFill>
                <a:latin typeface="Century Gothic"/>
                <a:ea typeface="Century Gothic"/>
                <a:cs typeface="Century Gothic"/>
                <a:sym typeface="Century Gothic"/>
              </a:rPr>
              <a:t>Year 4</a:t>
            </a: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2390" b="1" i="0" u="none" strike="noStrike" cap="none">
                <a:solidFill>
                  <a:srgbClr val="3F3F3F"/>
                </a:solidFill>
                <a:latin typeface="Century Gothic"/>
                <a:ea typeface="Century Gothic"/>
                <a:cs typeface="Century Gothic"/>
                <a:sym typeface="Century Gothic"/>
              </a:rPr>
              <a:t>Zema</a:t>
            </a:r>
            <a:endParaRPr sz="23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259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89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890" b="1" i="0" u="none" strike="noStrike" cap="none">
                <a:solidFill>
                  <a:srgbClr val="3F3F3F"/>
                </a:solidFill>
                <a:latin typeface="Century Gothic"/>
                <a:ea typeface="Century Gothic"/>
                <a:cs typeface="Century Gothic"/>
                <a:sym typeface="Century Gothic"/>
              </a:rPr>
              <a:t>For her exemplary behaviour. </a:t>
            </a:r>
            <a:r>
              <a:rPr lang="en-GB" sz="1890" b="1">
                <a:solidFill>
                  <a:srgbClr val="3F3F3F"/>
                </a:solidFill>
                <a:latin typeface="Century Gothic"/>
                <a:ea typeface="Century Gothic"/>
                <a:cs typeface="Century Gothic"/>
                <a:sym typeface="Century Gothic"/>
              </a:rPr>
              <a:t>Zema is a shining role </a:t>
            </a:r>
            <a:r>
              <a:rPr lang="en-GB" sz="1890" b="1" i="0" u="none" strike="noStrike" cap="none">
                <a:solidFill>
                  <a:srgbClr val="3F3F3F"/>
                </a:solidFill>
                <a:latin typeface="Century Gothic"/>
                <a:ea typeface="Century Gothic"/>
                <a:cs typeface="Century Gothic"/>
                <a:sym typeface="Century Gothic"/>
              </a:rPr>
              <a:t>model in all she does </a:t>
            </a:r>
            <a:r>
              <a:rPr lang="en-GB" sz="1890" b="1">
                <a:solidFill>
                  <a:srgbClr val="3F3F3F"/>
                </a:solidFill>
                <a:latin typeface="Century Gothic"/>
                <a:ea typeface="Century Gothic"/>
                <a:cs typeface="Century Gothic"/>
                <a:sym typeface="Century Gothic"/>
              </a:rPr>
              <a:t>from the moment she arrives to when she leaves. </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59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590" b="1">
                <a:solidFill>
                  <a:srgbClr val="3F3F3F"/>
                </a:solidFill>
                <a:latin typeface="Century Gothic"/>
                <a:ea typeface="Century Gothic"/>
                <a:cs typeface="Century Gothic"/>
                <a:sym typeface="Century Gothic"/>
              </a:rPr>
              <a:t>M</a:t>
            </a:r>
            <a:r>
              <a:rPr lang="en-GB" sz="1590" b="1" i="0" u="none" strike="noStrike" cap="none">
                <a:solidFill>
                  <a:srgbClr val="3F3F3F"/>
                </a:solidFill>
                <a:latin typeface="Century Gothic"/>
                <a:ea typeface="Century Gothic"/>
                <a:cs typeface="Century Gothic"/>
                <a:sym typeface="Century Gothic"/>
              </a:rPr>
              <a:t>r Whear</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040"/>
              <a:buFont typeface="Arial"/>
              <a:buNone/>
            </a:pPr>
            <a:endParaRPr sz="1040" b="1" i="0" u="none" strike="noStrike" cap="none">
              <a:solidFill>
                <a:srgbClr val="3F3F3F"/>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3b58471848d_1_0"/>
          <p:cNvSpPr txBox="1">
            <a:spLocks noGrp="1"/>
          </p:cNvSpPr>
          <p:nvPr>
            <p:ph type="body" idx="1"/>
          </p:nvPr>
        </p:nvSpPr>
        <p:spPr>
          <a:xfrm>
            <a:off x="871000" y="2090175"/>
            <a:ext cx="8268300" cy="4641900"/>
          </a:xfrm>
          <a:prstGeom prst="rect">
            <a:avLst/>
          </a:prstGeom>
          <a:noFill/>
          <a:ln>
            <a:noFill/>
          </a:ln>
        </p:spPr>
        <p:txBody>
          <a:bodyPr spcFirstLastPara="1" wrap="square" lIns="91425" tIns="45700" rIns="91425" bIns="45700" anchor="t" anchorCtr="0">
            <a:normAutofit fontScale="40000" lnSpcReduction="1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5</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Ryan</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8400">
                <a:solidFill>
                  <a:schemeClr val="dk1"/>
                </a:solidFill>
                <a:latin typeface="Century Gothic"/>
                <a:ea typeface="Century Gothic"/>
                <a:cs typeface="Century Gothic"/>
                <a:sym typeface="Century Gothic"/>
              </a:rPr>
              <a:t>For trying his best in every aspect of class and delivering a wonderful speech for the Student Representative Council. </a:t>
            </a:r>
            <a:endParaRPr sz="8400">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6333">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Miss O’Mara</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196" name="Google Shape;196;g3b58471848d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197" name="Google Shape;197;g3b58471848d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198" name="Google Shape;198;g3b58471848d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42" descr="C:\Users\lherman\AppData\Local\Microsoft\Windows\Temporary Internet Files\Content.Outlook\790V5TZ6\StMarysCatholicSchool_Logo_RGB.PNG"/>
          <p:cNvPicPr preferRelativeResize="0"/>
          <p:nvPr/>
        </p:nvPicPr>
        <p:blipFill rotWithShape="1">
          <a:blip r:embed="rId3">
            <a:alphaModFix/>
          </a:blip>
          <a:srcRect/>
          <a:stretch/>
        </p:blipFill>
        <p:spPr>
          <a:xfrm>
            <a:off x="1631504" y="337195"/>
            <a:ext cx="800021" cy="746686"/>
          </a:xfrm>
          <a:prstGeom prst="rect">
            <a:avLst/>
          </a:prstGeom>
          <a:noFill/>
          <a:ln>
            <a:noFill/>
          </a:ln>
        </p:spPr>
      </p:pic>
      <p:pic>
        <p:nvPicPr>
          <p:cNvPr id="204" name="Google Shape;204;p42"/>
          <p:cNvPicPr preferRelativeResize="0"/>
          <p:nvPr/>
        </p:nvPicPr>
        <p:blipFill rotWithShape="1">
          <a:blip r:embed="rId4">
            <a:alphaModFix/>
          </a:blip>
          <a:srcRect/>
          <a:stretch/>
        </p:blipFill>
        <p:spPr>
          <a:xfrm>
            <a:off x="10604217" y="347415"/>
            <a:ext cx="798645" cy="749873"/>
          </a:xfrm>
          <a:prstGeom prst="rect">
            <a:avLst/>
          </a:prstGeom>
          <a:noFill/>
          <a:ln>
            <a:noFill/>
          </a:ln>
        </p:spPr>
      </p:pic>
      <p:sp>
        <p:nvSpPr>
          <p:cNvPr id="205" name="Google Shape;205;p42"/>
          <p:cNvSpPr/>
          <p:nvPr/>
        </p:nvSpPr>
        <p:spPr>
          <a:xfrm>
            <a:off x="5054800" y="1286050"/>
            <a:ext cx="3745800" cy="251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3000" b="1">
                <a:solidFill>
                  <a:srgbClr val="3F3F3F"/>
                </a:solidFill>
                <a:latin typeface="Century Gothic"/>
                <a:ea typeface="Century Gothic"/>
                <a:cs typeface="Century Gothic"/>
                <a:sym typeface="Century Gothic"/>
              </a:rPr>
              <a:t>Y1 </a:t>
            </a:r>
            <a:endParaRPr sz="3000" b="1">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a:solidFill>
                  <a:srgbClr val="3F3F3F"/>
                </a:solidFill>
                <a:latin typeface="Century Gothic"/>
                <a:ea typeface="Century Gothic"/>
                <a:cs typeface="Century Gothic"/>
                <a:sym typeface="Century Gothic"/>
              </a:rPr>
              <a:t>Y2 - Lamek</a:t>
            </a:r>
            <a:endParaRPr sz="3000" b="1">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Y3 - Kurtny</a:t>
            </a:r>
            <a:endParaRPr sz="3000" b="1">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Y4 - Azahry</a:t>
            </a:r>
            <a:r>
              <a:rPr lang="en-GB" sz="3000" b="1">
                <a:solidFill>
                  <a:srgbClr val="3F3F3F"/>
                </a:solidFill>
                <a:latin typeface="Century Gothic"/>
                <a:ea typeface="Century Gothic"/>
                <a:cs typeface="Century Gothic"/>
                <a:sym typeface="Century Gothic"/>
              </a:rPr>
              <a:t>’e</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Y5 - </a:t>
            </a:r>
            <a:r>
              <a:rPr lang="en-GB" sz="3000" b="1">
                <a:solidFill>
                  <a:srgbClr val="3F3F3F"/>
                </a:solidFill>
                <a:latin typeface="Century Gothic"/>
                <a:ea typeface="Century Gothic"/>
                <a:cs typeface="Century Gothic"/>
                <a:sym typeface="Century Gothic"/>
              </a:rPr>
              <a:t>Kareema</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Y6 - </a:t>
            </a:r>
            <a:r>
              <a:rPr lang="en-GB" sz="3000" b="1">
                <a:solidFill>
                  <a:srgbClr val="3F3F3F"/>
                </a:solidFill>
                <a:latin typeface="Century Gothic"/>
                <a:ea typeface="Century Gothic"/>
                <a:cs typeface="Century Gothic"/>
                <a:sym typeface="Century Gothic"/>
              </a:rPr>
              <a:t>Not This Week</a:t>
            </a:r>
            <a:endParaRPr sz="3000" b="1" i="0" u="none" strike="noStrike" cap="none">
              <a:solidFill>
                <a:srgbClr val="3F3F3F"/>
              </a:solidFill>
              <a:latin typeface="Century Gothic"/>
              <a:ea typeface="Century Gothic"/>
              <a:cs typeface="Century Gothic"/>
              <a:sym typeface="Century Gothic"/>
            </a:endParaRPr>
          </a:p>
        </p:txBody>
      </p:sp>
      <p:pic>
        <p:nvPicPr>
          <p:cNvPr id="206" name="Google Shape;206;p42"/>
          <p:cNvPicPr preferRelativeResize="0"/>
          <p:nvPr/>
        </p:nvPicPr>
        <p:blipFill rotWithShape="1">
          <a:blip r:embed="rId5">
            <a:alphaModFix/>
          </a:blip>
          <a:srcRect/>
          <a:stretch/>
        </p:blipFill>
        <p:spPr>
          <a:xfrm>
            <a:off x="640775" y="2558275"/>
            <a:ext cx="3843450" cy="4299726"/>
          </a:xfrm>
          <a:prstGeom prst="rect">
            <a:avLst/>
          </a:prstGeom>
          <a:noFill/>
          <a:ln>
            <a:noFill/>
          </a:ln>
        </p:spPr>
      </p:pic>
      <p:sp>
        <p:nvSpPr>
          <p:cNvPr id="207" name="Google Shape;207;p42"/>
          <p:cNvSpPr txBox="1"/>
          <p:nvPr/>
        </p:nvSpPr>
        <p:spPr>
          <a:xfrm>
            <a:off x="5054800" y="500950"/>
            <a:ext cx="41904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rgbClr val="C1512F"/>
                </a:solidFill>
                <a:latin typeface="Century Gothic"/>
                <a:ea typeface="Century Gothic"/>
                <a:cs typeface="Century Gothic"/>
                <a:sym typeface="Century Gothic"/>
              </a:rPr>
              <a:t>STAR READER</a:t>
            </a:r>
            <a:endParaRPr sz="3900" b="1" i="0" u="none" strike="noStrike" cap="none">
              <a:solidFill>
                <a:srgbClr val="C1512F"/>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h12f25901a599279d_3_12"/>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14" name="Google Shape;214;h12f25901a599279d_3_12"/>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15" name="Google Shape;215;h12f25901a599279d_3_12"/>
          <p:cNvPicPr preferRelativeResize="0"/>
          <p:nvPr/>
        </p:nvPicPr>
        <p:blipFill rotWithShape="1">
          <a:blip r:embed="rId4">
            <a:alphaModFix/>
          </a:blip>
          <a:srcRect/>
          <a:stretch/>
        </p:blipFill>
        <p:spPr>
          <a:xfrm>
            <a:off x="10632634" y="331899"/>
            <a:ext cx="988523" cy="921123"/>
          </a:xfrm>
          <a:prstGeom prst="rect">
            <a:avLst/>
          </a:prstGeom>
          <a:noFill/>
          <a:ln>
            <a:noFill/>
          </a:ln>
        </p:spPr>
      </p:pic>
      <p:pic>
        <p:nvPicPr>
          <p:cNvPr id="216" name="Google Shape;216;h12f25901a599279d_3_12"/>
          <p:cNvPicPr preferRelativeResize="0"/>
          <p:nvPr/>
        </p:nvPicPr>
        <p:blipFill>
          <a:blip r:embed="rId5">
            <a:alphaModFix/>
          </a:blip>
          <a:stretch>
            <a:fillRect/>
          </a:stretch>
        </p:blipFill>
        <p:spPr>
          <a:xfrm>
            <a:off x="979699" y="656375"/>
            <a:ext cx="8362399" cy="59117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3faa349454a_0_4"/>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Leaders</a:t>
            </a:r>
            <a:endParaRPr>
              <a:solidFill>
                <a:schemeClr val="dk1"/>
              </a:solidFill>
            </a:endParaRPr>
          </a:p>
        </p:txBody>
      </p:sp>
      <p:pic>
        <p:nvPicPr>
          <p:cNvPr id="223" name="Google Shape;223;g3faa349454a_0_4"/>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sp>
        <p:nvSpPr>
          <p:cNvPr id="224" name="Google Shape;224;g3faa349454a_0_4"/>
          <p:cNvSpPr txBox="1"/>
          <p:nvPr/>
        </p:nvSpPr>
        <p:spPr>
          <a:xfrm>
            <a:off x="4388300" y="1519725"/>
            <a:ext cx="6244500" cy="3186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chemeClr val="dk1"/>
                </a:solidFill>
                <a:latin typeface="Century Gothic"/>
                <a:ea typeface="Century Gothic"/>
                <a:cs typeface="Century Gothic"/>
                <a:sym typeface="Century Gothic"/>
              </a:rPr>
              <a:t>Attendance Winners for this week:</a:t>
            </a:r>
            <a:endParaRPr sz="39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r>
              <a:rPr lang="en-GB" sz="3900" b="1">
                <a:solidFill>
                  <a:schemeClr val="dk1"/>
                </a:solidFill>
                <a:latin typeface="Century Gothic"/>
                <a:ea typeface="Century Gothic"/>
                <a:cs typeface="Century Gothic"/>
                <a:sym typeface="Century Gothic"/>
              </a:rPr>
              <a:t>Nursery</a:t>
            </a:r>
            <a:endParaRPr sz="39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r>
              <a:rPr lang="en-GB" sz="3900" b="1">
                <a:solidFill>
                  <a:srgbClr val="FF9900"/>
                </a:solidFill>
                <a:latin typeface="Century Gothic"/>
                <a:ea typeface="Century Gothic"/>
                <a:cs typeface="Century Gothic"/>
                <a:sym typeface="Century Gothic"/>
              </a:rPr>
              <a:t>With 100%</a:t>
            </a:r>
            <a:r>
              <a:rPr lang="en-GB" sz="3900" b="1">
                <a:solidFill>
                  <a:schemeClr val="dk1"/>
                </a:solidFill>
                <a:latin typeface="Century Gothic"/>
                <a:ea typeface="Century Gothic"/>
                <a:cs typeface="Century Gothic"/>
                <a:sym typeface="Century Gothic"/>
              </a:rPr>
              <a:t> attendance</a:t>
            </a:r>
            <a:endParaRPr sz="3900" b="1">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17"/>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231" name="Google Shape;231;p17"/>
          <p:cNvPicPr preferRelativeResize="0"/>
          <p:nvPr/>
        </p:nvPicPr>
        <p:blipFill rotWithShape="1">
          <a:blip r:embed="rId3">
            <a:alphaModFix/>
          </a:blip>
          <a:srcRect/>
          <a:stretch/>
        </p:blipFill>
        <p:spPr>
          <a:xfrm>
            <a:off x="367287" y="66994"/>
            <a:ext cx="988523" cy="921123"/>
          </a:xfrm>
          <a:prstGeom prst="rect">
            <a:avLst/>
          </a:prstGeom>
          <a:noFill/>
          <a:ln>
            <a:noFill/>
          </a:ln>
        </p:spPr>
      </p:pic>
      <p:pic>
        <p:nvPicPr>
          <p:cNvPr id="232" name="Google Shape;232;p17"/>
          <p:cNvPicPr preferRelativeResize="0"/>
          <p:nvPr/>
        </p:nvPicPr>
        <p:blipFill rotWithShape="1">
          <a:blip r:embed="rId4">
            <a:alphaModFix/>
          </a:blip>
          <a:srcRect/>
          <a:stretch/>
        </p:blipFill>
        <p:spPr>
          <a:xfrm>
            <a:off x="3921651" y="3677764"/>
            <a:ext cx="2033162" cy="1456125"/>
          </a:xfrm>
          <a:prstGeom prst="rect">
            <a:avLst/>
          </a:prstGeom>
          <a:noFill/>
          <a:ln>
            <a:noFill/>
          </a:ln>
        </p:spPr>
      </p:pic>
      <p:pic>
        <p:nvPicPr>
          <p:cNvPr id="233" name="Google Shape;233;p17"/>
          <p:cNvPicPr preferRelativeResize="0"/>
          <p:nvPr/>
        </p:nvPicPr>
        <p:blipFill rotWithShape="1">
          <a:blip r:embed="rId4">
            <a:alphaModFix/>
          </a:blip>
          <a:srcRect/>
          <a:stretch/>
        </p:blipFill>
        <p:spPr>
          <a:xfrm>
            <a:off x="790063" y="2950252"/>
            <a:ext cx="2033162" cy="1456125"/>
          </a:xfrm>
          <a:prstGeom prst="rect">
            <a:avLst/>
          </a:prstGeom>
          <a:noFill/>
          <a:ln>
            <a:noFill/>
          </a:ln>
        </p:spPr>
      </p:pic>
      <p:sp>
        <p:nvSpPr>
          <p:cNvPr id="234" name="Google Shape;234;p17"/>
          <p:cNvSpPr txBox="1"/>
          <p:nvPr/>
        </p:nvSpPr>
        <p:spPr>
          <a:xfrm>
            <a:off x="8019575" y="4032775"/>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35" name="Google Shape;235;p17"/>
          <p:cNvPicPr preferRelativeResize="0"/>
          <p:nvPr/>
        </p:nvPicPr>
        <p:blipFill rotWithShape="1">
          <a:blip r:embed="rId4">
            <a:alphaModFix/>
          </a:blip>
          <a:srcRect/>
          <a:stretch/>
        </p:blipFill>
        <p:spPr>
          <a:xfrm>
            <a:off x="6861713" y="3142590"/>
            <a:ext cx="2033162" cy="1456125"/>
          </a:xfrm>
          <a:prstGeom prst="rect">
            <a:avLst/>
          </a:prstGeom>
          <a:noFill/>
          <a:ln>
            <a:noFill/>
          </a:ln>
        </p:spPr>
      </p:pic>
      <p:sp>
        <p:nvSpPr>
          <p:cNvPr id="236" name="Google Shape;236;p17"/>
          <p:cNvSpPr txBox="1"/>
          <p:nvPr/>
        </p:nvSpPr>
        <p:spPr>
          <a:xfrm>
            <a:off x="679000" y="5998875"/>
            <a:ext cx="3078300" cy="46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37" name="Google Shape;237;p17"/>
          <p:cNvPicPr preferRelativeResize="0"/>
          <p:nvPr/>
        </p:nvPicPr>
        <p:blipFill rotWithShape="1">
          <a:blip r:embed="rId4">
            <a:alphaModFix/>
          </a:blip>
          <a:srcRect/>
          <a:stretch/>
        </p:blipFill>
        <p:spPr>
          <a:xfrm>
            <a:off x="2436901" y="556964"/>
            <a:ext cx="2033162" cy="1456125"/>
          </a:xfrm>
          <a:prstGeom prst="rect">
            <a:avLst/>
          </a:prstGeom>
          <a:noFill/>
          <a:ln>
            <a:noFill/>
          </a:ln>
        </p:spPr>
      </p:pic>
      <p:sp>
        <p:nvSpPr>
          <p:cNvPr id="238" name="Google Shape;238;p17"/>
          <p:cNvSpPr txBox="1"/>
          <p:nvPr/>
        </p:nvSpPr>
        <p:spPr>
          <a:xfrm>
            <a:off x="6253275" y="13668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39" name="Google Shape;239;p17"/>
          <p:cNvSpPr txBox="1"/>
          <p:nvPr/>
        </p:nvSpPr>
        <p:spPr>
          <a:xfrm>
            <a:off x="305300" y="34290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40" name="Google Shape;240;p17"/>
          <p:cNvSpPr txBox="1"/>
          <p:nvPr/>
        </p:nvSpPr>
        <p:spPr>
          <a:xfrm>
            <a:off x="3624288" y="6106800"/>
            <a:ext cx="1165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241" name="Google Shape;241;p17"/>
          <p:cNvSpPr txBox="1"/>
          <p:nvPr/>
        </p:nvSpPr>
        <p:spPr>
          <a:xfrm>
            <a:off x="6031825" y="6106788"/>
            <a:ext cx="1654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p:txBody>
      </p:sp>
      <p:sp>
        <p:nvSpPr>
          <p:cNvPr id="242" name="Google Shape;242;p17"/>
          <p:cNvSpPr txBox="1"/>
          <p:nvPr/>
        </p:nvSpPr>
        <p:spPr>
          <a:xfrm>
            <a:off x="7730425" y="6054900"/>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3F3F3F"/>
              </a:solidFill>
              <a:latin typeface="Trebuchet MS"/>
              <a:ea typeface="Trebuchet MS"/>
              <a:cs typeface="Trebuchet MS"/>
              <a:sym typeface="Trebuchet MS"/>
            </a:endParaRPr>
          </a:p>
        </p:txBody>
      </p:sp>
      <p:sp>
        <p:nvSpPr>
          <p:cNvPr id="243" name="Google Shape;243;p17"/>
          <p:cNvSpPr txBox="1"/>
          <p:nvPr/>
        </p:nvSpPr>
        <p:spPr>
          <a:xfrm>
            <a:off x="5954800" y="16129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a:solidFill>
                <a:srgbClr val="000000"/>
              </a:solidFill>
              <a:latin typeface="Arial"/>
              <a:ea typeface="Arial"/>
              <a:cs typeface="Arial"/>
              <a:sym typeface="Arial"/>
            </a:endParaRPr>
          </a:p>
        </p:txBody>
      </p:sp>
      <p:pic>
        <p:nvPicPr>
          <p:cNvPr id="244" name="Google Shape;244;p17"/>
          <p:cNvPicPr preferRelativeResize="0"/>
          <p:nvPr/>
        </p:nvPicPr>
        <p:blipFill rotWithShape="1">
          <a:blip r:embed="rId4">
            <a:alphaModFix/>
          </a:blip>
          <a:srcRect/>
          <a:stretch/>
        </p:blipFill>
        <p:spPr>
          <a:xfrm>
            <a:off x="5368189" y="614102"/>
            <a:ext cx="2033162" cy="1456125"/>
          </a:xfrm>
          <a:prstGeom prst="rect">
            <a:avLst/>
          </a:prstGeom>
          <a:noFill/>
          <a:ln>
            <a:noFill/>
          </a:ln>
        </p:spPr>
      </p:pic>
      <p:sp>
        <p:nvSpPr>
          <p:cNvPr id="245" name="Google Shape;245;p17"/>
          <p:cNvSpPr txBox="1"/>
          <p:nvPr/>
        </p:nvSpPr>
        <p:spPr>
          <a:xfrm>
            <a:off x="5010613" y="1964975"/>
            <a:ext cx="27483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a:t>
            </a:r>
            <a:r>
              <a:rPr lang="en-GB" sz="1800" b="1">
                <a:solidFill>
                  <a:schemeClr val="dk1"/>
                </a:solidFill>
              </a:rPr>
              <a:t>Holly </a:t>
            </a:r>
            <a:r>
              <a:rPr lang="en-GB" sz="1800" b="1" i="0" u="none" strike="noStrike" cap="none">
                <a:solidFill>
                  <a:schemeClr val="dk1"/>
                </a:solidFill>
                <a:latin typeface="Arial"/>
                <a:ea typeface="Arial"/>
                <a:cs typeface="Arial"/>
                <a:sym typeface="Arial"/>
              </a:rPr>
              <a:t>- Year 5</a:t>
            </a:r>
            <a:endParaRPr sz="1800" b="1" i="0" u="none" strike="noStrike" cap="none">
              <a:solidFill>
                <a:schemeClr val="dk1"/>
              </a:solidFill>
              <a:latin typeface="Arial"/>
              <a:ea typeface="Arial"/>
              <a:cs typeface="Arial"/>
              <a:sym typeface="Arial"/>
            </a:endParaRPr>
          </a:p>
        </p:txBody>
      </p:sp>
      <p:sp>
        <p:nvSpPr>
          <p:cNvPr id="246" name="Google Shape;246;p17"/>
          <p:cNvSpPr txBox="1"/>
          <p:nvPr/>
        </p:nvSpPr>
        <p:spPr>
          <a:xfrm>
            <a:off x="1470075" y="2070225"/>
            <a:ext cx="30000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Nicholas - Year 4</a:t>
            </a:r>
            <a:endParaRPr sz="1800" b="1"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33a8f3736ad_1_0"/>
          <p:cNvSpPr txBox="1">
            <a:spLocks noGrp="1"/>
          </p:cNvSpPr>
          <p:nvPr>
            <p:ph type="subTitle" idx="1"/>
          </p:nvPr>
        </p:nvSpPr>
        <p:spPr>
          <a:xfrm>
            <a:off x="2999656" y="5085184"/>
            <a:ext cx="6400800" cy="141510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00000"/>
              </a:lnSpc>
              <a:spcBef>
                <a:spcPts val="0"/>
              </a:spcBef>
              <a:spcAft>
                <a:spcPts val="0"/>
              </a:spcAft>
              <a:buSzPct val="8000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Friday 18th September 2026</a:t>
            </a:r>
            <a:endParaRPr sz="24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endParaRPr sz="2400" b="1">
              <a:solidFill>
                <a:schemeClr val="dk1"/>
              </a:solidFill>
              <a:latin typeface="Century Gothic"/>
              <a:ea typeface="Century Gothic"/>
              <a:cs typeface="Century Gothic"/>
              <a:sym typeface="Century Gothic"/>
            </a:endParaRPr>
          </a:p>
        </p:txBody>
      </p:sp>
      <p:pic>
        <p:nvPicPr>
          <p:cNvPr id="253" name="Google Shape;253;g33a8f3736ad_1_0" descr="C:\Users\chinkson\AppData\Local\Microsoft\Windows\INetCache\Content.Word\StMarysCatholicSchool_Logo_RGB.PNG"/>
          <p:cNvPicPr preferRelativeResize="0"/>
          <p:nvPr/>
        </p:nvPicPr>
        <p:blipFill rotWithShape="1">
          <a:blip r:embed="rId3">
            <a:alphaModFix/>
          </a:blip>
          <a:srcRect/>
          <a:stretch/>
        </p:blipFill>
        <p:spPr>
          <a:xfrm>
            <a:off x="4986337" y="1700809"/>
            <a:ext cx="2837855" cy="2920404"/>
          </a:xfrm>
          <a:prstGeom prst="rect">
            <a:avLst/>
          </a:prstGeom>
          <a:noFill/>
          <a:ln>
            <a:noFill/>
          </a:ln>
        </p:spPr>
      </p:pic>
      <p:pic>
        <p:nvPicPr>
          <p:cNvPr id="254" name="Google Shape;254;g33a8f3736ad_1_0"/>
          <p:cNvPicPr preferRelativeResize="0"/>
          <p:nvPr/>
        </p:nvPicPr>
        <p:blipFill rotWithShape="1">
          <a:blip r:embed="rId4">
            <a:alphaModFix/>
          </a:blip>
          <a:srcRect/>
          <a:stretch/>
        </p:blipFill>
        <p:spPr>
          <a:xfrm>
            <a:off x="3431704" y="476672"/>
            <a:ext cx="5732555" cy="937289"/>
          </a:xfrm>
          <a:prstGeom prst="rect">
            <a:avLst/>
          </a:prstGeom>
          <a:noFill/>
          <a:ln>
            <a:noFill/>
          </a:ln>
        </p:spPr>
      </p:pic>
      <p:pic>
        <p:nvPicPr>
          <p:cNvPr id="255" name="Google Shape;255;g33a8f3736ad_1_0"/>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256" name="Google Shape;256;g33a8f3736ad_1_0"/>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g3faa4d509af_1_7"/>
          <p:cNvSpPr txBox="1">
            <a:spLocks noGrp="1"/>
          </p:cNvSpPr>
          <p:nvPr>
            <p:ph type="ctrTitle"/>
          </p:nvPr>
        </p:nvSpPr>
        <p:spPr>
          <a:xfrm>
            <a:off x="6571100" y="532800"/>
            <a:ext cx="4426500" cy="4521900"/>
          </a:xfrm>
          <a:prstGeom prst="rect">
            <a:avLst/>
          </a:prstGeom>
          <a:noFill/>
          <a:ln>
            <a:noFill/>
          </a:ln>
        </p:spPr>
        <p:txBody>
          <a:bodyPr spcFirstLastPara="1" wrap="square" lIns="91425" tIns="45700" rIns="91425" bIns="45700" anchor="b" anchorCtr="0">
            <a:noAutofit/>
          </a:bodyPr>
          <a:lstStyle/>
          <a:p>
            <a:pPr marL="0" lvl="0" indent="0" algn="l" rtl="0">
              <a:lnSpc>
                <a:spcPct val="171818"/>
              </a:lnSpc>
              <a:spcBef>
                <a:spcPts val="0"/>
              </a:spcBef>
              <a:spcAft>
                <a:spcPts val="0"/>
              </a:spcAft>
              <a:buSzPts val="5400"/>
              <a:buNone/>
            </a:pPr>
            <a:r>
              <a:rPr lang="en-GB" sz="3000" b="1">
                <a:solidFill>
                  <a:schemeClr val="dk1"/>
                </a:solidFill>
                <a:highlight>
                  <a:srgbClr val="FFFFFF"/>
                </a:highlight>
                <a:latin typeface="Century Gothic"/>
                <a:ea typeface="Century Gothic"/>
                <a:cs typeface="Century Gothic"/>
                <a:sym typeface="Century Gothic"/>
              </a:rPr>
              <a:t>Let us pray</a:t>
            </a:r>
            <a:r>
              <a:rPr lang="en-GB" sz="1800">
                <a:solidFill>
                  <a:schemeClr val="dk1"/>
                </a:solidFill>
                <a:highlight>
                  <a:srgbClr val="FFFFFF"/>
                </a:highlight>
                <a:latin typeface="Century Gothic"/>
                <a:ea typeface="Century Gothic"/>
                <a:cs typeface="Century Gothic"/>
                <a:sym typeface="Century Gothic"/>
              </a:rPr>
              <a:t>.</a:t>
            </a:r>
            <a:endParaRPr sz="1800">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"Dear God, thank you for loving us and forgiving us when we make mistakes. Forgiveness can be very hard for us to do on our own. Please give us big hearts full of your love, and help us to choose to forgive others just like you forgive us. Amen."</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 </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80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p:txBody>
      </p:sp>
      <p:pic>
        <p:nvPicPr>
          <p:cNvPr id="263" name="Google Shape;263;g3faa4d509af_1_7"/>
          <p:cNvPicPr preferRelativeResize="0"/>
          <p:nvPr/>
        </p:nvPicPr>
        <p:blipFill rotWithShape="1">
          <a:blip r:embed="rId3">
            <a:alphaModFix/>
          </a:blip>
          <a:srcRect/>
          <a:stretch/>
        </p:blipFill>
        <p:spPr>
          <a:xfrm>
            <a:off x="452950" y="2611450"/>
            <a:ext cx="5143500" cy="342900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Orange Red">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380</Words>
  <Application>Microsoft Office PowerPoint</Application>
  <PresentationFormat>Widescreen</PresentationFormat>
  <Paragraphs>81</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Noto Sans Symbols</vt:lpstr>
      <vt:lpstr>Century Gothic</vt:lpstr>
      <vt:lpstr>Calibri</vt:lpstr>
      <vt:lpstr>Arial</vt:lpstr>
      <vt:lpstr>Times New Roman</vt:lpstr>
      <vt:lpstr>Trebuchet MS</vt:lpstr>
      <vt:lpstr>Facet</vt:lpstr>
      <vt:lpstr>PowerPoint Presentation</vt:lpstr>
      <vt:lpstr>PowerPoint Presentation</vt:lpstr>
      <vt:lpstr>EYFS Kenza  For her amazing progress in phonics and handwriting.   Miss Barker</vt:lpstr>
      <vt:lpstr>PowerPoint Presentation</vt:lpstr>
      <vt:lpstr>PowerPoint Presentation</vt:lpstr>
      <vt:lpstr>PowerPoint Presentation</vt:lpstr>
      <vt:lpstr>PowerPoint Presentation</vt:lpstr>
      <vt:lpstr>PowerPoint Presentation</vt:lpstr>
      <vt:lpstr>PowerPoint Presentation</vt:lpstr>
      <vt:lpstr>Attendance Weekly Leaders</vt:lpstr>
      <vt:lpstr>PowerPoint Presentation</vt:lpstr>
      <vt:lpstr>PowerPoint Presentation</vt:lpstr>
      <vt:lpstr>Let us pray. "Dear God, thank you for loving us and forgiving us when we make mistakes. Forgiveness can be very hard for us to do on our own. Please give us big hearts full of your love, and help us to choose to forgive others just like you forgive us. Amen."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smusto</dc:creator>
  <cp:lastModifiedBy>M Tusting</cp:lastModifiedBy>
  <cp:revision>2</cp:revision>
  <dcterms:created xsi:type="dcterms:W3CDTF">2015-01-15T13:45:53Z</dcterms:created>
  <dcterms:modified xsi:type="dcterms:W3CDTF">2026-10-02T08:37:14Z</dcterms:modified>
</cp:coreProperties>
</file>