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797675" cy="9926638"/>
  <p:embeddedFontLst>
    <p:embeddedFont>
      <p:font typeface="Trebuchet MS" panose="020B060302020202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TFY1zuvnJ2aV4UPEB3PRJ9Zgc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6400" cy="498395"/>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92" y="3"/>
            <a:ext cx="2946400" cy="498395"/>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246"/>
            <a:ext cx="2946400" cy="498395"/>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90b5d5422_3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590b5d5422_3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4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9448c0709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359448c0709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7: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a8f3736a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3a8f3736a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33a8f3736a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3: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c700b20f8_2_6: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fc700b20f8_2_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5: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5: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6: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3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8: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8: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6078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a:spLocks noGrp="1"/>
          </p:cNvSpPr>
          <p:nvPr>
            <p:ph type="pic" idx="2"/>
          </p:nvPr>
        </p:nvSpPr>
        <p:spPr>
          <a:xfrm>
            <a:off x="677334" y="609600"/>
            <a:ext cx="8596668" cy="3845718"/>
          </a:xfrm>
          <a:prstGeom prst="rect">
            <a:avLst/>
          </a:prstGeom>
          <a:noFill/>
          <a:ln>
            <a:noFill/>
          </a:ln>
        </p:spPr>
      </p:sp>
      <p:sp>
        <p:nvSpPr>
          <p:cNvPr id="46" name="Google Shape;4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7" name="Google Shape;4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2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2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2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6078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0" y="4013200"/>
              <a:ext cx="448733" cy="2844800"/>
            </a:xfrm>
            <a:prstGeom prst="triangle">
              <a:avLst>
                <a:gd name="adj" fmla="val 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subTitle" idx="1"/>
          </p:nvPr>
        </p:nvSpPr>
        <p:spPr>
          <a:xfrm>
            <a:off x="2999656" y="5085184"/>
            <a:ext cx="6400800" cy="14150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6th June 2025 </a:t>
            </a:r>
            <a:endParaRPr sz="2400" b="1">
              <a:solidFill>
                <a:schemeClr val="dk1"/>
              </a:solidFill>
              <a:latin typeface="Century Gothic"/>
              <a:ea typeface="Century Gothic"/>
              <a:cs typeface="Century Gothic"/>
              <a:sym typeface="Century Gothic"/>
            </a:endParaRPr>
          </a:p>
        </p:txBody>
      </p:sp>
      <p:pic>
        <p:nvPicPr>
          <p:cNvPr id="149" name="Google Shape;149;p1"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431704" y="476672"/>
            <a:ext cx="5732554" cy="937289"/>
          </a:xfrm>
          <a:prstGeom prst="rect">
            <a:avLst/>
          </a:prstGeom>
          <a:noFill/>
          <a:ln>
            <a:noFill/>
          </a:ln>
        </p:spPr>
      </p:pic>
      <p:pic>
        <p:nvPicPr>
          <p:cNvPr id="151" name="Google Shape;151;p1"/>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152" name="Google Shape;152;p1"/>
          <p:cNvPicPr preferRelativeResize="0"/>
          <p:nvPr/>
        </p:nvPicPr>
        <p:blipFill rotWithShape="1">
          <a:blip r:embed="rId5">
            <a:alphaModFix/>
          </a:blip>
          <a:srcRect/>
          <a:stretch/>
        </p:blipFill>
        <p:spPr>
          <a:xfrm>
            <a:off x="263351" y="188640"/>
            <a:ext cx="1110431" cy="1034719"/>
          </a:xfrm>
          <a:prstGeom prst="rect">
            <a:avLst/>
          </a:prstGeom>
          <a:noFill/>
          <a:ln>
            <a:noFill/>
          </a:ln>
        </p:spPr>
      </p:pic>
      <p:pic>
        <p:nvPicPr>
          <p:cNvPr id="153" name="Google Shape;153;p1" descr="Yellow cartoon star icon. Vector illustration. - 114175649"/>
          <p:cNvPicPr preferRelativeResize="0"/>
          <p:nvPr/>
        </p:nvPicPr>
        <p:blipFill rotWithShape="1">
          <a:blip r:embed="rId6">
            <a:alphaModFix/>
          </a:blip>
          <a:srcRect/>
          <a:stretch/>
        </p:blipFill>
        <p:spPr>
          <a:xfrm>
            <a:off x="2881087" y="5420795"/>
            <a:ext cx="1101233" cy="648072"/>
          </a:xfrm>
          <a:prstGeom prst="rect">
            <a:avLst/>
          </a:prstGeom>
          <a:noFill/>
          <a:ln>
            <a:noFill/>
          </a:ln>
        </p:spPr>
      </p:pic>
      <p:pic>
        <p:nvPicPr>
          <p:cNvPr id="154" name="Google Shape;154;p1" descr="Yellow cartoon star icon. Vector illustration. - 114175649"/>
          <p:cNvPicPr preferRelativeResize="0"/>
          <p:nvPr/>
        </p:nvPicPr>
        <p:blipFill rotWithShape="1">
          <a:blip r:embed="rId6">
            <a:alphaModFix/>
          </a:blip>
          <a:srcRect/>
          <a:stretch/>
        </p:blipFill>
        <p:spPr>
          <a:xfrm>
            <a:off x="8330808" y="5450959"/>
            <a:ext cx="1101233" cy="6480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590b5d5422_3_0"/>
          <p:cNvSpPr txBox="1">
            <a:spLocks noGrp="1"/>
          </p:cNvSpPr>
          <p:nvPr>
            <p:ph type="body" idx="1"/>
          </p:nvPr>
        </p:nvSpPr>
        <p:spPr>
          <a:xfrm>
            <a:off x="1225425" y="4814375"/>
            <a:ext cx="9220500" cy="15897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7041" b="1">
                <a:latin typeface="Century Gothic"/>
                <a:ea typeface="Century Gothic"/>
                <a:cs typeface="Century Gothic"/>
                <a:sym typeface="Century Gothic"/>
              </a:rPr>
              <a:t>Year 4</a:t>
            </a:r>
            <a:endParaRPr sz="7041"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7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6733" b="1">
                <a:latin typeface="Century Gothic"/>
                <a:ea typeface="Century Gothic"/>
                <a:cs typeface="Century Gothic"/>
                <a:sym typeface="Century Gothic"/>
              </a:rPr>
              <a:t>For his consistent hard work and responsible attitude throughout the whole year.</a:t>
            </a:r>
            <a:endParaRPr sz="67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7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7041" b="1">
                <a:latin typeface="Century Gothic"/>
                <a:ea typeface="Century Gothic"/>
                <a:cs typeface="Century Gothic"/>
                <a:sym typeface="Century Gothic"/>
              </a:rPr>
              <a:t>Miss Forrest</a:t>
            </a:r>
            <a:endParaRPr sz="70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27" name="Google Shape;227;g3590b5d5422_3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8" name="Google Shape;228;g3590b5d5422_3_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29" name="Google Shape;229;g3590b5d5422_3_0" title="Nathaniel.JPG"/>
          <p:cNvPicPr preferRelativeResize="0"/>
          <p:nvPr/>
        </p:nvPicPr>
        <p:blipFill rotWithShape="1">
          <a:blip r:embed="rId4">
            <a:alphaModFix/>
          </a:blip>
          <a:srcRect l="18379" t="15589" r="32105"/>
          <a:stretch/>
        </p:blipFill>
        <p:spPr>
          <a:xfrm>
            <a:off x="4341100" y="624750"/>
            <a:ext cx="2989148" cy="3821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body" idx="1"/>
          </p:nvPr>
        </p:nvSpPr>
        <p:spPr>
          <a:xfrm>
            <a:off x="1652708" y="4737368"/>
            <a:ext cx="8886600" cy="143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Year 5</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For a fantastic and positive start to Year 5 at St. Mary’s</a:t>
            </a:r>
            <a:endParaRPr sz="1600" b="1">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Mr Larke</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457200" lvl="0" indent="-228600" algn="ctr" rtl="0">
              <a:lnSpc>
                <a:spcPct val="80000"/>
              </a:lnSpc>
              <a:spcBef>
                <a:spcPts val="1000"/>
              </a:spcBef>
              <a:spcAft>
                <a:spcPts val="0"/>
              </a:spcAft>
              <a:buSzPts val="600"/>
              <a:buNone/>
            </a:pPr>
            <a:endParaRPr sz="750"/>
          </a:p>
        </p:txBody>
      </p:sp>
      <p:pic>
        <p:nvPicPr>
          <p:cNvPr id="235" name="Google Shape;235;p4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6" name="Google Shape;236;p4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37" name="Google Shape;237;p40"/>
          <p:cNvPicPr preferRelativeResize="0"/>
          <p:nvPr/>
        </p:nvPicPr>
        <p:blipFill>
          <a:blip r:embed="rId4">
            <a:alphaModFix/>
          </a:blip>
          <a:stretch>
            <a:fillRect/>
          </a:stretch>
        </p:blipFill>
        <p:spPr>
          <a:xfrm>
            <a:off x="4439100" y="824025"/>
            <a:ext cx="3402400" cy="377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59448c0709_1_0"/>
          <p:cNvSpPr txBox="1">
            <a:spLocks noGrp="1"/>
          </p:cNvSpPr>
          <p:nvPr>
            <p:ph type="body" idx="1"/>
          </p:nvPr>
        </p:nvSpPr>
        <p:spPr>
          <a:xfrm>
            <a:off x="1421050" y="4140400"/>
            <a:ext cx="8259900" cy="21531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61394"/>
              <a:buNone/>
            </a:pPr>
            <a:endParaRPr sz="2345"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11600" b="1">
                <a:latin typeface="Century Gothic"/>
                <a:ea typeface="Century Gothic"/>
                <a:cs typeface="Century Gothic"/>
                <a:sym typeface="Century Gothic"/>
              </a:rPr>
              <a:t>Year 6</a:t>
            </a:r>
            <a:endParaRPr sz="11600"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7383" b="1">
                <a:latin typeface="Century Gothic"/>
                <a:ea typeface="Century Gothic"/>
                <a:cs typeface="Century Gothic"/>
                <a:sym typeface="Century Gothic"/>
              </a:rPr>
              <a:t>PGL Group</a:t>
            </a:r>
            <a:endParaRPr sz="738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r>
              <a:rPr lang="en-GB" sz="7383" b="1">
                <a:latin typeface="Century Gothic"/>
                <a:ea typeface="Century Gothic"/>
                <a:cs typeface="Century Gothic"/>
                <a:sym typeface="Century Gothic"/>
              </a:rPr>
              <a:t>Well done to all the class members who took part in the PGL residential! Your energy, resilience, and team spirit made the trip truly special. From the thrill of the giant swing and the challenge of the vertical climb, to teamwork in canoeing and the bravery shown on the trapeze—you demonstrated outstanding courage, determination, and support for one another. You should be extremely proud of everything you achieved!</a:t>
            </a:r>
            <a:endParaRPr sz="7383" b="1">
              <a:latin typeface="Century Gothic"/>
              <a:ea typeface="Century Gothic"/>
              <a:cs typeface="Century Gothic"/>
              <a:sym typeface="Century Gothic"/>
            </a:endParaRPr>
          </a:p>
          <a:p>
            <a:pPr marL="0" lvl="0" indent="0" algn="l" rtl="0">
              <a:lnSpc>
                <a:spcPct val="100000"/>
              </a:lnSpc>
              <a:spcBef>
                <a:spcPts val="0"/>
              </a:spcBef>
              <a:spcAft>
                <a:spcPts val="0"/>
              </a:spcAft>
              <a:buSzPts val="360"/>
              <a:buNone/>
            </a:pPr>
            <a:r>
              <a:rPr lang="en-GB" sz="6184" b="1">
                <a:latin typeface="Century Gothic"/>
                <a:ea typeface="Century Gothic"/>
                <a:cs typeface="Century Gothic"/>
                <a:sym typeface="Century Gothic"/>
              </a:rPr>
              <a:t>                                                 </a:t>
            </a:r>
            <a:endParaRPr sz="6184" b="1">
              <a:latin typeface="Century Gothic"/>
              <a:ea typeface="Century Gothic"/>
              <a:cs typeface="Century Gothic"/>
              <a:sym typeface="Century Gothic"/>
            </a:endParaRPr>
          </a:p>
          <a:p>
            <a:pPr marL="0" lvl="0" indent="0" algn="l" rtl="0">
              <a:lnSpc>
                <a:spcPct val="100000"/>
              </a:lnSpc>
              <a:spcBef>
                <a:spcPts val="0"/>
              </a:spcBef>
              <a:spcAft>
                <a:spcPts val="0"/>
              </a:spcAft>
              <a:buSzPts val="360"/>
              <a:buNone/>
            </a:pPr>
            <a:r>
              <a:rPr lang="en-GB" sz="6800" b="1">
                <a:latin typeface="Century Gothic"/>
                <a:ea typeface="Century Gothic"/>
                <a:cs typeface="Century Gothic"/>
                <a:sym typeface="Century Gothic"/>
              </a:rPr>
              <a:t>                                          Mr Cherfi, Mr Fowle &amp; Miss Tusting</a:t>
            </a:r>
            <a:endParaRPr sz="6800"/>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43" name="Google Shape;243;g359448c0709_1_0"/>
          <p:cNvPicPr preferRelativeResize="0"/>
          <p:nvPr/>
        </p:nvPicPr>
        <p:blipFill rotWithShape="1">
          <a:blip r:embed="rId3">
            <a:alphaModFix/>
          </a:blip>
          <a:srcRect/>
          <a:stretch/>
        </p:blipFill>
        <p:spPr>
          <a:xfrm>
            <a:off x="10632634" y="91049"/>
            <a:ext cx="988523" cy="921123"/>
          </a:xfrm>
          <a:prstGeom prst="rect">
            <a:avLst/>
          </a:prstGeom>
          <a:noFill/>
          <a:ln>
            <a:noFill/>
          </a:ln>
        </p:spPr>
      </p:pic>
      <p:pic>
        <p:nvPicPr>
          <p:cNvPr id="244" name="Google Shape;244;g359448c0709_1_0"/>
          <p:cNvPicPr preferRelativeResize="0"/>
          <p:nvPr/>
        </p:nvPicPr>
        <p:blipFill rotWithShape="1">
          <a:blip r:embed="rId3">
            <a:alphaModFix/>
          </a:blip>
          <a:srcRect/>
          <a:stretch/>
        </p:blipFill>
        <p:spPr>
          <a:xfrm>
            <a:off x="217033" y="91049"/>
            <a:ext cx="988523" cy="921123"/>
          </a:xfrm>
          <a:prstGeom prst="rect">
            <a:avLst/>
          </a:prstGeom>
          <a:noFill/>
          <a:ln>
            <a:noFill/>
          </a:ln>
        </p:spPr>
      </p:pic>
      <p:pic>
        <p:nvPicPr>
          <p:cNvPr id="245" name="Google Shape;245;g359448c0709_1_0"/>
          <p:cNvPicPr preferRelativeResize="0"/>
          <p:nvPr/>
        </p:nvPicPr>
        <p:blipFill rotWithShape="1">
          <a:blip r:embed="rId4">
            <a:alphaModFix/>
          </a:blip>
          <a:srcRect/>
          <a:stretch/>
        </p:blipFill>
        <p:spPr>
          <a:xfrm>
            <a:off x="2853875" y="0"/>
            <a:ext cx="5677426" cy="426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3575720" y="332656"/>
            <a:ext cx="5328592" cy="764632"/>
          </a:xfrm>
          <a:prstGeom prst="rect">
            <a:avLst/>
          </a:prstGeom>
          <a:solidFill>
            <a:srgbClr val="C00000"/>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Font typeface="Century Gothic"/>
              <a:buNone/>
            </a:pPr>
            <a:r>
              <a:rPr lang="en-GB" sz="4400" b="1">
                <a:solidFill>
                  <a:schemeClr val="dk1"/>
                </a:solidFill>
                <a:latin typeface="Century Gothic"/>
                <a:ea typeface="Century Gothic"/>
                <a:cs typeface="Century Gothic"/>
                <a:sym typeface="Century Gothic"/>
              </a:rPr>
              <a:t>Star Readers</a:t>
            </a:r>
            <a:endParaRPr/>
          </a:p>
        </p:txBody>
      </p:sp>
      <p:sp>
        <p:nvSpPr>
          <p:cNvPr id="251" name="Google Shape;251;p42"/>
          <p:cNvSpPr/>
          <p:nvPr/>
        </p:nvSpPr>
        <p:spPr>
          <a:xfrm>
            <a:off x="10488488" y="5171122"/>
            <a:ext cx="189913" cy="189923"/>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2" name="Google Shape;252;p42"/>
          <p:cNvSpPr/>
          <p:nvPr/>
        </p:nvSpPr>
        <p:spPr>
          <a:xfrm>
            <a:off x="10959457" y="5136648"/>
            <a:ext cx="189913" cy="189923"/>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392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253" name="Google Shape;253;p4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631504" y="337195"/>
            <a:ext cx="800021" cy="746686"/>
          </a:xfrm>
          <a:prstGeom prst="rect">
            <a:avLst/>
          </a:prstGeom>
          <a:noFill/>
          <a:ln>
            <a:noFill/>
          </a:ln>
        </p:spPr>
      </p:pic>
      <p:pic>
        <p:nvPicPr>
          <p:cNvPr id="254" name="Google Shape;254;p42"/>
          <p:cNvPicPr preferRelativeResize="0"/>
          <p:nvPr/>
        </p:nvPicPr>
        <p:blipFill rotWithShape="1">
          <a:blip r:embed="rId4">
            <a:alphaModFix/>
          </a:blip>
          <a:srcRect/>
          <a:stretch/>
        </p:blipFill>
        <p:spPr>
          <a:xfrm>
            <a:off x="10604217" y="347415"/>
            <a:ext cx="798645" cy="749873"/>
          </a:xfrm>
          <a:prstGeom prst="rect">
            <a:avLst/>
          </a:prstGeom>
          <a:noFill/>
          <a:ln>
            <a:noFill/>
          </a:ln>
        </p:spPr>
      </p:pic>
      <p:sp>
        <p:nvSpPr>
          <p:cNvPr id="255" name="Google Shape;255;p42"/>
          <p:cNvSpPr/>
          <p:nvPr/>
        </p:nvSpPr>
        <p:spPr>
          <a:xfrm>
            <a:off x="440700" y="1981675"/>
            <a:ext cx="8986500" cy="31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Y1 - Kavarnie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Y2 - Ricardo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Y3 - Noah</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Y4 - Julia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Y5 - Zamarah</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endParaRPr sz="1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pic>
        <p:nvPicPr>
          <p:cNvPr id="256" name="Google Shape;256;p42"/>
          <p:cNvPicPr preferRelativeResize="0"/>
          <p:nvPr/>
        </p:nvPicPr>
        <p:blipFill rotWithShape="1">
          <a:blip r:embed="rId5">
            <a:alphaModFix/>
          </a:blip>
          <a:srcRect/>
          <a:stretch/>
        </p:blipFill>
        <p:spPr>
          <a:xfrm>
            <a:off x="5828265" y="2067597"/>
            <a:ext cx="3672408" cy="1818936"/>
          </a:xfrm>
          <a:prstGeom prst="rect">
            <a:avLst/>
          </a:prstGeom>
          <a:noFill/>
          <a:ln>
            <a:noFill/>
          </a:ln>
        </p:spPr>
      </p:pic>
      <p:pic>
        <p:nvPicPr>
          <p:cNvPr id="257" name="Google Shape;257;p42"/>
          <p:cNvPicPr preferRelativeResize="0"/>
          <p:nvPr/>
        </p:nvPicPr>
        <p:blipFill rotWithShape="1">
          <a:blip r:embed="rId6">
            <a:alphaModFix/>
          </a:blip>
          <a:srcRect/>
          <a:stretch/>
        </p:blipFill>
        <p:spPr>
          <a:xfrm>
            <a:off x="7065149" y="4532751"/>
            <a:ext cx="3683280" cy="21350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264" name="Google Shape;264;p17"/>
          <p:cNvPicPr preferRelativeResize="0"/>
          <p:nvPr/>
        </p:nvPicPr>
        <p:blipFill rotWithShape="1">
          <a:blip r:embed="rId3">
            <a:alphaModFix/>
          </a:blip>
          <a:srcRect/>
          <a:stretch/>
        </p:blipFill>
        <p:spPr>
          <a:xfrm>
            <a:off x="367287" y="66994"/>
            <a:ext cx="988523" cy="921123"/>
          </a:xfrm>
          <a:prstGeom prst="rect">
            <a:avLst/>
          </a:prstGeom>
          <a:noFill/>
          <a:ln>
            <a:noFill/>
          </a:ln>
        </p:spPr>
      </p:pic>
      <p:sp>
        <p:nvSpPr>
          <p:cNvPr id="265" name="Google Shape;265;p17"/>
          <p:cNvSpPr txBox="1"/>
          <p:nvPr/>
        </p:nvSpPr>
        <p:spPr>
          <a:xfrm>
            <a:off x="186475" y="27632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chemeClr val="dk1"/>
              </a:solidFill>
              <a:latin typeface="Trebuchet MS"/>
              <a:ea typeface="Trebuchet MS"/>
              <a:cs typeface="Trebuchet MS"/>
              <a:sym typeface="Trebuchet MS"/>
            </a:endParaRPr>
          </a:p>
        </p:txBody>
      </p:sp>
      <p:pic>
        <p:nvPicPr>
          <p:cNvPr id="266" name="Google Shape;266;p17"/>
          <p:cNvPicPr preferRelativeResize="0"/>
          <p:nvPr/>
        </p:nvPicPr>
        <p:blipFill rotWithShape="1">
          <a:blip r:embed="rId4">
            <a:alphaModFix/>
          </a:blip>
          <a:srcRect/>
          <a:stretch/>
        </p:blipFill>
        <p:spPr>
          <a:xfrm>
            <a:off x="1824900" y="3596256"/>
            <a:ext cx="2401550" cy="2027606"/>
          </a:xfrm>
          <a:prstGeom prst="rect">
            <a:avLst/>
          </a:prstGeom>
          <a:noFill/>
          <a:ln>
            <a:noFill/>
          </a:ln>
        </p:spPr>
      </p:pic>
      <p:sp>
        <p:nvSpPr>
          <p:cNvPr id="267" name="Google Shape;267;p17"/>
          <p:cNvSpPr txBox="1"/>
          <p:nvPr/>
        </p:nvSpPr>
        <p:spPr>
          <a:xfrm>
            <a:off x="3581375" y="2128325"/>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chemeClr val="dk1"/>
              </a:solidFill>
              <a:latin typeface="Trebuchet MS"/>
              <a:ea typeface="Trebuchet MS"/>
              <a:cs typeface="Trebuchet MS"/>
              <a:sym typeface="Trebuchet MS"/>
            </a:endParaRPr>
          </a:p>
        </p:txBody>
      </p:sp>
      <p:sp>
        <p:nvSpPr>
          <p:cNvPr id="268" name="Google Shape;268;p17"/>
          <p:cNvSpPr txBox="1"/>
          <p:nvPr/>
        </p:nvSpPr>
        <p:spPr>
          <a:xfrm>
            <a:off x="6758800" y="2646288"/>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chemeClr val="dk1"/>
              </a:solidFill>
              <a:latin typeface="Trebuchet MS"/>
              <a:ea typeface="Trebuchet MS"/>
              <a:cs typeface="Trebuchet MS"/>
              <a:sym typeface="Trebuchet MS"/>
            </a:endParaRPr>
          </a:p>
        </p:txBody>
      </p:sp>
      <p:pic>
        <p:nvPicPr>
          <p:cNvPr id="269" name="Google Shape;269;p17"/>
          <p:cNvPicPr preferRelativeResize="0"/>
          <p:nvPr/>
        </p:nvPicPr>
        <p:blipFill rotWithShape="1">
          <a:blip r:embed="rId4">
            <a:alphaModFix/>
          </a:blip>
          <a:srcRect/>
          <a:stretch/>
        </p:blipFill>
        <p:spPr>
          <a:xfrm>
            <a:off x="1958325" y="760675"/>
            <a:ext cx="2401550" cy="2027606"/>
          </a:xfrm>
          <a:prstGeom prst="rect">
            <a:avLst/>
          </a:prstGeom>
          <a:noFill/>
          <a:ln>
            <a:noFill/>
          </a:ln>
        </p:spPr>
      </p:pic>
      <p:sp>
        <p:nvSpPr>
          <p:cNvPr id="270" name="Google Shape;270;p17"/>
          <p:cNvSpPr txBox="1"/>
          <p:nvPr/>
        </p:nvSpPr>
        <p:spPr>
          <a:xfrm>
            <a:off x="6189225" y="57049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Trebuchet MS"/>
              <a:ea typeface="Trebuchet MS"/>
              <a:cs typeface="Trebuchet MS"/>
              <a:sym typeface="Trebuchet MS"/>
            </a:endParaRPr>
          </a:p>
        </p:txBody>
      </p:sp>
      <p:sp>
        <p:nvSpPr>
          <p:cNvPr id="271" name="Google Shape;271;p17"/>
          <p:cNvSpPr txBox="1"/>
          <p:nvPr/>
        </p:nvSpPr>
        <p:spPr>
          <a:xfrm>
            <a:off x="2060050" y="2763250"/>
            <a:ext cx="2060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800" b="1" i="0" u="none" strike="noStrike" cap="none">
                <a:solidFill>
                  <a:schemeClr val="dk1"/>
                </a:solidFill>
                <a:latin typeface="Trebuchet MS"/>
                <a:ea typeface="Trebuchet MS"/>
                <a:cs typeface="Trebuchet MS"/>
                <a:sym typeface="Trebuchet MS"/>
              </a:rPr>
              <a:t>Olly Y1</a:t>
            </a:r>
            <a:endParaRPr sz="1800" b="1" i="0" u="none" strike="noStrike" cap="none">
              <a:solidFill>
                <a:schemeClr val="dk1"/>
              </a:solidFill>
              <a:latin typeface="Trebuchet MS"/>
              <a:ea typeface="Trebuchet MS"/>
              <a:cs typeface="Trebuchet MS"/>
              <a:sym typeface="Trebuchet MS"/>
            </a:endParaRPr>
          </a:p>
        </p:txBody>
      </p:sp>
      <p:pic>
        <p:nvPicPr>
          <p:cNvPr id="272" name="Google Shape;272;p17"/>
          <p:cNvPicPr preferRelativeResize="0"/>
          <p:nvPr/>
        </p:nvPicPr>
        <p:blipFill rotWithShape="1">
          <a:blip r:embed="rId4">
            <a:alphaModFix/>
          </a:blip>
          <a:srcRect/>
          <a:stretch/>
        </p:blipFill>
        <p:spPr>
          <a:xfrm>
            <a:off x="6999991" y="988125"/>
            <a:ext cx="2233384" cy="1885625"/>
          </a:xfrm>
          <a:prstGeom prst="rect">
            <a:avLst/>
          </a:prstGeom>
          <a:noFill/>
          <a:ln>
            <a:noFill/>
          </a:ln>
        </p:spPr>
      </p:pic>
      <p:sp>
        <p:nvSpPr>
          <p:cNvPr id="273" name="Google Shape;273;p17"/>
          <p:cNvSpPr txBox="1"/>
          <p:nvPr/>
        </p:nvSpPr>
        <p:spPr>
          <a:xfrm>
            <a:off x="6889600" y="3059550"/>
            <a:ext cx="300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Caleb Y4</a:t>
            </a:r>
            <a:endParaRPr sz="1800" b="1" i="0" u="none" strike="noStrike" cap="none">
              <a:solidFill>
                <a:schemeClr val="dk1"/>
              </a:solidFill>
              <a:latin typeface="Trebuchet MS"/>
              <a:ea typeface="Trebuchet MS"/>
              <a:cs typeface="Trebuchet MS"/>
              <a:sym typeface="Trebuchet MS"/>
            </a:endParaRPr>
          </a:p>
        </p:txBody>
      </p:sp>
      <p:sp>
        <p:nvSpPr>
          <p:cNvPr id="274" name="Google Shape;274;p17"/>
          <p:cNvSpPr txBox="1"/>
          <p:nvPr/>
        </p:nvSpPr>
        <p:spPr>
          <a:xfrm>
            <a:off x="6965325" y="2646300"/>
            <a:ext cx="3000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7"/>
          <p:cNvSpPr txBox="1"/>
          <p:nvPr/>
        </p:nvSpPr>
        <p:spPr>
          <a:xfrm>
            <a:off x="1674625" y="5682350"/>
            <a:ext cx="2134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800" b="1">
                <a:solidFill>
                  <a:schemeClr val="dk1"/>
                </a:solidFill>
                <a:latin typeface="Trebuchet MS"/>
                <a:ea typeface="Trebuchet MS"/>
                <a:cs typeface="Trebuchet MS"/>
                <a:sym typeface="Trebuchet MS"/>
              </a:rPr>
              <a:t>Ms Barker</a:t>
            </a:r>
            <a:endParaRPr sz="1800" b="1" i="0" u="none" strike="noStrike" cap="none">
              <a:solidFill>
                <a:schemeClr val="dk1"/>
              </a:solidFill>
              <a:latin typeface="Trebuchet MS"/>
              <a:ea typeface="Trebuchet MS"/>
              <a:cs typeface="Trebuchet MS"/>
              <a:sym typeface="Trebuchet MS"/>
            </a:endParaRPr>
          </a:p>
        </p:txBody>
      </p:sp>
      <p:pic>
        <p:nvPicPr>
          <p:cNvPr id="276" name="Google Shape;276;p17"/>
          <p:cNvPicPr preferRelativeResize="0"/>
          <p:nvPr/>
        </p:nvPicPr>
        <p:blipFill rotWithShape="1">
          <a:blip r:embed="rId4">
            <a:alphaModFix/>
          </a:blip>
          <a:srcRect/>
          <a:stretch/>
        </p:blipFill>
        <p:spPr>
          <a:xfrm>
            <a:off x="6484500" y="4085713"/>
            <a:ext cx="2134700" cy="1677525"/>
          </a:xfrm>
          <a:prstGeom prst="rect">
            <a:avLst/>
          </a:prstGeom>
          <a:noFill/>
          <a:ln>
            <a:noFill/>
          </a:ln>
        </p:spPr>
      </p:pic>
      <p:sp>
        <p:nvSpPr>
          <p:cNvPr id="277" name="Google Shape;277;p17"/>
          <p:cNvSpPr txBox="1"/>
          <p:nvPr/>
        </p:nvSpPr>
        <p:spPr>
          <a:xfrm>
            <a:off x="6392825" y="5887775"/>
            <a:ext cx="2658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800" b="1">
                <a:latin typeface="Trebuchet MS"/>
                <a:ea typeface="Trebuchet MS"/>
                <a:cs typeface="Trebuchet MS"/>
                <a:sym typeface="Trebuchet MS"/>
              </a:rPr>
              <a:t>Ms Cummings</a:t>
            </a:r>
            <a:endParaRPr sz="18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3a8f3736ad_1_0"/>
          <p:cNvSpPr txBox="1">
            <a:spLocks noGrp="1"/>
          </p:cNvSpPr>
          <p:nvPr>
            <p:ph type="subTitle" idx="1"/>
          </p:nvPr>
        </p:nvSpPr>
        <p:spPr>
          <a:xfrm>
            <a:off x="2999656" y="5085184"/>
            <a:ext cx="6400800" cy="14151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6th June 2025 </a:t>
            </a:r>
            <a:endParaRPr sz="2400" b="1">
              <a:solidFill>
                <a:schemeClr val="dk1"/>
              </a:solidFill>
              <a:latin typeface="Century Gothic"/>
              <a:ea typeface="Century Gothic"/>
              <a:cs typeface="Century Gothic"/>
              <a:sym typeface="Century Gothic"/>
            </a:endParaRPr>
          </a:p>
        </p:txBody>
      </p:sp>
      <p:pic>
        <p:nvPicPr>
          <p:cNvPr id="284" name="Google Shape;284;g33a8f3736ad_1_0"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285" name="Google Shape;285;g33a8f3736ad_1_0"/>
          <p:cNvPicPr preferRelativeResize="0"/>
          <p:nvPr/>
        </p:nvPicPr>
        <p:blipFill rotWithShape="1">
          <a:blip r:embed="rId4">
            <a:alphaModFix/>
          </a:blip>
          <a:srcRect/>
          <a:stretch/>
        </p:blipFill>
        <p:spPr>
          <a:xfrm>
            <a:off x="3431704" y="476672"/>
            <a:ext cx="5732555" cy="937289"/>
          </a:xfrm>
          <a:prstGeom prst="rect">
            <a:avLst/>
          </a:prstGeom>
          <a:noFill/>
          <a:ln>
            <a:noFill/>
          </a:ln>
        </p:spPr>
      </p:pic>
      <p:pic>
        <p:nvPicPr>
          <p:cNvPr id="286" name="Google Shape;286;g33a8f3736ad_1_0"/>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287" name="Google Shape;287;g33a8f3736ad_1_0"/>
          <p:cNvPicPr preferRelativeResize="0"/>
          <p:nvPr/>
        </p:nvPicPr>
        <p:blipFill rotWithShape="1">
          <a:blip r:embed="rId5">
            <a:alphaModFix/>
          </a:blip>
          <a:srcRect/>
          <a:stretch/>
        </p:blipFill>
        <p:spPr>
          <a:xfrm>
            <a:off x="263351" y="188640"/>
            <a:ext cx="1110431" cy="1034719"/>
          </a:xfrm>
          <a:prstGeom prst="rect">
            <a:avLst/>
          </a:prstGeom>
          <a:noFill/>
          <a:ln>
            <a:noFill/>
          </a:ln>
        </p:spPr>
      </p:pic>
      <p:pic>
        <p:nvPicPr>
          <p:cNvPr id="288" name="Google Shape;288;g33a8f3736ad_1_0" descr="Yellow cartoon star icon. Vector illustration. - 114175649"/>
          <p:cNvPicPr preferRelativeResize="0"/>
          <p:nvPr/>
        </p:nvPicPr>
        <p:blipFill rotWithShape="1">
          <a:blip r:embed="rId6">
            <a:alphaModFix/>
          </a:blip>
          <a:srcRect/>
          <a:stretch/>
        </p:blipFill>
        <p:spPr>
          <a:xfrm>
            <a:off x="2881087" y="5420795"/>
            <a:ext cx="1101233" cy="648072"/>
          </a:xfrm>
          <a:prstGeom prst="rect">
            <a:avLst/>
          </a:prstGeom>
          <a:noFill/>
          <a:ln>
            <a:noFill/>
          </a:ln>
        </p:spPr>
      </p:pic>
      <p:pic>
        <p:nvPicPr>
          <p:cNvPr id="289" name="Google Shape;289;g33a8f3736ad_1_0" descr="Yellow cartoon star icon. Vector illustration. - 114175649"/>
          <p:cNvPicPr preferRelativeResize="0"/>
          <p:nvPr/>
        </p:nvPicPr>
        <p:blipFill rotWithShape="1">
          <a:blip r:embed="rId6">
            <a:alphaModFix/>
          </a:blip>
          <a:srcRect/>
          <a:stretch/>
        </p:blipFill>
        <p:spPr>
          <a:xfrm>
            <a:off x="8330808" y="5450959"/>
            <a:ext cx="1101233" cy="6480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364668" y="334971"/>
            <a:ext cx="1008112" cy="940904"/>
          </a:xfrm>
          <a:prstGeom prst="rect">
            <a:avLst/>
          </a:prstGeom>
          <a:noFill/>
          <a:ln>
            <a:noFill/>
          </a:ln>
        </p:spPr>
      </p:pic>
      <p:sp>
        <p:nvSpPr>
          <p:cNvPr id="160" name="Google Shape;160;p2"/>
          <p:cNvSpPr/>
          <p:nvPr/>
        </p:nvSpPr>
        <p:spPr>
          <a:xfrm>
            <a:off x="2063552" y="334971"/>
            <a:ext cx="881428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Our Father who art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Hallowed be Thy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Kingdom come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will be done on Earth as it is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Give us this day our daily bread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forgive us our trespasses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As we forgive those who trespass against 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lead us not into temptation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But deliver us from evil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Amen</a:t>
            </a:r>
            <a:endParaRPr sz="1400" b="0" i="0" u="none" strike="noStrike" cap="none">
              <a:solidFill>
                <a:srgbClr val="000000"/>
              </a:solidFill>
              <a:latin typeface="Arial"/>
              <a:ea typeface="Arial"/>
              <a:cs typeface="Arial"/>
              <a:sym typeface="Arial"/>
            </a:endParaRPr>
          </a:p>
        </p:txBody>
      </p:sp>
      <p:pic>
        <p:nvPicPr>
          <p:cNvPr id="161" name="Google Shape;161;p2" descr="Blog | Mary, Mother of the Church"/>
          <p:cNvPicPr preferRelativeResize="0"/>
          <p:nvPr/>
        </p:nvPicPr>
        <p:blipFill rotWithShape="1">
          <a:blip r:embed="rId4">
            <a:alphaModFix/>
          </a:blip>
          <a:srcRect/>
          <a:stretch/>
        </p:blipFill>
        <p:spPr>
          <a:xfrm>
            <a:off x="4655840" y="3789040"/>
            <a:ext cx="3335005" cy="2880320"/>
          </a:xfrm>
          <a:prstGeom prst="rect">
            <a:avLst/>
          </a:prstGeom>
          <a:noFill/>
          <a:ln>
            <a:noFill/>
          </a:ln>
        </p:spPr>
      </p:pic>
      <p:pic>
        <p:nvPicPr>
          <p:cNvPr id="162" name="Google Shape;162;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0560496" y="360822"/>
            <a:ext cx="1008112" cy="940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 descr="Mary, Mother Of Jesus Madonna, PNG, 588x792px, Mary, Art, Ave Maria, Child  Jesus, Christianity Download Free"/>
          <p:cNvPicPr preferRelativeResize="0"/>
          <p:nvPr/>
        </p:nvPicPr>
        <p:blipFill rotWithShape="1">
          <a:blip r:embed="rId3">
            <a:alphaModFix/>
          </a:blip>
          <a:srcRect/>
          <a:stretch/>
        </p:blipFill>
        <p:spPr>
          <a:xfrm>
            <a:off x="1237863" y="404664"/>
            <a:ext cx="2109187" cy="2405581"/>
          </a:xfrm>
          <a:prstGeom prst="rect">
            <a:avLst/>
          </a:prstGeom>
          <a:noFill/>
          <a:ln>
            <a:noFill/>
          </a:ln>
        </p:spPr>
      </p:pic>
      <p:sp>
        <p:nvSpPr>
          <p:cNvPr id="168" name="Google Shape;168;p3"/>
          <p:cNvSpPr txBox="1">
            <a:spLocks noGrp="1"/>
          </p:cNvSpPr>
          <p:nvPr>
            <p:ph type="body" idx="1"/>
          </p:nvPr>
        </p:nvSpPr>
        <p:spPr>
          <a:xfrm>
            <a:off x="3347051" y="774620"/>
            <a:ext cx="5125214" cy="580254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40"/>
              <a:buNone/>
            </a:pPr>
            <a:r>
              <a:rPr lang="en-GB" sz="2800">
                <a:solidFill>
                  <a:srgbClr val="00B050"/>
                </a:solidFill>
                <a:latin typeface="Comic Sans MS"/>
                <a:ea typeface="Comic Sans MS"/>
                <a:cs typeface="Comic Sans MS"/>
                <a:sym typeface="Comic Sans MS"/>
              </a:rPr>
              <a:t>Hail Mary, Full of Grace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The Lord is with Thee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Blessed are Thou amongst women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And Blessed is the fruit of Thy womb, Jesus</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Holy Mary , Mother of God</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Pray for us sinners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Now and in the hour of our death</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Amen</a:t>
            </a:r>
            <a:endParaRPr sz="2800">
              <a:solidFill>
                <a:srgbClr val="00B050"/>
              </a:solidFill>
              <a:latin typeface="Comic Sans MS"/>
              <a:ea typeface="Comic Sans MS"/>
              <a:cs typeface="Comic Sans MS"/>
              <a:sym typeface="Comic Sans MS"/>
            </a:endParaRPr>
          </a:p>
        </p:txBody>
      </p:sp>
      <p:pic>
        <p:nvPicPr>
          <p:cNvPr id="169" name="Google Shape;169;p3" descr="Mary, Mother of Jesus – Diocesan"/>
          <p:cNvPicPr preferRelativeResize="0"/>
          <p:nvPr/>
        </p:nvPicPr>
        <p:blipFill rotWithShape="1">
          <a:blip r:embed="rId4">
            <a:alphaModFix/>
          </a:blip>
          <a:srcRect/>
          <a:stretch/>
        </p:blipFill>
        <p:spPr>
          <a:xfrm>
            <a:off x="8976320" y="4243415"/>
            <a:ext cx="2520280" cy="2356074"/>
          </a:xfrm>
          <a:prstGeom prst="rect">
            <a:avLst/>
          </a:prstGeom>
          <a:noFill/>
          <a:ln>
            <a:noFill/>
          </a:ln>
        </p:spPr>
      </p:pic>
      <p:pic>
        <p:nvPicPr>
          <p:cNvPr id="170" name="Google Shape;170;p3"/>
          <p:cNvPicPr preferRelativeResize="0"/>
          <p:nvPr/>
        </p:nvPicPr>
        <p:blipFill rotWithShape="1">
          <a:blip r:embed="rId5">
            <a:alphaModFix/>
          </a:blip>
          <a:srcRect/>
          <a:stretch/>
        </p:blipFill>
        <p:spPr>
          <a:xfrm>
            <a:off x="10699870" y="306049"/>
            <a:ext cx="988523" cy="921123"/>
          </a:xfrm>
          <a:prstGeom prst="rect">
            <a:avLst/>
          </a:prstGeom>
          <a:noFill/>
          <a:ln>
            <a:noFill/>
          </a:ln>
        </p:spPr>
      </p:pic>
      <p:pic>
        <p:nvPicPr>
          <p:cNvPr id="171" name="Google Shape;171;p3"/>
          <p:cNvPicPr preferRelativeResize="0"/>
          <p:nvPr/>
        </p:nvPicPr>
        <p:blipFill rotWithShape="1">
          <a:blip r:embed="rId5">
            <a:alphaModFix/>
          </a:blip>
          <a:srcRect/>
          <a:stretch/>
        </p:blipFill>
        <p:spPr>
          <a:xfrm>
            <a:off x="130923" y="188640"/>
            <a:ext cx="988523" cy="92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2135560" y="764704"/>
            <a:ext cx="6048672" cy="4839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0000"/>
                </a:solidFill>
                <a:latin typeface="Century Gothic"/>
                <a:ea typeface="Century Gothic"/>
                <a:cs typeface="Century Gothic"/>
                <a:sym typeface="Century Gothic"/>
              </a:rPr>
              <a:t>St Mary’s School Prayer</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entury Gothic"/>
                <a:ea typeface="Century Gothic"/>
                <a:cs typeface="Century Gothic"/>
                <a:sym typeface="Century Gothic"/>
              </a:rPr>
              <a:t>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 Holy Mary,</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Mother and Patron of our school,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Turn your eyes of mercy towards 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that we may love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With all our hearts!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imitate the tenderness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of your Son, Jesus,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showing love and respect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For each person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and ourselves as children of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Guided by the Holy Spirit,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create the school,</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where Mercy and Compassion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Is the centre of our lives.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Amen</a:t>
            </a:r>
            <a:endParaRPr sz="800" b="0" i="0" u="none" strike="noStrike" cap="none">
              <a:solidFill>
                <a:schemeClr val="dk1"/>
              </a:solidFill>
              <a:latin typeface="Times New Roman"/>
              <a:ea typeface="Times New Roman"/>
              <a:cs typeface="Times New Roman"/>
              <a:sym typeface="Times New Roman"/>
            </a:endParaRPr>
          </a:p>
        </p:txBody>
      </p:sp>
      <p:pic>
        <p:nvPicPr>
          <p:cNvPr id="177" name="Google Shape;177;p4"/>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78" name="Google Shape;178;p4"/>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79" name="Google Shape;179;p4"/>
          <p:cNvPicPr preferRelativeResize="0"/>
          <p:nvPr/>
        </p:nvPicPr>
        <p:blipFill rotWithShape="1">
          <a:blip r:embed="rId4">
            <a:alphaModFix/>
          </a:blip>
          <a:srcRect/>
          <a:stretch/>
        </p:blipFill>
        <p:spPr>
          <a:xfrm>
            <a:off x="8616280" y="2924944"/>
            <a:ext cx="2847079" cy="35237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2fc700b20f8_2_6"/>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85" name="Google Shape;185;g2fc700b20f8_2_6"/>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86" name="Google Shape;186;g2fc700b20f8_2_6"/>
          <p:cNvPicPr preferRelativeResize="0"/>
          <p:nvPr/>
        </p:nvPicPr>
        <p:blipFill rotWithShape="1">
          <a:blip r:embed="rId4">
            <a:alphaModFix/>
          </a:blip>
          <a:srcRect/>
          <a:stretch/>
        </p:blipFill>
        <p:spPr>
          <a:xfrm>
            <a:off x="8616280" y="2924944"/>
            <a:ext cx="2847080" cy="3523793"/>
          </a:xfrm>
          <a:prstGeom prst="rect">
            <a:avLst/>
          </a:prstGeom>
          <a:noFill/>
          <a:ln>
            <a:noFill/>
          </a:ln>
        </p:spPr>
      </p:pic>
      <p:pic>
        <p:nvPicPr>
          <p:cNvPr id="187" name="Google Shape;187;g2fc700b20f8_2_6"/>
          <p:cNvPicPr preferRelativeResize="0"/>
          <p:nvPr/>
        </p:nvPicPr>
        <p:blipFill rotWithShape="1">
          <a:blip r:embed="rId5">
            <a:alphaModFix/>
          </a:blip>
          <a:srcRect/>
          <a:stretch/>
        </p:blipFill>
        <p:spPr>
          <a:xfrm>
            <a:off x="1516600" y="968275"/>
            <a:ext cx="6704976" cy="52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921525" y="4096250"/>
            <a:ext cx="9386100" cy="2515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endParaRPr sz="2100"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6" b="1">
                <a:latin typeface="Century Gothic"/>
                <a:ea typeface="Century Gothic"/>
                <a:cs typeface="Century Gothic"/>
                <a:sym typeface="Century Gothic"/>
              </a:rPr>
              <a:t>Early Years</a:t>
            </a:r>
            <a:endParaRPr sz="198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6" b="1">
                <a:latin typeface="Century Gothic"/>
                <a:ea typeface="Century Gothic"/>
                <a:cs typeface="Century Gothic"/>
                <a:sym typeface="Century Gothic"/>
              </a:rPr>
              <a:t>Reception</a:t>
            </a:r>
            <a:endParaRPr sz="198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6" b="1">
                <a:latin typeface="Century Gothic"/>
                <a:ea typeface="Century Gothic"/>
                <a:cs typeface="Century Gothic"/>
                <a:sym typeface="Century Gothic"/>
              </a:rPr>
              <a:t>For having a fantastic week and trying his best to stay focused in all lessons.</a:t>
            </a:r>
            <a:endParaRPr sz="1331"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331" b="1">
              <a:latin typeface="Century Gothic"/>
              <a:ea typeface="Century Gothic"/>
              <a:cs typeface="Century Gothic"/>
              <a:sym typeface="Century Gothic"/>
            </a:endParaRPr>
          </a:p>
          <a:p>
            <a:pPr marL="0" lvl="0" indent="0" algn="ctr" rtl="0">
              <a:lnSpc>
                <a:spcPct val="100000"/>
              </a:lnSpc>
              <a:spcBef>
                <a:spcPts val="1000"/>
              </a:spcBef>
              <a:spcAft>
                <a:spcPts val="0"/>
              </a:spcAft>
              <a:buClr>
                <a:schemeClr val="dk1"/>
              </a:buClr>
              <a:buSzPts val="1440"/>
              <a:buFont typeface="Arial"/>
              <a:buNone/>
            </a:pPr>
            <a:r>
              <a:rPr lang="en-GB" sz="1870" b="1">
                <a:latin typeface="Century Gothic"/>
                <a:ea typeface="Century Gothic"/>
                <a:cs typeface="Century Gothic"/>
                <a:sym typeface="Century Gothic"/>
              </a:rPr>
              <a:t>Miss Barker </a:t>
            </a:r>
            <a:endParaRPr/>
          </a:p>
        </p:txBody>
      </p:sp>
      <p:pic>
        <p:nvPicPr>
          <p:cNvPr id="193" name="Google Shape;193;p35"/>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4" name="Google Shape;194;p35"/>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195" name="Google Shape;195;p35" title="Khalil.JPG"/>
          <p:cNvPicPr preferRelativeResize="0"/>
          <p:nvPr/>
        </p:nvPicPr>
        <p:blipFill rotWithShape="1">
          <a:blip r:embed="rId4">
            <a:alphaModFix/>
          </a:blip>
          <a:srcRect/>
          <a:stretch/>
        </p:blipFill>
        <p:spPr>
          <a:xfrm rot="1578062">
            <a:off x="8112224" y="1520578"/>
            <a:ext cx="2127304" cy="2836399"/>
          </a:xfrm>
          <a:prstGeom prst="rect">
            <a:avLst/>
          </a:prstGeom>
          <a:noFill/>
          <a:ln>
            <a:noFill/>
          </a:ln>
        </p:spPr>
      </p:pic>
      <p:pic>
        <p:nvPicPr>
          <p:cNvPr id="196" name="Google Shape;196;p35" title="IMG_0016.JPG"/>
          <p:cNvPicPr preferRelativeResize="0"/>
          <p:nvPr/>
        </p:nvPicPr>
        <p:blipFill rotWithShape="1">
          <a:blip r:embed="rId5">
            <a:alphaModFix/>
          </a:blip>
          <a:srcRect/>
          <a:stretch/>
        </p:blipFill>
        <p:spPr>
          <a:xfrm rot="-1090628">
            <a:off x="1268251" y="1114628"/>
            <a:ext cx="2089600" cy="2786142"/>
          </a:xfrm>
          <a:prstGeom prst="rect">
            <a:avLst/>
          </a:prstGeom>
          <a:noFill/>
          <a:ln>
            <a:noFill/>
          </a:ln>
        </p:spPr>
      </p:pic>
      <p:pic>
        <p:nvPicPr>
          <p:cNvPr id="197" name="Google Shape;197;p35" title="Khalil.JPG"/>
          <p:cNvPicPr preferRelativeResize="0"/>
          <p:nvPr/>
        </p:nvPicPr>
        <p:blipFill rotWithShape="1">
          <a:blip r:embed="rId6">
            <a:alphaModFix/>
          </a:blip>
          <a:srcRect/>
          <a:stretch/>
        </p:blipFill>
        <p:spPr>
          <a:xfrm>
            <a:off x="4067900" y="218201"/>
            <a:ext cx="3093350" cy="4124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body" idx="1"/>
          </p:nvPr>
        </p:nvSpPr>
        <p:spPr>
          <a:xfrm>
            <a:off x="1080531" y="4954022"/>
            <a:ext cx="8886600" cy="14340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SzPct val="40455"/>
              <a:buNone/>
            </a:pPr>
            <a:r>
              <a:rPr lang="en-GB" sz="3558" b="1">
                <a:latin typeface="Century Gothic"/>
                <a:ea typeface="Century Gothic"/>
                <a:cs typeface="Century Gothic"/>
                <a:sym typeface="Century Gothic"/>
              </a:rPr>
              <a:t>Year 1</a:t>
            </a:r>
            <a:endParaRPr sz="3558" b="1">
              <a:latin typeface="Century Gothic"/>
              <a:ea typeface="Century Gothic"/>
              <a:cs typeface="Century Gothic"/>
              <a:sym typeface="Century Gothic"/>
            </a:endParaRPr>
          </a:p>
          <a:p>
            <a:pPr marL="0" lvl="0" indent="0" algn="ctr" rtl="0">
              <a:lnSpc>
                <a:spcPct val="100000"/>
              </a:lnSpc>
              <a:spcBef>
                <a:spcPts val="0"/>
              </a:spcBef>
              <a:spcAft>
                <a:spcPts val="0"/>
              </a:spcAft>
              <a:buSzPct val="40455"/>
              <a:buNone/>
            </a:pPr>
            <a:r>
              <a:rPr lang="en-GB" sz="3558" b="1">
                <a:latin typeface="Century Gothic"/>
                <a:ea typeface="Century Gothic"/>
                <a:cs typeface="Century Gothic"/>
                <a:sym typeface="Century Gothic"/>
              </a:rPr>
              <a:t>For being a role model to her peers by always following the Golden Rules. </a:t>
            </a:r>
            <a:endParaRPr sz="3953" b="1">
              <a:latin typeface="Century Gothic"/>
              <a:ea typeface="Century Gothic"/>
              <a:cs typeface="Century Gothic"/>
              <a:sym typeface="Century Gothic"/>
            </a:endParaRPr>
          </a:p>
          <a:p>
            <a:pPr marL="0" lvl="0" indent="0" algn="ctr" rtl="0">
              <a:lnSpc>
                <a:spcPct val="100000"/>
              </a:lnSpc>
              <a:spcBef>
                <a:spcPts val="1000"/>
              </a:spcBef>
              <a:spcAft>
                <a:spcPts val="0"/>
              </a:spcAft>
              <a:buSzPct val="47824"/>
              <a:buNone/>
            </a:pPr>
            <a:r>
              <a:rPr lang="en-GB" sz="3010" b="1">
                <a:latin typeface="Century Gothic"/>
                <a:ea typeface="Century Gothic"/>
                <a:cs typeface="Century Gothic"/>
                <a:sym typeface="Century Gothic"/>
              </a:rPr>
              <a:t>Miss Sweet </a:t>
            </a:r>
            <a:endParaRPr sz="3010"/>
          </a:p>
          <a:p>
            <a:pPr marL="457200" lvl="0" indent="-228600" algn="ctr" rtl="0">
              <a:lnSpc>
                <a:spcPct val="100000"/>
              </a:lnSpc>
              <a:spcBef>
                <a:spcPts val="1000"/>
              </a:spcBef>
              <a:spcAft>
                <a:spcPts val="0"/>
              </a:spcAft>
              <a:buSzPct val="80000"/>
              <a:buNone/>
            </a:pPr>
            <a:endParaRPr/>
          </a:p>
        </p:txBody>
      </p:sp>
      <p:pic>
        <p:nvPicPr>
          <p:cNvPr id="203" name="Google Shape;203;p36"/>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04" name="Google Shape;204;p36"/>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05" name="Google Shape;205;p36"/>
          <p:cNvPicPr preferRelativeResize="0"/>
          <p:nvPr/>
        </p:nvPicPr>
        <p:blipFill rotWithShape="1">
          <a:blip r:embed="rId4">
            <a:alphaModFix/>
          </a:blip>
          <a:srcRect/>
          <a:stretch/>
        </p:blipFill>
        <p:spPr>
          <a:xfrm>
            <a:off x="3780369" y="304800"/>
            <a:ext cx="3486916" cy="46492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body" idx="1"/>
          </p:nvPr>
        </p:nvSpPr>
        <p:spPr>
          <a:xfrm>
            <a:off x="2001325" y="4834600"/>
            <a:ext cx="6939600" cy="1852500"/>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100000"/>
              </a:lnSpc>
              <a:spcBef>
                <a:spcPts val="0"/>
              </a:spcBef>
              <a:spcAft>
                <a:spcPts val="0"/>
              </a:spcAft>
              <a:buSzPct val="61394"/>
              <a:buNone/>
            </a:pPr>
            <a:endParaRPr sz="2345" b="1">
              <a:latin typeface="Century Gothic"/>
              <a:ea typeface="Century Gothic"/>
              <a:cs typeface="Century Gothic"/>
              <a:sym typeface="Century Gothic"/>
            </a:endParaRPr>
          </a:p>
          <a:p>
            <a:pPr marL="0" lvl="0" indent="0" algn="ctr" rtl="0">
              <a:lnSpc>
                <a:spcPct val="100000"/>
              </a:lnSpc>
              <a:spcBef>
                <a:spcPts val="0"/>
              </a:spcBef>
              <a:spcAft>
                <a:spcPts val="0"/>
              </a:spcAft>
              <a:buSzPct val="25706"/>
              <a:buNone/>
            </a:pPr>
            <a:r>
              <a:rPr lang="en-GB" sz="5600" b="1">
                <a:latin typeface="Century Gothic"/>
                <a:ea typeface="Century Gothic"/>
                <a:cs typeface="Century Gothic"/>
                <a:sym typeface="Century Gothic"/>
              </a:rPr>
              <a:t>Year 2</a:t>
            </a: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25706"/>
              <a:buNone/>
            </a:pPr>
            <a:r>
              <a:rPr lang="en-GB" sz="5600" b="1">
                <a:latin typeface="Century Gothic"/>
                <a:ea typeface="Century Gothic"/>
                <a:cs typeface="Century Gothic"/>
                <a:sym typeface="Century Gothic"/>
              </a:rPr>
              <a:t>For working so hard at his listening skills and then applying his learning in his independent work -  in all subjects.</a:t>
            </a: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25714"/>
              <a:buNone/>
            </a:pP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25711"/>
              <a:buNone/>
            </a:pPr>
            <a:r>
              <a:rPr lang="en-GB" sz="5600" b="1">
                <a:latin typeface="Century Gothic"/>
                <a:ea typeface="Century Gothic"/>
                <a:cs typeface="Century Gothic"/>
                <a:sym typeface="Century Gothic"/>
              </a:rPr>
              <a:t>Mr Whear</a:t>
            </a:r>
            <a:endParaRPr sz="5600"/>
          </a:p>
          <a:p>
            <a:pPr marL="457200" lvl="0" indent="-228600" algn="ctr" rtl="0">
              <a:lnSpc>
                <a:spcPct val="100000"/>
              </a:lnSpc>
              <a:spcBef>
                <a:spcPts val="1000"/>
              </a:spcBef>
              <a:spcAft>
                <a:spcPts val="0"/>
              </a:spcAft>
              <a:buSzPts val="312"/>
              <a:buNone/>
            </a:pPr>
            <a:endParaRPr sz="5600" b="1">
              <a:latin typeface="Century Gothic"/>
              <a:ea typeface="Century Gothic"/>
              <a:cs typeface="Century Gothic"/>
              <a:sym typeface="Century Gothic"/>
            </a:endParaRPr>
          </a:p>
        </p:txBody>
      </p:sp>
      <p:pic>
        <p:nvPicPr>
          <p:cNvPr id="211" name="Google Shape;211;p3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12" name="Google Shape;212;p37"/>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13" name="Google Shape;213;p37"/>
          <p:cNvPicPr preferRelativeResize="0"/>
          <p:nvPr/>
        </p:nvPicPr>
        <p:blipFill rotWithShape="1">
          <a:blip r:embed="rId4">
            <a:alphaModFix/>
          </a:blip>
          <a:srcRect/>
          <a:stretch/>
        </p:blipFill>
        <p:spPr>
          <a:xfrm>
            <a:off x="3916431" y="192625"/>
            <a:ext cx="3329476" cy="4439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body" idx="1"/>
          </p:nvPr>
        </p:nvSpPr>
        <p:spPr>
          <a:xfrm>
            <a:off x="676199" y="4919926"/>
            <a:ext cx="10119600" cy="1673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39"/>
              <a:buNone/>
            </a:pPr>
            <a:r>
              <a:rPr lang="en-GB" sz="1914" b="1">
                <a:latin typeface="Century Gothic"/>
                <a:ea typeface="Century Gothic"/>
                <a:cs typeface="Century Gothic"/>
                <a:sym typeface="Century Gothic"/>
              </a:rPr>
              <a:t>Year 3</a:t>
            </a:r>
            <a:endParaRPr sz="1914"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39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7" b="1">
                <a:latin typeface="Century Gothic"/>
                <a:ea typeface="Century Gothic"/>
                <a:cs typeface="Century Gothic"/>
                <a:sym typeface="Century Gothic"/>
              </a:rPr>
              <a:t>Miss Medioli</a:t>
            </a:r>
            <a:endParaRPr sz="1987"/>
          </a:p>
          <a:p>
            <a:pPr marL="457200" lvl="0" indent="-228600" algn="ctr" rtl="0">
              <a:lnSpc>
                <a:spcPct val="100000"/>
              </a:lnSpc>
              <a:spcBef>
                <a:spcPts val="1000"/>
              </a:spcBef>
              <a:spcAft>
                <a:spcPts val="0"/>
              </a:spcAft>
              <a:buSzPts val="960"/>
              <a:buNone/>
            </a:pPr>
            <a:endParaRPr/>
          </a:p>
        </p:txBody>
      </p:sp>
      <p:pic>
        <p:nvPicPr>
          <p:cNvPr id="219" name="Google Shape;219;p38"/>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0" name="Google Shape;220;p38"/>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21" name="Google Shape;221;p38"/>
          <p:cNvPicPr preferRelativeResize="0"/>
          <p:nvPr/>
        </p:nvPicPr>
        <p:blipFill rotWithShape="1">
          <a:blip r:embed="rId4">
            <a:alphaModFix/>
          </a:blip>
          <a:srcRect/>
          <a:stretch/>
        </p:blipFill>
        <p:spPr>
          <a:xfrm>
            <a:off x="4300614" y="939725"/>
            <a:ext cx="2870775" cy="3456376"/>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Widescreen</PresentationFormat>
  <Paragraphs>89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Times New Roman</vt:lpstr>
      <vt:lpstr>Trebuchet MS</vt:lpstr>
      <vt:lpstr>Century Gothic</vt:lpstr>
      <vt:lpstr>Calibri</vt:lpstr>
      <vt:lpstr>Noto Sans Symbols</vt:lpstr>
      <vt:lpstr>Comic Sans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 Readers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smusto</dc:creator>
  <cp:lastModifiedBy>M Tusting</cp:lastModifiedBy>
  <cp:revision>2</cp:revision>
  <dcterms:created xsi:type="dcterms:W3CDTF">2015-01-15T13:45:53Z</dcterms:created>
  <dcterms:modified xsi:type="dcterms:W3CDTF">2025-06-06T17:27:17Z</dcterms:modified>
</cp:coreProperties>
</file>