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797675" cy="9926638"/>
  <p:embeddedFontLst>
    <p:embeddedFont>
      <p:font typeface="Trebuchet MS" panose="020B060302020202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gO5b/sp5zNZPD4GYksKUQ5XeV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6400" cy="498395"/>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92" y="3"/>
            <a:ext cx="2946400" cy="498395"/>
          </a:xfrm>
          <a:prstGeom prst="rect">
            <a:avLst/>
          </a:prstGeom>
          <a:noFill/>
          <a:ln>
            <a:noFill/>
          </a:ln>
        </p:spPr>
        <p:txBody>
          <a:bodyPr spcFirstLastPara="1" wrap="square" lIns="91400" tIns="45700" rIns="9140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246"/>
            <a:ext cx="2946400" cy="498395"/>
          </a:xfrm>
          <a:prstGeom prst="rect">
            <a:avLst/>
          </a:prstGeom>
          <a:noFill/>
          <a:ln>
            <a:noFill/>
          </a:ln>
        </p:spPr>
        <p:txBody>
          <a:bodyPr spcFirstLastPara="1" wrap="square" lIns="91400" tIns="45700" rIns="9140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d8e6286da1_3_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d8e6286da1_3_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8e8cac009e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38e8cac009e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b58471848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b58471848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b58471848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2: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7: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7: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d14e1766c4_2_3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3d14e1766c4_2_34: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3d14e1766c4_2_34: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3a8f3736a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33a8f3736a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33a8f3736a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3: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c700b20f8_2_6: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fc700b20f8_2_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c6093c3d02_5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c6093c3d02_5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8dcd46ecb_2_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d8dcd46ecb_2_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d8dcd46ecb_2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d8dcd46ecb_2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3d8dcd46ecb_2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90b5d5422_3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3590b5d5422_3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31" name="Google Shape;3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34" name="Google Shape;3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35" name="Google Shape;3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36" name="Google Shape;3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rot="10800000">
              <a:off x="0" y="0"/>
              <a:ext cx="842596" cy="5666154"/>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800" b="0" i="0" u="none" strike="noStrike" cap="none">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a:spLocks noGrp="1"/>
          </p:cNvSpPr>
          <p:nvPr>
            <p:ph type="pic" idx="2"/>
          </p:nvPr>
        </p:nvSpPr>
        <p:spPr>
          <a:xfrm>
            <a:off x="677334" y="609600"/>
            <a:ext cx="8596668" cy="3845718"/>
          </a:xfrm>
          <a:prstGeom prst="rect">
            <a:avLst/>
          </a:prstGeom>
          <a:noFill/>
          <a:ln>
            <a:noFill/>
          </a:ln>
        </p:spPr>
      </p:sp>
      <p:sp>
        <p:nvSpPr>
          <p:cNvPr id="46" name="Google Shape;46;p2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7" name="Google Shape;4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3" name="Google Shape;5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4" name="Google Shape;6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2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7" name="Google Shape;77;p2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2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9" name="Google Shape;79;p2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2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1" name="Google Shape;91;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19" name="Google Shape;19;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0" y="4013200"/>
              <a:ext cx="448733" cy="2844800"/>
            </a:xfrm>
            <a:prstGeom prst="triangle">
              <a:avLst>
                <a:gd name="adj" fmla="val 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subTitle" idx="1"/>
          </p:nvPr>
        </p:nvSpPr>
        <p:spPr>
          <a:xfrm>
            <a:off x="2999656" y="5085184"/>
            <a:ext cx="6400800" cy="1415008"/>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8th May 2026  </a:t>
            </a:r>
            <a:endParaRPr sz="2400" b="1">
              <a:solidFill>
                <a:schemeClr val="dk1"/>
              </a:solidFill>
              <a:latin typeface="Century Gothic"/>
              <a:ea typeface="Century Gothic"/>
              <a:cs typeface="Century Gothic"/>
              <a:sym typeface="Century Gothic"/>
            </a:endParaRPr>
          </a:p>
        </p:txBody>
      </p:sp>
      <p:pic>
        <p:nvPicPr>
          <p:cNvPr id="149" name="Google Shape;149;p1"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3431704" y="476672"/>
            <a:ext cx="5732554" cy="937289"/>
          </a:xfrm>
          <a:prstGeom prst="rect">
            <a:avLst/>
          </a:prstGeom>
          <a:noFill/>
          <a:ln>
            <a:noFill/>
          </a:ln>
        </p:spPr>
      </p:pic>
      <p:pic>
        <p:nvPicPr>
          <p:cNvPr id="151" name="Google Shape;151;p1"/>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152" name="Google Shape;152;p1"/>
          <p:cNvPicPr preferRelativeResize="0"/>
          <p:nvPr/>
        </p:nvPicPr>
        <p:blipFill rotWithShape="1">
          <a:blip r:embed="rId5">
            <a:alphaModFix/>
          </a:blip>
          <a:srcRect/>
          <a:stretch/>
        </p:blipFill>
        <p:spPr>
          <a:xfrm>
            <a:off x="263351" y="188640"/>
            <a:ext cx="1110431" cy="10347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3d8e6286da1_3_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5" name="Google Shape;225;g3d8e6286da1_3_7"/>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26" name="Google Shape;226;g3d8e6286da1_3_7"/>
          <p:cNvSpPr txBox="1"/>
          <p:nvPr/>
        </p:nvSpPr>
        <p:spPr>
          <a:xfrm>
            <a:off x="1326025" y="4680100"/>
            <a:ext cx="8938800" cy="1929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Year 4</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For exemplifying our school values and challenging herself in class</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Mr Whear</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040"/>
              <a:buFont typeface="Arial"/>
              <a:buNone/>
            </a:pPr>
            <a:endParaRPr sz="1040" b="1" i="0" u="none" strike="noStrike" cap="none">
              <a:solidFill>
                <a:srgbClr val="3F3F3F"/>
              </a:solidFill>
              <a:latin typeface="Century Gothic"/>
              <a:ea typeface="Century Gothic"/>
              <a:cs typeface="Century Gothic"/>
              <a:sym typeface="Century Gothic"/>
            </a:endParaRPr>
          </a:p>
        </p:txBody>
      </p:sp>
      <p:pic>
        <p:nvPicPr>
          <p:cNvPr id="227" name="Google Shape;227;g3d8e6286da1_3_7"/>
          <p:cNvPicPr preferRelativeResize="0"/>
          <p:nvPr/>
        </p:nvPicPr>
        <p:blipFill rotWithShape="1">
          <a:blip r:embed="rId4">
            <a:alphaModFix/>
          </a:blip>
          <a:srcRect/>
          <a:stretch/>
        </p:blipFill>
        <p:spPr>
          <a:xfrm>
            <a:off x="4127606" y="192600"/>
            <a:ext cx="2993065" cy="4375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38e8cac009e_1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33" name="Google Shape;233;g38e8cac009e_1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34" name="Google Shape;234;g38e8cac009e_1_0"/>
          <p:cNvSpPr txBox="1">
            <a:spLocks noGrp="1"/>
          </p:cNvSpPr>
          <p:nvPr>
            <p:ph type="body" idx="1"/>
          </p:nvPr>
        </p:nvSpPr>
        <p:spPr>
          <a:xfrm>
            <a:off x="374400" y="4712400"/>
            <a:ext cx="9658500" cy="21456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r>
              <a:rPr lang="en-GB" sz="11723" b="1">
                <a:solidFill>
                  <a:srgbClr val="9900FF"/>
                </a:solidFill>
                <a:latin typeface="Comic Sans MS"/>
                <a:ea typeface="Comic Sans MS"/>
                <a:cs typeface="Comic Sans MS"/>
                <a:sym typeface="Comic Sans MS"/>
              </a:rPr>
              <a:t>Year 5</a:t>
            </a:r>
            <a:endParaRPr sz="11123" b="1">
              <a:solidFill>
                <a:srgbClr val="FF0000"/>
              </a:solidFill>
              <a:latin typeface="Comic Sans MS"/>
              <a:ea typeface="Comic Sans MS"/>
              <a:cs typeface="Comic Sans MS"/>
              <a:sym typeface="Comic Sans MS"/>
            </a:endParaRPr>
          </a:p>
          <a:p>
            <a:pPr marL="0" lvl="0" indent="0" algn="ctr" rtl="0">
              <a:lnSpc>
                <a:spcPct val="115000"/>
              </a:lnSpc>
              <a:spcBef>
                <a:spcPts val="0"/>
              </a:spcBef>
              <a:spcAft>
                <a:spcPts val="0"/>
              </a:spcAft>
              <a:buClr>
                <a:schemeClr val="dk1"/>
              </a:buClr>
              <a:buSzPts val="275"/>
              <a:buFont typeface="Arial"/>
              <a:buNone/>
            </a:pPr>
            <a:r>
              <a:rPr lang="en-GB" sz="4800">
                <a:solidFill>
                  <a:srgbClr val="0A0A0A"/>
                </a:solidFill>
                <a:highlight>
                  <a:srgbClr val="FFFFFF"/>
                </a:highlight>
                <a:latin typeface="Comic Sans MS"/>
                <a:ea typeface="Comic Sans MS"/>
                <a:cs typeface="Comic Sans MS"/>
                <a:sym typeface="Comic Sans MS"/>
              </a:rPr>
              <a:t>"Our Star of the Week is being recognised for her incredible work ethic. She is a quiet leader who leads by example and she is a brilliant role model for everyone around her; showing us all what it looks like to strive for excellence. She has a fantastic attitude toward every single lesson. Her I 'can-do' attitude is infectious, and because she gives 100% to everything whether it’s a tricky task or something new, she always tries her absolute best. A huge well done </a:t>
            </a:r>
            <a:endParaRPr sz="4800" b="1">
              <a:solidFill>
                <a:srgbClr val="0000FF"/>
              </a:solidFill>
              <a:latin typeface="Comic Sans MS"/>
              <a:ea typeface="Comic Sans MS"/>
              <a:cs typeface="Comic Sans MS"/>
              <a:sym typeface="Comic Sans MS"/>
            </a:endParaRPr>
          </a:p>
          <a:p>
            <a:pPr marL="0" lvl="0" indent="0" algn="ctr" rtl="0">
              <a:lnSpc>
                <a:spcPct val="100000"/>
              </a:lnSpc>
              <a:spcBef>
                <a:spcPts val="0"/>
              </a:spcBef>
              <a:spcAft>
                <a:spcPts val="0"/>
              </a:spcAft>
              <a:buClr>
                <a:schemeClr val="dk1"/>
              </a:buClr>
              <a:buSzPct val="30000"/>
              <a:buFont typeface="Arial"/>
              <a:buNone/>
            </a:pPr>
            <a:endParaRPr sz="4800" b="1">
              <a:latin typeface="Comic Sans MS"/>
              <a:ea typeface="Comic Sans MS"/>
              <a:cs typeface="Comic Sans MS"/>
              <a:sym typeface="Comic Sans MS"/>
            </a:endParaRPr>
          </a:p>
          <a:p>
            <a:pPr marL="0" lvl="0" indent="0" algn="ctr" rtl="0">
              <a:lnSpc>
                <a:spcPct val="100000"/>
              </a:lnSpc>
              <a:spcBef>
                <a:spcPts val="0"/>
              </a:spcBef>
              <a:spcAft>
                <a:spcPts val="0"/>
              </a:spcAft>
              <a:buClr>
                <a:schemeClr val="dk1"/>
              </a:buClr>
              <a:buSzPct val="30000"/>
              <a:buFont typeface="Arial"/>
              <a:buNone/>
            </a:pPr>
            <a:r>
              <a:rPr lang="en-GB" sz="4800" b="1">
                <a:solidFill>
                  <a:srgbClr val="9900FF"/>
                </a:solidFill>
                <a:latin typeface="Comic Sans MS"/>
                <a:ea typeface="Comic Sans MS"/>
                <a:cs typeface="Comic Sans MS"/>
                <a:sym typeface="Comic Sans MS"/>
              </a:rPr>
              <a:t>Mrs Bakali</a:t>
            </a:r>
            <a:endParaRPr sz="4800" b="1">
              <a:solidFill>
                <a:srgbClr val="9900FF"/>
              </a:solidFill>
              <a:latin typeface="Comic Sans MS"/>
              <a:ea typeface="Comic Sans MS"/>
              <a:cs typeface="Comic Sans MS"/>
              <a:sym typeface="Comic Sans MS"/>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35" name="Google Shape;235;g38e8cac009e_1_0" title="DSC_0844.JPG"/>
          <p:cNvPicPr preferRelativeResize="0"/>
          <p:nvPr/>
        </p:nvPicPr>
        <p:blipFill rotWithShape="1">
          <a:blip r:embed="rId4">
            <a:alphaModFix/>
          </a:blip>
          <a:srcRect/>
          <a:stretch/>
        </p:blipFill>
        <p:spPr>
          <a:xfrm>
            <a:off x="3812511" y="331900"/>
            <a:ext cx="2858739" cy="42766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b58471848d_1_0"/>
          <p:cNvSpPr txBox="1">
            <a:spLocks noGrp="1"/>
          </p:cNvSpPr>
          <p:nvPr>
            <p:ph type="body" idx="1"/>
          </p:nvPr>
        </p:nvSpPr>
        <p:spPr>
          <a:xfrm>
            <a:off x="259000" y="4262350"/>
            <a:ext cx="10123800" cy="2383800"/>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Year 6</a:t>
            </a: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
            </a:r>
            <a:br>
              <a:rPr lang="en-GB" sz="7200" b="1">
                <a:solidFill>
                  <a:schemeClr val="dk1"/>
                </a:solidFill>
                <a:latin typeface="Century Gothic"/>
                <a:ea typeface="Century Gothic"/>
                <a:cs typeface="Century Gothic"/>
                <a:sym typeface="Century Gothic"/>
              </a:rPr>
            </a:br>
            <a:r>
              <a:rPr lang="en-GB" sz="7200" b="1">
                <a:solidFill>
                  <a:schemeClr val="dk1"/>
                </a:solidFill>
                <a:latin typeface="Century Gothic"/>
                <a:ea typeface="Century Gothic"/>
                <a:cs typeface="Century Gothic"/>
                <a:sym typeface="Century Gothic"/>
              </a:rPr>
              <a:t>For being an exemplary role model, unwaveringly polite, diligent and dependable.  </a:t>
            </a: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Mr Cherfi</a:t>
            </a:r>
            <a:endParaRPr sz="72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endParaRPr sz="88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endParaRPr sz="6641"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42" name="Google Shape;242;g3b58471848d_1_0"/>
          <p:cNvPicPr preferRelativeResize="0"/>
          <p:nvPr/>
        </p:nvPicPr>
        <p:blipFill rotWithShape="1">
          <a:blip r:embed="rId3">
            <a:alphaModFix/>
          </a:blip>
          <a:srcRect l="-142480" r="142480"/>
          <a:stretch/>
        </p:blipFill>
        <p:spPr>
          <a:xfrm>
            <a:off x="152400" y="152400"/>
            <a:ext cx="2679308" cy="4008197"/>
          </a:xfrm>
          <a:prstGeom prst="rect">
            <a:avLst/>
          </a:prstGeom>
          <a:noFill/>
          <a:ln>
            <a:noFill/>
          </a:ln>
        </p:spPr>
      </p:pic>
      <p:pic>
        <p:nvPicPr>
          <p:cNvPr id="243" name="Google Shape;243;g3b58471848d_1_0" title="IMG_3575.HEIC"/>
          <p:cNvPicPr preferRelativeResize="0"/>
          <p:nvPr/>
        </p:nvPicPr>
        <p:blipFill rotWithShape="1">
          <a:blip r:embed="rId4">
            <a:alphaModFix/>
          </a:blip>
          <a:srcRect l="6949" t="5328" r="6733" b="12570"/>
          <a:stretch/>
        </p:blipFill>
        <p:spPr>
          <a:xfrm>
            <a:off x="4039863" y="746025"/>
            <a:ext cx="2562075" cy="3249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575720" y="332656"/>
            <a:ext cx="5328600" cy="764700"/>
          </a:xfrm>
          <a:prstGeom prst="rect">
            <a:avLst/>
          </a:prstGeom>
          <a:solidFill>
            <a:srgbClr val="C00000"/>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Font typeface="Century Gothic"/>
              <a:buNone/>
            </a:pPr>
            <a:r>
              <a:rPr lang="en-GB" sz="4400" b="1">
                <a:solidFill>
                  <a:schemeClr val="dk1"/>
                </a:solidFill>
                <a:latin typeface="Century Gothic"/>
                <a:ea typeface="Century Gothic"/>
                <a:cs typeface="Century Gothic"/>
                <a:sym typeface="Century Gothic"/>
              </a:rPr>
              <a:t>Star Readers</a:t>
            </a:r>
            <a:endParaRPr/>
          </a:p>
        </p:txBody>
      </p:sp>
      <p:sp>
        <p:nvSpPr>
          <p:cNvPr id="249" name="Google Shape;249;p42"/>
          <p:cNvSpPr/>
          <p:nvPr/>
        </p:nvSpPr>
        <p:spPr>
          <a:xfrm>
            <a:off x="10488488" y="5171122"/>
            <a:ext cx="189900" cy="189900"/>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50" name="Google Shape;250;p42"/>
          <p:cNvSpPr/>
          <p:nvPr/>
        </p:nvSpPr>
        <p:spPr>
          <a:xfrm>
            <a:off x="10959457" y="5136648"/>
            <a:ext cx="189900" cy="189900"/>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251" name="Google Shape;251;p4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631504" y="337195"/>
            <a:ext cx="800021" cy="746686"/>
          </a:xfrm>
          <a:prstGeom prst="rect">
            <a:avLst/>
          </a:prstGeom>
          <a:noFill/>
          <a:ln>
            <a:noFill/>
          </a:ln>
        </p:spPr>
      </p:pic>
      <p:pic>
        <p:nvPicPr>
          <p:cNvPr id="252" name="Google Shape;252;p42"/>
          <p:cNvPicPr preferRelativeResize="0"/>
          <p:nvPr/>
        </p:nvPicPr>
        <p:blipFill rotWithShape="1">
          <a:blip r:embed="rId4">
            <a:alphaModFix/>
          </a:blip>
          <a:srcRect/>
          <a:stretch/>
        </p:blipFill>
        <p:spPr>
          <a:xfrm>
            <a:off x="10604217" y="347415"/>
            <a:ext cx="798645" cy="749873"/>
          </a:xfrm>
          <a:prstGeom prst="rect">
            <a:avLst/>
          </a:prstGeom>
          <a:noFill/>
          <a:ln>
            <a:noFill/>
          </a:ln>
        </p:spPr>
      </p:pic>
      <p:sp>
        <p:nvSpPr>
          <p:cNvPr id="253" name="Google Shape;253;p42"/>
          <p:cNvSpPr/>
          <p:nvPr/>
        </p:nvSpPr>
        <p:spPr>
          <a:xfrm>
            <a:off x="718300" y="1874700"/>
            <a:ext cx="8986500" cy="31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Y1 - </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Y2 -  Pippa</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Y3 - Maria</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Y4 - Sheraii</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Y5 - Sofia</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Y6 - Ana Clara</a:t>
            </a:r>
            <a:endParaRPr sz="2800" b="1" i="0" u="none" strike="noStrike" cap="none">
              <a:solidFill>
                <a:schemeClr val="dk1"/>
              </a:solidFill>
              <a:latin typeface="Century Gothic"/>
              <a:ea typeface="Century Gothic"/>
              <a:cs typeface="Century Gothic"/>
              <a:sym typeface="Century Gothic"/>
            </a:endParaRPr>
          </a:p>
        </p:txBody>
      </p:sp>
      <p:pic>
        <p:nvPicPr>
          <p:cNvPr id="254" name="Google Shape;254;p42"/>
          <p:cNvPicPr preferRelativeResize="0"/>
          <p:nvPr/>
        </p:nvPicPr>
        <p:blipFill rotWithShape="1">
          <a:blip r:embed="rId5">
            <a:alphaModFix/>
          </a:blip>
          <a:srcRect/>
          <a:stretch/>
        </p:blipFill>
        <p:spPr>
          <a:xfrm>
            <a:off x="5828265" y="2067597"/>
            <a:ext cx="3672408" cy="1818936"/>
          </a:xfrm>
          <a:prstGeom prst="rect">
            <a:avLst/>
          </a:prstGeom>
          <a:noFill/>
          <a:ln>
            <a:noFill/>
          </a:ln>
        </p:spPr>
      </p:pic>
      <p:pic>
        <p:nvPicPr>
          <p:cNvPr id="255" name="Google Shape;255;p42"/>
          <p:cNvPicPr preferRelativeResize="0"/>
          <p:nvPr/>
        </p:nvPicPr>
        <p:blipFill rotWithShape="1">
          <a:blip r:embed="rId6">
            <a:alphaModFix/>
          </a:blip>
          <a:srcRect/>
          <a:stretch/>
        </p:blipFill>
        <p:spPr>
          <a:xfrm>
            <a:off x="7065149" y="4532751"/>
            <a:ext cx="3683280" cy="21350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7"/>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262" name="Google Shape;262;p17"/>
          <p:cNvPicPr preferRelativeResize="0"/>
          <p:nvPr/>
        </p:nvPicPr>
        <p:blipFill rotWithShape="1">
          <a:blip r:embed="rId3">
            <a:alphaModFix/>
          </a:blip>
          <a:srcRect/>
          <a:stretch/>
        </p:blipFill>
        <p:spPr>
          <a:xfrm>
            <a:off x="367287" y="66994"/>
            <a:ext cx="988523" cy="921123"/>
          </a:xfrm>
          <a:prstGeom prst="rect">
            <a:avLst/>
          </a:prstGeom>
          <a:noFill/>
          <a:ln>
            <a:noFill/>
          </a:ln>
        </p:spPr>
      </p:pic>
      <p:pic>
        <p:nvPicPr>
          <p:cNvPr id="263" name="Google Shape;263;p17"/>
          <p:cNvPicPr preferRelativeResize="0"/>
          <p:nvPr/>
        </p:nvPicPr>
        <p:blipFill rotWithShape="1">
          <a:blip r:embed="rId4">
            <a:alphaModFix/>
          </a:blip>
          <a:srcRect/>
          <a:stretch/>
        </p:blipFill>
        <p:spPr>
          <a:xfrm>
            <a:off x="4223338" y="3716839"/>
            <a:ext cx="2033162" cy="1456125"/>
          </a:xfrm>
          <a:prstGeom prst="rect">
            <a:avLst/>
          </a:prstGeom>
          <a:noFill/>
          <a:ln>
            <a:noFill/>
          </a:ln>
        </p:spPr>
      </p:pic>
      <p:sp>
        <p:nvSpPr>
          <p:cNvPr id="264" name="Google Shape;264;p17"/>
          <p:cNvSpPr txBox="1"/>
          <p:nvPr/>
        </p:nvSpPr>
        <p:spPr>
          <a:xfrm>
            <a:off x="6189225" y="5704950"/>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Trebuchet MS"/>
              <a:ea typeface="Trebuchet MS"/>
              <a:cs typeface="Trebuchet MS"/>
              <a:sym typeface="Trebuchet MS"/>
            </a:endParaRPr>
          </a:p>
        </p:txBody>
      </p:sp>
      <p:sp>
        <p:nvSpPr>
          <p:cNvPr id="265" name="Google Shape;265;p17"/>
          <p:cNvSpPr txBox="1"/>
          <p:nvPr/>
        </p:nvSpPr>
        <p:spPr>
          <a:xfrm>
            <a:off x="3427650" y="5259975"/>
            <a:ext cx="396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p:txBody>
      </p:sp>
      <p:sp>
        <p:nvSpPr>
          <p:cNvPr id="266" name="Google Shape;266;p17"/>
          <p:cNvSpPr txBox="1"/>
          <p:nvPr/>
        </p:nvSpPr>
        <p:spPr>
          <a:xfrm>
            <a:off x="5097975" y="5460950"/>
            <a:ext cx="3002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7" name="Google Shape;267;p17"/>
          <p:cNvSpPr txBox="1"/>
          <p:nvPr/>
        </p:nvSpPr>
        <p:spPr>
          <a:xfrm>
            <a:off x="4069475" y="1892675"/>
            <a:ext cx="3335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268" name="Google Shape;268;p17"/>
          <p:cNvPicPr preferRelativeResize="0"/>
          <p:nvPr/>
        </p:nvPicPr>
        <p:blipFill rotWithShape="1">
          <a:blip r:embed="rId4">
            <a:alphaModFix/>
          </a:blip>
          <a:srcRect/>
          <a:stretch/>
        </p:blipFill>
        <p:spPr>
          <a:xfrm>
            <a:off x="7093938" y="2163514"/>
            <a:ext cx="2033162" cy="1456125"/>
          </a:xfrm>
          <a:prstGeom prst="rect">
            <a:avLst/>
          </a:prstGeom>
          <a:noFill/>
          <a:ln>
            <a:noFill/>
          </a:ln>
        </p:spPr>
      </p:pic>
      <p:pic>
        <p:nvPicPr>
          <p:cNvPr id="269" name="Google Shape;269;p17"/>
          <p:cNvPicPr preferRelativeResize="0"/>
          <p:nvPr/>
        </p:nvPicPr>
        <p:blipFill rotWithShape="1">
          <a:blip r:embed="rId4">
            <a:alphaModFix/>
          </a:blip>
          <a:srcRect/>
          <a:stretch/>
        </p:blipFill>
        <p:spPr>
          <a:xfrm>
            <a:off x="850063" y="1892664"/>
            <a:ext cx="2033162" cy="1456125"/>
          </a:xfrm>
          <a:prstGeom prst="rect">
            <a:avLst/>
          </a:prstGeom>
          <a:noFill/>
          <a:ln>
            <a:noFill/>
          </a:ln>
        </p:spPr>
      </p:pic>
      <p:sp>
        <p:nvSpPr>
          <p:cNvPr id="270" name="Google Shape;270;p17"/>
          <p:cNvSpPr txBox="1"/>
          <p:nvPr/>
        </p:nvSpPr>
        <p:spPr>
          <a:xfrm>
            <a:off x="1355800" y="3716850"/>
            <a:ext cx="17337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Trebuchet MS"/>
              <a:ea typeface="Trebuchet MS"/>
              <a:cs typeface="Trebuchet MS"/>
              <a:sym typeface="Trebuchet MS"/>
            </a:endParaRPr>
          </a:p>
        </p:txBody>
      </p:sp>
      <p:sp>
        <p:nvSpPr>
          <p:cNvPr id="271" name="Google Shape;271;p17"/>
          <p:cNvSpPr txBox="1"/>
          <p:nvPr/>
        </p:nvSpPr>
        <p:spPr>
          <a:xfrm>
            <a:off x="7186950" y="3576325"/>
            <a:ext cx="30027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Delilah - Y4  </a:t>
            </a:r>
            <a:endParaRPr sz="1800" b="1" i="0" u="none" strike="noStrike" cap="none">
              <a:solidFill>
                <a:srgbClr val="3F3F3F"/>
              </a:solidFill>
              <a:latin typeface="Trebuchet MS"/>
              <a:ea typeface="Trebuchet MS"/>
              <a:cs typeface="Trebuchet MS"/>
              <a:sym typeface="Trebuchet MS"/>
            </a:endParaRPr>
          </a:p>
        </p:txBody>
      </p:sp>
      <p:pic>
        <p:nvPicPr>
          <p:cNvPr id="272" name="Google Shape;272;p17"/>
          <p:cNvPicPr preferRelativeResize="0"/>
          <p:nvPr/>
        </p:nvPicPr>
        <p:blipFill rotWithShape="1">
          <a:blip r:embed="rId4">
            <a:alphaModFix/>
          </a:blip>
          <a:srcRect/>
          <a:stretch/>
        </p:blipFill>
        <p:spPr>
          <a:xfrm>
            <a:off x="4407413" y="238914"/>
            <a:ext cx="2033162" cy="1456125"/>
          </a:xfrm>
          <a:prstGeom prst="rect">
            <a:avLst/>
          </a:prstGeom>
          <a:noFill/>
          <a:ln>
            <a:noFill/>
          </a:ln>
        </p:spPr>
      </p:pic>
      <p:sp>
        <p:nvSpPr>
          <p:cNvPr id="273" name="Google Shape;273;p17"/>
          <p:cNvSpPr txBox="1"/>
          <p:nvPr/>
        </p:nvSpPr>
        <p:spPr>
          <a:xfrm>
            <a:off x="4812875" y="1695050"/>
            <a:ext cx="18489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Amy - Y6</a:t>
            </a:r>
            <a:endParaRPr sz="1800" b="1" i="0" u="none" strike="noStrike" cap="none">
              <a:solidFill>
                <a:srgbClr val="3F3F3F"/>
              </a:solidFill>
              <a:latin typeface="Trebuchet MS"/>
              <a:ea typeface="Trebuchet MS"/>
              <a:cs typeface="Trebuchet MS"/>
              <a:sym typeface="Trebuchet MS"/>
            </a:endParaRPr>
          </a:p>
        </p:txBody>
      </p:sp>
      <p:pic>
        <p:nvPicPr>
          <p:cNvPr id="274" name="Google Shape;274;p17"/>
          <p:cNvPicPr preferRelativeResize="0"/>
          <p:nvPr/>
        </p:nvPicPr>
        <p:blipFill rotWithShape="1">
          <a:blip r:embed="rId4">
            <a:alphaModFix/>
          </a:blip>
          <a:srcRect/>
          <a:stretch/>
        </p:blipFill>
        <p:spPr>
          <a:xfrm>
            <a:off x="1272213" y="4597339"/>
            <a:ext cx="2033162" cy="1456125"/>
          </a:xfrm>
          <a:prstGeom prst="rect">
            <a:avLst/>
          </a:prstGeom>
          <a:noFill/>
          <a:ln>
            <a:noFill/>
          </a:ln>
        </p:spPr>
      </p:pic>
      <p:sp>
        <p:nvSpPr>
          <p:cNvPr id="275" name="Google Shape;275;p17"/>
          <p:cNvSpPr txBox="1"/>
          <p:nvPr/>
        </p:nvSpPr>
        <p:spPr>
          <a:xfrm>
            <a:off x="679000" y="5998875"/>
            <a:ext cx="30783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 </a:t>
            </a:r>
            <a:endParaRPr sz="1800" b="1" i="0" u="none" strike="noStrike" cap="none">
              <a:solidFill>
                <a:srgbClr val="3F3F3F"/>
              </a:solidFill>
              <a:latin typeface="Trebuchet MS"/>
              <a:ea typeface="Trebuchet MS"/>
              <a:cs typeface="Trebuchet MS"/>
              <a:sym typeface="Trebuchet MS"/>
            </a:endParaRPr>
          </a:p>
        </p:txBody>
      </p:sp>
      <p:sp>
        <p:nvSpPr>
          <p:cNvPr id="276" name="Google Shape;276;p17"/>
          <p:cNvSpPr txBox="1"/>
          <p:nvPr/>
        </p:nvSpPr>
        <p:spPr>
          <a:xfrm>
            <a:off x="290200" y="3227750"/>
            <a:ext cx="3002700" cy="7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1"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d14e1766c4_2_34"/>
          <p:cNvSpPr txBox="1">
            <a:spLocks noGrp="1"/>
          </p:cNvSpPr>
          <p:nvPr>
            <p:ph type="title"/>
          </p:nvPr>
        </p:nvSpPr>
        <p:spPr>
          <a:xfrm>
            <a:off x="653700" y="266700"/>
            <a:ext cx="8145600" cy="776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50000"/>
              <a:buNone/>
            </a:pPr>
            <a:r>
              <a:rPr lang="en-GB"/>
              <a:t>Attendance Weekly Leaders Summer Term:</a:t>
            </a:r>
            <a:endParaRPr/>
          </a:p>
        </p:txBody>
      </p:sp>
      <p:pic>
        <p:nvPicPr>
          <p:cNvPr id="283" name="Google Shape;283;g3d14e1766c4_2_34"/>
          <p:cNvPicPr preferRelativeResize="0"/>
          <p:nvPr/>
        </p:nvPicPr>
        <p:blipFill rotWithShape="1">
          <a:blip r:embed="rId3">
            <a:alphaModFix/>
          </a:blip>
          <a:srcRect/>
          <a:stretch/>
        </p:blipFill>
        <p:spPr>
          <a:xfrm>
            <a:off x="405550" y="1486375"/>
            <a:ext cx="2293974" cy="3058627"/>
          </a:xfrm>
          <a:prstGeom prst="rect">
            <a:avLst/>
          </a:prstGeom>
          <a:noFill/>
          <a:ln w="19050" cap="flat" cmpd="sng">
            <a:solidFill>
              <a:srgbClr val="000000"/>
            </a:solidFill>
            <a:prstDash val="solid"/>
            <a:round/>
            <a:headEnd type="none" w="sm" len="sm"/>
            <a:tailEnd type="none" w="sm" len="sm"/>
          </a:ln>
        </p:spPr>
      </p:pic>
      <p:sp>
        <p:nvSpPr>
          <p:cNvPr id="284" name="Google Shape;284;g3d14e1766c4_2_34"/>
          <p:cNvSpPr txBox="1"/>
          <p:nvPr/>
        </p:nvSpPr>
        <p:spPr>
          <a:xfrm>
            <a:off x="1864125" y="5562925"/>
            <a:ext cx="6259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Trebuchet MS"/>
                <a:ea typeface="Trebuchet MS"/>
                <a:cs typeface="Trebuchet MS"/>
                <a:sym typeface="Trebuchet MS"/>
              </a:rPr>
              <a:t>Winners of the Pitch on Friday - Reception and Year 6</a:t>
            </a:r>
            <a:endParaRPr sz="1800" b="0" i="0" u="none" strike="noStrike" cap="none">
              <a:solidFill>
                <a:srgbClr val="3F3F3F"/>
              </a:solidFill>
              <a:latin typeface="Trebuchet MS"/>
              <a:ea typeface="Trebuchet MS"/>
              <a:cs typeface="Trebuchet MS"/>
              <a:sym typeface="Trebuchet MS"/>
            </a:endParaRPr>
          </a:p>
        </p:txBody>
      </p:sp>
      <p:pic>
        <p:nvPicPr>
          <p:cNvPr id="285" name="Google Shape;285;g3d14e1766c4_2_34"/>
          <p:cNvPicPr preferRelativeResize="0"/>
          <p:nvPr/>
        </p:nvPicPr>
        <p:blipFill rotWithShape="1">
          <a:blip r:embed="rId4">
            <a:alphaModFix/>
          </a:blip>
          <a:srcRect l="1557" r="63051"/>
          <a:stretch/>
        </p:blipFill>
        <p:spPr>
          <a:xfrm>
            <a:off x="2699525" y="1456925"/>
            <a:ext cx="2758400" cy="3117525"/>
          </a:xfrm>
          <a:prstGeom prst="rect">
            <a:avLst/>
          </a:prstGeom>
          <a:noFill/>
          <a:ln>
            <a:noFill/>
          </a:ln>
        </p:spPr>
      </p:pic>
      <p:pic>
        <p:nvPicPr>
          <p:cNvPr id="286" name="Google Shape;286;g3d14e1766c4_2_34"/>
          <p:cNvPicPr preferRelativeResize="0"/>
          <p:nvPr/>
        </p:nvPicPr>
        <p:blipFill rotWithShape="1">
          <a:blip r:embed="rId4">
            <a:alphaModFix/>
          </a:blip>
          <a:srcRect l="55149"/>
          <a:stretch/>
        </p:blipFill>
        <p:spPr>
          <a:xfrm>
            <a:off x="5457925" y="1456925"/>
            <a:ext cx="3495649" cy="3117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3a8f3736ad_1_0"/>
          <p:cNvSpPr txBox="1">
            <a:spLocks noGrp="1"/>
          </p:cNvSpPr>
          <p:nvPr>
            <p:ph type="subTitle" idx="1"/>
          </p:nvPr>
        </p:nvSpPr>
        <p:spPr>
          <a:xfrm>
            <a:off x="2999656" y="5085184"/>
            <a:ext cx="6400800" cy="14151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1st May 2026</a:t>
            </a:r>
            <a:endParaRPr sz="2400" b="1">
              <a:solidFill>
                <a:schemeClr val="dk1"/>
              </a:solidFill>
              <a:latin typeface="Century Gothic"/>
              <a:ea typeface="Century Gothic"/>
              <a:cs typeface="Century Gothic"/>
              <a:sym typeface="Century Gothic"/>
            </a:endParaRPr>
          </a:p>
        </p:txBody>
      </p:sp>
      <p:pic>
        <p:nvPicPr>
          <p:cNvPr id="293" name="Google Shape;293;g33a8f3736ad_1_0"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294" name="Google Shape;294;g33a8f3736ad_1_0"/>
          <p:cNvPicPr preferRelativeResize="0"/>
          <p:nvPr/>
        </p:nvPicPr>
        <p:blipFill rotWithShape="1">
          <a:blip r:embed="rId4">
            <a:alphaModFix/>
          </a:blip>
          <a:srcRect/>
          <a:stretch/>
        </p:blipFill>
        <p:spPr>
          <a:xfrm>
            <a:off x="3431704" y="476672"/>
            <a:ext cx="5732555" cy="937289"/>
          </a:xfrm>
          <a:prstGeom prst="rect">
            <a:avLst/>
          </a:prstGeom>
          <a:noFill/>
          <a:ln>
            <a:noFill/>
          </a:ln>
        </p:spPr>
      </p:pic>
      <p:pic>
        <p:nvPicPr>
          <p:cNvPr id="295" name="Google Shape;295;g33a8f3736ad_1_0"/>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296" name="Google Shape;296;g33a8f3736ad_1_0"/>
          <p:cNvPicPr preferRelativeResize="0"/>
          <p:nvPr/>
        </p:nvPicPr>
        <p:blipFill rotWithShape="1">
          <a:blip r:embed="rId5">
            <a:alphaModFix/>
          </a:blip>
          <a:srcRect/>
          <a:stretch/>
        </p:blipFill>
        <p:spPr>
          <a:xfrm>
            <a:off x="263351" y="188640"/>
            <a:ext cx="1110431" cy="10347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364668" y="334971"/>
            <a:ext cx="1008112" cy="940904"/>
          </a:xfrm>
          <a:prstGeom prst="rect">
            <a:avLst/>
          </a:prstGeom>
          <a:noFill/>
          <a:ln>
            <a:noFill/>
          </a:ln>
        </p:spPr>
      </p:pic>
      <p:sp>
        <p:nvSpPr>
          <p:cNvPr id="158" name="Google Shape;158;p2"/>
          <p:cNvSpPr/>
          <p:nvPr/>
        </p:nvSpPr>
        <p:spPr>
          <a:xfrm>
            <a:off x="2063552" y="334971"/>
            <a:ext cx="8814284"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Our Father who art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Hallowed be Thy 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Kingdom come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will be done on Earth as it is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Give us this day our daily bread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forgive us our trespasses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As we forgive those who trespass against 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lead us not into temptation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But deliver us from evil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Amen</a:t>
            </a:r>
            <a:endParaRPr sz="1400" b="0" i="0" u="none" strike="noStrike" cap="none">
              <a:solidFill>
                <a:srgbClr val="000000"/>
              </a:solidFill>
              <a:latin typeface="Arial"/>
              <a:ea typeface="Arial"/>
              <a:cs typeface="Arial"/>
              <a:sym typeface="Arial"/>
            </a:endParaRPr>
          </a:p>
        </p:txBody>
      </p:sp>
      <p:pic>
        <p:nvPicPr>
          <p:cNvPr id="159" name="Google Shape;159;p2" descr="Blog | Mary, Mother of the Church"/>
          <p:cNvPicPr preferRelativeResize="0"/>
          <p:nvPr/>
        </p:nvPicPr>
        <p:blipFill rotWithShape="1">
          <a:blip r:embed="rId4">
            <a:alphaModFix/>
          </a:blip>
          <a:srcRect/>
          <a:stretch/>
        </p:blipFill>
        <p:spPr>
          <a:xfrm>
            <a:off x="4655840" y="3789040"/>
            <a:ext cx="3335005" cy="2880320"/>
          </a:xfrm>
          <a:prstGeom prst="rect">
            <a:avLst/>
          </a:prstGeom>
          <a:noFill/>
          <a:ln>
            <a:noFill/>
          </a:ln>
        </p:spPr>
      </p:pic>
      <p:pic>
        <p:nvPicPr>
          <p:cNvPr id="160" name="Google Shape;160;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0560496" y="360822"/>
            <a:ext cx="1008112" cy="940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 descr="Mary, Mother Of Jesus Madonna, PNG, 588x792px, Mary, Art, Ave Maria, Child  Jesus, Christianity Download Free"/>
          <p:cNvPicPr preferRelativeResize="0"/>
          <p:nvPr/>
        </p:nvPicPr>
        <p:blipFill rotWithShape="1">
          <a:blip r:embed="rId3">
            <a:alphaModFix/>
          </a:blip>
          <a:srcRect/>
          <a:stretch/>
        </p:blipFill>
        <p:spPr>
          <a:xfrm>
            <a:off x="1237863" y="404664"/>
            <a:ext cx="2109187" cy="2405581"/>
          </a:xfrm>
          <a:prstGeom prst="rect">
            <a:avLst/>
          </a:prstGeom>
          <a:noFill/>
          <a:ln>
            <a:noFill/>
          </a:ln>
        </p:spPr>
      </p:pic>
      <p:sp>
        <p:nvSpPr>
          <p:cNvPr id="166" name="Google Shape;166;p3"/>
          <p:cNvSpPr txBox="1">
            <a:spLocks noGrp="1"/>
          </p:cNvSpPr>
          <p:nvPr>
            <p:ph type="body" idx="1"/>
          </p:nvPr>
        </p:nvSpPr>
        <p:spPr>
          <a:xfrm>
            <a:off x="3347051" y="774620"/>
            <a:ext cx="5125214" cy="580254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40"/>
              <a:buNone/>
            </a:pPr>
            <a:r>
              <a:rPr lang="en-GB" sz="2800">
                <a:solidFill>
                  <a:srgbClr val="00B050"/>
                </a:solidFill>
                <a:latin typeface="Comic Sans MS"/>
                <a:ea typeface="Comic Sans MS"/>
                <a:cs typeface="Comic Sans MS"/>
                <a:sym typeface="Comic Sans MS"/>
              </a:rPr>
              <a:t>Hail Mary, Full of Grace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The Lord is with Thee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Blessed are Thou amongst women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And Blessed is the fruit of Thy womb, Jesus</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Holy Mary , Mother of God</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Pray for us sinners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Now and in the hour of our death</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Amen</a:t>
            </a:r>
            <a:endParaRPr sz="2800">
              <a:solidFill>
                <a:srgbClr val="00B050"/>
              </a:solidFill>
              <a:latin typeface="Comic Sans MS"/>
              <a:ea typeface="Comic Sans MS"/>
              <a:cs typeface="Comic Sans MS"/>
              <a:sym typeface="Comic Sans MS"/>
            </a:endParaRPr>
          </a:p>
        </p:txBody>
      </p:sp>
      <p:pic>
        <p:nvPicPr>
          <p:cNvPr id="167" name="Google Shape;167;p3" descr="Mary, Mother of Jesus – Diocesan"/>
          <p:cNvPicPr preferRelativeResize="0"/>
          <p:nvPr/>
        </p:nvPicPr>
        <p:blipFill rotWithShape="1">
          <a:blip r:embed="rId4">
            <a:alphaModFix/>
          </a:blip>
          <a:srcRect/>
          <a:stretch/>
        </p:blipFill>
        <p:spPr>
          <a:xfrm>
            <a:off x="8976320" y="4243415"/>
            <a:ext cx="2520280" cy="2356074"/>
          </a:xfrm>
          <a:prstGeom prst="rect">
            <a:avLst/>
          </a:prstGeom>
          <a:noFill/>
          <a:ln>
            <a:noFill/>
          </a:ln>
        </p:spPr>
      </p:pic>
      <p:pic>
        <p:nvPicPr>
          <p:cNvPr id="168" name="Google Shape;168;p3"/>
          <p:cNvPicPr preferRelativeResize="0"/>
          <p:nvPr/>
        </p:nvPicPr>
        <p:blipFill rotWithShape="1">
          <a:blip r:embed="rId5">
            <a:alphaModFix/>
          </a:blip>
          <a:srcRect/>
          <a:stretch/>
        </p:blipFill>
        <p:spPr>
          <a:xfrm>
            <a:off x="10699870" y="306049"/>
            <a:ext cx="988523" cy="921123"/>
          </a:xfrm>
          <a:prstGeom prst="rect">
            <a:avLst/>
          </a:prstGeom>
          <a:noFill/>
          <a:ln>
            <a:noFill/>
          </a:ln>
        </p:spPr>
      </p:pic>
      <p:pic>
        <p:nvPicPr>
          <p:cNvPr id="169" name="Google Shape;169;p3"/>
          <p:cNvPicPr preferRelativeResize="0"/>
          <p:nvPr/>
        </p:nvPicPr>
        <p:blipFill rotWithShape="1">
          <a:blip r:embed="rId5">
            <a:alphaModFix/>
          </a:blip>
          <a:srcRect/>
          <a:stretch/>
        </p:blipFill>
        <p:spPr>
          <a:xfrm>
            <a:off x="130923" y="188640"/>
            <a:ext cx="988523" cy="921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p:nvPr/>
        </p:nvSpPr>
        <p:spPr>
          <a:xfrm>
            <a:off x="2135560" y="764704"/>
            <a:ext cx="6048672" cy="4839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0000"/>
                </a:solidFill>
                <a:latin typeface="Century Gothic"/>
                <a:ea typeface="Century Gothic"/>
                <a:cs typeface="Century Gothic"/>
                <a:sym typeface="Century Gothic"/>
              </a:rPr>
              <a:t>St Mary’s School Prayer</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entury Gothic"/>
                <a:ea typeface="Century Gothic"/>
                <a:cs typeface="Century Gothic"/>
                <a:sym typeface="Century Gothic"/>
              </a:rPr>
              <a:t>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 Holy Mary,</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Mother and Patron of our school,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Turn your eyes of mercy towards 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that we may love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With all our hearts!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imitate the tenderness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of your Son, Jesus,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showing love and respect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For each person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and ourselves as children of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Guided by the Holy Spirit,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create the school,</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where Mercy and Compassion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Is the centre of our lives.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Amen</a:t>
            </a:r>
            <a:endParaRPr sz="800" b="0" i="0" u="none" strike="noStrike" cap="none">
              <a:solidFill>
                <a:schemeClr val="dk1"/>
              </a:solidFill>
              <a:latin typeface="Times New Roman"/>
              <a:ea typeface="Times New Roman"/>
              <a:cs typeface="Times New Roman"/>
              <a:sym typeface="Times New Roman"/>
            </a:endParaRPr>
          </a:p>
        </p:txBody>
      </p:sp>
      <p:pic>
        <p:nvPicPr>
          <p:cNvPr id="175" name="Google Shape;175;p4"/>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76" name="Google Shape;176;p4"/>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77" name="Google Shape;177;p4"/>
          <p:cNvPicPr preferRelativeResize="0"/>
          <p:nvPr/>
        </p:nvPicPr>
        <p:blipFill rotWithShape="1">
          <a:blip r:embed="rId4">
            <a:alphaModFix/>
          </a:blip>
          <a:srcRect/>
          <a:stretch/>
        </p:blipFill>
        <p:spPr>
          <a:xfrm>
            <a:off x="8616280" y="2924944"/>
            <a:ext cx="2847079" cy="35237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fc700b20f8_2_6"/>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83" name="Google Shape;183;g2fc700b20f8_2_6"/>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84" name="Google Shape;184;g2fc700b20f8_2_6"/>
          <p:cNvPicPr preferRelativeResize="0"/>
          <p:nvPr/>
        </p:nvPicPr>
        <p:blipFill rotWithShape="1">
          <a:blip r:embed="rId4">
            <a:alphaModFix/>
          </a:blip>
          <a:srcRect/>
          <a:stretch/>
        </p:blipFill>
        <p:spPr>
          <a:xfrm>
            <a:off x="8616280" y="2924944"/>
            <a:ext cx="2847080" cy="3523793"/>
          </a:xfrm>
          <a:prstGeom prst="rect">
            <a:avLst/>
          </a:prstGeom>
          <a:noFill/>
          <a:ln>
            <a:noFill/>
          </a:ln>
        </p:spPr>
      </p:pic>
      <p:pic>
        <p:nvPicPr>
          <p:cNvPr id="185" name="Google Shape;185;g2fc700b20f8_2_6"/>
          <p:cNvPicPr preferRelativeResize="0"/>
          <p:nvPr/>
        </p:nvPicPr>
        <p:blipFill rotWithShape="1">
          <a:blip r:embed="rId5">
            <a:alphaModFix/>
          </a:blip>
          <a:srcRect/>
          <a:stretch/>
        </p:blipFill>
        <p:spPr>
          <a:xfrm>
            <a:off x="1516600" y="968275"/>
            <a:ext cx="6704976" cy="52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c6093c3d02_5_0"/>
          <p:cNvSpPr txBox="1">
            <a:spLocks noGrp="1"/>
          </p:cNvSpPr>
          <p:nvPr>
            <p:ph type="body" idx="1"/>
          </p:nvPr>
        </p:nvSpPr>
        <p:spPr>
          <a:xfrm>
            <a:off x="1110275" y="4255975"/>
            <a:ext cx="10119600" cy="2528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r>
              <a:rPr lang="en-GB" sz="2198" b="1">
                <a:latin typeface="Century Gothic"/>
                <a:ea typeface="Century Gothic"/>
                <a:cs typeface="Century Gothic"/>
                <a:sym typeface="Century Gothic"/>
              </a:rPr>
              <a:t>Reception</a:t>
            </a:r>
            <a:endParaRPr sz="219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98" b="1">
                <a:latin typeface="Century Gothic"/>
                <a:ea typeface="Century Gothic"/>
                <a:cs typeface="Century Gothic"/>
                <a:sym typeface="Century Gothic"/>
              </a:rPr>
              <a:t>For his amazing effort this week in writing and trying to be a role model in class. </a:t>
            </a:r>
            <a:endParaRPr sz="194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4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2437" b="1">
                <a:latin typeface="Century Gothic"/>
                <a:ea typeface="Century Gothic"/>
                <a:cs typeface="Century Gothic"/>
                <a:sym typeface="Century Gothic"/>
              </a:rPr>
              <a:t>Miss Barker</a:t>
            </a:r>
            <a:endParaRPr sz="2437" b="1">
              <a:latin typeface="Century Gothic"/>
              <a:ea typeface="Century Gothic"/>
              <a:cs typeface="Century Gothic"/>
              <a:sym typeface="Century Gothic"/>
            </a:endParaRPr>
          </a:p>
        </p:txBody>
      </p:sp>
      <p:pic>
        <p:nvPicPr>
          <p:cNvPr id="191" name="Google Shape;191;g3c6093c3d02_5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2" name="Google Shape;192;g3c6093c3d02_5_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193" name="Google Shape;193;g3c6093c3d02_5_0" title="Wolfie.JPG"/>
          <p:cNvPicPr preferRelativeResize="0"/>
          <p:nvPr/>
        </p:nvPicPr>
        <p:blipFill rotWithShape="1">
          <a:blip r:embed="rId4">
            <a:alphaModFix/>
          </a:blip>
          <a:srcRect/>
          <a:stretch/>
        </p:blipFill>
        <p:spPr>
          <a:xfrm>
            <a:off x="4467731" y="304800"/>
            <a:ext cx="2963381" cy="395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3d8dcd46ecb_2_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9" name="Google Shape;199;g3d8dcd46ecb_2_7"/>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00" name="Google Shape;200;g3d8dcd46ecb_2_7"/>
          <p:cNvSpPr txBox="1">
            <a:spLocks noGrp="1"/>
          </p:cNvSpPr>
          <p:nvPr>
            <p:ph type="title"/>
          </p:nvPr>
        </p:nvSpPr>
        <p:spPr>
          <a:xfrm>
            <a:off x="1497000" y="3983325"/>
            <a:ext cx="8596800" cy="2227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667"/>
              <a:buNone/>
            </a:pPr>
            <a:endParaRPr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2667"/>
              <a:buNone/>
            </a:pPr>
            <a:r>
              <a:rPr lang="en-GB" sz="1844" b="1">
                <a:solidFill>
                  <a:schemeClr val="dk1"/>
                </a:solidFill>
                <a:latin typeface="Century Gothic"/>
                <a:ea typeface="Century Gothic"/>
                <a:cs typeface="Century Gothic"/>
                <a:sym typeface="Century Gothic"/>
              </a:rPr>
              <a:t>Year 1</a:t>
            </a: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2667"/>
              <a:buNone/>
            </a:pP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2667"/>
              <a:buNone/>
            </a:pPr>
            <a:r>
              <a:rPr lang="en-GB" sz="1844" b="1">
                <a:solidFill>
                  <a:schemeClr val="dk1"/>
                </a:solidFill>
                <a:latin typeface="Century Gothic"/>
                <a:ea typeface="Century Gothic"/>
                <a:cs typeface="Century Gothic"/>
                <a:sym typeface="Century Gothic"/>
              </a:rPr>
              <a:t>Whole Class</a:t>
            </a: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2667"/>
              <a:buNone/>
            </a:pPr>
            <a:r>
              <a:rPr lang="en-GB" sz="1844" b="1">
                <a:solidFill>
                  <a:schemeClr val="dk1"/>
                </a:solidFill>
                <a:latin typeface="Century Gothic"/>
                <a:ea typeface="Century Gothic"/>
                <a:cs typeface="Century Gothic"/>
                <a:sym typeface="Century Gothic"/>
              </a:rPr>
              <a:t>For their class assembly and retelling the importance of reading.</a:t>
            </a: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2667"/>
              <a:buNone/>
            </a:pP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ts val="2667"/>
              <a:buNone/>
            </a:pPr>
            <a:r>
              <a:rPr lang="en-GB" sz="1844" b="1">
                <a:solidFill>
                  <a:schemeClr val="dk1"/>
                </a:solidFill>
                <a:latin typeface="Century Gothic"/>
                <a:ea typeface="Century Gothic"/>
                <a:cs typeface="Century Gothic"/>
                <a:sym typeface="Century Gothic"/>
              </a:rPr>
              <a:t>Miss Flashman</a:t>
            </a:r>
            <a:endParaRPr sz="1844" b="1">
              <a:solidFill>
                <a:schemeClr val="dk1"/>
              </a:solidFill>
              <a:latin typeface="Century Gothic"/>
              <a:ea typeface="Century Gothic"/>
              <a:cs typeface="Century Gothic"/>
              <a:sym typeface="Century Gothic"/>
            </a:endParaRPr>
          </a:p>
        </p:txBody>
      </p:sp>
      <p:pic>
        <p:nvPicPr>
          <p:cNvPr id="201" name="Google Shape;201;g3d8dcd46ecb_2_7" title="IMG_1948[1].JPG"/>
          <p:cNvPicPr preferRelativeResize="0"/>
          <p:nvPr/>
        </p:nvPicPr>
        <p:blipFill rotWithShape="1">
          <a:blip r:embed="rId4">
            <a:alphaModFix/>
          </a:blip>
          <a:srcRect/>
          <a:stretch/>
        </p:blipFill>
        <p:spPr>
          <a:xfrm>
            <a:off x="3251156" y="427100"/>
            <a:ext cx="4904699" cy="3678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d8dcd46ecb_2_0"/>
          <p:cNvSpPr txBox="1">
            <a:spLocks noGrp="1"/>
          </p:cNvSpPr>
          <p:nvPr>
            <p:ph type="title"/>
          </p:nvPr>
        </p:nvSpPr>
        <p:spPr>
          <a:xfrm>
            <a:off x="1797609" y="4842750"/>
            <a:ext cx="8596800" cy="5667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2400"/>
              <a:buNone/>
            </a:pPr>
            <a:r>
              <a:rPr lang="en-GB" b="1">
                <a:solidFill>
                  <a:schemeClr val="dk1"/>
                </a:solidFill>
                <a:latin typeface="Century Gothic"/>
                <a:ea typeface="Century Gothic"/>
                <a:cs typeface="Century Gothic"/>
                <a:sym typeface="Century Gothic"/>
              </a:rPr>
              <a:t>Year 2</a:t>
            </a:r>
            <a:endParaRPr b="1">
              <a:solidFill>
                <a:schemeClr val="dk1"/>
              </a:solidFill>
              <a:latin typeface="Century Gothic"/>
              <a:ea typeface="Century Gothic"/>
              <a:cs typeface="Century Gothic"/>
              <a:sym typeface="Century Gothic"/>
            </a:endParaRPr>
          </a:p>
        </p:txBody>
      </p:sp>
      <p:sp>
        <p:nvSpPr>
          <p:cNvPr id="208" name="Google Shape;208;g3d8dcd46ecb_2_0"/>
          <p:cNvSpPr txBox="1">
            <a:spLocks noGrp="1"/>
          </p:cNvSpPr>
          <p:nvPr>
            <p:ph type="body" idx="1"/>
          </p:nvPr>
        </p:nvSpPr>
        <p:spPr>
          <a:xfrm>
            <a:off x="1797600" y="5409457"/>
            <a:ext cx="8596800" cy="1058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For being a role model and always showing our school values as voted by her class.</a:t>
            </a:r>
            <a:endParaRPr sz="1700" b="1">
              <a:latin typeface="Century Gothic"/>
              <a:ea typeface="Century Gothic"/>
              <a:cs typeface="Century Gothic"/>
              <a:sym typeface="Century Gothic"/>
            </a:endParaRPr>
          </a:p>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Miss Sweet</a:t>
            </a:r>
            <a:endParaRPr sz="1700" b="1">
              <a:latin typeface="Century Gothic"/>
              <a:ea typeface="Century Gothic"/>
              <a:cs typeface="Century Gothic"/>
              <a:sym typeface="Century Gothic"/>
            </a:endParaRPr>
          </a:p>
        </p:txBody>
      </p:sp>
      <p:pic>
        <p:nvPicPr>
          <p:cNvPr id="209" name="Google Shape;209;g3d8dcd46ecb_2_0" title="IMG_4500.JPG"/>
          <p:cNvPicPr preferRelativeResize="0"/>
          <p:nvPr/>
        </p:nvPicPr>
        <p:blipFill rotWithShape="1">
          <a:blip r:embed="rId3">
            <a:alphaModFix/>
          </a:blip>
          <a:srcRect/>
          <a:stretch/>
        </p:blipFill>
        <p:spPr>
          <a:xfrm>
            <a:off x="4341750" y="304800"/>
            <a:ext cx="3403461" cy="45379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3590b5d5422_3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15" name="Google Shape;215;g3590b5d5422_3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16" name="Google Shape;216;g3590b5d5422_3_0"/>
          <p:cNvSpPr txBox="1"/>
          <p:nvPr/>
        </p:nvSpPr>
        <p:spPr>
          <a:xfrm>
            <a:off x="432525" y="4692900"/>
            <a:ext cx="5493000" cy="21651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100000"/>
              </a:lnSpc>
              <a:spcBef>
                <a:spcPts val="0"/>
              </a:spcBef>
              <a:spcAft>
                <a:spcPts val="0"/>
              </a:spcAft>
              <a:buClr>
                <a:srgbClr val="000000"/>
              </a:buClr>
              <a:buSzPct val="100000"/>
              <a:buFont typeface="Arial"/>
              <a:buNone/>
            </a:pPr>
            <a:r>
              <a:rPr lang="en-GB" sz="2043" b="1" i="0" u="none" strike="noStrike" cap="none">
                <a:solidFill>
                  <a:srgbClr val="3F3F3F"/>
                </a:solidFill>
                <a:latin typeface="Century Gothic"/>
                <a:ea typeface="Century Gothic"/>
                <a:cs typeface="Century Gothic"/>
                <a:sym typeface="Century Gothic"/>
              </a:rPr>
              <a:t>Year 3</a:t>
            </a: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r>
              <a:rPr lang="en-GB" sz="2043" b="1" i="0" u="none" strike="noStrike" cap="none">
                <a:solidFill>
                  <a:srgbClr val="3F3F3F"/>
                </a:solidFill>
                <a:latin typeface="Century Gothic"/>
                <a:ea typeface="Century Gothic"/>
                <a:cs typeface="Century Gothic"/>
                <a:sym typeface="Century Gothic"/>
              </a:rPr>
              <a:t>You’ve made great progress this week and I’m super proud of you! You’ve worked hard to hit your targets and I’ve noticed the extra effort your putting into all of your learning!</a:t>
            </a: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1525"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r>
              <a:rPr lang="en-GB" sz="2174" b="1" i="0" u="none" strike="noStrike" cap="none">
                <a:solidFill>
                  <a:srgbClr val="3F3F3F"/>
                </a:solidFill>
                <a:latin typeface="Century Gothic"/>
                <a:ea typeface="Century Gothic"/>
                <a:cs typeface="Century Gothic"/>
                <a:sym typeface="Century Gothic"/>
              </a:rPr>
              <a:t>Miss Hickey</a:t>
            </a:r>
            <a:endParaRPr sz="2174" b="1" i="0" u="none" strike="noStrike" cap="none">
              <a:solidFill>
                <a:srgbClr val="3F3F3F"/>
              </a:solidFill>
              <a:latin typeface="Century Gothic"/>
              <a:ea typeface="Century Gothic"/>
              <a:cs typeface="Century Gothic"/>
              <a:sym typeface="Century Gothic"/>
            </a:endParaRPr>
          </a:p>
        </p:txBody>
      </p:sp>
      <p:sp>
        <p:nvSpPr>
          <p:cNvPr id="217" name="Google Shape;217;g3590b5d5422_3_0"/>
          <p:cNvSpPr txBox="1"/>
          <p:nvPr/>
        </p:nvSpPr>
        <p:spPr>
          <a:xfrm>
            <a:off x="6096000" y="4627725"/>
            <a:ext cx="5586600" cy="2165100"/>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100000"/>
              </a:lnSpc>
              <a:spcBef>
                <a:spcPts val="0"/>
              </a:spcBef>
              <a:spcAft>
                <a:spcPts val="0"/>
              </a:spcAft>
              <a:buClr>
                <a:srgbClr val="000000"/>
              </a:buClr>
              <a:buSzPts val="2043"/>
              <a:buFont typeface="Arial"/>
              <a:buNone/>
            </a:pPr>
            <a:r>
              <a:rPr lang="en-GB" sz="2043" b="1" i="0" u="none" strike="noStrike" cap="none">
                <a:solidFill>
                  <a:srgbClr val="3F3F3F"/>
                </a:solidFill>
                <a:latin typeface="Century Gothic"/>
                <a:ea typeface="Century Gothic"/>
                <a:cs typeface="Century Gothic"/>
                <a:sym typeface="Century Gothic"/>
              </a:rPr>
              <a:t>Year 3</a:t>
            </a: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43"/>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43"/>
              <a:buFont typeface="Arial"/>
              <a:buNone/>
            </a:pPr>
            <a:r>
              <a:rPr lang="en-GB" sz="2043" b="1" i="0" u="none" strike="noStrike" cap="none">
                <a:solidFill>
                  <a:srgbClr val="3F3F3F"/>
                </a:solidFill>
                <a:latin typeface="Century Gothic"/>
                <a:ea typeface="Century Gothic"/>
                <a:cs typeface="Century Gothic"/>
                <a:sym typeface="Century Gothic"/>
              </a:rPr>
              <a:t>I have been really impressed with your contributions during carpet time and you’re putting much more effort into your learning. Well done!</a:t>
            </a: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25"/>
              <a:buFont typeface="Arial"/>
              <a:buNone/>
            </a:pPr>
            <a:endParaRPr sz="1525"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174"/>
              <a:buFont typeface="Arial"/>
              <a:buNone/>
            </a:pPr>
            <a:r>
              <a:rPr lang="en-GB" sz="2174" b="1" i="0" u="none" strike="noStrike" cap="none">
                <a:solidFill>
                  <a:srgbClr val="3F3F3F"/>
                </a:solidFill>
                <a:latin typeface="Century Gothic"/>
                <a:ea typeface="Century Gothic"/>
                <a:cs typeface="Century Gothic"/>
                <a:sym typeface="Century Gothic"/>
              </a:rPr>
              <a:t>Miss Hickey</a:t>
            </a:r>
            <a:endParaRPr sz="2174" b="1" i="0" u="none" strike="noStrike" cap="none">
              <a:solidFill>
                <a:srgbClr val="3F3F3F"/>
              </a:solidFill>
              <a:latin typeface="Century Gothic"/>
              <a:ea typeface="Century Gothic"/>
              <a:cs typeface="Century Gothic"/>
              <a:sym typeface="Century Gothic"/>
            </a:endParaRPr>
          </a:p>
        </p:txBody>
      </p:sp>
      <p:pic>
        <p:nvPicPr>
          <p:cNvPr id="218" name="Google Shape;218;g3590b5d5422_3_0" title="IMG_0712.JPG"/>
          <p:cNvPicPr preferRelativeResize="0"/>
          <p:nvPr/>
        </p:nvPicPr>
        <p:blipFill rotWithShape="1">
          <a:blip r:embed="rId4">
            <a:alphaModFix/>
          </a:blip>
          <a:srcRect l="23013" t="23392" r="10573" b="1656"/>
          <a:stretch/>
        </p:blipFill>
        <p:spPr>
          <a:xfrm>
            <a:off x="2086125" y="621950"/>
            <a:ext cx="2544599" cy="3828777"/>
          </a:xfrm>
          <a:prstGeom prst="rect">
            <a:avLst/>
          </a:prstGeom>
          <a:noFill/>
          <a:ln>
            <a:noFill/>
          </a:ln>
        </p:spPr>
      </p:pic>
      <p:pic>
        <p:nvPicPr>
          <p:cNvPr id="219" name="Google Shape;219;g3590b5d5422_3_0" title="IMG_0713.JPG"/>
          <p:cNvPicPr preferRelativeResize="0"/>
          <p:nvPr/>
        </p:nvPicPr>
        <p:blipFill rotWithShape="1">
          <a:blip r:embed="rId5">
            <a:alphaModFix/>
          </a:blip>
          <a:srcRect t="11434"/>
          <a:stretch/>
        </p:blipFill>
        <p:spPr>
          <a:xfrm>
            <a:off x="7268200" y="549425"/>
            <a:ext cx="3242200" cy="3828777"/>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Widescreen</PresentationFormat>
  <Paragraphs>104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Trebuchet MS</vt:lpstr>
      <vt:lpstr>Century Gothic</vt:lpstr>
      <vt:lpstr>Calibri</vt:lpstr>
      <vt:lpstr>Arial</vt:lpstr>
      <vt:lpstr>Noto Sans Symbols</vt:lpstr>
      <vt:lpstr>Comic Sans MS</vt:lpstr>
      <vt:lpstr>Facet</vt:lpstr>
      <vt:lpstr>PowerPoint Presentation</vt:lpstr>
      <vt:lpstr>PowerPoint Presentation</vt:lpstr>
      <vt:lpstr>PowerPoint Presentation</vt:lpstr>
      <vt:lpstr>PowerPoint Presentation</vt:lpstr>
      <vt:lpstr>PowerPoint Presentation</vt:lpstr>
      <vt:lpstr>PowerPoint Presentation</vt:lpstr>
      <vt:lpstr> Year 1  Whole Class For their class assembly and retelling the importance of reading.  Miss Flashman</vt:lpstr>
      <vt:lpstr>Year 2</vt:lpstr>
      <vt:lpstr>PowerPoint Presentation</vt:lpstr>
      <vt:lpstr>PowerPoint Presentation</vt:lpstr>
      <vt:lpstr>PowerPoint Presentation</vt:lpstr>
      <vt:lpstr>PowerPoint Presentation</vt:lpstr>
      <vt:lpstr>Star Readers</vt:lpstr>
      <vt:lpstr>PowerPoint Presentation</vt:lpstr>
      <vt:lpstr>Attendance Weekly Leaders Summer Term: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smusto</dc:creator>
  <cp:lastModifiedBy>M Tusting</cp:lastModifiedBy>
  <cp:revision>2</cp:revision>
  <dcterms:created xsi:type="dcterms:W3CDTF">2015-01-15T13:45:53Z</dcterms:created>
  <dcterms:modified xsi:type="dcterms:W3CDTF">2026-05-08T11:35:06Z</dcterms:modified>
</cp:coreProperties>
</file>