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797675" cy="9926638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yYZQccGN1LENv04Ilf+K+vnqQ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92" y="3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1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400" cy="4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90b5d5422_3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g3590b5d5422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b58471848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3b58471848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g3b58471848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e8cac009e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38e8cac009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a8f3736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g33a8f3736ad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33a8f3736ad_1_0:notes"/>
          <p:cNvSpPr txBox="1">
            <a:spLocks noGrp="1"/>
          </p:cNvSpPr>
          <p:nvPr>
            <p:ph type="sldNum" idx="12"/>
          </p:nvPr>
        </p:nvSpPr>
        <p:spPr>
          <a:xfrm>
            <a:off x="3849692" y="9428246"/>
            <a:ext cx="2946300" cy="4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7" name="Google Shape;1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c700b20f8_2_6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2" name="Google Shape;182;g2fc700b20f8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75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7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997bb888e0_4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997bb888e0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aaa480d8a5_1_0:notes"/>
          <p:cNvSpPr txBox="1">
            <a:spLocks noGrp="1"/>
          </p:cNvSpPr>
          <p:nvPr>
            <p:ph type="body" idx="1"/>
          </p:nvPr>
        </p:nvSpPr>
        <p:spPr>
          <a:xfrm>
            <a:off x="679454" y="4777614"/>
            <a:ext cx="5438700" cy="3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aaa480d8a5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8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19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19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9" name="Google Shape;29;p19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30" name="Google Shape;30;p19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1" name="Google Shape;31;p19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19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34" name="Google Shape;34;p19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35" name="Google Shape;35;p1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36" name="Google Shape;36;p19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19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8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9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9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3" name="Google Shape;103;p29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 b="0" i="0" u="none" strike="noStrike" cap="none">
              <a:solidFill>
                <a:srgbClr val="EF8B67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3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3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GB" sz="8000" b="0" i="0" u="none" strike="noStrike" cap="none">
                <a:solidFill>
                  <a:srgbClr val="EF8B67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3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4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4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0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0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20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79" name="Google Shape;79;p25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7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1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18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8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8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4" name="Google Shape;14;p18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8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2117">
                <a:alpha val="60000"/>
              </a:srgbClr>
            </a:solidFill>
            <a:ln>
              <a:noFill/>
            </a:ln>
          </p:spPr>
        </p:sp>
        <p:sp>
          <p:nvSpPr>
            <p:cNvPr id="17" name="Google Shape;17;p1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F8B67">
                <a:alpha val="60000"/>
              </a:srgbClr>
            </a:solidFill>
            <a:ln>
              <a:noFill/>
            </a:ln>
          </p:spPr>
        </p:sp>
        <p:sp>
          <p:nvSpPr>
            <p:cNvPr id="18" name="Google Shape;18;p18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>
              <a:noFill/>
            </a:ln>
          </p:spPr>
        </p:sp>
        <p:sp>
          <p:nvSpPr>
            <p:cNvPr id="19" name="Google Shape;19;p18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30th January 2026  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9" name="Google Shape;149;p1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4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g3590b5d5422_3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g3590b5d5422_3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4572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4319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4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6400" b="1">
                <a:latin typeface="Century Gothic"/>
                <a:ea typeface="Century Gothic"/>
                <a:cs typeface="Century Gothic"/>
                <a:sym typeface="Century Gothic"/>
              </a:rPr>
              <a:t>For showing that focus and concentration brings great results and for mature behaviour in our swimming lessons. </a:t>
            </a:r>
            <a:endParaRPr sz="6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Whear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g3590b5d5422_3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71206" y="474175"/>
            <a:ext cx="5727037" cy="429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b58471848d_1_0"/>
          <p:cNvSpPr txBox="1">
            <a:spLocks noGrp="1"/>
          </p:cNvSpPr>
          <p:nvPr>
            <p:ph type="body" idx="1"/>
          </p:nvPr>
        </p:nvSpPr>
        <p:spPr>
          <a:xfrm>
            <a:off x="549275" y="4197320"/>
            <a:ext cx="8596800" cy="19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3333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Year 5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making an amazing improvement in both his attitude and approach to his learning (especially in English)</a:t>
            </a:r>
            <a:b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Mrs. Bakali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320000"/>
              <a:buNone/>
            </a:pPr>
            <a:endParaRPr/>
          </a:p>
        </p:txBody>
      </p:sp>
      <p:pic>
        <p:nvPicPr>
          <p:cNvPr id="234" name="Google Shape;234;g3b58471848d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57050" y="924825"/>
            <a:ext cx="2538950" cy="268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38e8cac009e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8e8cac009e_1_0"/>
          <p:cNvSpPr txBox="1">
            <a:spLocks noGrp="1"/>
          </p:cNvSpPr>
          <p:nvPr>
            <p:ph type="body" idx="1"/>
          </p:nvPr>
        </p:nvSpPr>
        <p:spPr>
          <a:xfrm>
            <a:off x="1643775" y="4600075"/>
            <a:ext cx="8938800" cy="19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2843"/>
              <a:buNone/>
            </a:pPr>
            <a:endParaRPr sz="3359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8800" b="1">
                <a:latin typeface="Century Gothic"/>
                <a:ea typeface="Century Gothic"/>
                <a:cs typeface="Century Gothic"/>
                <a:sym typeface="Century Gothic"/>
              </a:rPr>
              <a:t>Year 6</a:t>
            </a:r>
            <a:endParaRPr sz="88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/>
            </a:r>
            <a:b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For her resilience and excellent application across this term.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r>
              <a:rPr lang="en-GB" sz="7200" b="1">
                <a:latin typeface="Century Gothic"/>
                <a:ea typeface="Century Gothic"/>
                <a:cs typeface="Century Gothic"/>
                <a:sym typeface="Century Gothic"/>
              </a:rPr>
              <a:t>Mr Cherfi &amp; Mr Quinlan</a:t>
            </a:r>
            <a:endParaRPr sz="7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"/>
              <a:buFont typeface="Arial"/>
              <a:buNone/>
            </a:pPr>
            <a:endParaRPr sz="6641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33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41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2" name="Google Shape;242;g38e8cac009e_1_0" title="IMG_3566.HEIC"/>
          <p:cNvPicPr preferRelativeResize="0"/>
          <p:nvPr/>
        </p:nvPicPr>
        <p:blipFill rotWithShape="1">
          <a:blip r:embed="rId4">
            <a:alphaModFix/>
          </a:blip>
          <a:srcRect l="4944" t="14092" r="9070" b="18375"/>
          <a:stretch/>
        </p:blipFill>
        <p:spPr>
          <a:xfrm>
            <a:off x="4565138" y="985025"/>
            <a:ext cx="3061724" cy="32058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2"/>
          <p:cNvSpPr txBox="1">
            <a:spLocks noGrp="1"/>
          </p:cNvSpPr>
          <p:nvPr>
            <p:ph type="title"/>
          </p:nvPr>
        </p:nvSpPr>
        <p:spPr>
          <a:xfrm>
            <a:off x="3575720" y="332656"/>
            <a:ext cx="5328592" cy="76463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</a:pPr>
            <a:r>
              <a:rPr lang="en-GB" sz="4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Readers</a:t>
            </a:r>
            <a:endParaRPr/>
          </a:p>
        </p:txBody>
      </p:sp>
      <p:sp>
        <p:nvSpPr>
          <p:cNvPr id="248" name="Google Shape;248;p42"/>
          <p:cNvSpPr/>
          <p:nvPr/>
        </p:nvSpPr>
        <p:spPr>
          <a:xfrm>
            <a:off x="10488488" y="5171122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9" name="Google Shape;249;p42"/>
          <p:cNvSpPr/>
          <p:nvPr/>
        </p:nvSpPr>
        <p:spPr>
          <a:xfrm>
            <a:off x="10959457" y="5136648"/>
            <a:ext cx="189913" cy="189923"/>
          </a:xfrm>
          <a:prstGeom prst="ellipse">
            <a:avLst/>
          </a:prstGeom>
          <a:solidFill>
            <a:schemeClr val="dk1"/>
          </a:solidFill>
          <a:ln w="127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50" name="Google Shape;250;p4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31504" y="337195"/>
            <a:ext cx="800021" cy="746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04217" y="347415"/>
            <a:ext cx="798645" cy="74987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2"/>
          <p:cNvSpPr/>
          <p:nvPr/>
        </p:nvSpPr>
        <p:spPr>
          <a:xfrm>
            <a:off x="778200" y="1923325"/>
            <a:ext cx="8986500" cy="31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Y1 - Khalil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Y2 - Ineesha 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Y3 - Luna B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Y4 - Jayden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Y5 - Elly</a:t>
            </a:r>
            <a:endParaRPr sz="2800" b="1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Y6 - Nazrawi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28265" y="2067597"/>
            <a:ext cx="3672408" cy="1818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65149" y="4532751"/>
            <a:ext cx="3683280" cy="2135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3a8f3736ad_1_0"/>
          <p:cNvSpPr txBox="1">
            <a:spLocks noGrp="1"/>
          </p:cNvSpPr>
          <p:nvPr>
            <p:ph type="subTitle" idx="1"/>
          </p:nvPr>
        </p:nvSpPr>
        <p:spPr>
          <a:xfrm>
            <a:off x="2999656" y="5085184"/>
            <a:ext cx="6400800" cy="14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Whole School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Star of the Week </a:t>
            </a:r>
            <a:endParaRPr sz="3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rPr lang="en-GB" sz="24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Friday 16th January  2026</a:t>
            </a:r>
            <a:endParaRPr sz="24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1" name="Google Shape;261;g33a8f3736ad_1_0" descr="C:\Users\chinkson\AppData\Local\Microsoft\Windows\INetCache\Content.Word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6337" y="1700809"/>
            <a:ext cx="2837855" cy="2920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g33a8f3736a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31704" y="476672"/>
            <a:ext cx="5732555" cy="93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4512" y="260649"/>
            <a:ext cx="1028691" cy="95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g33a8f3736ad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3351" y="188640"/>
            <a:ext cx="1110431" cy="10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81087" y="5420795"/>
            <a:ext cx="1101233" cy="648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g33a8f3736ad_1_0" descr="Yellow cartoon star icon. Vector illustration. - 11417564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30808" y="5450959"/>
            <a:ext cx="1101233" cy="648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4668" y="334971"/>
            <a:ext cx="1008112" cy="94090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"/>
          <p:cNvSpPr/>
          <p:nvPr/>
        </p:nvSpPr>
        <p:spPr>
          <a:xfrm>
            <a:off x="2063552" y="334971"/>
            <a:ext cx="8814284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Our Father who art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Hallowed be Thy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Kingdom 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Thy will be done on Earth as it is in Heaven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Give us this day our daily bread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forgive us our trespasses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 we forgive those who trespass against us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lead us not into temptation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But deliver us from evil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1" i="0" u="none" strike="noStrike" cap="none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2" descr="Blog | Mary, Mother of the Church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40" y="3789040"/>
            <a:ext cx="3335005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" descr="C:\Users\lherman\AppData\Local\Microsoft\Windows\Temporary Internet Files\Content.Outlook\790V5TZ6\StMarysCatholicSchool_Logo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496" y="360822"/>
            <a:ext cx="1008112" cy="940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" descr="Mary, Mother Of Jesus Madonna, PNG, 588x792px, Mary, Art, Ave Maria, Child  Jesus, Christianity Download Fre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7863" y="404664"/>
            <a:ext cx="2109187" cy="24055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>
            <a:spLocks noGrp="1"/>
          </p:cNvSpPr>
          <p:nvPr>
            <p:ph type="body" idx="1"/>
          </p:nvPr>
        </p:nvSpPr>
        <p:spPr>
          <a:xfrm>
            <a:off x="3347051" y="774620"/>
            <a:ext cx="5125214" cy="5802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Hail Mary, Full of Grace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Lord is with Thee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Blessed are Thou amongst women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Blessed is the fruit of Thy womb, Jesus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Holy Mary , Mother of God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Pray for us sinners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Now and in the hour of our death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en-GB" sz="2800">
                <a:solidFill>
                  <a:srgbClr val="00B05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Amen</a:t>
            </a:r>
            <a:endParaRPr sz="2800">
              <a:solidFill>
                <a:srgbClr val="00B05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9" name="Google Shape;169;p3" descr="Mary, Mother of Jesus – Diocesa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320" y="4243415"/>
            <a:ext cx="2520280" cy="2356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923" y="188640"/>
            <a:ext cx="988523" cy="921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"/>
          <p:cNvSpPr/>
          <p:nvPr/>
        </p:nvSpPr>
        <p:spPr>
          <a:xfrm>
            <a:off x="2135560" y="764704"/>
            <a:ext cx="6048672" cy="4839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 Mary’s School Prayer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05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Holy Mary,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Mother and Patron of our school, 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Turn your eyes of mercy towards 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that we may love God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With all our hearts!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imitate the tenderness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of your Son, Jesus,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showing love and respect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 each person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and ourselves as children of God.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Guided by the Holy Spirit,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May we create the school,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Mercy and Compassion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 the centre of our lives.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Amen</a:t>
            </a:r>
            <a:endParaRPr sz="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79" cy="3523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870" y="30604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c700b20f8_2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4381" y="331900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c700b20f8_2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6280" y="2924944"/>
            <a:ext cx="2847080" cy="3523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g2fc700b20f8_2_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6600" y="968275"/>
            <a:ext cx="6704976" cy="52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1634250" y="4096250"/>
            <a:ext cx="8414400" cy="25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262" b="1">
                <a:latin typeface="Century Gothic"/>
                <a:ea typeface="Century Gothic"/>
                <a:cs typeface="Century Gothic"/>
                <a:sym typeface="Century Gothic"/>
              </a:rPr>
              <a:t>EYFS</a:t>
            </a:r>
            <a:endParaRPr sz="22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7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 Reception 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662" b="1">
                <a:latin typeface="Century Gothic"/>
                <a:ea typeface="Century Gothic"/>
                <a:cs typeface="Century Gothic"/>
                <a:sym typeface="Century Gothic"/>
              </a:rPr>
              <a:t>For having a wonderful week in class and being so kind to all his friends and teachers.</a:t>
            </a:r>
            <a:endParaRPr sz="16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462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1762" b="1">
                <a:latin typeface="Century Gothic"/>
                <a:ea typeface="Century Gothic"/>
                <a:cs typeface="Century Gothic"/>
                <a:sym typeface="Century Gothic"/>
              </a:rPr>
              <a:t>Miss Barker  </a:t>
            </a:r>
            <a:endParaRPr sz="1270"/>
          </a:p>
        </p:txBody>
      </p:sp>
      <p:pic>
        <p:nvPicPr>
          <p:cNvPr id="193" name="Google Shape;193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 title="Yousif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56" y="220500"/>
            <a:ext cx="2843588" cy="3791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2019875" y="4231375"/>
            <a:ext cx="6939600" cy="18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Year 1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For working super hard to listen carefully, follow instructions, and make sensible choices. What a brilliant role model you are!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r>
              <a:rPr lang="en-GB" sz="7000" b="1">
                <a:latin typeface="Century Gothic"/>
                <a:ea typeface="Century Gothic"/>
                <a:cs typeface="Century Gothic"/>
                <a:sym typeface="Century Gothic"/>
              </a:rPr>
              <a:t>Miss Flashman</a:t>
            </a:r>
            <a:endParaRPr sz="70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"/>
              <a:buNone/>
            </a:pPr>
            <a:endParaRPr sz="6676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1" name="Google Shape;20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7" title="IMG_3088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5813" y="428647"/>
            <a:ext cx="2927724" cy="3903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997bb888e0_4_0"/>
          <p:cNvSpPr txBox="1">
            <a:spLocks noGrp="1"/>
          </p:cNvSpPr>
          <p:nvPr>
            <p:ph type="body" idx="1"/>
          </p:nvPr>
        </p:nvSpPr>
        <p:spPr>
          <a:xfrm>
            <a:off x="2261300" y="4988050"/>
            <a:ext cx="6717900" cy="17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1394"/>
              <a:buNone/>
            </a:pPr>
            <a:endParaRPr sz="234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Year 2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For his amazing efforts in his writing!</a:t>
            </a: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06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5711"/>
              <a:buNone/>
            </a:pPr>
            <a:r>
              <a:rPr lang="en-GB" sz="5600" b="1">
                <a:latin typeface="Century Gothic"/>
                <a:ea typeface="Century Gothic"/>
                <a:cs typeface="Century Gothic"/>
                <a:sym typeface="Century Gothic"/>
              </a:rPr>
              <a:t>Miss Sweet and Ms Cummings</a:t>
            </a:r>
            <a:endParaRPr sz="5600"/>
          </a:p>
          <a:p>
            <a:pPr marL="457200" lvl="0" indent="-2286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12"/>
              <a:buNone/>
            </a:pPr>
            <a:endParaRPr sz="56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9" name="Google Shape;209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g3997bb888e0_4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997bb888e0_4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9006" y="387275"/>
            <a:ext cx="3512436" cy="468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aaa480d8a5_1_0"/>
          <p:cNvSpPr txBox="1">
            <a:spLocks noGrp="1"/>
          </p:cNvSpPr>
          <p:nvPr>
            <p:ph type="body" idx="1"/>
          </p:nvPr>
        </p:nvSpPr>
        <p:spPr>
          <a:xfrm>
            <a:off x="1153599" y="4833326"/>
            <a:ext cx="10119600" cy="16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Year 3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043" b="1">
                <a:latin typeface="Century Gothic"/>
                <a:ea typeface="Century Gothic"/>
                <a:cs typeface="Century Gothic"/>
                <a:sym typeface="Century Gothic"/>
              </a:rPr>
              <a:t>For demonstrating The value of kindness </a:t>
            </a:r>
            <a:endParaRPr sz="2043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endParaRPr sz="1525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39"/>
              <a:buNone/>
            </a:pPr>
            <a:r>
              <a:rPr lang="en-GB" sz="2174" b="1">
                <a:latin typeface="Century Gothic"/>
                <a:ea typeface="Century Gothic"/>
                <a:cs typeface="Century Gothic"/>
                <a:sym typeface="Century Gothic"/>
              </a:rPr>
              <a:t>Mr. Larke</a:t>
            </a:r>
            <a:endParaRPr sz="2174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7" name="Google Shape;217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32634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g3aaa480d8a5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533" y="331899"/>
            <a:ext cx="988523" cy="921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aaa480d8a5_1_0" title="IMG_2132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5200" y="331900"/>
            <a:ext cx="3396399" cy="416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</Words>
  <Application>Microsoft Office PowerPoint</Application>
  <PresentationFormat>Widescreen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Century Gothic</vt:lpstr>
      <vt:lpstr>Calibri</vt:lpstr>
      <vt:lpstr>Arial</vt:lpstr>
      <vt:lpstr>Comic Sans MS</vt:lpstr>
      <vt:lpstr>Times New Roman</vt:lpstr>
      <vt:lpstr>Trebuchet MS</vt:lpstr>
      <vt:lpstr>Noto Sans Symbols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Readers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smusto</dc:creator>
  <cp:lastModifiedBy>M Tusting</cp:lastModifiedBy>
  <cp:revision>2</cp:revision>
  <dcterms:created xsi:type="dcterms:W3CDTF">2015-01-15T13:45:53Z</dcterms:created>
  <dcterms:modified xsi:type="dcterms:W3CDTF">2026-01-30T08:42:11Z</dcterms:modified>
</cp:coreProperties>
</file>