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regular r:id="rId30"/>
      <p:bold r:id="rId31"/>
    </p:embeddedFont>
    <p:embeddedFont>
      <p:font typeface="Roboto Black" panose="020B0604020202020204" charset="0"/>
      <p:bold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8c48aa1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a8c48aa1a2_0_1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2a8c48aa1a2_0_1:notes"/>
          <p:cNvSpPr txBox="1">
            <a:spLocks noGrp="1"/>
          </p:cNvSpPr>
          <p:nvPr>
            <p:ph type="sldNum" idx="12"/>
          </p:nvPr>
        </p:nvSpPr>
        <p:spPr>
          <a:xfrm>
            <a:off x="3883856" y="8684914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b19abd0a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b19abd0a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20975ec2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20975ec2f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0975ec2f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0975ec2f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20975ec2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20975ec2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b093a465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b093a4650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b09c06da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b09c06da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d2a9ad79d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d2a9ad79d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b14557e44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b14557e440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d2a9ad79d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d2a9ad79d6_0_28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3d2a9ad79d6_0_28:notes"/>
          <p:cNvSpPr txBox="1">
            <a:spLocks noGrp="1"/>
          </p:cNvSpPr>
          <p:nvPr>
            <p:ph type="sldNum" idx="12"/>
          </p:nvPr>
        </p:nvSpPr>
        <p:spPr>
          <a:xfrm>
            <a:off x="3883856" y="8684914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8e0adf555_0_163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a8e0adf555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8e0adf555_0_170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a8e0adf55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8e0adf555_0_178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2a8e0adf55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2a9ad79d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3d2a9ad79d6_0_2:notes"/>
          <p:cNvSpPr txBox="1">
            <a:spLocks noGrp="1"/>
          </p:cNvSpPr>
          <p:nvPr>
            <p:ph type="body" idx="1"/>
          </p:nvPr>
        </p:nvSpPr>
        <p:spPr>
          <a:xfrm>
            <a:off x="685484" y="4400942"/>
            <a:ext cx="54870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3d2a9ad79d6_0_2:notes"/>
          <p:cNvSpPr txBox="1">
            <a:spLocks noGrp="1"/>
          </p:cNvSpPr>
          <p:nvPr>
            <p:ph type="sldNum" idx="12"/>
          </p:nvPr>
        </p:nvSpPr>
        <p:spPr>
          <a:xfrm>
            <a:off x="3883856" y="8684914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20975ec2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20975ec2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0975ec2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20975ec2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0975ec2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20975ec2f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0975ec2f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20975ec2f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69" name="Google Shape;69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14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" name="Google Shape;71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30"/>
              </a:schemeClr>
            </a:solidFill>
            <a:ln>
              <a:noFill/>
            </a:ln>
          </p:spPr>
        </p:sp>
        <p:sp>
          <p:nvSpPr>
            <p:cNvPr id="72" name="Google Shape;72;p14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3" name="Google Shape;73;p14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59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8630"/>
              </a:srgbClr>
            </a:solidFill>
            <a:ln>
              <a:noFill/>
            </a:ln>
          </p:spPr>
        </p:sp>
        <p:sp>
          <p:nvSpPr>
            <p:cNvPr id="75" name="Google Shape;75;p14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8630"/>
              </a:srgbClr>
            </a:solidFill>
            <a:ln>
              <a:noFill/>
            </a:ln>
          </p:spPr>
        </p:sp>
        <p:sp>
          <p:nvSpPr>
            <p:cNvPr id="76" name="Google Shape;76;p14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30"/>
              </a:schemeClr>
            </a:solidFill>
            <a:ln>
              <a:noFill/>
            </a:ln>
          </p:spPr>
        </p:sp>
        <p:sp>
          <p:nvSpPr>
            <p:cNvPr id="77" name="Google Shape;77;p14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353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1130300" y="1803401"/>
            <a:ext cx="5825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  <a:defRPr sz="41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4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18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>
            <a:spLocks noGrp="1"/>
          </p:cNvSpPr>
          <p:nvPr>
            <p:ph type="pic" idx="2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508000" y="4025504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508001" y="2025650"/>
            <a:ext cx="64476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sz="30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3817478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506809" y="2052934"/>
            <a:ext cx="3139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"/>
          </p:nvPr>
        </p:nvSpPr>
        <p:spPr>
          <a:xfrm>
            <a:off x="3816288" y="2052934"/>
            <a:ext cx="3139200" cy="2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508001" y="1123953"/>
            <a:ext cx="28908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508001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698501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6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2"/>
          </p:nvPr>
        </p:nvSpPr>
        <p:spPr>
          <a:xfrm>
            <a:off x="508001" y="3352800"/>
            <a:ext cx="6447600" cy="1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406402" y="592784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698501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406402" y="592784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514349" y="457200"/>
            <a:ext cx="64410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sz="33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 rot="5400000">
            <a:off x="2276401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52" name="Google Shape;52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13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" name="Google Shape;54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30"/>
              </a:schemeClr>
            </a:solidFill>
            <a:ln>
              <a:noFill/>
            </a:ln>
          </p:spPr>
        </p:sp>
        <p:sp>
          <p:nvSpPr>
            <p:cNvPr id="55" name="Google Shape;55;p13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6" name="Google Shape;56;p1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59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8630"/>
              </a:srgbClr>
            </a:solidFill>
            <a:ln>
              <a:noFill/>
            </a:ln>
          </p:spPr>
        </p:sp>
        <p:sp>
          <p:nvSpPr>
            <p:cNvPr id="58" name="Google Shape;58;p13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8630"/>
              </a:srgbClr>
            </a:solidFill>
            <a:ln>
              <a:noFill/>
            </a:ln>
          </p:spPr>
        </p:sp>
        <p:sp>
          <p:nvSpPr>
            <p:cNvPr id="59" name="Google Shape;59;p13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30"/>
              </a:schemeClr>
            </a:solidFill>
            <a:ln>
              <a:noFill/>
            </a:ln>
          </p:spPr>
        </p:sp>
        <p:sp>
          <p:nvSpPr>
            <p:cNvPr id="60" name="Google Shape;60;p13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353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subTitle" idx="1"/>
          </p:nvPr>
        </p:nvSpPr>
        <p:spPr>
          <a:xfrm>
            <a:off x="2249742" y="3813888"/>
            <a:ext cx="48006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</a:t>
            </a:r>
            <a:endParaRPr sz="2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27th March 2026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3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753" y="1275607"/>
            <a:ext cx="2128392" cy="219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3778" y="357504"/>
            <a:ext cx="4299416" cy="70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8384" y="195487"/>
            <a:ext cx="771518" cy="71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513" y="141480"/>
            <a:ext cx="832823" cy="77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0815" y="4065596"/>
            <a:ext cx="825925" cy="48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8106" y="4088219"/>
            <a:ext cx="825925" cy="48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025" y="1494024"/>
            <a:ext cx="2421375" cy="199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5375" y="1503774"/>
            <a:ext cx="2421375" cy="1995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ctrTitle"/>
          </p:nvPr>
        </p:nvSpPr>
        <p:spPr>
          <a:xfrm>
            <a:off x="311700" y="266775"/>
            <a:ext cx="8520600" cy="6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3</a:t>
            </a:r>
            <a:endParaRPr sz="1400"/>
          </a:p>
        </p:txBody>
      </p:sp>
      <p:pic>
        <p:nvPicPr>
          <p:cNvPr id="266" name="Google Shape;2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850" y="1229925"/>
            <a:ext cx="2020300" cy="25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subTitle" idx="1"/>
          </p:nvPr>
        </p:nvSpPr>
        <p:spPr>
          <a:xfrm>
            <a:off x="311700" y="179425"/>
            <a:ext cx="8520600" cy="5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4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350" y="1014700"/>
            <a:ext cx="2262590" cy="3114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subTitle" idx="1"/>
          </p:nvPr>
        </p:nvSpPr>
        <p:spPr>
          <a:xfrm>
            <a:off x="311700" y="291275"/>
            <a:ext cx="8520600" cy="7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 of the Term Winner Year 5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025" y="1195488"/>
            <a:ext cx="1839950" cy="275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>
            <a:spLocks noGrp="1"/>
          </p:cNvSpPr>
          <p:nvPr>
            <p:ph type="subTitle" idx="1"/>
          </p:nvPr>
        </p:nvSpPr>
        <p:spPr>
          <a:xfrm>
            <a:off x="311700" y="209325"/>
            <a:ext cx="85206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6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p42"/>
          <p:cNvPicPr preferRelativeResize="0"/>
          <p:nvPr/>
        </p:nvPicPr>
        <p:blipFill rotWithShape="1">
          <a:blip r:embed="rId3">
            <a:alphaModFix/>
          </a:blip>
          <a:srcRect l="9707" t="7281" r="13922" b="19620"/>
          <a:stretch/>
        </p:blipFill>
        <p:spPr>
          <a:xfrm>
            <a:off x="3485288" y="818400"/>
            <a:ext cx="2419325" cy="308765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ctrTitle"/>
          </p:nvPr>
        </p:nvSpPr>
        <p:spPr>
          <a:xfrm>
            <a:off x="311700" y="202750"/>
            <a:ext cx="8520600" cy="9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Music Star Spring Term 2026</a:t>
            </a:r>
            <a:endParaRPr sz="3600"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0" name="Google Shape;2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250" y="1707525"/>
            <a:ext cx="3195325" cy="31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29122">
            <a:off x="6507075" y="1355269"/>
            <a:ext cx="2108827" cy="105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6186">
            <a:off x="520128" y="1469144"/>
            <a:ext cx="2085644" cy="1042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>
            <a:spLocks noGrp="1"/>
          </p:cNvSpPr>
          <p:nvPr>
            <p:ph type="ctrTitle"/>
          </p:nvPr>
        </p:nvSpPr>
        <p:spPr>
          <a:xfrm>
            <a:off x="399675" y="785175"/>
            <a:ext cx="85206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00"/>
          </a:p>
        </p:txBody>
      </p:sp>
      <p:sp>
        <p:nvSpPr>
          <p:cNvPr id="298" name="Google Shape;298;p44"/>
          <p:cNvSpPr txBox="1">
            <a:spLocks noGrp="1"/>
          </p:cNvSpPr>
          <p:nvPr>
            <p:ph type="subTitle" idx="1"/>
          </p:nvPr>
        </p:nvSpPr>
        <p:spPr>
          <a:xfrm>
            <a:off x="311700" y="297775"/>
            <a:ext cx="8520600" cy="4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76">
                <a:solidFill>
                  <a:srgbClr val="FF0000"/>
                </a:solidFill>
                <a:latin typeface="Roboto Black"/>
                <a:ea typeface="Roboto Black"/>
                <a:cs typeface="Roboto Black"/>
                <a:sym typeface="Roboto Black"/>
              </a:rPr>
              <a:t>For being a fantastic musician, showing creativity, effort, and a love for music.</a:t>
            </a:r>
            <a:endParaRPr sz="3176">
              <a:solidFill>
                <a:srgbClr val="FF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76"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3461">
                <a:latin typeface="Roboto Black"/>
                <a:ea typeface="Roboto Black"/>
                <a:cs typeface="Roboto Black"/>
                <a:sym typeface="Roboto Black"/>
              </a:rPr>
              <a:t>                       </a:t>
            </a:r>
            <a:endParaRPr sz="346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14"/>
              <a:t>EYFS: </a:t>
            </a:r>
            <a:r>
              <a:rPr lang="en-GB" sz="3514">
                <a:latin typeface="Arial Black"/>
                <a:ea typeface="Arial Black"/>
                <a:cs typeface="Arial Black"/>
                <a:sym typeface="Arial Black"/>
              </a:rPr>
              <a:t>Lela, George</a:t>
            </a:r>
            <a:endParaRPr sz="3514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14"/>
              <a:t>Y1: </a:t>
            </a:r>
            <a:r>
              <a:rPr lang="en-GB" sz="3514">
                <a:latin typeface="Arial Black"/>
                <a:ea typeface="Arial Black"/>
                <a:cs typeface="Arial Black"/>
                <a:sym typeface="Arial Black"/>
              </a:rPr>
              <a:t>Cecilia, Valentin</a:t>
            </a:r>
            <a:endParaRPr sz="3514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14"/>
              <a:t>Y2: </a:t>
            </a:r>
            <a:r>
              <a:rPr lang="en-GB" sz="3514">
                <a:latin typeface="Arial Black"/>
                <a:ea typeface="Arial Black"/>
                <a:cs typeface="Arial Black"/>
                <a:sym typeface="Arial Black"/>
              </a:rPr>
              <a:t>Aniyah, Noel</a:t>
            </a:r>
            <a:endParaRPr sz="3514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14"/>
              <a:t>Y3: </a:t>
            </a:r>
            <a:r>
              <a:rPr lang="en-GB" sz="3514">
                <a:latin typeface="Arial Black"/>
                <a:ea typeface="Arial Black"/>
                <a:cs typeface="Arial Black"/>
                <a:sym typeface="Arial Black"/>
              </a:rPr>
              <a:t>Maria, Major</a:t>
            </a:r>
            <a:endParaRPr sz="3514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14"/>
              <a:t>Y4: </a:t>
            </a:r>
            <a:r>
              <a:rPr lang="en-GB" sz="3514">
                <a:latin typeface="Arial Black"/>
                <a:ea typeface="Arial Black"/>
                <a:cs typeface="Arial Black"/>
                <a:sym typeface="Arial Black"/>
              </a:rPr>
              <a:t>Savannah, Ricardo</a:t>
            </a:r>
            <a:endParaRPr sz="3514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14"/>
              <a:t>Y5: </a:t>
            </a:r>
            <a:r>
              <a:rPr lang="en-GB" sz="3514">
                <a:latin typeface="Arial Black"/>
                <a:ea typeface="Arial Black"/>
                <a:cs typeface="Arial Black"/>
                <a:sym typeface="Arial Black"/>
              </a:rPr>
              <a:t>Cali, Esey</a:t>
            </a:r>
            <a:endParaRPr sz="3514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14"/>
              <a:t>Y6: </a:t>
            </a:r>
            <a:r>
              <a:rPr lang="en-GB" sz="3514">
                <a:latin typeface="Arial Black"/>
                <a:ea typeface="Arial Black"/>
                <a:cs typeface="Arial Black"/>
                <a:sym typeface="Arial Black"/>
              </a:rPr>
              <a:t>Layla, Carlos</a:t>
            </a:r>
            <a:endParaRPr sz="3514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14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20" b="1">
                <a:latin typeface="Century Gothic"/>
                <a:ea typeface="Century Gothic"/>
                <a:cs typeface="Century Gothic"/>
                <a:sym typeface="Century Gothic"/>
              </a:rPr>
              <a:t>Piano Star Award:</a:t>
            </a:r>
            <a:r>
              <a:rPr lang="en-GB" sz="3920"/>
              <a:t> </a:t>
            </a:r>
            <a:r>
              <a:rPr lang="en-GB" sz="3920">
                <a:latin typeface="Arial Black"/>
                <a:ea typeface="Arial Black"/>
                <a:cs typeface="Arial Black"/>
                <a:sym typeface="Arial Black"/>
              </a:rPr>
              <a:t>Mia Y3, Alessia Y5</a:t>
            </a:r>
            <a:endParaRPr sz="392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</a:t>
            </a:r>
            <a:endParaRPr/>
          </a:p>
        </p:txBody>
      </p:sp>
      <p:pic>
        <p:nvPicPr>
          <p:cNvPr id="299" name="Google Shape;2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350" y="2340300"/>
            <a:ext cx="2220200" cy="22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>
            <a:spLocks noGrp="1"/>
          </p:cNvSpPr>
          <p:nvPr>
            <p:ph type="ctrTitle"/>
          </p:nvPr>
        </p:nvSpPr>
        <p:spPr>
          <a:xfrm>
            <a:off x="311700" y="276650"/>
            <a:ext cx="85206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Improved Attendance Awards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5" name="Google Shape;305;p45"/>
          <p:cNvSpPr txBox="1">
            <a:spLocks noGrp="1"/>
          </p:cNvSpPr>
          <p:nvPr>
            <p:ph type="subTitle" idx="1"/>
          </p:nvPr>
        </p:nvSpPr>
        <p:spPr>
          <a:xfrm>
            <a:off x="311700" y="1342225"/>
            <a:ext cx="8520600" cy="33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Matilda - Reception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Teddie - Year 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Layla - Year 6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0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</a:t>
            </a:r>
            <a:endParaRPr/>
          </a:p>
        </p:txBody>
      </p:sp>
      <p:sp>
        <p:nvSpPr>
          <p:cNvPr id="311" name="Google Shape;311;p46"/>
          <p:cNvSpPr txBox="1">
            <a:spLocks noGrp="1"/>
          </p:cNvSpPr>
          <p:nvPr>
            <p:ph type="subTitle" idx="1"/>
          </p:nvPr>
        </p:nvSpPr>
        <p:spPr>
          <a:xfrm>
            <a:off x="311700" y="2260425"/>
            <a:ext cx="8520600" cy="21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401" y="744572"/>
            <a:ext cx="6640125" cy="35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/>
          <p:cNvSpPr txBox="1">
            <a:spLocks noGrp="1"/>
          </p:cNvSpPr>
          <p:nvPr>
            <p:ph type="subTitle" idx="1"/>
          </p:nvPr>
        </p:nvSpPr>
        <p:spPr>
          <a:xfrm>
            <a:off x="2249742" y="3813888"/>
            <a:ext cx="48006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</a:t>
            </a:r>
            <a:endParaRPr sz="2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27th March 2026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9" name="Google Shape;319;p47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753" y="1275607"/>
            <a:ext cx="2128392" cy="219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3778" y="357504"/>
            <a:ext cx="4299416" cy="70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8384" y="195487"/>
            <a:ext cx="771518" cy="71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513" y="141480"/>
            <a:ext cx="832823" cy="77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7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0815" y="4065596"/>
            <a:ext cx="825925" cy="48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7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8106" y="4088219"/>
            <a:ext cx="825925" cy="48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025" y="1494024"/>
            <a:ext cx="2421375" cy="199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5375" y="1503774"/>
            <a:ext cx="2421375" cy="1995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01" y="251228"/>
            <a:ext cx="756084" cy="70567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/>
          <p:nvPr/>
        </p:nvSpPr>
        <p:spPr>
          <a:xfrm>
            <a:off x="1547664" y="251228"/>
            <a:ext cx="66108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1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2841780"/>
            <a:ext cx="250125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72" y="270616"/>
            <a:ext cx="756084" cy="705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2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397" y="303498"/>
            <a:ext cx="1581890" cy="180418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2510288" y="580965"/>
            <a:ext cx="3843900" cy="4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GB" sz="21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1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2" name="Google Shape;212;p32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2240" y="3182561"/>
            <a:ext cx="1890210" cy="17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4903" y="229537"/>
            <a:ext cx="741392" cy="69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92" y="141480"/>
            <a:ext cx="741392" cy="690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/>
          <p:nvPr/>
        </p:nvSpPr>
        <p:spPr>
          <a:xfrm>
            <a:off x="1601670" y="573528"/>
            <a:ext cx="4536600" cy="3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4903" y="229537"/>
            <a:ext cx="741392" cy="69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786" y="248925"/>
            <a:ext cx="741392" cy="69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210" y="2193708"/>
            <a:ext cx="2135310" cy="264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subTitle" idx="1"/>
          </p:nvPr>
        </p:nvSpPr>
        <p:spPr>
          <a:xfrm>
            <a:off x="2249742" y="3813888"/>
            <a:ext cx="48006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</a:t>
            </a:r>
            <a:endParaRPr sz="27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27th March 2026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34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753" y="1275607"/>
            <a:ext cx="2128392" cy="219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3778" y="357504"/>
            <a:ext cx="4299416" cy="70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8384" y="195487"/>
            <a:ext cx="771518" cy="71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513" y="141480"/>
            <a:ext cx="832823" cy="77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4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0815" y="4065596"/>
            <a:ext cx="825925" cy="48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4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8106" y="4088219"/>
            <a:ext cx="825925" cy="48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025" y="1494024"/>
            <a:ext cx="2421375" cy="199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5375" y="1503774"/>
            <a:ext cx="2421375" cy="1995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subTitle" idx="1"/>
          </p:nvPr>
        </p:nvSpPr>
        <p:spPr>
          <a:xfrm>
            <a:off x="311700" y="209325"/>
            <a:ext cx="8520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Nursery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35" title="Noa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250" y="880650"/>
            <a:ext cx="2268500" cy="30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subTitle" idx="1"/>
          </p:nvPr>
        </p:nvSpPr>
        <p:spPr>
          <a:xfrm>
            <a:off x="311700" y="179425"/>
            <a:ext cx="8520600" cy="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Reception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36" title="Vanessa.JPG"/>
          <p:cNvPicPr preferRelativeResize="0"/>
          <p:nvPr/>
        </p:nvPicPr>
        <p:blipFill rotWithShape="1">
          <a:blip r:embed="rId3">
            <a:alphaModFix/>
          </a:blip>
          <a:srcRect b="41421"/>
          <a:stretch/>
        </p:blipFill>
        <p:spPr>
          <a:xfrm>
            <a:off x="2981700" y="1214150"/>
            <a:ext cx="2882750" cy="225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subTitle" idx="1"/>
          </p:nvPr>
        </p:nvSpPr>
        <p:spPr>
          <a:xfrm>
            <a:off x="311700" y="259175"/>
            <a:ext cx="85206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1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825" y="1018700"/>
            <a:ext cx="2188325" cy="29135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subTitle" idx="1"/>
          </p:nvPr>
        </p:nvSpPr>
        <p:spPr>
          <a:xfrm>
            <a:off x="311700" y="189400"/>
            <a:ext cx="85206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Term Winner Year 2</a:t>
            </a:r>
            <a:endParaRPr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425" y="867100"/>
            <a:ext cx="2331967" cy="27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On-screen Show (16:9)</PresentationFormat>
  <Paragraphs>85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Century Gothic</vt:lpstr>
      <vt:lpstr>Noto Sans Symbols</vt:lpstr>
      <vt:lpstr>Arial</vt:lpstr>
      <vt:lpstr>Comic Sans MS</vt:lpstr>
      <vt:lpstr>Times New Roman</vt:lpstr>
      <vt:lpstr>Arial Black</vt:lpstr>
      <vt:lpstr>Roboto Black</vt:lpstr>
      <vt:lpstr>Trebuchet MS</vt:lpstr>
      <vt:lpstr>Simple Light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of the Term Winner Year 3</vt:lpstr>
      <vt:lpstr>PowerPoint Presentation</vt:lpstr>
      <vt:lpstr>PowerPoint Presentation</vt:lpstr>
      <vt:lpstr>PowerPoint Presentation</vt:lpstr>
      <vt:lpstr>Music Star Spring Term 2026</vt:lpstr>
      <vt:lpstr>     </vt:lpstr>
      <vt:lpstr>Improved Attendance Awards</vt:lpstr>
      <vt:lpstr>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Tusting</dc:creator>
  <cp:lastModifiedBy>M Tusting</cp:lastModifiedBy>
  <cp:revision>2</cp:revision>
  <dcterms:modified xsi:type="dcterms:W3CDTF">2026-03-27T09:05:19Z</dcterms:modified>
</cp:coreProperties>
</file>