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797675" cy="9926638"/>
  <p:embeddedFontLs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Trebuchet MS" panose="020B0603020202020204" pitchFamily="34" charset="0"/>
      <p:regular r:id="rId26"/>
      <p:bold r:id="rId27"/>
      <p:italic r:id="rId28"/>
      <p:boldItalic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ifnKvKvYjlcCAIWu1d1sQC8pN7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3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92" y="3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1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1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9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1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2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8" name="Google Shape;24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17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" name="Google Shape;261;p17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400" cy="49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eb9663e9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g2eb9663e995_0_0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eb9663e995_0_0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eb9663e99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2eb9663e995_0_27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g2eb9663e995_0_27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1853d174de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g31853d174de_1_2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g31853d174de_1_2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1853d174de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g31853d174de_1_13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1" name="Google Shape;301;g31853d174de_1_13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eb9663e995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g2eb9663e995_0_174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0" name="Google Shape;310;g2eb9663e995_0_174:notes"/>
          <p:cNvSpPr txBox="1">
            <a:spLocks noGrp="1"/>
          </p:cNvSpPr>
          <p:nvPr>
            <p:ph type="sldNum" idx="12"/>
          </p:nvPr>
        </p:nvSpPr>
        <p:spPr>
          <a:xfrm>
            <a:off x="3849692" y="9428246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7" name="Google Shape;1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fc700b20f8_2_6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00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2fc700b20f8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6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7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:notes"/>
          <p:cNvSpPr txBox="1">
            <a:spLocks noGrp="1"/>
          </p:cNvSpPr>
          <p:nvPr>
            <p:ph type="body" idx="1"/>
          </p:nvPr>
        </p:nvSpPr>
        <p:spPr>
          <a:xfrm>
            <a:off x="679454" y="4777614"/>
            <a:ext cx="5438775" cy="3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19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Google Shape;28;p19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" name="Google Shape;29;p19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" name="Google Shape;30;p19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3137"/>
              </a:schemeClr>
            </a:solidFill>
            <a:ln>
              <a:noFill/>
            </a:ln>
          </p:spPr>
        </p:sp>
        <p:sp>
          <p:nvSpPr>
            <p:cNvPr id="31" name="Google Shape;31;p19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2" name="Google Shape;32;p19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6509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9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2117">
                <a:alpha val="63137"/>
              </a:srgbClr>
            </a:solidFill>
            <a:ln>
              <a:noFill/>
            </a:ln>
          </p:spPr>
        </p:sp>
        <p:sp>
          <p:nvSpPr>
            <p:cNvPr id="34" name="Google Shape;34;p19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F8B67">
                <a:alpha val="63137"/>
              </a:srgbClr>
            </a:solidFill>
            <a:ln>
              <a:noFill/>
            </a:ln>
          </p:spPr>
        </p:sp>
        <p:sp>
          <p:nvSpPr>
            <p:cNvPr id="35" name="Google Shape;35;p1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</p:sp>
        <p:sp>
          <p:nvSpPr>
            <p:cNvPr id="36" name="Google Shape;36;p1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9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8;p19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8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8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9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9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03" name="Google Shape;103;p29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7" name="Google Shape;107;p2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9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0" i="0" u="none" strike="noStrike" cap="none">
              <a:solidFill>
                <a:srgbClr val="EF8B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0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0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3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8" name="Google Shape;118;p31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31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GB" sz="8000" b="0" i="0" u="none" strike="noStrike" cap="none">
                <a:solidFill>
                  <a:srgbClr val="EF8B67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7" name="Google Shape;127;p32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3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3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3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4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4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3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20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7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18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18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" name="Google Shape;13;p18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3137"/>
              </a:schemeClr>
            </a:solidFill>
            <a:ln>
              <a:noFill/>
            </a:ln>
          </p:spPr>
        </p:sp>
        <p:sp>
          <p:nvSpPr>
            <p:cNvPr id="14" name="Google Shape;14;p18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1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6509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8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42117">
                <a:alpha val="63137"/>
              </a:srgbClr>
            </a:solidFill>
            <a:ln>
              <a:noFill/>
            </a:ln>
          </p:spPr>
        </p:sp>
        <p:sp>
          <p:nvSpPr>
            <p:cNvPr id="17" name="Google Shape;17;p1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F8B67">
                <a:alpha val="63137"/>
              </a:srgbClr>
            </a:solidFill>
            <a:ln>
              <a:noFill/>
            </a:ln>
          </p:spPr>
        </p:sp>
        <p:sp>
          <p:nvSpPr>
            <p:cNvPr id="18" name="Google Shape;18;p18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</p:spPr>
        </p:sp>
        <p:sp>
          <p:nvSpPr>
            <p:cNvPr id="19" name="Google Shape;19;p1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1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2999656" y="5085184"/>
            <a:ext cx="6400800" cy="1415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Whole School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Week </a:t>
            </a:r>
            <a:endParaRPr sz="36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Thursday 23rd January 2025 </a:t>
            </a: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9" name="Google Shape;149;p1" descr="C:\Users\chinkson\AppData\Local\Microsoft\Windows\INetCache\Content.Word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6337" y="1700809"/>
            <a:ext cx="2837855" cy="292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1704" y="476672"/>
            <a:ext cx="5732554" cy="937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4512" y="260649"/>
            <a:ext cx="1028691" cy="95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351" y="188640"/>
            <a:ext cx="1110431" cy="103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1087" y="5420795"/>
            <a:ext cx="1101233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30808" y="5450959"/>
            <a:ext cx="1101233" cy="648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 txBox="1">
            <a:spLocks noGrp="1"/>
          </p:cNvSpPr>
          <p:nvPr>
            <p:ph type="body" idx="1"/>
          </p:nvPr>
        </p:nvSpPr>
        <p:spPr>
          <a:xfrm>
            <a:off x="1421050" y="4639102"/>
            <a:ext cx="8496900" cy="14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GB" sz="1700" b="1">
                <a:latin typeface="Century Gothic"/>
                <a:ea typeface="Century Gothic"/>
                <a:cs typeface="Century Gothic"/>
                <a:sym typeface="Century Gothic"/>
              </a:rPr>
              <a:t>Year 4</a:t>
            </a:r>
            <a:endParaRPr sz="1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Poppy</a:t>
            </a: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GB" sz="1500" b="1">
                <a:latin typeface="Century Gothic"/>
                <a:ea typeface="Century Gothic"/>
                <a:cs typeface="Century Gothic"/>
                <a:sym typeface="Century Gothic"/>
              </a:rPr>
              <a:t>For her respectful behaviour and excellent effort in all subjects so far this term.</a:t>
            </a:r>
            <a:endParaRPr sz="15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Ms Forrest</a:t>
            </a: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7" name="Google Shape;22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9"/>
          <p:cNvPicPr preferRelativeResize="0"/>
          <p:nvPr/>
        </p:nvPicPr>
        <p:blipFill rotWithShape="1">
          <a:blip r:embed="rId4">
            <a:alphaModFix/>
          </a:blip>
          <a:srcRect l="10651" t="20735" r="10627" b="10031"/>
          <a:stretch/>
        </p:blipFill>
        <p:spPr>
          <a:xfrm>
            <a:off x="4055075" y="491725"/>
            <a:ext cx="3228849" cy="3786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"/>
          <p:cNvSpPr txBox="1">
            <a:spLocks noGrp="1"/>
          </p:cNvSpPr>
          <p:nvPr>
            <p:ph type="body" idx="1"/>
          </p:nvPr>
        </p:nvSpPr>
        <p:spPr>
          <a:xfrm>
            <a:off x="1652708" y="4737368"/>
            <a:ext cx="8886600" cy="14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Year 5</a:t>
            </a: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Ana Clara</a:t>
            </a: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For consistent effort and positivity.</a:t>
            </a: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Mr Larke</a:t>
            </a: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None/>
            </a:pP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2860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600"/>
              <a:buNone/>
            </a:pPr>
            <a:endParaRPr sz="750"/>
          </a:p>
        </p:txBody>
      </p:sp>
      <p:pic>
        <p:nvPicPr>
          <p:cNvPr id="235" name="Google Shape;23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256" y="176050"/>
            <a:ext cx="3109305" cy="4432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1222225" y="4820975"/>
            <a:ext cx="8565300" cy="20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715"/>
              <a:buNone/>
            </a:pPr>
            <a:r>
              <a:rPr lang="en-GB" sz="1784" b="1">
                <a:latin typeface="Century Gothic"/>
                <a:ea typeface="Century Gothic"/>
                <a:cs typeface="Century Gothic"/>
                <a:sym typeface="Century Gothic"/>
              </a:rPr>
              <a:t>Year 6</a:t>
            </a:r>
            <a:endParaRPr sz="1784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3656"/>
              <a:buNone/>
            </a:pPr>
            <a:endParaRPr sz="1954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3656"/>
              <a:buNone/>
            </a:pPr>
            <a:r>
              <a:rPr lang="en-GB" sz="1954" b="1">
                <a:latin typeface="Century Gothic"/>
                <a:ea typeface="Century Gothic"/>
                <a:cs typeface="Century Gothic"/>
                <a:sym typeface="Century Gothic"/>
              </a:rPr>
              <a:t>Agatha</a:t>
            </a:r>
            <a:endParaRPr sz="1954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3656"/>
              <a:buNone/>
            </a:pPr>
            <a:endParaRPr sz="1954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3656"/>
              <a:buNone/>
            </a:pPr>
            <a:r>
              <a:rPr lang="en-GB" sz="1954" b="1">
                <a:latin typeface="Century Gothic"/>
                <a:ea typeface="Century Gothic"/>
                <a:cs typeface="Century Gothic"/>
                <a:sym typeface="Century Gothic"/>
              </a:rPr>
              <a:t>For consistently showing great enthusiasm and energy. She is an example to the class and has made great strides this year.</a:t>
            </a:r>
            <a:endParaRPr sz="1954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5231"/>
              <a:buNone/>
            </a:pPr>
            <a:r>
              <a:rPr lang="en-GB" sz="1912" b="1">
                <a:latin typeface="Century Gothic"/>
                <a:ea typeface="Century Gothic"/>
                <a:cs typeface="Century Gothic"/>
                <a:sym typeface="Century Gothic"/>
              </a:rPr>
              <a:t>Mr Cherfi and Mr Fowle</a:t>
            </a:r>
            <a:endParaRPr sz="1912"/>
          </a:p>
          <a:p>
            <a:pPr marL="45720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/>
          </a:p>
        </p:txBody>
      </p:sp>
      <p:pic>
        <p:nvPicPr>
          <p:cNvPr id="243" name="Google Shape;24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1" title="Agatha.JPG"/>
          <p:cNvPicPr preferRelativeResize="0"/>
          <p:nvPr/>
        </p:nvPicPr>
        <p:blipFill rotWithShape="1">
          <a:blip r:embed="rId4">
            <a:alphaModFix/>
          </a:blip>
          <a:srcRect l="14919" t="7179" r="19814" b="20665"/>
          <a:stretch/>
        </p:blipFill>
        <p:spPr>
          <a:xfrm>
            <a:off x="3714987" y="486375"/>
            <a:ext cx="3579776" cy="3957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2"/>
          <p:cNvSpPr txBox="1">
            <a:spLocks noGrp="1"/>
          </p:cNvSpPr>
          <p:nvPr>
            <p:ph type="title"/>
          </p:nvPr>
        </p:nvSpPr>
        <p:spPr>
          <a:xfrm>
            <a:off x="3575720" y="332656"/>
            <a:ext cx="5328592" cy="7646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GB" sz="4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Readers</a:t>
            </a:r>
            <a:endParaRPr/>
          </a:p>
        </p:txBody>
      </p:sp>
      <p:sp>
        <p:nvSpPr>
          <p:cNvPr id="251" name="Google Shape;251;p42"/>
          <p:cNvSpPr/>
          <p:nvPr/>
        </p:nvSpPr>
        <p:spPr>
          <a:xfrm>
            <a:off x="10488488" y="5171122"/>
            <a:ext cx="189913" cy="189923"/>
          </a:xfrm>
          <a:prstGeom prst="ellipse">
            <a:avLst/>
          </a:prstGeom>
          <a:solidFill>
            <a:schemeClr val="dk1"/>
          </a:solidFill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2" name="Google Shape;252;p42"/>
          <p:cNvSpPr/>
          <p:nvPr/>
        </p:nvSpPr>
        <p:spPr>
          <a:xfrm>
            <a:off x="10959457" y="5136648"/>
            <a:ext cx="189913" cy="189923"/>
          </a:xfrm>
          <a:prstGeom prst="ellipse">
            <a:avLst/>
          </a:prstGeom>
          <a:solidFill>
            <a:schemeClr val="dk1"/>
          </a:solidFill>
          <a:ln w="127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5400000" rotWithShape="0">
              <a:srgbClr val="000000">
                <a:alpha val="2823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53" name="Google Shape;253;p42" descr="C:\Users\lherman\AppData\Local\Microsoft\Windows\Temporary Internet Files\Content.Outlook\790V5TZ6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504" y="337195"/>
            <a:ext cx="800021" cy="746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4217" y="347415"/>
            <a:ext cx="798645" cy="749873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2"/>
          <p:cNvSpPr/>
          <p:nvPr/>
        </p:nvSpPr>
        <p:spPr>
          <a:xfrm>
            <a:off x="440700" y="1981675"/>
            <a:ext cx="8986500" cy="31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Y1 -</a:t>
            </a:r>
            <a:r>
              <a:rPr lang="en-GB" sz="2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Farah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Y2 - Renai-Mae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Y3 - </a:t>
            </a:r>
            <a:r>
              <a:rPr lang="en-GB" sz="2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Dilyet</a:t>
            </a: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Y4 - Nevaeh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Y5 - Layla</a:t>
            </a:r>
            <a:endParaRPr sz="1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Y6 - N</a:t>
            </a:r>
            <a:r>
              <a:rPr lang="en-GB" sz="2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 this week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8265" y="2067597"/>
            <a:ext cx="3672408" cy="181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5149" y="4532751"/>
            <a:ext cx="3683280" cy="2135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287" y="66994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7637" y="306042"/>
            <a:ext cx="2754900" cy="2077508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7"/>
          <p:cNvSpPr txBox="1"/>
          <p:nvPr/>
        </p:nvSpPr>
        <p:spPr>
          <a:xfrm>
            <a:off x="2174225" y="3008463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67" name="Google Shape;26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8724" y="1690942"/>
            <a:ext cx="2754900" cy="2077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2737" y="1571792"/>
            <a:ext cx="2754900" cy="2077508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7"/>
          <p:cNvSpPr txBox="1"/>
          <p:nvPr/>
        </p:nvSpPr>
        <p:spPr>
          <a:xfrm>
            <a:off x="7248725" y="364930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" name="Google Shape;270;p17"/>
          <p:cNvSpPr txBox="1"/>
          <p:nvPr/>
        </p:nvSpPr>
        <p:spPr>
          <a:xfrm>
            <a:off x="1692425" y="3488275"/>
            <a:ext cx="233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Nevaeh - Y4</a:t>
            </a:r>
            <a:endParaRPr sz="1800" b="1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1" name="Google Shape;271;p17"/>
          <p:cNvSpPr txBox="1"/>
          <p:nvPr/>
        </p:nvSpPr>
        <p:spPr>
          <a:xfrm>
            <a:off x="4447325" y="2252500"/>
            <a:ext cx="233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2" name="Google Shape;272;p17"/>
          <p:cNvSpPr txBox="1"/>
          <p:nvPr/>
        </p:nvSpPr>
        <p:spPr>
          <a:xfrm>
            <a:off x="7668125" y="3768450"/>
            <a:ext cx="233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g2eb9663e99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4775" y="1307150"/>
            <a:ext cx="539115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2eb9663e995_0_0"/>
          <p:cNvSpPr txBox="1">
            <a:spLocks noGrp="1"/>
          </p:cNvSpPr>
          <p:nvPr>
            <p:ph type="title"/>
          </p:nvPr>
        </p:nvSpPr>
        <p:spPr>
          <a:xfrm>
            <a:off x="426400" y="241525"/>
            <a:ext cx="2892900" cy="7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House Points</a:t>
            </a:r>
            <a:endParaRPr/>
          </a:p>
        </p:txBody>
      </p:sp>
      <p:sp>
        <p:nvSpPr>
          <p:cNvPr id="280" name="Google Shape;280;g2eb9663e995_0_0"/>
          <p:cNvSpPr/>
          <p:nvPr/>
        </p:nvSpPr>
        <p:spPr>
          <a:xfrm>
            <a:off x="5835500" y="2984988"/>
            <a:ext cx="1885500" cy="942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1" name="Google Shape;281;g2eb9663e995_0_0"/>
          <p:cNvSpPr/>
          <p:nvPr/>
        </p:nvSpPr>
        <p:spPr>
          <a:xfrm>
            <a:off x="3843575" y="2957700"/>
            <a:ext cx="1885500" cy="942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2" name="Google Shape;282;g2eb9663e995_0_0"/>
          <p:cNvSpPr/>
          <p:nvPr/>
        </p:nvSpPr>
        <p:spPr>
          <a:xfrm>
            <a:off x="3843575" y="2042400"/>
            <a:ext cx="1885500" cy="942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3" name="Google Shape;283;g2eb9663e995_0_0"/>
          <p:cNvSpPr/>
          <p:nvPr/>
        </p:nvSpPr>
        <p:spPr>
          <a:xfrm>
            <a:off x="5835500" y="2042388"/>
            <a:ext cx="1885500" cy="942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eb9663e995_0_27"/>
          <p:cNvSpPr txBox="1">
            <a:spLocks noGrp="1"/>
          </p:cNvSpPr>
          <p:nvPr>
            <p:ph type="title"/>
          </p:nvPr>
        </p:nvSpPr>
        <p:spPr>
          <a:xfrm>
            <a:off x="677325" y="609600"/>
            <a:ext cx="54723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en-GB"/>
              <a:t>Pitch Winners Years 5 and 6:</a:t>
            </a:r>
            <a:endParaRPr/>
          </a:p>
        </p:txBody>
      </p:sp>
      <p:pic>
        <p:nvPicPr>
          <p:cNvPr id="290" name="Google Shape;290;g2eb9663e995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1275" y="1881300"/>
            <a:ext cx="5039575" cy="33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1853d174de_1_2"/>
          <p:cNvSpPr txBox="1">
            <a:spLocks noGrp="1"/>
          </p:cNvSpPr>
          <p:nvPr>
            <p:ph type="title"/>
          </p:nvPr>
        </p:nvSpPr>
        <p:spPr>
          <a:xfrm>
            <a:off x="677325" y="609600"/>
            <a:ext cx="54723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lang="en-GB"/>
              <a:t>Pitch Winners Years 3 and 4: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endParaRPr/>
          </a:p>
        </p:txBody>
      </p:sp>
      <p:pic>
        <p:nvPicPr>
          <p:cNvPr id="297" name="Google Shape;297;g31853d174de_1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7925" y="1937850"/>
            <a:ext cx="3526350" cy="352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g31853d174de_1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9775" y="1253550"/>
            <a:ext cx="3064275" cy="3064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31853d174de_1_13"/>
          <p:cNvSpPr txBox="1">
            <a:spLocks noGrp="1"/>
          </p:cNvSpPr>
          <p:nvPr>
            <p:ph type="title"/>
          </p:nvPr>
        </p:nvSpPr>
        <p:spPr>
          <a:xfrm>
            <a:off x="677325" y="609600"/>
            <a:ext cx="81456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Attendance so far:</a:t>
            </a:r>
            <a:endParaRPr/>
          </a:p>
        </p:txBody>
      </p:sp>
      <p:pic>
        <p:nvPicPr>
          <p:cNvPr id="305" name="Google Shape;305;g31853d174de_1_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700" y="1386000"/>
            <a:ext cx="2459301" cy="3279048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31853d174de_1_13"/>
          <p:cNvSpPr/>
          <p:nvPr/>
        </p:nvSpPr>
        <p:spPr>
          <a:xfrm>
            <a:off x="3553238" y="1253550"/>
            <a:ext cx="6936000" cy="386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eb9663e995_0_174"/>
          <p:cNvSpPr txBox="1">
            <a:spLocks noGrp="1"/>
          </p:cNvSpPr>
          <p:nvPr>
            <p:ph type="subTitle" idx="1"/>
          </p:nvPr>
        </p:nvSpPr>
        <p:spPr>
          <a:xfrm>
            <a:off x="2999656" y="5085184"/>
            <a:ext cx="6400800" cy="14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Whole School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6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 of the Week </a:t>
            </a:r>
            <a:endParaRPr sz="36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en-GB" sz="2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Friday 23rd January 2025 </a:t>
            </a:r>
            <a:endParaRPr sz="24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3" name="Google Shape;313;g2eb9663e995_0_174" descr="C:\Users\chinkson\AppData\Local\Microsoft\Windows\INetCache\Content.Word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6337" y="1700809"/>
            <a:ext cx="2837855" cy="292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2eb9663e995_0_1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1704" y="476672"/>
            <a:ext cx="5732555" cy="937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2eb9663e995_0_1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4512" y="260649"/>
            <a:ext cx="1028691" cy="95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2eb9663e995_0_1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351" y="188640"/>
            <a:ext cx="1110431" cy="103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2eb9663e995_0_174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1087" y="5420795"/>
            <a:ext cx="1101233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2eb9663e995_0_174" descr="Yellow cartoon star icon. Vector illustration. - 1141756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30808" y="5450959"/>
            <a:ext cx="1101233" cy="648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" descr="C:\Users\lherman\AppData\Local\Microsoft\Windows\Temporary Internet Files\Content.Outlook\790V5TZ6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668" y="334971"/>
            <a:ext cx="1008112" cy="94090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"/>
          <p:cNvSpPr/>
          <p:nvPr/>
        </p:nvSpPr>
        <p:spPr>
          <a:xfrm>
            <a:off x="2063552" y="334971"/>
            <a:ext cx="8814284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Father who art in Heaven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Hallowed be Thy Name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Thy Kingdom come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Thy will be done on Earth as it is in Heaven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Give us this day our daily bread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forgive us our trespasses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As we forgive those who trespass against 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lead us not into temptation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But deliver us from evil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Amen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2" descr="Blog | Mary, Mother of the Chur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5840" y="3789040"/>
            <a:ext cx="3335005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" descr="C:\Users\lherman\AppData\Local\Microsoft\Windows\Temporary Internet Files\Content.Outlook\790V5TZ6\StMarysCatholicSchool_Logo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0496" y="360822"/>
            <a:ext cx="1008112" cy="940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" descr="Mary, Mother Of Jesus Madonna, PNG, 588x792px, Mary, Art, Ave Maria, Child  Jesus, Christianity Download Fre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7863" y="404664"/>
            <a:ext cx="2109187" cy="240558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"/>
          <p:cNvSpPr txBox="1">
            <a:spLocks noGrp="1"/>
          </p:cNvSpPr>
          <p:nvPr>
            <p:ph type="body" idx="1"/>
          </p:nvPr>
        </p:nvSpPr>
        <p:spPr>
          <a:xfrm>
            <a:off x="3347051" y="774620"/>
            <a:ext cx="5125214" cy="5802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Hail Mary, Full of Grace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Lord is with Thee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Blessed are Thou amongst women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Blessed is the fruit of Thy womb, Jesus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Holy Mary , Mother of God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Pray for us sinners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Now and in the hour of our death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GB" sz="280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Amen</a:t>
            </a:r>
            <a:endParaRPr sz="280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9" name="Google Shape;169;p3" descr="Mary, Mother of Jesus – Diocesa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76320" y="4243415"/>
            <a:ext cx="2520280" cy="235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923" y="188640"/>
            <a:ext cx="988523" cy="921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"/>
          <p:cNvSpPr/>
          <p:nvPr/>
        </p:nvSpPr>
        <p:spPr>
          <a:xfrm>
            <a:off x="2135560" y="764704"/>
            <a:ext cx="6048672" cy="4839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 Mary’s School Prayer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Holy Mary,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Mother and Patron of our school, 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Turn your eyes of mercy towards us,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that we may love God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all our hearts!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 we imitate the tenderness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 your Son, Jesus,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showing love and respect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each person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ourselves as children of God.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Guided by the Holy Spirit,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 we create the school,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where Mercy and Compassion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the centre of our lives.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Amen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7" name="Google Shape;17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381" y="331900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6280" y="2924944"/>
            <a:ext cx="2847079" cy="3523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2fc700b20f8_2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9870" y="30604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2fc700b20f8_2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381" y="331900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2fc700b20f8_2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6280" y="2924944"/>
            <a:ext cx="2847080" cy="352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2fc700b20f8_2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6600" y="968275"/>
            <a:ext cx="6704976" cy="523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5"/>
          <p:cNvSpPr txBox="1">
            <a:spLocks noGrp="1"/>
          </p:cNvSpPr>
          <p:nvPr>
            <p:ph type="body" idx="1"/>
          </p:nvPr>
        </p:nvSpPr>
        <p:spPr>
          <a:xfrm>
            <a:off x="921525" y="4096250"/>
            <a:ext cx="9386100" cy="25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8571"/>
              <a:buNone/>
            </a:pPr>
            <a:endParaRPr sz="21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789"/>
              <a:buNone/>
            </a:pPr>
            <a:endParaRPr sz="1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789"/>
              <a:buNone/>
            </a:pPr>
            <a:r>
              <a:rPr lang="en-GB" sz="1900" b="1">
                <a:latin typeface="Century Gothic"/>
                <a:ea typeface="Century Gothic"/>
                <a:cs typeface="Century Gothic"/>
                <a:sym typeface="Century Gothic"/>
              </a:rPr>
              <a:t>Reception-Tegan </a:t>
            </a:r>
            <a:endParaRPr sz="1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4705"/>
              <a:buNone/>
            </a:pPr>
            <a:endParaRPr sz="1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4705"/>
              <a:buNone/>
            </a:pPr>
            <a:r>
              <a:rPr lang="en-GB" sz="1700" b="1">
                <a:latin typeface="Century Gothic"/>
                <a:ea typeface="Century Gothic"/>
                <a:cs typeface="Century Gothic"/>
                <a:sym typeface="Century Gothic"/>
              </a:rPr>
              <a:t>For her positive attitude in class and for giving 100% effort in all of her learning. Well done!</a:t>
            </a:r>
            <a:endParaRPr sz="1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3845"/>
              <a:buFont typeface="Arial"/>
              <a:buNone/>
            </a:pPr>
            <a:r>
              <a:rPr lang="en-GB" sz="1950" b="1">
                <a:latin typeface="Century Gothic"/>
                <a:ea typeface="Century Gothic"/>
                <a:cs typeface="Century Gothic"/>
                <a:sym typeface="Century Gothic"/>
              </a:rPr>
              <a:t>Miss Barker </a:t>
            </a:r>
            <a:endParaRPr sz="19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8571"/>
              <a:buNone/>
            </a:pPr>
            <a:endParaRPr sz="21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4705"/>
              <a:buNone/>
            </a:pPr>
            <a:endParaRPr sz="17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/>
          </a:p>
        </p:txBody>
      </p:sp>
      <p:pic>
        <p:nvPicPr>
          <p:cNvPr id="193" name="Google Shape;19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5"/>
          <p:cNvPicPr preferRelativeResize="0"/>
          <p:nvPr/>
        </p:nvPicPr>
        <p:blipFill rotWithShape="1">
          <a:blip r:embed="rId4">
            <a:alphaModFix/>
          </a:blip>
          <a:srcRect l="2818" t="18302" b="12421"/>
          <a:stretch/>
        </p:blipFill>
        <p:spPr>
          <a:xfrm>
            <a:off x="3978625" y="1011675"/>
            <a:ext cx="3453999" cy="328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 txBox="1">
            <a:spLocks noGrp="1"/>
          </p:cNvSpPr>
          <p:nvPr>
            <p:ph type="body" idx="1"/>
          </p:nvPr>
        </p:nvSpPr>
        <p:spPr>
          <a:xfrm>
            <a:off x="1652706" y="4914822"/>
            <a:ext cx="8886600" cy="14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Year 1</a:t>
            </a: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Whole Class</a:t>
            </a: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For their fantastic behaviour on our trip to Pizza Express and for working hard on their information books!</a:t>
            </a:r>
            <a:endParaRPr sz="16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0000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Miss Sweet </a:t>
            </a:r>
            <a:endParaRPr sz="1600"/>
          </a:p>
          <a:p>
            <a:pPr marL="45720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/>
          </a:p>
        </p:txBody>
      </p:sp>
      <p:pic>
        <p:nvPicPr>
          <p:cNvPr id="201" name="Google Shape;20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4625" y="1759125"/>
            <a:ext cx="3721901" cy="279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851" y="971225"/>
            <a:ext cx="2998852" cy="399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0599" y="1375075"/>
            <a:ext cx="4425173" cy="331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7"/>
          <p:cNvSpPr txBox="1">
            <a:spLocks noGrp="1"/>
          </p:cNvSpPr>
          <p:nvPr>
            <p:ph type="body" idx="1"/>
          </p:nvPr>
        </p:nvSpPr>
        <p:spPr>
          <a:xfrm>
            <a:off x="1258100" y="4814500"/>
            <a:ext cx="8610900" cy="16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9999"/>
              <a:buNone/>
            </a:pP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9998"/>
              <a:buNone/>
            </a:pPr>
            <a:r>
              <a:rPr lang="en-GB" sz="1800" b="1">
                <a:latin typeface="Century Gothic"/>
                <a:ea typeface="Century Gothic"/>
                <a:cs typeface="Century Gothic"/>
                <a:sym typeface="Century Gothic"/>
              </a:rPr>
              <a:t>Year 2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9998"/>
              <a:buNone/>
            </a:pPr>
            <a:r>
              <a:rPr lang="en-GB" sz="1800" b="1">
                <a:latin typeface="Century Gothic"/>
                <a:ea typeface="Century Gothic"/>
                <a:cs typeface="Century Gothic"/>
                <a:sym typeface="Century Gothic"/>
              </a:rPr>
              <a:t>Whole Class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9998"/>
              <a:buNone/>
            </a:pP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9999"/>
              <a:buNone/>
            </a:pPr>
            <a:r>
              <a:rPr lang="en-GB" sz="1800" b="1">
                <a:latin typeface="Century Gothic"/>
                <a:ea typeface="Century Gothic"/>
                <a:cs typeface="Century Gothic"/>
                <a:sym typeface="Century Gothic"/>
              </a:rPr>
              <a:t>For thinking and working hard this week, particularly in maths and improving our lining up so we are ready to learn. 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9999"/>
              <a:buNone/>
            </a:pP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2856"/>
              <a:buNone/>
            </a:pPr>
            <a:endParaRPr sz="14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None/>
            </a:pPr>
            <a:r>
              <a:rPr lang="en-GB" sz="1600" b="1">
                <a:latin typeface="Century Gothic"/>
                <a:ea typeface="Century Gothic"/>
                <a:cs typeface="Century Gothic"/>
                <a:sym typeface="Century Gothic"/>
              </a:rPr>
              <a:t>Mr Whear</a:t>
            </a:r>
            <a:endParaRPr sz="1600"/>
          </a:p>
          <a:p>
            <a:pPr marL="45720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1" name="Google Shape;211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7"/>
          <p:cNvPicPr preferRelativeResize="0"/>
          <p:nvPr/>
        </p:nvPicPr>
        <p:blipFill rotWithShape="1">
          <a:blip r:embed="rId4">
            <a:alphaModFix/>
          </a:blip>
          <a:srcRect l="2257" r="-7277" b="4825"/>
          <a:stretch/>
        </p:blipFill>
        <p:spPr>
          <a:xfrm>
            <a:off x="2483750" y="383675"/>
            <a:ext cx="6093476" cy="429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8"/>
          <p:cNvSpPr txBox="1">
            <a:spLocks noGrp="1"/>
          </p:cNvSpPr>
          <p:nvPr>
            <p:ph type="body" idx="1"/>
          </p:nvPr>
        </p:nvSpPr>
        <p:spPr>
          <a:xfrm>
            <a:off x="676199" y="4919926"/>
            <a:ext cx="10119600" cy="16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39"/>
              <a:buNone/>
            </a:pPr>
            <a:r>
              <a:rPr lang="en-GB" sz="1914" b="1">
                <a:latin typeface="Century Gothic"/>
                <a:ea typeface="Century Gothic"/>
                <a:cs typeface="Century Gothic"/>
                <a:sym typeface="Century Gothic"/>
              </a:rPr>
              <a:t>Year 3</a:t>
            </a:r>
            <a:endParaRPr sz="1914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39"/>
              <a:buNone/>
            </a:pPr>
            <a:r>
              <a:rPr lang="en-GB" sz="1596" b="1">
                <a:latin typeface="Century Gothic"/>
                <a:ea typeface="Century Gothic"/>
                <a:cs typeface="Century Gothic"/>
                <a:sym typeface="Century Gothic"/>
              </a:rPr>
              <a:t>Jayden</a:t>
            </a:r>
            <a:endParaRPr sz="1596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39"/>
              <a:buNone/>
            </a:pPr>
            <a:r>
              <a:rPr lang="en-GB" sz="1396" b="1">
                <a:latin typeface="Century Gothic"/>
                <a:ea typeface="Century Gothic"/>
                <a:cs typeface="Century Gothic"/>
                <a:sym typeface="Century Gothic"/>
              </a:rPr>
              <a:t>For having a dedicated, hard-working and sensible approach to everything he does. He is a role model for his peers on how to behave in lesson. Well done!</a:t>
            </a:r>
            <a:endParaRPr sz="1396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39"/>
              <a:buNone/>
            </a:pPr>
            <a:r>
              <a:rPr lang="en-GB" sz="1987" b="1">
                <a:latin typeface="Century Gothic"/>
                <a:ea typeface="Century Gothic"/>
                <a:cs typeface="Century Gothic"/>
                <a:sym typeface="Century Gothic"/>
              </a:rPr>
              <a:t>Miss Medioli</a:t>
            </a:r>
            <a:endParaRPr sz="1987"/>
          </a:p>
          <a:p>
            <a:pPr marL="45720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</a:pPr>
            <a:endParaRPr/>
          </a:p>
        </p:txBody>
      </p:sp>
      <p:pic>
        <p:nvPicPr>
          <p:cNvPr id="219" name="Google Shape;21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2634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533" y="331899"/>
            <a:ext cx="988523" cy="92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3174" y="628950"/>
            <a:ext cx="3645650" cy="379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Orange Red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437</Words>
  <Application>Microsoft Office PowerPoint</Application>
  <PresentationFormat>Widescreen</PresentationFormat>
  <Paragraphs>101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Noto Sans Symbols</vt:lpstr>
      <vt:lpstr>Comic Sans MS</vt:lpstr>
      <vt:lpstr>Arial</vt:lpstr>
      <vt:lpstr>Times New Roman</vt:lpstr>
      <vt:lpstr>Trebuchet MS</vt:lpstr>
      <vt:lpstr>Century Gothic</vt:lpstr>
      <vt:lpstr>Calibri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 Readers</vt:lpstr>
      <vt:lpstr>PowerPoint Presentation</vt:lpstr>
      <vt:lpstr>House Points</vt:lpstr>
      <vt:lpstr>Pitch Winners Years 5 and 6:</vt:lpstr>
      <vt:lpstr>Pitch Winners Years 3 and 4: </vt:lpstr>
      <vt:lpstr>Attendance so far: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smusto</dc:creator>
  <cp:lastModifiedBy>M Tusting</cp:lastModifiedBy>
  <cp:revision>2</cp:revision>
  <dcterms:created xsi:type="dcterms:W3CDTF">2015-01-15T13:45:53Z</dcterms:created>
  <dcterms:modified xsi:type="dcterms:W3CDTF">2025-01-23T11:58:27Z</dcterms:modified>
</cp:coreProperties>
</file>