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185AAD"/>
    <a:srgbClr val="C00000"/>
    <a:srgbClr val="1A5AAD"/>
    <a:srgbClr val="1B3E63"/>
    <a:srgbClr val="AC90E2"/>
    <a:srgbClr val="5F8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846E5-1082-2A6E-21CB-9478E599D0CC}" v="24" dt="2025-02-19T16:12:50.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605" autoAdjust="0"/>
    <p:restoredTop sz="93567" autoAdjust="0"/>
  </p:normalViewPr>
  <p:slideViewPr>
    <p:cSldViewPr snapToGrid="0">
      <p:cViewPr>
        <p:scale>
          <a:sx n="160" d="100"/>
          <a:sy n="160" d="100"/>
        </p:scale>
        <p:origin x="1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7310E56-02CE-4060-80E8-10CA44BE8993}" type="datetimeFigureOut">
              <a:rPr lang="en-GB" smtClean="0"/>
              <a:t>19/02/2025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3ADB3400-B742-4801-B682-27CDD06F2D00}" type="slidenum">
              <a:rPr lang="en-GB" smtClean="0"/>
              <a:t>‹#›</a:t>
            </a:fld>
            <a:endParaRPr lang="en-GB"/>
          </a:p>
        </p:txBody>
      </p:sp>
    </p:spTree>
    <p:extLst>
      <p:ext uri="{BB962C8B-B14F-4D97-AF65-F5344CB8AC3E}">
        <p14:creationId xmlns:p14="http://schemas.microsoft.com/office/powerpoint/2010/main" val="414580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DB3400-B742-4801-B682-27CDD06F2D00}" type="slidenum">
              <a:rPr lang="en-GB" smtClean="0"/>
              <a:t>1</a:t>
            </a:fld>
            <a:endParaRPr lang="en-GB"/>
          </a:p>
        </p:txBody>
      </p:sp>
    </p:spTree>
    <p:extLst>
      <p:ext uri="{BB962C8B-B14F-4D97-AF65-F5344CB8AC3E}">
        <p14:creationId xmlns:p14="http://schemas.microsoft.com/office/powerpoint/2010/main" val="194909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913EB3-6371-490A-B6D7-EE889ECDDF9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153429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13EB3-6371-490A-B6D7-EE889ECDDF9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308090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13EB3-6371-490A-B6D7-EE889ECDDF9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352533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13EB3-6371-490A-B6D7-EE889ECDDF9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2210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913EB3-6371-490A-B6D7-EE889ECDDF9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35219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913EB3-6371-490A-B6D7-EE889ECDDF95}"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181891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913EB3-6371-490A-B6D7-EE889ECDDF95}" type="datetimeFigureOut">
              <a:rPr lang="en-GB" smtClean="0"/>
              <a:t>19/02/2025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259346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913EB3-6371-490A-B6D7-EE889ECDDF95}" type="datetimeFigureOut">
              <a:rPr lang="en-GB" smtClean="0"/>
              <a:t>19/02/2025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10022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13EB3-6371-490A-B6D7-EE889ECDDF95}" type="datetimeFigureOut">
              <a:rPr lang="en-GB" smtClean="0"/>
              <a:t>19/02/2025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151015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913EB3-6371-490A-B6D7-EE889ECDDF95}"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428065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913EB3-6371-490A-B6D7-EE889ECDDF95}"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C26906-D433-4A44-BBC3-5242EFBA5A06}" type="slidenum">
              <a:rPr lang="en-GB" smtClean="0"/>
              <a:t>‹#›</a:t>
            </a:fld>
            <a:endParaRPr lang="en-GB"/>
          </a:p>
        </p:txBody>
      </p:sp>
    </p:spTree>
    <p:extLst>
      <p:ext uri="{BB962C8B-B14F-4D97-AF65-F5344CB8AC3E}">
        <p14:creationId xmlns:p14="http://schemas.microsoft.com/office/powerpoint/2010/main" val="104522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13EB3-6371-490A-B6D7-EE889ECDDF95}" type="datetimeFigureOut">
              <a:rPr lang="en-GB" smtClean="0"/>
              <a:t>19/02/2025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26906-D433-4A44-BBC3-5242EFBA5A06}" type="slidenum">
              <a:rPr lang="en-GB" smtClean="0"/>
              <a:t>‹#›</a:t>
            </a:fld>
            <a:endParaRPr lang="en-GB"/>
          </a:p>
        </p:txBody>
      </p:sp>
    </p:spTree>
    <p:extLst>
      <p:ext uri="{BB962C8B-B14F-4D97-AF65-F5344CB8AC3E}">
        <p14:creationId xmlns:p14="http://schemas.microsoft.com/office/powerpoint/2010/main" val="1440821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a:extLst>
              <a:ext uri="{FF2B5EF4-FFF2-40B4-BE49-F238E27FC236}">
                <a16:creationId xmlns:a16="http://schemas.microsoft.com/office/drawing/2014/main" id="{EB478719-A4DB-F048-96DF-31E51F51867D}"/>
              </a:ext>
            </a:extLst>
          </p:cNvPr>
          <p:cNvGraphicFramePr>
            <a:graphicFrameLocks noGrp="1"/>
          </p:cNvGraphicFramePr>
          <p:nvPr>
            <p:extLst>
              <p:ext uri="{D42A27DB-BD31-4B8C-83A1-F6EECF244321}">
                <p14:modId xmlns:p14="http://schemas.microsoft.com/office/powerpoint/2010/main" val="582452060"/>
              </p:ext>
            </p:extLst>
          </p:nvPr>
        </p:nvGraphicFramePr>
        <p:xfrm>
          <a:off x="6450348" y="899519"/>
          <a:ext cx="2767644" cy="1490450"/>
        </p:xfrm>
        <a:graphic>
          <a:graphicData uri="http://schemas.openxmlformats.org/drawingml/2006/table">
            <a:tbl>
              <a:tblPr firstRow="1" bandRow="1">
                <a:tableStyleId>{5940675A-B579-460E-94D1-54222C63F5DA}</a:tableStyleId>
              </a:tblPr>
              <a:tblGrid>
                <a:gridCol w="1607528">
                  <a:extLst>
                    <a:ext uri="{9D8B030D-6E8A-4147-A177-3AD203B41FA5}">
                      <a16:colId xmlns:a16="http://schemas.microsoft.com/office/drawing/2014/main" val="1949572694"/>
                    </a:ext>
                  </a:extLst>
                </a:gridCol>
                <a:gridCol w="1160116">
                  <a:extLst>
                    <a:ext uri="{9D8B030D-6E8A-4147-A177-3AD203B41FA5}">
                      <a16:colId xmlns:a16="http://schemas.microsoft.com/office/drawing/2014/main" val="764881540"/>
                    </a:ext>
                  </a:extLst>
                </a:gridCol>
              </a:tblGrid>
              <a:tr h="745225">
                <a:tc>
                  <a:txBody>
                    <a:bodyPr/>
                    <a:lstStyle/>
                    <a:p>
                      <a:pPr marL="171450" indent="-171450">
                        <a:buFont typeface="Arial" panose="020B0604020202020204" pitchFamily="34" charset="0"/>
                        <a:buChar char="•"/>
                      </a:pPr>
                      <a:endParaRPr lang="en-GB" sz="55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GB" sz="55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7754902"/>
                  </a:ext>
                </a:extLst>
              </a:tr>
              <a:tr h="745225">
                <a:tc>
                  <a:txBody>
                    <a:bodyPr/>
                    <a:lstStyle/>
                    <a:p>
                      <a:pPr marL="171450" indent="-171450">
                        <a:buFont typeface="Arial" panose="020B0604020202020204" pitchFamily="34" charset="0"/>
                        <a:buChar char="•"/>
                      </a:pPr>
                      <a:endParaRPr lang="en-GB" sz="55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GB" sz="55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A22DA0DD-150B-47D5-9A32-A445D17D58C4}"/>
              </a:ext>
            </a:extLst>
          </p:cNvPr>
          <p:cNvGraphicFramePr>
            <a:graphicFrameLocks noGrp="1"/>
          </p:cNvGraphicFramePr>
          <p:nvPr>
            <p:extLst>
              <p:ext uri="{D42A27DB-BD31-4B8C-83A1-F6EECF244321}">
                <p14:modId xmlns:p14="http://schemas.microsoft.com/office/powerpoint/2010/main" val="4044918694"/>
              </p:ext>
            </p:extLst>
          </p:nvPr>
        </p:nvGraphicFramePr>
        <p:xfrm>
          <a:off x="59280" y="723772"/>
          <a:ext cx="3290886" cy="1798320"/>
        </p:xfrm>
        <a:graphic>
          <a:graphicData uri="http://schemas.openxmlformats.org/drawingml/2006/table">
            <a:tbl>
              <a:tblPr firstRow="1" bandRow="1">
                <a:tableStyleId>{5940675A-B579-460E-94D1-54222C63F5DA}</a:tableStyleId>
              </a:tblPr>
              <a:tblGrid>
                <a:gridCol w="3290886">
                  <a:extLst>
                    <a:ext uri="{9D8B030D-6E8A-4147-A177-3AD203B41FA5}">
                      <a16:colId xmlns:a16="http://schemas.microsoft.com/office/drawing/2014/main" val="1949572694"/>
                    </a:ext>
                  </a:extLst>
                </a:gridCol>
              </a:tblGrid>
              <a:tr h="1031210">
                <a:tc>
                  <a:txBody>
                    <a:bodyPr/>
                    <a:lstStyle/>
                    <a:p>
                      <a:r>
                        <a:rPr lang="en-GB" sz="700" b="1" kern="1200" dirty="0">
                          <a:solidFill>
                            <a:srgbClr val="C00000"/>
                          </a:solidFill>
                          <a:effectLst/>
                          <a:latin typeface="+mn-lt"/>
                          <a:ea typeface="+mn-ea"/>
                          <a:cs typeface="+mn-cs"/>
                        </a:rPr>
                        <a:t>The aims of the ambitious and inspiring curriculum </a:t>
                      </a:r>
                    </a:p>
                    <a:p>
                      <a:r>
                        <a:rPr lang="en-GB" sz="700" b="1" kern="1200" dirty="0">
                          <a:solidFill>
                            <a:schemeClr val="tx1"/>
                          </a:solidFill>
                          <a:effectLst/>
                          <a:latin typeface="+mn-lt"/>
                          <a:ea typeface="+mn-ea"/>
                          <a:cs typeface="+mn-cs"/>
                        </a:rPr>
                        <a:t>The  curriculum at St Mary’s is personalised to the unique needs of our children, our children join us with skills well below those expected, they need to make exceptional progress during their time with us to enable them to be the best that they can be. </a:t>
                      </a:r>
                      <a:br>
                        <a:rPr lang="en-GB" sz="700" kern="1200" dirty="0">
                          <a:solidFill>
                            <a:schemeClr val="tx1"/>
                          </a:solidFill>
                          <a:effectLst/>
                          <a:latin typeface="+mn-lt"/>
                          <a:ea typeface="+mn-ea"/>
                          <a:cs typeface="+mn-cs"/>
                        </a:rPr>
                      </a:br>
                      <a:r>
                        <a:rPr lang="en-GB" sz="700" kern="1200" dirty="0">
                          <a:solidFill>
                            <a:schemeClr val="tx1"/>
                          </a:solidFill>
                          <a:effectLst/>
                          <a:latin typeface="+mn-lt"/>
                          <a:ea typeface="+mn-ea"/>
                          <a:cs typeface="+mn-cs"/>
                        </a:rPr>
                        <a:t>Our reading curriculum gives </a:t>
                      </a:r>
                      <a:r>
                        <a:rPr lang="en-GB" sz="700" dirty="0"/>
                        <a:t>children the best possible opportunities to become confident, literate, successful members of society with a deep love and understanding of English language and literature. We believe the development of reading skills is central to improving a child's life chances. Teachers have high expectations for all children to achieve and enjoy reading and to be able to use the skills they have acquired in a range of contexts. Rich texts are at the heart of our teaching and a love for reading is consistently promoted throughout the school.  Staff access a range of high quality CPD to ensure that they are early reading experts.  This includes, yearly phonics training, regular reading strategy updates, Sounds Write Portal access, personalised and on demand training.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17754902"/>
                  </a:ext>
                </a:extLst>
              </a:tr>
            </a:tbl>
          </a:graphicData>
        </a:graphic>
      </p:graphicFrame>
      <p:graphicFrame>
        <p:nvGraphicFramePr>
          <p:cNvPr id="5" name="Table 4">
            <a:extLst>
              <a:ext uri="{FF2B5EF4-FFF2-40B4-BE49-F238E27FC236}">
                <a16:creationId xmlns:a16="http://schemas.microsoft.com/office/drawing/2014/main" id="{A37B35FB-E8BD-415B-8BEB-D7C934C0775A}"/>
              </a:ext>
            </a:extLst>
          </p:cNvPr>
          <p:cNvGraphicFramePr>
            <a:graphicFrameLocks noGrp="1"/>
          </p:cNvGraphicFramePr>
          <p:nvPr>
            <p:extLst>
              <p:ext uri="{D42A27DB-BD31-4B8C-83A1-F6EECF244321}">
                <p14:modId xmlns:p14="http://schemas.microsoft.com/office/powerpoint/2010/main" val="1651549583"/>
              </p:ext>
            </p:extLst>
          </p:nvPr>
        </p:nvGraphicFramePr>
        <p:xfrm>
          <a:off x="736062" y="-1014"/>
          <a:ext cx="8407938" cy="642905"/>
        </p:xfrm>
        <a:graphic>
          <a:graphicData uri="http://schemas.openxmlformats.org/drawingml/2006/table">
            <a:tbl>
              <a:tblPr firstRow="1" bandRow="1">
                <a:tableStyleId>{5940675A-B579-460E-94D1-54222C63F5DA}</a:tableStyleId>
              </a:tblPr>
              <a:tblGrid>
                <a:gridCol w="469600">
                  <a:extLst>
                    <a:ext uri="{9D8B030D-6E8A-4147-A177-3AD203B41FA5}">
                      <a16:colId xmlns:a16="http://schemas.microsoft.com/office/drawing/2014/main" val="1949572694"/>
                    </a:ext>
                  </a:extLst>
                </a:gridCol>
                <a:gridCol w="7938338">
                  <a:extLst>
                    <a:ext uri="{9D8B030D-6E8A-4147-A177-3AD203B41FA5}">
                      <a16:colId xmlns:a16="http://schemas.microsoft.com/office/drawing/2014/main" val="1571838952"/>
                    </a:ext>
                  </a:extLst>
                </a:gridCol>
              </a:tblGrid>
              <a:tr h="642905">
                <a:tc>
                  <a:txBody>
                    <a:bodyPr/>
                    <a:lstStyle/>
                    <a:p>
                      <a:pPr algn="ctr"/>
                      <a:endParaRPr lang="en-GB" sz="10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85AAD"/>
                    </a:solidFill>
                  </a:tcPr>
                </a:tc>
                <a:tc>
                  <a:txBody>
                    <a:bodyPr/>
                    <a:lstStyle/>
                    <a:p>
                      <a:pPr algn="l"/>
                      <a:r>
                        <a:rPr lang="en-GB" sz="1400" b="1" dirty="0">
                          <a:solidFill>
                            <a:schemeClr val="bg1"/>
                          </a:solidFill>
                          <a:latin typeface="Arial" panose="020B0604020202020204" pitchFamily="34" charset="0"/>
                          <a:cs typeface="Arial" panose="020B0604020202020204" pitchFamily="34" charset="0"/>
                        </a:rPr>
                        <a:t>St Mary’s Catholic Primary School</a:t>
                      </a:r>
                    </a:p>
                    <a:p>
                      <a:pPr algn="l"/>
                      <a:r>
                        <a:rPr lang="en-GB" sz="1400" b="1" dirty="0">
                          <a:solidFill>
                            <a:schemeClr val="bg1"/>
                          </a:solidFill>
                          <a:latin typeface="Arial" panose="020B0604020202020204" pitchFamily="34" charset="0"/>
                          <a:cs typeface="Arial" panose="020B0604020202020204" pitchFamily="34" charset="0"/>
                        </a:rPr>
                        <a:t>Quality of Education – Reading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85AAD"/>
                    </a:solidFill>
                  </a:tcPr>
                </a:tc>
                <a:extLst>
                  <a:ext uri="{0D108BD9-81ED-4DB2-BD59-A6C34878D82A}">
                    <a16:rowId xmlns:a16="http://schemas.microsoft.com/office/drawing/2014/main" val="4017754902"/>
                  </a:ext>
                </a:extLst>
              </a:tr>
            </a:tbl>
          </a:graphicData>
        </a:graphic>
      </p:graphicFrame>
      <p:graphicFrame>
        <p:nvGraphicFramePr>
          <p:cNvPr id="6" name="Table 5">
            <a:extLst>
              <a:ext uri="{FF2B5EF4-FFF2-40B4-BE49-F238E27FC236}">
                <a16:creationId xmlns:a16="http://schemas.microsoft.com/office/drawing/2014/main" id="{875EABA9-3A5F-46C8-9AFA-652396BEC2FF}"/>
              </a:ext>
            </a:extLst>
          </p:cNvPr>
          <p:cNvGraphicFramePr>
            <a:graphicFrameLocks noGrp="1"/>
          </p:cNvGraphicFramePr>
          <p:nvPr>
            <p:extLst>
              <p:ext uri="{D42A27DB-BD31-4B8C-83A1-F6EECF244321}">
                <p14:modId xmlns:p14="http://schemas.microsoft.com/office/powerpoint/2010/main" val="1489793448"/>
              </p:ext>
            </p:extLst>
          </p:nvPr>
        </p:nvGraphicFramePr>
        <p:xfrm>
          <a:off x="3430242" y="695503"/>
          <a:ext cx="2915421" cy="2674404"/>
        </p:xfrm>
        <a:graphic>
          <a:graphicData uri="http://schemas.openxmlformats.org/drawingml/2006/table">
            <a:tbl>
              <a:tblPr firstRow="1" bandRow="1">
                <a:tableStyleId>{5940675A-B579-460E-94D1-54222C63F5DA}</a:tableStyleId>
              </a:tblPr>
              <a:tblGrid>
                <a:gridCol w="2915421">
                  <a:extLst>
                    <a:ext uri="{9D8B030D-6E8A-4147-A177-3AD203B41FA5}">
                      <a16:colId xmlns:a16="http://schemas.microsoft.com/office/drawing/2014/main" val="1949572694"/>
                    </a:ext>
                  </a:extLst>
                </a:gridCol>
              </a:tblGrid>
              <a:tr h="2674404">
                <a:tc>
                  <a:txBody>
                    <a:bodyPr/>
                    <a:lstStyle/>
                    <a:p>
                      <a:r>
                        <a:rPr lang="en-GB" sz="700" b="1" kern="1200" dirty="0">
                          <a:solidFill>
                            <a:srgbClr val="C00000"/>
                          </a:solidFill>
                          <a:effectLst/>
                          <a:latin typeface="+mn-lt"/>
                          <a:ea typeface="+mn-ea"/>
                          <a:cs typeface="+mn-cs"/>
                        </a:rPr>
                        <a:t>A genuine love of reading </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Our ‘St Mary’s Reading Pledge’ emphasises the dedication and priority we place on reading. </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Reading squad have the mission to promote a love of reading. Reading Newsletters keep all stakeholders up to date and introduce new authors and books.</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‘Durham Learning Reading Boxes’ subscription boxes every term, ensuring that the library is refreshed.  Children love to receive their boxes!</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Our Author in residence, Sam Green,  is a regular visitor.  </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Continual investment in high quality texts.</a:t>
                      </a:r>
                    </a:p>
                    <a:p>
                      <a:pPr marL="171450" indent="-171450">
                        <a:buFont typeface="Arial" panose="020B0604020202020204" pitchFamily="34" charset="0"/>
                        <a:buChar char="•"/>
                      </a:pPr>
                      <a:endParaRPr lang="en-GB" sz="7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Inviting library spaces used by all.</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Reading displays are given high priority </a:t>
                      </a:r>
                    </a:p>
                    <a:p>
                      <a:pPr marL="0" indent="0">
                        <a:buFont typeface="Arial" panose="020B0604020202020204" pitchFamily="34" charset="0"/>
                        <a:buNone/>
                      </a:pPr>
                      <a:r>
                        <a:rPr lang="en-GB" sz="700" b="0" kern="1200" dirty="0">
                          <a:solidFill>
                            <a:schemeClr val="tx1"/>
                          </a:solidFill>
                          <a:effectLst/>
                          <a:latin typeface="+mn-lt"/>
                          <a:ea typeface="+mn-ea"/>
                          <a:cs typeface="+mn-cs"/>
                        </a:rPr>
                        <a:t>       through school.</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Annual </a:t>
                      </a:r>
                      <a:r>
                        <a:rPr lang="en-GB" sz="700" b="0" kern="1200" dirty="0" err="1">
                          <a:solidFill>
                            <a:schemeClr val="tx1"/>
                          </a:solidFill>
                          <a:effectLst/>
                          <a:latin typeface="+mn-lt"/>
                          <a:ea typeface="+mn-ea"/>
                          <a:cs typeface="+mn-cs"/>
                        </a:rPr>
                        <a:t>Booknic’s</a:t>
                      </a:r>
                      <a:r>
                        <a:rPr lang="en-GB" sz="700" b="0" kern="1200" dirty="0">
                          <a:solidFill>
                            <a:schemeClr val="tx1"/>
                          </a:solidFill>
                          <a:effectLst/>
                          <a:latin typeface="+mn-lt"/>
                          <a:ea typeface="+mn-ea"/>
                          <a:cs typeface="+mn-cs"/>
                        </a:rPr>
                        <a:t> are exceptionally well </a:t>
                      </a:r>
                    </a:p>
                    <a:p>
                      <a:pPr marL="0" indent="0">
                        <a:buFont typeface="Arial" panose="020B0604020202020204" pitchFamily="34" charset="0"/>
                        <a:buNone/>
                      </a:pPr>
                      <a:r>
                        <a:rPr lang="en-GB" sz="700" b="0" kern="1200" dirty="0">
                          <a:solidFill>
                            <a:schemeClr val="tx1"/>
                          </a:solidFill>
                          <a:effectLst/>
                          <a:latin typeface="+mn-lt"/>
                          <a:ea typeface="+mn-ea"/>
                          <a:cs typeface="+mn-cs"/>
                        </a:rPr>
                        <a:t>       attended.</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Termly reading award celebrates and </a:t>
                      </a:r>
                    </a:p>
                    <a:p>
                      <a:pPr marL="0" indent="0">
                        <a:buFont typeface="Arial" panose="020B0604020202020204" pitchFamily="34" charset="0"/>
                        <a:buNone/>
                      </a:pPr>
                      <a:r>
                        <a:rPr lang="en-GB" sz="700" b="0" kern="1200" dirty="0">
                          <a:solidFill>
                            <a:schemeClr val="tx1"/>
                          </a:solidFill>
                          <a:effectLst/>
                          <a:latin typeface="+mn-lt"/>
                          <a:ea typeface="+mn-ea"/>
                          <a:cs typeface="+mn-cs"/>
                        </a:rPr>
                        <a:t>       promotes successful readers.</a:t>
                      </a:r>
                    </a:p>
                    <a:p>
                      <a:pPr marL="171450" indent="-171450">
                        <a:buFont typeface="Arial" panose="020B0604020202020204" pitchFamily="34" charset="0"/>
                        <a:buChar char="•"/>
                      </a:pPr>
                      <a:r>
                        <a:rPr lang="en-GB" sz="700" b="0" kern="1200" dirty="0">
                          <a:solidFill>
                            <a:schemeClr val="tx1"/>
                          </a:solidFill>
                          <a:effectLst/>
                          <a:latin typeface="+mn-lt"/>
                          <a:ea typeface="+mn-ea"/>
                          <a:cs typeface="+mn-cs"/>
                        </a:rPr>
                        <a:t>Weekly celebration assemblies celebrate</a:t>
                      </a:r>
                    </a:p>
                    <a:p>
                      <a:pPr marL="0" indent="0">
                        <a:buFont typeface="Arial" panose="020B0604020202020204" pitchFamily="34" charset="0"/>
                        <a:buNone/>
                      </a:pPr>
                      <a:r>
                        <a:rPr lang="en-GB" sz="700" b="0" kern="1200" dirty="0">
                          <a:solidFill>
                            <a:schemeClr val="tx1"/>
                          </a:solidFill>
                          <a:effectLst/>
                          <a:latin typeface="+mn-lt"/>
                          <a:ea typeface="+mn-ea"/>
                          <a:cs typeface="+mn-cs"/>
                        </a:rPr>
                        <a:t> individual and class successes.</a:t>
                      </a:r>
                    </a:p>
                    <a:p>
                      <a:pPr marL="0" indent="0">
                        <a:buFont typeface="Arial" panose="020B0604020202020204" pitchFamily="34" charset="0"/>
                        <a:buNone/>
                      </a:pPr>
                      <a:endParaRPr lang="en-GB" sz="700" b="0" kern="1200" dirty="0">
                        <a:solidFill>
                          <a:schemeClr val="tx1"/>
                        </a:solidFill>
                        <a:effectLst/>
                        <a:latin typeface="+mn-lt"/>
                        <a:ea typeface="+mn-ea"/>
                        <a:cs typeface="+mn-cs"/>
                      </a:endParaRPr>
                    </a:p>
                    <a:p>
                      <a:pPr marL="0" indent="0">
                        <a:buFont typeface="Arial" panose="020B0604020202020204" pitchFamily="34" charset="0"/>
                        <a:buNone/>
                      </a:pPr>
                      <a:r>
                        <a:rPr lang="en-GB" sz="700" b="0" kern="1200" dirty="0">
                          <a:solidFill>
                            <a:schemeClr val="tx1"/>
                          </a:solidFill>
                          <a:effectLst/>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25098"/>
                      </a:srgbClr>
                    </a:solidFill>
                  </a:tcPr>
                </a:tc>
                <a:extLst>
                  <a:ext uri="{0D108BD9-81ED-4DB2-BD59-A6C34878D82A}">
                    <a16:rowId xmlns:a16="http://schemas.microsoft.com/office/drawing/2014/main" val="4017754902"/>
                  </a:ext>
                </a:extLst>
              </a:tr>
            </a:tbl>
          </a:graphicData>
        </a:graphic>
      </p:graphicFrame>
      <p:graphicFrame>
        <p:nvGraphicFramePr>
          <p:cNvPr id="8" name="Table 7">
            <a:extLst>
              <a:ext uri="{FF2B5EF4-FFF2-40B4-BE49-F238E27FC236}">
                <a16:creationId xmlns:a16="http://schemas.microsoft.com/office/drawing/2014/main" id="{00C4F61A-F695-4E9A-A1B8-04E40714E606}"/>
              </a:ext>
            </a:extLst>
          </p:cNvPr>
          <p:cNvGraphicFramePr>
            <a:graphicFrameLocks noGrp="1"/>
          </p:cNvGraphicFramePr>
          <p:nvPr>
            <p:extLst>
              <p:ext uri="{D42A27DB-BD31-4B8C-83A1-F6EECF244321}">
                <p14:modId xmlns:p14="http://schemas.microsoft.com/office/powerpoint/2010/main" val="1105846358"/>
              </p:ext>
            </p:extLst>
          </p:nvPr>
        </p:nvGraphicFramePr>
        <p:xfrm>
          <a:off x="6538463" y="2377548"/>
          <a:ext cx="2475685" cy="1974714"/>
        </p:xfrm>
        <a:graphic>
          <a:graphicData uri="http://schemas.openxmlformats.org/drawingml/2006/table">
            <a:tbl>
              <a:tblPr firstRow="1" bandRow="1">
                <a:tableStyleId>{5940675A-B579-460E-94D1-54222C63F5DA}</a:tableStyleId>
              </a:tblPr>
              <a:tblGrid>
                <a:gridCol w="2475685">
                  <a:extLst>
                    <a:ext uri="{9D8B030D-6E8A-4147-A177-3AD203B41FA5}">
                      <a16:colId xmlns:a16="http://schemas.microsoft.com/office/drawing/2014/main" val="1949572694"/>
                    </a:ext>
                  </a:extLst>
                </a:gridCol>
              </a:tblGrid>
              <a:tr h="1974714">
                <a:tc>
                  <a:txBody>
                    <a:bodyPr/>
                    <a:lstStyle/>
                    <a:p>
                      <a:r>
                        <a:rPr lang="en-GB" sz="700" b="1" kern="1200" dirty="0">
                          <a:solidFill>
                            <a:srgbClr val="C00000"/>
                          </a:solidFill>
                          <a:effectLst/>
                          <a:latin typeface="+mn-lt"/>
                          <a:ea typeface="+mn-ea"/>
                          <a:cs typeface="+mn-cs"/>
                        </a:rPr>
                        <a:t>Leadership and Management in Reading </a:t>
                      </a:r>
                    </a:p>
                    <a:p>
                      <a:endParaRPr lang="en-GB" sz="700" b="1" kern="1200" dirty="0">
                        <a:solidFill>
                          <a:srgbClr val="C00000"/>
                        </a:solidFill>
                        <a:effectLst/>
                        <a:latin typeface="+mn-lt"/>
                        <a:ea typeface="+mn-ea"/>
                        <a:cs typeface="+mn-cs"/>
                      </a:endParaRPr>
                    </a:p>
                    <a:p>
                      <a:pPr marL="0" indent="0">
                        <a:buFont typeface="Arial" panose="020B0604020202020204" pitchFamily="34" charset="0"/>
                        <a:buNone/>
                      </a:pPr>
                      <a:r>
                        <a:rPr lang="en-GB" sz="700" b="1" kern="1200">
                          <a:solidFill>
                            <a:schemeClr val="tx1"/>
                          </a:solidFill>
                          <a:effectLst/>
                          <a:latin typeface="+mn-lt"/>
                          <a:ea typeface="+mn-ea"/>
                          <a:cs typeface="+mn-cs"/>
                        </a:rPr>
                        <a:t>Curriculum Leader – Mr Nicholas Carter</a:t>
                      </a:r>
                    </a:p>
                    <a:p>
                      <a:pPr marL="171450" indent="-171450">
                        <a:buFont typeface="Arial" panose="020B0604020202020204" pitchFamily="34" charset="0"/>
                        <a:buChar char="•"/>
                      </a:pPr>
                      <a:endParaRPr lang="en-GB" sz="700" kern="1200" baseline="0" dirty="0">
                        <a:solidFill>
                          <a:schemeClr val="tx1"/>
                        </a:solidFill>
                        <a:effectLst/>
                        <a:latin typeface="+mn-lt"/>
                        <a:ea typeface="+mn-ea"/>
                        <a:cs typeface="+mn-cs"/>
                      </a:endParaRPr>
                    </a:p>
                    <a:p>
                      <a:pPr marL="0" indent="0">
                        <a:buFont typeface="Arial" panose="020B0604020202020204" pitchFamily="34" charset="0"/>
                        <a:buNone/>
                      </a:pPr>
                      <a:endParaRPr lang="en-GB" sz="700" kern="1200" baseline="0" dirty="0">
                        <a:solidFill>
                          <a:srgbClr val="C00000"/>
                        </a:solidFill>
                        <a:effectLst/>
                        <a:latin typeface="+mn-lt"/>
                        <a:ea typeface="+mn-ea"/>
                        <a:cs typeface="+mn-cs"/>
                      </a:endParaRPr>
                    </a:p>
                    <a:p>
                      <a:pPr marL="0" indent="0">
                        <a:buFont typeface="Arial" panose="020B0604020202020204" pitchFamily="34" charset="0"/>
                        <a:buNone/>
                      </a:pPr>
                      <a:r>
                        <a:rPr lang="en-GB" sz="700" b="1" kern="1200" baseline="0" dirty="0">
                          <a:solidFill>
                            <a:srgbClr val="C00000"/>
                          </a:solidFill>
                          <a:effectLst/>
                          <a:latin typeface="+mn-lt"/>
                          <a:ea typeface="+mn-ea"/>
                          <a:cs typeface="+mn-cs"/>
                        </a:rPr>
                        <a:t>Steps taken to reduce work load</a:t>
                      </a:r>
                    </a:p>
                    <a:p>
                      <a:pPr marL="0" indent="0">
                        <a:buFont typeface="Arial" panose="020B0604020202020204" pitchFamily="34" charset="0"/>
                        <a:buNone/>
                      </a:pPr>
                      <a:r>
                        <a:rPr lang="en-GB" sz="700" kern="1200" baseline="0" dirty="0">
                          <a:solidFill>
                            <a:schemeClr val="tx1"/>
                          </a:solidFill>
                          <a:effectLst/>
                          <a:latin typeface="+mn-lt"/>
                          <a:ea typeface="+mn-ea"/>
                          <a:cs typeface="+mn-cs"/>
                        </a:rPr>
                        <a:t>Leaders are given non contact time to complete leadership requirements</a:t>
                      </a:r>
                    </a:p>
                    <a:p>
                      <a:pPr marL="0" indent="0">
                        <a:buFont typeface="Arial" panose="020B0604020202020204" pitchFamily="34" charset="0"/>
                        <a:buNone/>
                      </a:pPr>
                      <a:r>
                        <a:rPr lang="en-GB" sz="700" kern="1200" baseline="0" dirty="0">
                          <a:solidFill>
                            <a:schemeClr val="tx1"/>
                          </a:solidFill>
                          <a:effectLst/>
                          <a:latin typeface="+mn-lt"/>
                          <a:ea typeface="+mn-ea"/>
                          <a:cs typeface="+mn-cs"/>
                        </a:rPr>
                        <a:t>There are 3 assessment cycles per year</a:t>
                      </a:r>
                    </a:p>
                    <a:p>
                      <a:pPr marL="0" indent="0">
                        <a:buFont typeface="Arial" panose="020B0604020202020204" pitchFamily="34" charset="0"/>
                        <a:buNone/>
                      </a:pPr>
                      <a:r>
                        <a:rPr lang="en-GB" sz="700" b="0" kern="1200" baseline="0" dirty="0">
                          <a:solidFill>
                            <a:schemeClr val="tx1"/>
                          </a:solidFill>
                          <a:effectLst/>
                          <a:latin typeface="+mn-lt"/>
                          <a:ea typeface="+mn-ea"/>
                          <a:cs typeface="+mn-cs"/>
                        </a:rPr>
                        <a:t>Explicit about expectations</a:t>
                      </a:r>
                    </a:p>
                    <a:p>
                      <a:pPr marL="0" indent="0">
                        <a:buFont typeface="Arial" panose="020B0604020202020204" pitchFamily="34" charset="0"/>
                        <a:buNone/>
                      </a:pPr>
                      <a:r>
                        <a:rPr lang="en-GB" sz="700" b="0" kern="1200" baseline="0" dirty="0">
                          <a:solidFill>
                            <a:schemeClr val="tx1"/>
                          </a:solidFill>
                          <a:effectLst/>
                          <a:latin typeface="+mn-lt"/>
                          <a:ea typeface="+mn-ea"/>
                          <a:cs typeface="+mn-cs"/>
                        </a:rPr>
                        <a:t>Sequentially planned curriculum with resources available and ready to 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17754902"/>
                  </a:ext>
                </a:extLst>
              </a:tr>
            </a:tbl>
          </a:graphicData>
        </a:graphic>
      </p:graphicFrame>
      <p:graphicFrame>
        <p:nvGraphicFramePr>
          <p:cNvPr id="9" name="Table 8">
            <a:extLst>
              <a:ext uri="{FF2B5EF4-FFF2-40B4-BE49-F238E27FC236}">
                <a16:creationId xmlns:a16="http://schemas.microsoft.com/office/drawing/2014/main" id="{870D2613-10B5-42A2-B831-F27AA20F739C}"/>
              </a:ext>
            </a:extLst>
          </p:cNvPr>
          <p:cNvGraphicFramePr>
            <a:graphicFrameLocks noGrp="1"/>
          </p:cNvGraphicFramePr>
          <p:nvPr>
            <p:extLst>
              <p:ext uri="{D42A27DB-BD31-4B8C-83A1-F6EECF244321}">
                <p14:modId xmlns:p14="http://schemas.microsoft.com/office/powerpoint/2010/main" val="529030212"/>
              </p:ext>
            </p:extLst>
          </p:nvPr>
        </p:nvGraphicFramePr>
        <p:xfrm>
          <a:off x="3470896" y="5518257"/>
          <a:ext cx="2925879" cy="1051560"/>
        </p:xfrm>
        <a:graphic>
          <a:graphicData uri="http://schemas.openxmlformats.org/drawingml/2006/table">
            <a:tbl>
              <a:tblPr firstRow="1" bandRow="1">
                <a:tableStyleId>{5940675A-B579-460E-94D1-54222C63F5DA}</a:tableStyleId>
              </a:tblPr>
              <a:tblGrid>
                <a:gridCol w="2925879">
                  <a:extLst>
                    <a:ext uri="{9D8B030D-6E8A-4147-A177-3AD203B41FA5}">
                      <a16:colId xmlns:a16="http://schemas.microsoft.com/office/drawing/2014/main" val="1949572694"/>
                    </a:ext>
                  </a:extLst>
                </a:gridCol>
              </a:tblGrid>
              <a:tr h="953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rgbClr val="C00000"/>
                          </a:solidFill>
                          <a:effectLst/>
                          <a:latin typeface="+mn-lt"/>
                          <a:ea typeface="+mn-ea"/>
                          <a:cs typeface="+mn-cs"/>
                        </a:rPr>
                        <a:t>SEND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kern="1200" dirty="0">
                          <a:solidFill>
                            <a:srgbClr val="C00000"/>
                          </a:solidFill>
                          <a:effectLst/>
                          <a:latin typeface="+mn-lt"/>
                          <a:ea typeface="+mn-ea"/>
                          <a:cs typeface="+mn-cs"/>
                        </a:rPr>
                        <a:t>Children on SEN support at Y6 make better progress than their peers. Progress measure +2.55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kern="1200" dirty="0">
                          <a:solidFill>
                            <a:srgbClr val="C00000"/>
                          </a:solidFill>
                          <a:effectLst/>
                          <a:latin typeface="+mn-lt"/>
                          <a:ea typeface="+mn-ea"/>
                          <a:cs typeface="+mn-cs"/>
                        </a:rPr>
                        <a:t>100% of children on SEN support achieved the expected standard compared to 77% of their peers and achieved an average scaled score of 110.7.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kern="1200" dirty="0">
                        <a:solidFill>
                          <a:srgbClr val="C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1" kern="1200" dirty="0">
                        <a:solidFill>
                          <a:srgbClr val="C00000"/>
                        </a:solidFill>
                        <a:effectLst/>
                        <a:latin typeface="+mn-lt"/>
                        <a:ea typeface="+mn-ea"/>
                        <a:cs typeface="+mn-cs"/>
                      </a:endParaRPr>
                    </a:p>
                    <a:p>
                      <a:pPr algn="l"/>
                      <a:endParaRPr lang="en-GB" sz="700" b="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25098"/>
                      </a:srgbClr>
                    </a:solidFill>
                  </a:tcPr>
                </a:tc>
                <a:extLst>
                  <a:ext uri="{0D108BD9-81ED-4DB2-BD59-A6C34878D82A}">
                    <a16:rowId xmlns:a16="http://schemas.microsoft.com/office/drawing/2014/main" val="4017754902"/>
                  </a:ext>
                </a:extLst>
              </a:tr>
            </a:tbl>
          </a:graphicData>
        </a:graphic>
      </p:graphicFrame>
      <p:graphicFrame>
        <p:nvGraphicFramePr>
          <p:cNvPr id="14" name="Table 13">
            <a:extLst>
              <a:ext uri="{FF2B5EF4-FFF2-40B4-BE49-F238E27FC236}">
                <a16:creationId xmlns:a16="http://schemas.microsoft.com/office/drawing/2014/main" id="{4B681E96-D7C5-467A-B3C6-E88A6B97ADD2}"/>
              </a:ext>
            </a:extLst>
          </p:cNvPr>
          <p:cNvGraphicFramePr>
            <a:graphicFrameLocks noGrp="1"/>
          </p:cNvGraphicFramePr>
          <p:nvPr>
            <p:extLst>
              <p:ext uri="{D42A27DB-BD31-4B8C-83A1-F6EECF244321}">
                <p14:modId xmlns:p14="http://schemas.microsoft.com/office/powerpoint/2010/main" val="2675050398"/>
              </p:ext>
            </p:extLst>
          </p:nvPr>
        </p:nvGraphicFramePr>
        <p:xfrm>
          <a:off x="39526" y="4594923"/>
          <a:ext cx="1483084" cy="1942755"/>
        </p:xfrm>
        <a:graphic>
          <a:graphicData uri="http://schemas.openxmlformats.org/drawingml/2006/table">
            <a:tbl>
              <a:tblPr firstRow="1" bandRow="1">
                <a:tableStyleId>{5940675A-B579-460E-94D1-54222C63F5DA}</a:tableStyleId>
              </a:tblPr>
              <a:tblGrid>
                <a:gridCol w="1483084">
                  <a:extLst>
                    <a:ext uri="{9D8B030D-6E8A-4147-A177-3AD203B41FA5}">
                      <a16:colId xmlns:a16="http://schemas.microsoft.com/office/drawing/2014/main" val="1949572694"/>
                    </a:ext>
                  </a:extLst>
                </a:gridCol>
              </a:tblGrid>
              <a:tr h="1942755">
                <a:tc>
                  <a:txBody>
                    <a:bodyPr/>
                    <a:lstStyle/>
                    <a:p>
                      <a:pPr>
                        <a:lnSpc>
                          <a:spcPct val="107000"/>
                        </a:lnSpc>
                        <a:spcAft>
                          <a:spcPts val="0"/>
                        </a:spcAft>
                      </a:pPr>
                      <a:r>
                        <a:rPr lang="en-GB" sz="7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Monitoring and Quality Assurance</a:t>
                      </a:r>
                    </a:p>
                    <a:p>
                      <a:pPr>
                        <a:lnSpc>
                          <a:spcPct val="107000"/>
                        </a:lnSpc>
                        <a:spcAft>
                          <a:spcPts val="0"/>
                        </a:spcAft>
                      </a:pPr>
                      <a:r>
                        <a:rPr lang="en-GB" sz="700" b="0"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There is a cycle of monitoring undertaken by the SLT, this includes TA’s.</a:t>
                      </a:r>
                    </a:p>
                    <a:p>
                      <a:pPr>
                        <a:lnSpc>
                          <a:spcPct val="107000"/>
                        </a:lnSpc>
                        <a:spcAft>
                          <a:spcPts val="0"/>
                        </a:spcAft>
                      </a:pPr>
                      <a:r>
                        <a:rPr lang="en-GB" sz="700" b="0"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Governors and SLT regularly monitor the teaching of reading as part of their cycle of monitoring. </a:t>
                      </a:r>
                    </a:p>
                    <a:p>
                      <a:pPr marL="171450" indent="-171450">
                        <a:lnSpc>
                          <a:spcPct val="107000"/>
                        </a:lnSpc>
                        <a:spcAft>
                          <a:spcPts val="0"/>
                        </a:spcAft>
                        <a:buFont typeface="Arial" panose="020B0604020202020204" pitchFamily="34" charset="0"/>
                        <a:buChar char="•"/>
                      </a:pPr>
                      <a:r>
                        <a:rPr lang="en-GB" sz="700" b="0"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Governing Body Reports</a:t>
                      </a:r>
                    </a:p>
                    <a:p>
                      <a:pPr marL="171450" indent="-171450">
                        <a:buFont typeface="Arial" panose="020B0604020202020204" pitchFamily="34" charset="0"/>
                        <a:buChar char="•"/>
                      </a:pPr>
                      <a:r>
                        <a:rPr lang="en-GB" sz="700" b="0"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Learning Walks </a:t>
                      </a:r>
                    </a:p>
                    <a:p>
                      <a:pPr marL="171450" indent="-171450">
                        <a:buFont typeface="Arial" panose="020B0604020202020204" pitchFamily="34" charset="0"/>
                        <a:buChar char="•"/>
                      </a:pPr>
                      <a:r>
                        <a:rPr lang="en-GB" sz="700" b="0" kern="0" dirty="0">
                          <a:solidFill>
                            <a:srgbClr val="C00000"/>
                          </a:solidFill>
                          <a:effectLst/>
                          <a:latin typeface="Arial" panose="020B0604020202020204" pitchFamily="34" charset="0"/>
                          <a:ea typeface="+mn-ea"/>
                          <a:cs typeface="Arial" panose="020B0604020202020204" pitchFamily="34" charset="0"/>
                        </a:rPr>
                        <a:t>Results analysis </a:t>
                      </a:r>
                    </a:p>
                    <a:p>
                      <a:pPr marL="171450" indent="-171450">
                        <a:buFont typeface="Arial" panose="020B0604020202020204" pitchFamily="34" charset="0"/>
                        <a:buChar char="•"/>
                      </a:pPr>
                      <a:r>
                        <a:rPr lang="en-GB" sz="700" kern="1200" dirty="0">
                          <a:solidFill>
                            <a:srgbClr val="C00000"/>
                          </a:solidFill>
                          <a:effectLst/>
                          <a:latin typeface="+mn-lt"/>
                          <a:ea typeface="+mn-ea"/>
                          <a:cs typeface="+mn-cs"/>
                        </a:rPr>
                        <a:t>In-year data</a:t>
                      </a:r>
                    </a:p>
                    <a:p>
                      <a:pPr marL="171450" indent="-171450">
                        <a:buFont typeface="Arial" panose="020B0604020202020204" pitchFamily="34" charset="0"/>
                        <a:buChar char="•"/>
                      </a:pPr>
                      <a:r>
                        <a:rPr lang="en-GB" sz="700" kern="1200" dirty="0">
                          <a:solidFill>
                            <a:srgbClr val="C00000"/>
                          </a:solidFill>
                          <a:effectLst/>
                          <a:latin typeface="+mn-lt"/>
                          <a:ea typeface="+mn-ea"/>
                          <a:cs typeface="+mn-cs"/>
                        </a:rPr>
                        <a:t>Student and parent voice</a:t>
                      </a:r>
                    </a:p>
                    <a:p>
                      <a:pPr marL="171450" indent="-171450">
                        <a:buFont typeface="Arial" panose="020B0604020202020204" pitchFamily="34" charset="0"/>
                        <a:buChar char="•"/>
                      </a:pPr>
                      <a:r>
                        <a:rPr lang="en-GB" sz="700" kern="1200" dirty="0">
                          <a:solidFill>
                            <a:srgbClr val="C00000"/>
                          </a:solidFill>
                          <a:effectLst/>
                          <a:latin typeface="+mn-lt"/>
                          <a:ea typeface="+mn-ea"/>
                          <a:cs typeface="+mn-cs"/>
                        </a:rPr>
                        <a:t>Self-evaluations</a:t>
                      </a:r>
                    </a:p>
                    <a:p>
                      <a:pPr marL="171450" indent="-171450">
                        <a:buFont typeface="Arial" panose="020B0604020202020204" pitchFamily="34" charset="0"/>
                        <a:buChar char="•"/>
                      </a:pPr>
                      <a:r>
                        <a:rPr lang="en-GB" sz="700" kern="1200" dirty="0">
                          <a:solidFill>
                            <a:srgbClr val="C00000"/>
                          </a:solidFill>
                          <a:effectLst/>
                          <a:latin typeface="+mn-lt"/>
                          <a:ea typeface="+mn-ea"/>
                          <a:cs typeface="+mn-cs"/>
                        </a:rPr>
                        <a:t>Appraisal reviews</a:t>
                      </a:r>
                    </a:p>
                    <a:p>
                      <a:pPr marL="171450" indent="-171450">
                        <a:buFont typeface="Arial" panose="020B0604020202020204" pitchFamily="34" charset="0"/>
                        <a:buChar char="•"/>
                      </a:pPr>
                      <a:r>
                        <a:rPr lang="en-GB" sz="700" kern="1200" dirty="0">
                          <a:solidFill>
                            <a:srgbClr val="C00000"/>
                          </a:solidFill>
                          <a:effectLst/>
                          <a:latin typeface="+mn-lt"/>
                          <a:ea typeface="+mn-ea"/>
                          <a:cs typeface="+mn-cs"/>
                        </a:rPr>
                        <a:t>External Sounds Write trainer</a:t>
                      </a:r>
                    </a:p>
                  </a:txBody>
                  <a:tcPr marL="68580" marR="68580" marT="1778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17754902"/>
                  </a:ext>
                </a:extLst>
              </a:tr>
            </a:tbl>
          </a:graphicData>
        </a:graphic>
      </p:graphicFrame>
      <p:graphicFrame>
        <p:nvGraphicFramePr>
          <p:cNvPr id="40" name="Table 39">
            <a:extLst>
              <a:ext uri="{FF2B5EF4-FFF2-40B4-BE49-F238E27FC236}">
                <a16:creationId xmlns:a16="http://schemas.microsoft.com/office/drawing/2014/main" id="{79E93125-C858-DD4B-AF2D-F53681F08BB2}"/>
              </a:ext>
            </a:extLst>
          </p:cNvPr>
          <p:cNvGraphicFramePr>
            <a:graphicFrameLocks noGrp="1"/>
          </p:cNvGraphicFramePr>
          <p:nvPr>
            <p:extLst>
              <p:ext uri="{D42A27DB-BD31-4B8C-83A1-F6EECF244321}">
                <p14:modId xmlns:p14="http://schemas.microsoft.com/office/powerpoint/2010/main" val="4282521815"/>
              </p:ext>
            </p:extLst>
          </p:nvPr>
        </p:nvGraphicFramePr>
        <p:xfrm>
          <a:off x="-7876" y="6547997"/>
          <a:ext cx="9151876" cy="320321"/>
        </p:xfrm>
        <a:graphic>
          <a:graphicData uri="http://schemas.openxmlformats.org/drawingml/2006/table">
            <a:tbl>
              <a:tblPr firstRow="1" bandRow="1">
                <a:tableStyleId>{5940675A-B579-460E-94D1-54222C63F5DA}</a:tableStyleId>
              </a:tblPr>
              <a:tblGrid>
                <a:gridCol w="9151876">
                  <a:extLst>
                    <a:ext uri="{9D8B030D-6E8A-4147-A177-3AD203B41FA5}">
                      <a16:colId xmlns:a16="http://schemas.microsoft.com/office/drawing/2014/main" val="1949572694"/>
                    </a:ext>
                  </a:extLst>
                </a:gridCol>
              </a:tblGrid>
              <a:tr h="320321">
                <a:tc>
                  <a:txBody>
                    <a:bodyPr/>
                    <a:lstStyle/>
                    <a:p>
                      <a:pPr algn="ctr"/>
                      <a:r>
                        <a:rPr lang="en-GB" sz="700" b="0" i="0" kern="1200">
                          <a:solidFill>
                            <a:schemeClr val="bg1"/>
                          </a:solidFill>
                          <a:effectLst/>
                          <a:latin typeface="+mn-lt"/>
                          <a:ea typeface="+mn-ea"/>
                          <a:cs typeface="+mn-cs"/>
                        </a:rPr>
                        <a:t>‘Called by God’</a:t>
                      </a:r>
                      <a:endParaRPr lang="en-GB" sz="1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85AAD"/>
                    </a:solidFill>
                  </a:tcPr>
                </a:tc>
                <a:extLst>
                  <a:ext uri="{0D108BD9-81ED-4DB2-BD59-A6C34878D82A}">
                    <a16:rowId xmlns:a16="http://schemas.microsoft.com/office/drawing/2014/main" val="4017754902"/>
                  </a:ext>
                </a:extLst>
              </a:tr>
            </a:tbl>
          </a:graphicData>
        </a:graphic>
      </p:graphicFrame>
      <p:graphicFrame>
        <p:nvGraphicFramePr>
          <p:cNvPr id="52" name="Table 51">
            <a:extLst>
              <a:ext uri="{FF2B5EF4-FFF2-40B4-BE49-F238E27FC236}">
                <a16:creationId xmlns:a16="http://schemas.microsoft.com/office/drawing/2014/main" id="{A22DA0DD-150B-47D5-9A32-A445D17D58C4}"/>
              </a:ext>
            </a:extLst>
          </p:cNvPr>
          <p:cNvGraphicFramePr>
            <a:graphicFrameLocks noGrp="1"/>
          </p:cNvGraphicFramePr>
          <p:nvPr>
            <p:extLst>
              <p:ext uri="{D42A27DB-BD31-4B8C-83A1-F6EECF244321}">
                <p14:modId xmlns:p14="http://schemas.microsoft.com/office/powerpoint/2010/main" val="3789397371"/>
              </p:ext>
            </p:extLst>
          </p:nvPr>
        </p:nvGraphicFramePr>
        <p:xfrm>
          <a:off x="39526" y="2558892"/>
          <a:ext cx="3310640" cy="1780694"/>
        </p:xfrm>
        <a:graphic>
          <a:graphicData uri="http://schemas.openxmlformats.org/drawingml/2006/table">
            <a:tbl>
              <a:tblPr firstRow="1" bandRow="1">
                <a:tableStyleId>{5940675A-B579-460E-94D1-54222C63F5DA}</a:tableStyleId>
              </a:tblPr>
              <a:tblGrid>
                <a:gridCol w="3310640">
                  <a:extLst>
                    <a:ext uri="{9D8B030D-6E8A-4147-A177-3AD203B41FA5}">
                      <a16:colId xmlns:a16="http://schemas.microsoft.com/office/drawing/2014/main" val="1949572694"/>
                    </a:ext>
                  </a:extLst>
                </a:gridCol>
              </a:tblGrid>
              <a:tr h="1780694">
                <a:tc>
                  <a:txBody>
                    <a:bodyPr/>
                    <a:lstStyle/>
                    <a:p>
                      <a:r>
                        <a:rPr lang="en-GB" sz="700" b="1" u="none" kern="1200" baseline="0" dirty="0">
                          <a:solidFill>
                            <a:srgbClr val="C00000"/>
                          </a:solidFill>
                          <a:effectLst/>
                          <a:latin typeface="+mn-lt"/>
                          <a:ea typeface="+mn-ea"/>
                          <a:cs typeface="+mn-cs"/>
                        </a:rPr>
                        <a:t>Phonics </a:t>
                      </a:r>
                    </a:p>
                    <a:p>
                      <a:pPr marL="171450" indent="-171450">
                        <a:buFont typeface="Arial" panose="020B0604020202020204" pitchFamily="34" charset="0"/>
                        <a:buChar char="•"/>
                      </a:pPr>
                      <a:r>
                        <a:rPr lang="en-GB" sz="700" b="0" u="none" kern="1200" baseline="0" dirty="0">
                          <a:solidFill>
                            <a:schemeClr val="tx1"/>
                          </a:solidFill>
                          <a:effectLst/>
                          <a:latin typeface="+mn-lt"/>
                          <a:ea typeface="+mn-ea"/>
                          <a:cs typeface="+mn-cs"/>
                        </a:rPr>
                        <a:t>We follow Sounds Write with fidelity.  All staff have yearly training, with on demand training available as required through the Sounds Write online portal.</a:t>
                      </a:r>
                    </a:p>
                    <a:p>
                      <a:pPr marL="171450" indent="-171450">
                        <a:buFont typeface="Arial" panose="020B0604020202020204" pitchFamily="34" charset="0"/>
                        <a:buChar char="•"/>
                      </a:pPr>
                      <a:r>
                        <a:rPr lang="en-GB" sz="700" dirty="0">
                          <a:solidFill>
                            <a:schemeClr val="tx1"/>
                          </a:solidFill>
                          <a:latin typeface="+mn-lt"/>
                        </a:rPr>
                        <a:t>From their first day, children are taught Sounds Write in Reception and are given a reading for pleasure books in the first week</a:t>
                      </a:r>
                    </a:p>
                    <a:p>
                      <a:pPr marL="171450" indent="-171450">
                        <a:buFont typeface="Arial" panose="020B0604020202020204" pitchFamily="34" charset="0"/>
                        <a:buChar char="•"/>
                      </a:pPr>
                      <a:r>
                        <a:rPr lang="en-GB" sz="700" dirty="0">
                          <a:solidFill>
                            <a:schemeClr val="tx1"/>
                          </a:solidFill>
                          <a:latin typeface="+mn-lt"/>
                        </a:rPr>
                        <a:t>As soon as they can blend, they are given a RWI book.  No time is lost ensuring that all children make rapid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dirty="0">
                          <a:latin typeface="+mn-lt"/>
                        </a:rPr>
                        <a:t>Parent meetings across EYFS and KS1 inform parents about our teaching of early reading. Children who are not making expected progress are identified quickly and targeted support is provided by trained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dirty="0">
                          <a:latin typeface="+mn-lt"/>
                        </a:rPr>
                        <a:t>If any children do not pass PSC in Year 2, phonic teaching continues by trained staff</a:t>
                      </a:r>
                      <a:endParaRPr lang="en-GB" sz="7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754902"/>
                  </a:ext>
                </a:extLst>
              </a:tr>
            </a:tbl>
          </a:graphicData>
        </a:graphic>
      </p:graphicFrame>
      <p:graphicFrame>
        <p:nvGraphicFramePr>
          <p:cNvPr id="2" name="Table 1">
            <a:extLst>
              <a:ext uri="{FF2B5EF4-FFF2-40B4-BE49-F238E27FC236}">
                <a16:creationId xmlns:a16="http://schemas.microsoft.com/office/drawing/2014/main" id="{57127D9F-ED5F-453B-AE24-E0B6D53C7EBC}"/>
              </a:ext>
            </a:extLst>
          </p:cNvPr>
          <p:cNvGraphicFramePr>
            <a:graphicFrameLocks noGrp="1"/>
          </p:cNvGraphicFramePr>
          <p:nvPr>
            <p:extLst>
              <p:ext uri="{D42A27DB-BD31-4B8C-83A1-F6EECF244321}">
                <p14:modId xmlns:p14="http://schemas.microsoft.com/office/powerpoint/2010/main" val="1439503889"/>
              </p:ext>
            </p:extLst>
          </p:nvPr>
        </p:nvGraphicFramePr>
        <p:xfrm>
          <a:off x="1659742" y="4459825"/>
          <a:ext cx="1649928" cy="1032299"/>
        </p:xfrm>
        <a:graphic>
          <a:graphicData uri="http://schemas.openxmlformats.org/drawingml/2006/table">
            <a:tbl>
              <a:tblPr firstRow="1" bandRow="1">
                <a:tableStyleId>{5C22544A-7EE6-4342-B048-85BDC9FD1C3A}</a:tableStyleId>
              </a:tblPr>
              <a:tblGrid>
                <a:gridCol w="412482">
                  <a:extLst>
                    <a:ext uri="{9D8B030D-6E8A-4147-A177-3AD203B41FA5}">
                      <a16:colId xmlns:a16="http://schemas.microsoft.com/office/drawing/2014/main" val="66704228"/>
                    </a:ext>
                  </a:extLst>
                </a:gridCol>
                <a:gridCol w="412482">
                  <a:extLst>
                    <a:ext uri="{9D8B030D-6E8A-4147-A177-3AD203B41FA5}">
                      <a16:colId xmlns:a16="http://schemas.microsoft.com/office/drawing/2014/main" val="4219022238"/>
                    </a:ext>
                  </a:extLst>
                </a:gridCol>
                <a:gridCol w="412482">
                  <a:extLst>
                    <a:ext uri="{9D8B030D-6E8A-4147-A177-3AD203B41FA5}">
                      <a16:colId xmlns:a16="http://schemas.microsoft.com/office/drawing/2014/main" val="853678516"/>
                    </a:ext>
                  </a:extLst>
                </a:gridCol>
                <a:gridCol w="412482">
                  <a:extLst>
                    <a:ext uri="{9D8B030D-6E8A-4147-A177-3AD203B41FA5}">
                      <a16:colId xmlns:a16="http://schemas.microsoft.com/office/drawing/2014/main" val="2575032988"/>
                    </a:ext>
                  </a:extLst>
                </a:gridCol>
              </a:tblGrid>
              <a:tr h="0">
                <a:tc>
                  <a:txBody>
                    <a:bodyPr/>
                    <a:lstStyle/>
                    <a:p>
                      <a:pPr algn="ctr"/>
                      <a:endParaRPr lang="en-GB" sz="700" dirty="0"/>
                    </a:p>
                  </a:txBody>
                  <a:tcPr>
                    <a:solidFill>
                      <a:srgbClr val="C00000"/>
                    </a:solidFill>
                  </a:tcPr>
                </a:tc>
                <a:tc>
                  <a:txBody>
                    <a:bodyPr/>
                    <a:lstStyle/>
                    <a:p>
                      <a:pPr algn="ctr"/>
                      <a:r>
                        <a:rPr lang="en-GB" sz="700" dirty="0"/>
                        <a:t>2019</a:t>
                      </a:r>
                    </a:p>
                  </a:txBody>
                  <a:tcPr>
                    <a:solidFill>
                      <a:srgbClr val="C00000"/>
                    </a:solidFill>
                  </a:tcPr>
                </a:tc>
                <a:tc>
                  <a:txBody>
                    <a:bodyPr/>
                    <a:lstStyle/>
                    <a:p>
                      <a:pPr algn="ctr"/>
                      <a:r>
                        <a:rPr lang="en-GB" sz="700" dirty="0"/>
                        <a:t>2022</a:t>
                      </a:r>
                    </a:p>
                  </a:txBody>
                  <a:tcPr>
                    <a:solidFill>
                      <a:srgbClr val="C00000"/>
                    </a:solidFill>
                  </a:tcPr>
                </a:tc>
                <a:tc>
                  <a:txBody>
                    <a:bodyPr/>
                    <a:lstStyle/>
                    <a:p>
                      <a:pPr algn="ctr"/>
                      <a:r>
                        <a:rPr lang="en-GB" sz="700" dirty="0"/>
                        <a:t>2023</a:t>
                      </a:r>
                    </a:p>
                  </a:txBody>
                  <a:tcPr>
                    <a:solidFill>
                      <a:srgbClr val="C00000"/>
                    </a:solidFill>
                  </a:tcPr>
                </a:tc>
                <a:extLst>
                  <a:ext uri="{0D108BD9-81ED-4DB2-BD59-A6C34878D82A}">
                    <a16:rowId xmlns:a16="http://schemas.microsoft.com/office/drawing/2014/main" val="3392672687"/>
                  </a:ext>
                </a:extLst>
              </a:tr>
              <a:tr h="224579">
                <a:tc>
                  <a:txBody>
                    <a:bodyPr/>
                    <a:lstStyle/>
                    <a:p>
                      <a:pPr algn="ctr"/>
                      <a:r>
                        <a:rPr lang="en-GB" sz="700" dirty="0">
                          <a:solidFill>
                            <a:schemeClr val="bg1"/>
                          </a:solidFill>
                        </a:rPr>
                        <a:t>Year 1</a:t>
                      </a:r>
                    </a:p>
                  </a:txBody>
                  <a:tcPr>
                    <a:solidFill>
                      <a:srgbClr val="C00000"/>
                    </a:solidFill>
                  </a:tcPr>
                </a:tc>
                <a:tc>
                  <a:txBody>
                    <a:bodyPr/>
                    <a:lstStyle/>
                    <a:p>
                      <a:pPr algn="ctr"/>
                      <a:r>
                        <a:rPr lang="en-GB" sz="700" dirty="0">
                          <a:solidFill>
                            <a:schemeClr val="bg1"/>
                          </a:solidFill>
                        </a:rPr>
                        <a:t>90%</a:t>
                      </a:r>
                    </a:p>
                  </a:txBody>
                  <a:tcPr>
                    <a:solidFill>
                      <a:srgbClr val="C00000"/>
                    </a:solidFill>
                  </a:tcPr>
                </a:tc>
                <a:tc>
                  <a:txBody>
                    <a:bodyPr/>
                    <a:lstStyle/>
                    <a:p>
                      <a:pPr algn="ctr"/>
                      <a:r>
                        <a:rPr lang="en-GB" sz="700" dirty="0">
                          <a:solidFill>
                            <a:schemeClr val="bg1"/>
                          </a:solidFill>
                        </a:rPr>
                        <a:t>40%</a:t>
                      </a:r>
                    </a:p>
                  </a:txBody>
                  <a:tcPr>
                    <a:solidFill>
                      <a:srgbClr val="C00000"/>
                    </a:solidFill>
                  </a:tcPr>
                </a:tc>
                <a:tc>
                  <a:txBody>
                    <a:bodyPr/>
                    <a:lstStyle/>
                    <a:p>
                      <a:pPr algn="ctr"/>
                      <a:r>
                        <a:rPr lang="en-GB" sz="700" dirty="0">
                          <a:solidFill>
                            <a:schemeClr val="bg1"/>
                          </a:solidFill>
                        </a:rPr>
                        <a:t>26%</a:t>
                      </a:r>
                    </a:p>
                  </a:txBody>
                  <a:tcPr>
                    <a:solidFill>
                      <a:srgbClr val="C00000"/>
                    </a:solidFill>
                  </a:tcPr>
                </a:tc>
                <a:extLst>
                  <a:ext uri="{0D108BD9-81ED-4DB2-BD59-A6C34878D82A}">
                    <a16:rowId xmlns:a16="http://schemas.microsoft.com/office/drawing/2014/main" val="3270767220"/>
                  </a:ext>
                </a:extLst>
              </a:tr>
              <a:tr h="224579">
                <a:tc>
                  <a:txBody>
                    <a:bodyPr/>
                    <a:lstStyle/>
                    <a:p>
                      <a:pPr algn="ctr"/>
                      <a:r>
                        <a:rPr lang="en-GB" sz="700" dirty="0">
                          <a:solidFill>
                            <a:schemeClr val="bg1"/>
                          </a:solidFill>
                        </a:rPr>
                        <a:t>Year 2 </a:t>
                      </a:r>
                    </a:p>
                  </a:txBody>
                  <a:tcPr>
                    <a:solidFill>
                      <a:srgbClr val="C00000"/>
                    </a:solidFill>
                  </a:tcPr>
                </a:tc>
                <a:tc>
                  <a:txBody>
                    <a:bodyPr/>
                    <a:lstStyle/>
                    <a:p>
                      <a:pPr algn="ctr"/>
                      <a:r>
                        <a:rPr lang="en-GB" sz="700" dirty="0">
                          <a:solidFill>
                            <a:schemeClr val="bg1"/>
                          </a:solidFill>
                        </a:rPr>
                        <a:t>100%</a:t>
                      </a:r>
                    </a:p>
                  </a:txBody>
                  <a:tcPr>
                    <a:solidFill>
                      <a:srgbClr val="C00000"/>
                    </a:solidFill>
                  </a:tcPr>
                </a:tc>
                <a:tc>
                  <a:txBody>
                    <a:bodyPr/>
                    <a:lstStyle/>
                    <a:p>
                      <a:pPr algn="ctr"/>
                      <a:r>
                        <a:rPr lang="en-GB" sz="700" dirty="0">
                          <a:solidFill>
                            <a:schemeClr val="bg1"/>
                          </a:solidFill>
                        </a:rPr>
                        <a:t>100%</a:t>
                      </a:r>
                    </a:p>
                  </a:txBody>
                  <a:tcPr>
                    <a:solidFill>
                      <a:srgbClr val="C00000"/>
                    </a:solidFill>
                  </a:tcPr>
                </a:tc>
                <a:tc>
                  <a:txBody>
                    <a:bodyPr/>
                    <a:lstStyle/>
                    <a:p>
                      <a:pPr algn="ctr"/>
                      <a:r>
                        <a:rPr lang="en-GB" sz="700" dirty="0">
                          <a:solidFill>
                            <a:schemeClr val="bg1"/>
                          </a:solidFill>
                        </a:rPr>
                        <a:t>73%</a:t>
                      </a:r>
                    </a:p>
                  </a:txBody>
                  <a:tcPr>
                    <a:solidFill>
                      <a:srgbClr val="C00000"/>
                    </a:solidFill>
                  </a:tcPr>
                </a:tc>
                <a:extLst>
                  <a:ext uri="{0D108BD9-81ED-4DB2-BD59-A6C34878D82A}">
                    <a16:rowId xmlns:a16="http://schemas.microsoft.com/office/drawing/2014/main" val="2560864513"/>
                  </a:ext>
                </a:extLst>
              </a:tr>
              <a:tr h="224579">
                <a:tc gridSpan="4">
                  <a:txBody>
                    <a:bodyPr/>
                    <a:lstStyle/>
                    <a:p>
                      <a:pPr algn="ctr"/>
                      <a:endParaRPr lang="en-GB" sz="700" dirty="0">
                        <a:solidFill>
                          <a:schemeClr val="bg1"/>
                        </a:solidFill>
                      </a:endParaRPr>
                    </a:p>
                  </a:txBody>
                  <a:tcPr>
                    <a:solidFill>
                      <a:srgbClr val="C00000"/>
                    </a:solidFill>
                  </a:tcPr>
                </a:tc>
                <a:tc hMerge="1">
                  <a:txBody>
                    <a:bodyPr/>
                    <a:lstStyle/>
                    <a:p>
                      <a:pPr algn="ctr"/>
                      <a:endParaRPr lang="en-GB" sz="600" dirty="0">
                        <a:solidFill>
                          <a:schemeClr val="bg1"/>
                        </a:solidFill>
                      </a:endParaRPr>
                    </a:p>
                  </a:txBody>
                  <a:tcPr>
                    <a:solidFill>
                      <a:srgbClr val="C00000"/>
                    </a:solidFill>
                  </a:tcPr>
                </a:tc>
                <a:tc hMerge="1">
                  <a:txBody>
                    <a:bodyPr/>
                    <a:lstStyle/>
                    <a:p>
                      <a:pPr algn="ctr"/>
                      <a:endParaRPr lang="en-GB" sz="600" dirty="0">
                        <a:solidFill>
                          <a:schemeClr val="bg1"/>
                        </a:solidFill>
                      </a:endParaRPr>
                    </a:p>
                  </a:txBody>
                  <a:tcPr>
                    <a:solidFill>
                      <a:srgbClr val="C00000"/>
                    </a:solidFill>
                  </a:tcPr>
                </a:tc>
                <a:tc hMerge="1">
                  <a:txBody>
                    <a:bodyPr/>
                    <a:lstStyle/>
                    <a:p>
                      <a:pPr algn="ctr"/>
                      <a:endParaRPr lang="en-GB" sz="600" dirty="0">
                        <a:solidFill>
                          <a:schemeClr val="bg1"/>
                        </a:solidFill>
                      </a:endParaRPr>
                    </a:p>
                  </a:txBody>
                  <a:tcPr>
                    <a:solidFill>
                      <a:srgbClr val="C00000"/>
                    </a:solidFill>
                  </a:tcPr>
                </a:tc>
                <a:extLst>
                  <a:ext uri="{0D108BD9-81ED-4DB2-BD59-A6C34878D82A}">
                    <a16:rowId xmlns:a16="http://schemas.microsoft.com/office/drawing/2014/main" val="4198629100"/>
                  </a:ext>
                </a:extLst>
              </a:tr>
            </a:tbl>
          </a:graphicData>
        </a:graphic>
      </p:graphicFrame>
      <p:sp>
        <p:nvSpPr>
          <p:cNvPr id="3" name="TextBox 2">
            <a:extLst>
              <a:ext uri="{FF2B5EF4-FFF2-40B4-BE49-F238E27FC236}">
                <a16:creationId xmlns:a16="http://schemas.microsoft.com/office/drawing/2014/main" id="{39D117F7-160A-4712-867A-1CC95E74E9B4}"/>
              </a:ext>
            </a:extLst>
          </p:cNvPr>
          <p:cNvSpPr txBox="1"/>
          <p:nvPr/>
        </p:nvSpPr>
        <p:spPr>
          <a:xfrm>
            <a:off x="1629022" y="4291599"/>
            <a:ext cx="1602695" cy="200055"/>
          </a:xfrm>
          <a:prstGeom prst="rect">
            <a:avLst/>
          </a:prstGeom>
          <a:noFill/>
        </p:spPr>
        <p:txBody>
          <a:bodyPr wrap="square" rtlCol="0">
            <a:spAutoFit/>
          </a:bodyPr>
          <a:lstStyle/>
          <a:p>
            <a:pPr algn="ctr"/>
            <a:r>
              <a:rPr lang="en-GB" sz="700" b="1" dirty="0">
                <a:solidFill>
                  <a:srgbClr val="C00000"/>
                </a:solidFill>
              </a:rPr>
              <a:t>3 Year Phonic Results </a:t>
            </a:r>
          </a:p>
        </p:txBody>
      </p:sp>
      <p:graphicFrame>
        <p:nvGraphicFramePr>
          <p:cNvPr id="60" name="Table 59">
            <a:extLst>
              <a:ext uri="{FF2B5EF4-FFF2-40B4-BE49-F238E27FC236}">
                <a16:creationId xmlns:a16="http://schemas.microsoft.com/office/drawing/2014/main" id="{BD4352E3-925B-460D-9CC1-F36F92621487}"/>
              </a:ext>
            </a:extLst>
          </p:cNvPr>
          <p:cNvGraphicFramePr>
            <a:graphicFrameLocks noGrp="1"/>
          </p:cNvGraphicFramePr>
          <p:nvPr>
            <p:extLst>
              <p:ext uri="{D42A27DB-BD31-4B8C-83A1-F6EECF244321}">
                <p14:modId xmlns:p14="http://schemas.microsoft.com/office/powerpoint/2010/main" val="2105201204"/>
              </p:ext>
            </p:extLst>
          </p:nvPr>
        </p:nvGraphicFramePr>
        <p:xfrm>
          <a:off x="6552680" y="5477092"/>
          <a:ext cx="2434890" cy="948795"/>
        </p:xfrm>
        <a:graphic>
          <a:graphicData uri="http://schemas.openxmlformats.org/drawingml/2006/table">
            <a:tbl>
              <a:tblPr firstRow="1" bandRow="1">
                <a:tableStyleId>{5940675A-B579-460E-94D1-54222C63F5DA}</a:tableStyleId>
              </a:tblPr>
              <a:tblGrid>
                <a:gridCol w="2434890">
                  <a:extLst>
                    <a:ext uri="{9D8B030D-6E8A-4147-A177-3AD203B41FA5}">
                      <a16:colId xmlns:a16="http://schemas.microsoft.com/office/drawing/2014/main" val="1949572694"/>
                    </a:ext>
                  </a:extLst>
                </a:gridCol>
              </a:tblGrid>
              <a:tr h="948795">
                <a:tc>
                  <a:txBody>
                    <a:bodyPr/>
                    <a:lstStyle/>
                    <a:p>
                      <a:pPr algn="l"/>
                      <a:r>
                        <a:rPr lang="en-GB" sz="700" b="1" kern="1200" dirty="0">
                          <a:solidFill>
                            <a:srgbClr val="C00000"/>
                          </a:solidFill>
                          <a:effectLst/>
                          <a:latin typeface="+mn-lt"/>
                          <a:ea typeface="+mn-ea"/>
                          <a:cs typeface="+mn-cs"/>
                        </a:rPr>
                        <a:t>Disadvantaged</a:t>
                      </a:r>
                    </a:p>
                    <a:p>
                      <a:pPr algn="l"/>
                      <a:r>
                        <a:rPr lang="en-GB" sz="700" b="0" kern="1200" dirty="0">
                          <a:solidFill>
                            <a:srgbClr val="C00000"/>
                          </a:solidFill>
                          <a:effectLst/>
                          <a:latin typeface="+mn-lt"/>
                          <a:ea typeface="+mn-ea"/>
                          <a:cs typeface="+mn-cs"/>
                        </a:rPr>
                        <a:t>In reception 70% DA children achieved GLD this increased from 50% the previous year.</a:t>
                      </a:r>
                    </a:p>
                  </a:txBody>
                  <a:tcPr marL="68580" marR="68580" marT="1778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17754902"/>
                  </a:ext>
                </a:extLst>
              </a:tr>
            </a:tbl>
          </a:graphicData>
        </a:graphic>
      </p:graphicFrame>
      <p:graphicFrame>
        <p:nvGraphicFramePr>
          <p:cNvPr id="61" name="Table 60">
            <a:extLst>
              <a:ext uri="{FF2B5EF4-FFF2-40B4-BE49-F238E27FC236}">
                <a16:creationId xmlns:a16="http://schemas.microsoft.com/office/drawing/2014/main" id="{09860112-A6C3-4926-8498-11D4C7896091}"/>
              </a:ext>
            </a:extLst>
          </p:cNvPr>
          <p:cNvGraphicFramePr>
            <a:graphicFrameLocks noGrp="1"/>
          </p:cNvGraphicFramePr>
          <p:nvPr>
            <p:extLst>
              <p:ext uri="{D42A27DB-BD31-4B8C-83A1-F6EECF244321}">
                <p14:modId xmlns:p14="http://schemas.microsoft.com/office/powerpoint/2010/main" val="3678592487"/>
              </p:ext>
            </p:extLst>
          </p:nvPr>
        </p:nvGraphicFramePr>
        <p:xfrm>
          <a:off x="3481355" y="3430962"/>
          <a:ext cx="2915420" cy="2011680"/>
        </p:xfrm>
        <a:graphic>
          <a:graphicData uri="http://schemas.openxmlformats.org/drawingml/2006/table">
            <a:tbl>
              <a:tblPr firstRow="1" bandRow="1">
                <a:tableStyleId>{5940675A-B579-460E-94D1-54222C63F5DA}</a:tableStyleId>
              </a:tblPr>
              <a:tblGrid>
                <a:gridCol w="2915420">
                  <a:extLst>
                    <a:ext uri="{9D8B030D-6E8A-4147-A177-3AD203B41FA5}">
                      <a16:colId xmlns:a16="http://schemas.microsoft.com/office/drawing/2014/main" val="1949572694"/>
                    </a:ext>
                  </a:extLst>
                </a:gridCol>
              </a:tblGrid>
              <a:tr h="2011680">
                <a:tc>
                  <a:txBody>
                    <a:bodyPr/>
                    <a:lstStyle/>
                    <a:p>
                      <a:pPr>
                        <a:lnSpc>
                          <a:spcPct val="107000"/>
                        </a:lnSpc>
                        <a:spcAft>
                          <a:spcPts val="0"/>
                        </a:spcAft>
                      </a:pPr>
                      <a:r>
                        <a:rPr lang="en-GB" sz="700" b="1" kern="1200" dirty="0">
                          <a:solidFill>
                            <a:srgbClr val="C00000"/>
                          </a:solidFill>
                          <a:effectLst/>
                          <a:latin typeface="+mn-lt"/>
                          <a:ea typeface="+mn-ea"/>
                          <a:cs typeface="+mn-cs"/>
                        </a:rPr>
                        <a:t>Reading across the school</a:t>
                      </a:r>
                    </a:p>
                  </a:txBody>
                  <a:tcPr marL="68580" marR="68580" marT="1778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17754902"/>
                  </a:ext>
                </a:extLst>
              </a:tr>
            </a:tbl>
          </a:graphicData>
        </a:graphic>
      </p:graphicFrame>
      <p:sp>
        <p:nvSpPr>
          <p:cNvPr id="11" name="TextBox 10">
            <a:extLst>
              <a:ext uri="{FF2B5EF4-FFF2-40B4-BE49-F238E27FC236}">
                <a16:creationId xmlns:a16="http://schemas.microsoft.com/office/drawing/2014/main" id="{341C9165-AA56-49BD-87A9-29C198AF19ED}"/>
              </a:ext>
            </a:extLst>
          </p:cNvPr>
          <p:cNvSpPr txBox="1"/>
          <p:nvPr/>
        </p:nvSpPr>
        <p:spPr>
          <a:xfrm>
            <a:off x="3527606" y="3610042"/>
            <a:ext cx="932708" cy="1477328"/>
          </a:xfrm>
          <a:prstGeom prst="rect">
            <a:avLst/>
          </a:prstGeom>
          <a:noFill/>
        </p:spPr>
        <p:txBody>
          <a:bodyPr wrap="square" rtlCol="0">
            <a:spAutoFit/>
          </a:bodyPr>
          <a:lstStyle/>
          <a:p>
            <a:r>
              <a:rPr lang="en-GB" sz="700" b="1" dirty="0"/>
              <a:t>EYFS</a:t>
            </a:r>
          </a:p>
          <a:p>
            <a:r>
              <a:rPr lang="en-GB" sz="700" dirty="0"/>
              <a:t>Children have weekly story sacks to take home and share. </a:t>
            </a:r>
          </a:p>
          <a:p>
            <a:r>
              <a:rPr lang="en-GB" sz="700" dirty="0"/>
              <a:t>Learning is focussed around a ‘Book of the Week’. Children vote daily for their ‘read aloud’ book.</a:t>
            </a:r>
          </a:p>
          <a:p>
            <a:endParaRPr lang="en-GB" sz="700" dirty="0"/>
          </a:p>
          <a:p>
            <a:endParaRPr lang="en-GB" sz="600" dirty="0"/>
          </a:p>
        </p:txBody>
      </p:sp>
      <p:sp>
        <p:nvSpPr>
          <p:cNvPr id="62" name="TextBox 61">
            <a:extLst>
              <a:ext uri="{FF2B5EF4-FFF2-40B4-BE49-F238E27FC236}">
                <a16:creationId xmlns:a16="http://schemas.microsoft.com/office/drawing/2014/main" id="{B9E4B063-4592-4363-8016-83E8C68441FC}"/>
              </a:ext>
            </a:extLst>
          </p:cNvPr>
          <p:cNvSpPr txBox="1"/>
          <p:nvPr/>
        </p:nvSpPr>
        <p:spPr>
          <a:xfrm>
            <a:off x="4452955" y="3604843"/>
            <a:ext cx="1892708" cy="1692771"/>
          </a:xfrm>
          <a:prstGeom prst="rect">
            <a:avLst/>
          </a:prstGeom>
          <a:noFill/>
        </p:spPr>
        <p:txBody>
          <a:bodyPr wrap="square" rtlCol="0">
            <a:spAutoFit/>
          </a:bodyPr>
          <a:lstStyle/>
          <a:p>
            <a:r>
              <a:rPr lang="en-GB" sz="700" b="1" dirty="0"/>
              <a:t>KS1 and KS2</a:t>
            </a:r>
          </a:p>
          <a:p>
            <a:r>
              <a:rPr lang="en-GB" sz="700" dirty="0"/>
              <a:t>3 dedicated reading Viper lessons per week, the reading domains are explicitly taught so the children have the necessary skills to comprehend texts.</a:t>
            </a:r>
          </a:p>
          <a:p>
            <a:endParaRPr lang="en-GB" sz="700" dirty="0"/>
          </a:p>
          <a:p>
            <a:r>
              <a:rPr lang="en-GB" sz="700" dirty="0"/>
              <a:t>Children are Star tested from Spring in Year 2, where there are set personalised goals to help them stay focused on reading for growth. Reading quizzes monitor comprehension, while literacy skills and vocabulary quizzes extend children’s learning and build skills.</a:t>
            </a:r>
          </a:p>
          <a:p>
            <a:endParaRPr lang="en-GB" sz="700" dirty="0"/>
          </a:p>
          <a:p>
            <a:endParaRPr lang="en-GB" sz="600" dirty="0"/>
          </a:p>
        </p:txBody>
      </p:sp>
      <p:sp>
        <p:nvSpPr>
          <p:cNvPr id="12" name="TextBox 11">
            <a:extLst>
              <a:ext uri="{FF2B5EF4-FFF2-40B4-BE49-F238E27FC236}">
                <a16:creationId xmlns:a16="http://schemas.microsoft.com/office/drawing/2014/main" id="{DC4A3AAA-B2E7-4698-B5BB-D663D6D97D83}"/>
              </a:ext>
            </a:extLst>
          </p:cNvPr>
          <p:cNvSpPr txBox="1"/>
          <p:nvPr/>
        </p:nvSpPr>
        <p:spPr>
          <a:xfrm>
            <a:off x="6493848" y="713287"/>
            <a:ext cx="2493722" cy="415498"/>
          </a:xfrm>
          <a:prstGeom prst="rect">
            <a:avLst/>
          </a:prstGeom>
          <a:noFill/>
        </p:spPr>
        <p:txBody>
          <a:bodyPr wrap="square" rtlCol="0">
            <a:spAutoFit/>
          </a:bodyPr>
          <a:lstStyle/>
          <a:p>
            <a:r>
              <a:rPr lang="en-GB" sz="700" b="1" dirty="0">
                <a:solidFill>
                  <a:srgbClr val="C00000"/>
                </a:solidFill>
              </a:rPr>
              <a:t>Reading results across school</a:t>
            </a:r>
          </a:p>
          <a:p>
            <a:r>
              <a:rPr lang="en-GB" sz="700" dirty="0"/>
              <a:t>In EY, children make rapid progress from a low starting point and leave reception class 8% above national.</a:t>
            </a:r>
          </a:p>
        </p:txBody>
      </p:sp>
      <p:graphicFrame>
        <p:nvGraphicFramePr>
          <p:cNvPr id="68" name="Table 67">
            <a:extLst>
              <a:ext uri="{FF2B5EF4-FFF2-40B4-BE49-F238E27FC236}">
                <a16:creationId xmlns:a16="http://schemas.microsoft.com/office/drawing/2014/main" id="{E8F3B8D9-E7C8-42B7-A162-3F25419C3835}"/>
              </a:ext>
            </a:extLst>
          </p:cNvPr>
          <p:cNvGraphicFramePr>
            <a:graphicFrameLocks noGrp="1"/>
          </p:cNvGraphicFramePr>
          <p:nvPr>
            <p:extLst>
              <p:ext uri="{D42A27DB-BD31-4B8C-83A1-F6EECF244321}">
                <p14:modId xmlns:p14="http://schemas.microsoft.com/office/powerpoint/2010/main" val="1099526815"/>
              </p:ext>
            </p:extLst>
          </p:nvPr>
        </p:nvGraphicFramePr>
        <p:xfrm>
          <a:off x="6552680" y="4459825"/>
          <a:ext cx="2457377" cy="953678"/>
        </p:xfrm>
        <a:graphic>
          <a:graphicData uri="http://schemas.openxmlformats.org/drawingml/2006/table">
            <a:tbl>
              <a:tblPr firstRow="1" bandRow="1">
                <a:tableStyleId>{5940675A-B579-460E-94D1-54222C63F5DA}</a:tableStyleId>
              </a:tblPr>
              <a:tblGrid>
                <a:gridCol w="2457377">
                  <a:extLst>
                    <a:ext uri="{9D8B030D-6E8A-4147-A177-3AD203B41FA5}">
                      <a16:colId xmlns:a16="http://schemas.microsoft.com/office/drawing/2014/main" val="1949572694"/>
                    </a:ext>
                  </a:extLst>
                </a:gridCol>
              </a:tblGrid>
              <a:tr h="953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rgbClr val="C00000"/>
                          </a:solidFill>
                          <a:effectLst/>
                          <a:latin typeface="+mn-lt"/>
                          <a:ea typeface="+mn-ea"/>
                          <a:cs typeface="+mn-cs"/>
                        </a:rPr>
                        <a:t>Personal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kern="1200" dirty="0">
                          <a:solidFill>
                            <a:schemeClr val="tx1"/>
                          </a:solidFill>
                          <a:effectLst/>
                          <a:latin typeface="+mn-lt"/>
                          <a:ea typeface="+mn-ea"/>
                          <a:cs typeface="+mn-cs"/>
                        </a:rPr>
                        <a:t>It is important to us that all of our children can see themselves in the stories within school.  Central reading area celebrate diversity and inclusivity. These are listed on our diverse book list and address the protected characteristics too.</a:t>
                      </a:r>
                    </a:p>
                    <a:p>
                      <a:pPr algn="l"/>
                      <a:endParaRPr lang="en-GB" sz="700" b="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alpha val="25098"/>
                      </a:srgbClr>
                    </a:solidFill>
                  </a:tcPr>
                </a:tc>
                <a:extLst>
                  <a:ext uri="{0D108BD9-81ED-4DB2-BD59-A6C34878D82A}">
                    <a16:rowId xmlns:a16="http://schemas.microsoft.com/office/drawing/2014/main" val="4017754902"/>
                  </a:ext>
                </a:extLst>
              </a:tr>
            </a:tbl>
          </a:graphicData>
        </a:graphic>
      </p:graphicFrame>
      <p:pic>
        <p:nvPicPr>
          <p:cNvPr id="7" name="Picture 2" descr="St Mary's Catholic Primary School, Durham">
            <a:extLst>
              <a:ext uri="{FF2B5EF4-FFF2-40B4-BE49-F238E27FC236}">
                <a16:creationId xmlns:a16="http://schemas.microsoft.com/office/drawing/2014/main" id="{DDF740D0-A75B-4982-8CBA-D1972F571A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03" r="25021" b="26659"/>
          <a:stretch/>
        </p:blipFill>
        <p:spPr bwMode="auto">
          <a:xfrm>
            <a:off x="172860" y="56516"/>
            <a:ext cx="441839" cy="6429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7046B52-C7E0-46A7-8C37-D5CD652CC3F3}"/>
              </a:ext>
            </a:extLst>
          </p:cNvPr>
          <p:cNvPicPr>
            <a:picLocks noChangeAspect="1"/>
          </p:cNvPicPr>
          <p:nvPr/>
        </p:nvPicPr>
        <p:blipFill>
          <a:blip r:embed="rId4"/>
          <a:stretch>
            <a:fillRect/>
          </a:stretch>
        </p:blipFill>
        <p:spPr>
          <a:xfrm>
            <a:off x="5361611" y="1942147"/>
            <a:ext cx="1017893" cy="1439201"/>
          </a:xfrm>
          <a:prstGeom prst="rect">
            <a:avLst/>
          </a:prstGeom>
        </p:spPr>
      </p:pic>
      <p:pic>
        <p:nvPicPr>
          <p:cNvPr id="15" name="Picture 14">
            <a:extLst>
              <a:ext uri="{FF2B5EF4-FFF2-40B4-BE49-F238E27FC236}">
                <a16:creationId xmlns:a16="http://schemas.microsoft.com/office/drawing/2014/main" id="{8223E71B-B65A-44DA-AF23-BAC508D58FE7}"/>
              </a:ext>
            </a:extLst>
          </p:cNvPr>
          <p:cNvPicPr>
            <a:picLocks noChangeAspect="1"/>
          </p:cNvPicPr>
          <p:nvPr/>
        </p:nvPicPr>
        <p:blipFill>
          <a:blip r:embed="rId5"/>
          <a:stretch>
            <a:fillRect/>
          </a:stretch>
        </p:blipFill>
        <p:spPr>
          <a:xfrm>
            <a:off x="2289632" y="3956402"/>
            <a:ext cx="1140610" cy="335933"/>
          </a:xfrm>
          <a:prstGeom prst="rect">
            <a:avLst/>
          </a:prstGeom>
        </p:spPr>
      </p:pic>
      <p:sp>
        <p:nvSpPr>
          <p:cNvPr id="17" name="TextBox 16">
            <a:extLst>
              <a:ext uri="{FF2B5EF4-FFF2-40B4-BE49-F238E27FC236}">
                <a16:creationId xmlns:a16="http://schemas.microsoft.com/office/drawing/2014/main" id="{8D192432-F09F-4554-9749-2F61E8B0FDB3}"/>
              </a:ext>
            </a:extLst>
          </p:cNvPr>
          <p:cNvSpPr txBox="1"/>
          <p:nvPr/>
        </p:nvSpPr>
        <p:spPr>
          <a:xfrm>
            <a:off x="1583765" y="5565642"/>
            <a:ext cx="1846477" cy="892552"/>
          </a:xfrm>
          <a:prstGeom prst="rect">
            <a:avLst/>
          </a:prstGeom>
          <a:solidFill>
            <a:schemeClr val="bg1">
              <a:lumMod val="95000"/>
            </a:schemeClr>
          </a:solidFill>
        </p:spPr>
        <p:txBody>
          <a:bodyPr wrap="square" rtlCol="0">
            <a:spAutoFit/>
          </a:bodyPr>
          <a:lstStyle/>
          <a:p>
            <a:r>
              <a:rPr lang="en-GB" sz="1000" dirty="0">
                <a:solidFill>
                  <a:srgbClr val="CC0000"/>
                </a:solidFill>
              </a:rPr>
              <a:t>Curriculum</a:t>
            </a:r>
          </a:p>
          <a:p>
            <a:r>
              <a:rPr lang="en-GB" sz="700" dirty="0">
                <a:solidFill>
                  <a:srgbClr val="CC0000"/>
                </a:solidFill>
              </a:rPr>
              <a:t>High quality texts are used to explicitly teach subject specific vocabulary and specialised instruction for how to read and understand texts in  particular subjects. </a:t>
            </a:r>
          </a:p>
          <a:p>
            <a:endParaRPr lang="en-GB" sz="700" dirty="0">
              <a:solidFill>
                <a:srgbClr val="CC0000"/>
              </a:solidFill>
            </a:endParaRPr>
          </a:p>
          <a:p>
            <a:endParaRPr lang="en-GB" sz="700" dirty="0">
              <a:solidFill>
                <a:srgbClr val="CC0000"/>
              </a:solidFill>
            </a:endParaRPr>
          </a:p>
        </p:txBody>
      </p:sp>
    </p:spTree>
    <p:extLst>
      <p:ext uri="{BB962C8B-B14F-4D97-AF65-F5344CB8AC3E}">
        <p14:creationId xmlns:p14="http://schemas.microsoft.com/office/powerpoint/2010/main" val="23081527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4B4B3132EAFB478E43FE065CDEC213" ma:contentTypeVersion="18" ma:contentTypeDescription="Create a new document." ma:contentTypeScope="" ma:versionID="d347c13b8df3439344e9a9f3272675bb">
  <xsd:schema xmlns:xsd="http://www.w3.org/2001/XMLSchema" xmlns:xs="http://www.w3.org/2001/XMLSchema" xmlns:p="http://schemas.microsoft.com/office/2006/metadata/properties" xmlns:ns3="6cd91000-8d60-400a-96e5-9cd7e3b98d49" xmlns:ns4="e8f30d58-e21a-4ba9-a4da-f0e193c7461c" targetNamespace="http://schemas.microsoft.com/office/2006/metadata/properties" ma:root="true" ma:fieldsID="076a250802affdbc7a51608cb5f5df81" ns3:_="" ns4:_="">
    <xsd:import namespace="6cd91000-8d60-400a-96e5-9cd7e3b98d49"/>
    <xsd:import namespace="e8f30d58-e21a-4ba9-a4da-f0e193c746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91000-8d60-400a-96e5-9cd7e3b98d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f30d58-e21a-4ba9-a4da-f0e193c746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8f30d58-e21a-4ba9-a4da-f0e193c7461c" xsi:nil="true"/>
  </documentManagement>
</p:properties>
</file>

<file path=customXml/itemProps1.xml><?xml version="1.0" encoding="utf-8"?>
<ds:datastoreItem xmlns:ds="http://schemas.openxmlformats.org/officeDocument/2006/customXml" ds:itemID="{9BAB6310-3D17-4995-8C14-F62C2A583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91000-8d60-400a-96e5-9cd7e3b98d49"/>
    <ds:schemaRef ds:uri="e8f30d58-e21a-4ba9-a4da-f0e193c746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3EE7E8-DB68-4654-90DE-BE1CF240AB71}">
  <ds:schemaRefs>
    <ds:schemaRef ds:uri="http://schemas.microsoft.com/sharepoint/v3/contenttype/forms"/>
  </ds:schemaRefs>
</ds:datastoreItem>
</file>

<file path=customXml/itemProps3.xml><?xml version="1.0" encoding="utf-8"?>
<ds:datastoreItem xmlns:ds="http://schemas.openxmlformats.org/officeDocument/2006/customXml" ds:itemID="{2C3C9B33-7BA5-4520-BA2C-6A473826CB38}">
  <ds:schemaRefs>
    <ds:schemaRef ds:uri="6cd91000-8d60-400a-96e5-9cd7e3b98d49"/>
    <ds:schemaRef ds:uri="http://purl.org/dc/elements/1.1/"/>
    <ds:schemaRef ds:uri="http://purl.org/dc/terms/"/>
    <ds:schemaRef ds:uri="http://schemas.microsoft.com/office/2006/metadata/properties"/>
    <ds:schemaRef ds:uri="e8f30d58-e21a-4ba9-a4da-f0e193c7461c"/>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1677</TotalTime>
  <Words>905</Words>
  <Application>Microsoft Office PowerPoint</Application>
  <PresentationFormat>On-screen Show (4:3)</PresentationFormat>
  <Paragraphs>84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Simpson</dc:creator>
  <cp:lastModifiedBy>Emily Millward</cp:lastModifiedBy>
  <cp:revision>122</cp:revision>
  <cp:lastPrinted>2022-02-02T15:53:13Z</cp:lastPrinted>
  <dcterms:created xsi:type="dcterms:W3CDTF">2022-02-02T15:36:36Z</dcterms:created>
  <dcterms:modified xsi:type="dcterms:W3CDTF">2025-02-19T16:52:04Z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0x0101003E4B4B3132EAFB478E43FE065CDEC213</vt:lpwstr>
  </property>
</Properties>
</file>