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10287000" cy="10287000"/>
  <p:notesSz cx="6858000" cy="9144000"/>
  <p:embeddedFontLst>
    <p:embeddedFont>
      <p:font typeface="Twinkl" panose="02000000000000000000" pitchFamily="2" charset="0"/>
      <p:regular r:id="rId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7" d="100"/>
          <a:sy n="47" d="100"/>
        </p:scale>
        <p:origin x="1662"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font" Target="fonts/font1.fntdata"/><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8372430"/>
            <a:ext cx="10287000" cy="1914570"/>
            <a:chOff x="0" y="0"/>
            <a:chExt cx="2709333" cy="504249"/>
          </a:xfrm>
        </p:grpSpPr>
        <p:sp>
          <p:nvSpPr>
            <p:cNvPr id="3" name="Freeform 3"/>
            <p:cNvSpPr/>
            <p:nvPr/>
          </p:nvSpPr>
          <p:spPr>
            <a:xfrm>
              <a:off x="0" y="0"/>
              <a:ext cx="2709333" cy="504249"/>
            </a:xfrm>
            <a:custGeom>
              <a:avLst/>
              <a:gdLst/>
              <a:ahLst/>
              <a:cxnLst/>
              <a:rect l="l" t="t" r="r" b="b"/>
              <a:pathLst>
                <a:path w="2709333" h="504249">
                  <a:moveTo>
                    <a:pt x="0" y="0"/>
                  </a:moveTo>
                  <a:lnTo>
                    <a:pt x="2709333" y="0"/>
                  </a:lnTo>
                  <a:lnTo>
                    <a:pt x="2709333" y="504249"/>
                  </a:lnTo>
                  <a:lnTo>
                    <a:pt x="0" y="504249"/>
                  </a:lnTo>
                  <a:close/>
                </a:path>
              </a:pathLst>
            </a:custGeom>
            <a:solidFill>
              <a:srgbClr val="2055A5"/>
            </a:solidFill>
          </p:spPr>
          <p:txBody>
            <a:bodyPr/>
            <a:lstStyle/>
            <a:p>
              <a:endParaRPr lang="en-GB"/>
            </a:p>
          </p:txBody>
        </p:sp>
        <p:sp>
          <p:nvSpPr>
            <p:cNvPr id="4" name="TextBox 4"/>
            <p:cNvSpPr txBox="1"/>
            <p:nvPr/>
          </p:nvSpPr>
          <p:spPr>
            <a:xfrm>
              <a:off x="0" y="-57150"/>
              <a:ext cx="2709333" cy="561399"/>
            </a:xfrm>
            <a:prstGeom prst="rect">
              <a:avLst/>
            </a:prstGeom>
          </p:spPr>
          <p:txBody>
            <a:bodyPr lIns="50800" tIns="50800" rIns="50800" bIns="50800" rtlCol="0" anchor="ctr"/>
            <a:lstStyle/>
            <a:p>
              <a:pPr algn="ctr">
                <a:lnSpc>
                  <a:spcPts val="2659"/>
                </a:lnSpc>
              </a:pPr>
              <a:endParaRPr/>
            </a:p>
          </p:txBody>
        </p:sp>
      </p:grpSp>
      <p:grpSp>
        <p:nvGrpSpPr>
          <p:cNvPr id="5" name="Group 5"/>
          <p:cNvGrpSpPr/>
          <p:nvPr/>
        </p:nvGrpSpPr>
        <p:grpSpPr>
          <a:xfrm>
            <a:off x="3600450" y="7871962"/>
            <a:ext cx="3086100" cy="2532347"/>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2055A5"/>
            </a:solidFill>
          </p:spPr>
          <p:txBody>
            <a:bodyPr/>
            <a:lstStyle/>
            <a:p>
              <a:endParaRPr lang="en-GB"/>
            </a:p>
          </p:txBody>
        </p:sp>
        <p:sp>
          <p:nvSpPr>
            <p:cNvPr id="7" name="TextBox 7"/>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sp>
        <p:nvSpPr>
          <p:cNvPr id="8" name="Freeform 8"/>
          <p:cNvSpPr/>
          <p:nvPr/>
        </p:nvSpPr>
        <p:spPr>
          <a:xfrm>
            <a:off x="4324049" y="7871962"/>
            <a:ext cx="1627341" cy="2402571"/>
          </a:xfrm>
          <a:custGeom>
            <a:avLst/>
            <a:gdLst/>
            <a:ahLst/>
            <a:cxnLst/>
            <a:rect l="l" t="t" r="r" b="b"/>
            <a:pathLst>
              <a:path w="1627341" h="2402571">
                <a:moveTo>
                  <a:pt x="0" y="0"/>
                </a:moveTo>
                <a:lnTo>
                  <a:pt x="1627342" y="0"/>
                </a:lnTo>
                <a:lnTo>
                  <a:pt x="1627342" y="2402571"/>
                </a:lnTo>
                <a:lnTo>
                  <a:pt x="0" y="2402571"/>
                </a:lnTo>
                <a:lnTo>
                  <a:pt x="0" y="0"/>
                </a:lnTo>
                <a:close/>
              </a:path>
            </a:pathLst>
          </a:custGeom>
          <a:blipFill>
            <a:blip r:embed="rId2"/>
            <a:stretch>
              <a:fillRect/>
            </a:stretch>
          </a:blipFill>
        </p:spPr>
        <p:txBody>
          <a:bodyPr/>
          <a:lstStyle/>
          <a:p>
            <a:endParaRPr lang="en-GB"/>
          </a:p>
        </p:txBody>
      </p:sp>
      <p:sp>
        <p:nvSpPr>
          <p:cNvPr id="9" name="Freeform 9"/>
          <p:cNvSpPr/>
          <p:nvPr/>
        </p:nvSpPr>
        <p:spPr>
          <a:xfrm>
            <a:off x="7198817" y="8785581"/>
            <a:ext cx="2352519" cy="954351"/>
          </a:xfrm>
          <a:custGeom>
            <a:avLst/>
            <a:gdLst/>
            <a:ahLst/>
            <a:cxnLst/>
            <a:rect l="l" t="t" r="r" b="b"/>
            <a:pathLst>
              <a:path w="2352519" h="954351">
                <a:moveTo>
                  <a:pt x="0" y="0"/>
                </a:moveTo>
                <a:lnTo>
                  <a:pt x="2352519" y="0"/>
                </a:lnTo>
                <a:lnTo>
                  <a:pt x="2352519" y="954351"/>
                </a:lnTo>
                <a:lnTo>
                  <a:pt x="0" y="954351"/>
                </a:lnTo>
                <a:lnTo>
                  <a:pt x="0" y="0"/>
                </a:lnTo>
                <a:close/>
              </a:path>
            </a:pathLst>
          </a:custGeom>
          <a:blipFill>
            <a:blip r:embed="rId3"/>
            <a:stretch>
              <a:fillRect/>
            </a:stretch>
          </a:blipFill>
        </p:spPr>
        <p:txBody>
          <a:bodyPr/>
          <a:lstStyle/>
          <a:p>
            <a:endParaRPr lang="en-GB"/>
          </a:p>
        </p:txBody>
      </p:sp>
      <p:sp>
        <p:nvSpPr>
          <p:cNvPr id="10" name="TextBox 10"/>
          <p:cNvSpPr txBox="1"/>
          <p:nvPr/>
        </p:nvSpPr>
        <p:spPr>
          <a:xfrm>
            <a:off x="5977016" y="6176308"/>
            <a:ext cx="4184889" cy="1938992"/>
          </a:xfrm>
          <a:prstGeom prst="rect">
            <a:avLst/>
          </a:prstGeom>
          <a:ln w="28575">
            <a:solidFill>
              <a:srgbClr val="FF0000"/>
            </a:solidFill>
          </a:ln>
        </p:spPr>
        <p:txBody>
          <a:bodyPr wrap="square" lIns="0" tIns="0" rIns="0" bIns="0" rtlCol="0" anchor="t">
            <a:spAutoFit/>
          </a:bodyPr>
          <a:lstStyle/>
          <a:p>
            <a:pPr algn="ctr">
              <a:spcBef>
                <a:spcPct val="0"/>
              </a:spcBef>
            </a:pPr>
            <a:r>
              <a:rPr lang="en-US" sz="1400" dirty="0">
                <a:solidFill>
                  <a:srgbClr val="000000"/>
                </a:solidFill>
                <a:latin typeface="Twinkl" panose="02000000000000000000" pitchFamily="2" charset="0"/>
                <a:ea typeface="Objectivity"/>
                <a:cs typeface="Objectivity"/>
                <a:sym typeface="Objectivity"/>
              </a:rPr>
              <a:t>Children must bring their reading book to school every day. Children need to read their book 3 times before they can quiz unless it is a chapter book. </a:t>
            </a:r>
          </a:p>
          <a:p>
            <a:pPr algn="ctr">
              <a:spcBef>
                <a:spcPct val="0"/>
              </a:spcBef>
            </a:pPr>
            <a:endParaRPr lang="en-US" sz="1400" dirty="0">
              <a:solidFill>
                <a:srgbClr val="000000"/>
              </a:solidFill>
              <a:latin typeface="Twinkl" panose="02000000000000000000" pitchFamily="2" charset="0"/>
              <a:ea typeface="Objectivity"/>
              <a:cs typeface="Objectivity"/>
              <a:sym typeface="Objectivity"/>
            </a:endParaRPr>
          </a:p>
          <a:p>
            <a:pPr algn="ctr">
              <a:spcBef>
                <a:spcPct val="0"/>
              </a:spcBef>
            </a:pPr>
            <a:r>
              <a:rPr lang="en-US" sz="1400" dirty="0">
                <a:solidFill>
                  <a:srgbClr val="000000"/>
                </a:solidFill>
                <a:latin typeface="Twinkl" panose="02000000000000000000" pitchFamily="2" charset="0"/>
                <a:ea typeface="Objectivity"/>
                <a:cs typeface="Objectivity"/>
                <a:sym typeface="Objectivity"/>
              </a:rPr>
              <a:t>We look forward to a fantastic term filled with learning and growth. Thank you for your continued support!</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Best regards,</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The Year 2 Team</a:t>
            </a:r>
          </a:p>
        </p:txBody>
      </p:sp>
      <p:sp>
        <p:nvSpPr>
          <p:cNvPr id="11" name="Rectangle 10">
            <a:extLst>
              <a:ext uri="{FF2B5EF4-FFF2-40B4-BE49-F238E27FC236}">
                <a16:creationId xmlns:a16="http://schemas.microsoft.com/office/drawing/2014/main" id="{E2272F11-7117-443F-9CA5-DAF8BB4B51CB}"/>
              </a:ext>
            </a:extLst>
          </p:cNvPr>
          <p:cNvSpPr/>
          <p:nvPr/>
        </p:nvSpPr>
        <p:spPr>
          <a:xfrm>
            <a:off x="665955" y="0"/>
            <a:ext cx="8955088" cy="584775"/>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latin typeface="Twinkl" panose="02000000000000000000" pitchFamily="2" charset="0"/>
                <a:ea typeface="Objectivity"/>
                <a:cs typeface="Objectivity"/>
                <a:sym typeface="Objectivity"/>
              </a:rPr>
              <a:t>Year 2 Parent Newsletter - Spring 2</a:t>
            </a:r>
            <a:endParaRPr lang="en-GB" sz="3200" b="1" cap="none" spc="0" dirty="0">
              <a:ln w="22225">
                <a:solidFill>
                  <a:schemeClr val="accent2"/>
                </a:solidFill>
                <a:prstDash val="solid"/>
              </a:ln>
              <a:solidFill>
                <a:schemeClr val="accent2">
                  <a:lumMod val="40000"/>
                  <a:lumOff val="60000"/>
                </a:schemeClr>
              </a:solidFill>
              <a:effectLst/>
              <a:latin typeface="Twinkl" panose="02000000000000000000" pitchFamily="2" charset="0"/>
            </a:endParaRPr>
          </a:p>
        </p:txBody>
      </p:sp>
      <p:sp>
        <p:nvSpPr>
          <p:cNvPr id="12" name="TextBox 11">
            <a:extLst>
              <a:ext uri="{FF2B5EF4-FFF2-40B4-BE49-F238E27FC236}">
                <a16:creationId xmlns:a16="http://schemas.microsoft.com/office/drawing/2014/main" id="{F0773FE3-63F7-E62D-523C-D03DE5CF1C98}"/>
              </a:ext>
            </a:extLst>
          </p:cNvPr>
          <p:cNvSpPr txBox="1"/>
          <p:nvPr/>
        </p:nvSpPr>
        <p:spPr>
          <a:xfrm>
            <a:off x="114300" y="584775"/>
            <a:ext cx="10058400" cy="523220"/>
          </a:xfrm>
          <a:prstGeom prst="rect">
            <a:avLst/>
          </a:prstGeom>
          <a:noFill/>
          <a:ln w="19050">
            <a:solidFill>
              <a:srgbClr val="FF0000"/>
            </a:solidFill>
          </a:ln>
        </p:spPr>
        <p:txBody>
          <a:bodyPr wrap="square" rtlCol="0">
            <a:spAutoFit/>
          </a:bodyPr>
          <a:lstStyle/>
          <a:p>
            <a:r>
              <a:rPr lang="en-US" sz="1400" dirty="0">
                <a:solidFill>
                  <a:srgbClr val="000000"/>
                </a:solidFill>
                <a:latin typeface="Twinkl" panose="02000000000000000000" pitchFamily="2" charset="0"/>
                <a:ea typeface="Objectivity"/>
                <a:cs typeface="Objectivity"/>
                <a:sym typeface="Objectivity"/>
              </a:rPr>
              <a:t>Welcome to our Spring 2 newsletter! We are excited to share with you the wonderful learning experiences planned for your children this term.</a:t>
            </a:r>
          </a:p>
        </p:txBody>
      </p:sp>
      <p:sp>
        <p:nvSpPr>
          <p:cNvPr id="13" name="TextBox 12">
            <a:extLst>
              <a:ext uri="{FF2B5EF4-FFF2-40B4-BE49-F238E27FC236}">
                <a16:creationId xmlns:a16="http://schemas.microsoft.com/office/drawing/2014/main" id="{EE89812E-720A-2BEC-5304-8FE1194ACBD7}"/>
              </a:ext>
            </a:extLst>
          </p:cNvPr>
          <p:cNvSpPr txBox="1"/>
          <p:nvPr/>
        </p:nvSpPr>
        <p:spPr>
          <a:xfrm>
            <a:off x="2540" y="1165883"/>
            <a:ext cx="4114800" cy="1600438"/>
          </a:xfrm>
          <a:prstGeom prst="rect">
            <a:avLst/>
          </a:prstGeom>
          <a:noFill/>
          <a:ln>
            <a:noFill/>
          </a:ln>
        </p:spPr>
        <p:txBody>
          <a:bodyPr wrap="square" rtlCol="0">
            <a:spAutoFit/>
          </a:bodyPr>
          <a:lstStyle/>
          <a:p>
            <a:pPr algn="ctr">
              <a:spcBef>
                <a:spcPct val="0"/>
              </a:spcBef>
            </a:pPr>
            <a:r>
              <a:rPr lang="en-US" sz="1400" b="1" u="sng" dirty="0">
                <a:solidFill>
                  <a:srgbClr val="000000"/>
                </a:solidFill>
                <a:latin typeface="Twinkl" panose="02000000000000000000" pitchFamily="2" charset="0"/>
                <a:ea typeface="Objectivity"/>
                <a:cs typeface="Objectivity"/>
                <a:sym typeface="Objectivity"/>
              </a:rPr>
              <a:t>English</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This term, we will be exploring the book Vlad and the Great Fire of London. The children will immerse themselves in the events of 1666 and write a diary entry from the perspective of someone who experienced the Great Fire of London.</a:t>
            </a:r>
          </a:p>
        </p:txBody>
      </p:sp>
      <p:pic>
        <p:nvPicPr>
          <p:cNvPr id="1026" name="Picture 2" descr="Vlad and the Great Fire of London (A ...">
            <a:extLst>
              <a:ext uri="{FF2B5EF4-FFF2-40B4-BE49-F238E27FC236}">
                <a16:creationId xmlns:a16="http://schemas.microsoft.com/office/drawing/2014/main" id="{44E2F33C-8813-98D9-D791-EBE76728C7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7340" y="1369596"/>
            <a:ext cx="1066800" cy="113715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58D4AEAB-40AB-3A56-5669-631D3C85CBCC}"/>
              </a:ext>
            </a:extLst>
          </p:cNvPr>
          <p:cNvSpPr/>
          <p:nvPr/>
        </p:nvSpPr>
        <p:spPr>
          <a:xfrm>
            <a:off x="78740" y="1165884"/>
            <a:ext cx="5257800" cy="159796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latin typeface="Twinkl" panose="02000000000000000000" pitchFamily="2" charset="0"/>
            </a:endParaRPr>
          </a:p>
        </p:txBody>
      </p:sp>
      <p:sp>
        <p:nvSpPr>
          <p:cNvPr id="22" name="TextBox 21">
            <a:extLst>
              <a:ext uri="{FF2B5EF4-FFF2-40B4-BE49-F238E27FC236}">
                <a16:creationId xmlns:a16="http://schemas.microsoft.com/office/drawing/2014/main" id="{402F3356-B639-782B-89D2-1194FABAAAC6}"/>
              </a:ext>
            </a:extLst>
          </p:cNvPr>
          <p:cNvSpPr txBox="1"/>
          <p:nvPr/>
        </p:nvSpPr>
        <p:spPr>
          <a:xfrm>
            <a:off x="5433060" y="1231027"/>
            <a:ext cx="4729480" cy="1169551"/>
          </a:xfrm>
          <a:prstGeom prst="rect">
            <a:avLst/>
          </a:prstGeom>
          <a:noFill/>
          <a:ln w="19050">
            <a:solidFill>
              <a:srgbClr val="0070C0"/>
            </a:solidFill>
          </a:ln>
        </p:spPr>
        <p:txBody>
          <a:bodyPr wrap="square">
            <a:spAutoFit/>
          </a:bodyPr>
          <a:lstStyle/>
          <a:p>
            <a:pPr algn="ctr"/>
            <a:r>
              <a:rPr lang="en-US" sz="1400" b="1" u="sng" dirty="0">
                <a:latin typeface="Twinkl" panose="02000000000000000000" pitchFamily="2" charset="0"/>
              </a:rPr>
              <a:t>Mathematics</a:t>
            </a:r>
          </a:p>
          <a:p>
            <a:pPr algn="ctr"/>
            <a:r>
              <a:rPr lang="en-US" sz="1400" dirty="0">
                <a:latin typeface="Twinkl" panose="02000000000000000000" pitchFamily="2" charset="0"/>
              </a:rPr>
              <a:t>In </a:t>
            </a:r>
            <a:r>
              <a:rPr lang="en-US" sz="1400" dirty="0" err="1">
                <a:latin typeface="Twinkl" panose="02000000000000000000" pitchFamily="2" charset="0"/>
              </a:rPr>
              <a:t>Maths</a:t>
            </a:r>
            <a:r>
              <a:rPr lang="en-US" sz="1400" dirty="0">
                <a:latin typeface="Twinkl" panose="02000000000000000000" pitchFamily="2" charset="0"/>
              </a:rPr>
              <a:t>, our focus will be on multiplication and division, as well as measurement. The children will learn to solve problems involving these operations and measure length, weight, and capacity using standard units. </a:t>
            </a:r>
            <a:endParaRPr lang="en-GB" sz="1400" dirty="0">
              <a:latin typeface="Twinkl" panose="02000000000000000000" pitchFamily="2" charset="0"/>
            </a:endParaRPr>
          </a:p>
        </p:txBody>
      </p:sp>
      <p:sp>
        <p:nvSpPr>
          <p:cNvPr id="23" name="Rectangle 22">
            <a:extLst>
              <a:ext uri="{FF2B5EF4-FFF2-40B4-BE49-F238E27FC236}">
                <a16:creationId xmlns:a16="http://schemas.microsoft.com/office/drawing/2014/main" id="{D4A871C0-6DB4-3BC1-E139-76199ED36015}"/>
              </a:ext>
            </a:extLst>
          </p:cNvPr>
          <p:cNvSpPr/>
          <p:nvPr/>
        </p:nvSpPr>
        <p:spPr>
          <a:xfrm>
            <a:off x="5450205" y="2506980"/>
            <a:ext cx="4729480" cy="141732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0"/>
              </a:spcBef>
            </a:pPr>
            <a:r>
              <a:rPr lang="en-US" sz="1400" b="1" u="sng" dirty="0">
                <a:solidFill>
                  <a:srgbClr val="000000"/>
                </a:solidFill>
                <a:latin typeface="Twinkl" panose="02000000000000000000" pitchFamily="2" charset="0"/>
                <a:ea typeface="Objectivity"/>
                <a:cs typeface="Objectivity"/>
                <a:sym typeface="Objectivity"/>
              </a:rPr>
              <a:t>History</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Our History topic this term is the Great Fire of London. The children will learn about the events of 1666, how the fire started, and its impact on the city. They will also explore how London was rebuilt after the fire.</a:t>
            </a:r>
          </a:p>
        </p:txBody>
      </p:sp>
      <p:sp>
        <p:nvSpPr>
          <p:cNvPr id="24" name="Rectangle 23">
            <a:extLst>
              <a:ext uri="{FF2B5EF4-FFF2-40B4-BE49-F238E27FC236}">
                <a16:creationId xmlns:a16="http://schemas.microsoft.com/office/drawing/2014/main" id="{E96F2C8D-4AF2-6178-EA1E-561A62B78D5E}"/>
              </a:ext>
            </a:extLst>
          </p:cNvPr>
          <p:cNvSpPr/>
          <p:nvPr/>
        </p:nvSpPr>
        <p:spPr>
          <a:xfrm>
            <a:off x="101600" y="2826805"/>
            <a:ext cx="5052060" cy="2332046"/>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0"/>
              </a:spcBef>
            </a:pPr>
            <a:endParaRPr lang="en-US" sz="1400" dirty="0">
              <a:solidFill>
                <a:srgbClr val="000000"/>
              </a:solidFill>
              <a:latin typeface="Twinkl" panose="02000000000000000000" pitchFamily="2" charset="0"/>
              <a:ea typeface="Objectivity"/>
              <a:cs typeface="Objectivity"/>
              <a:sym typeface="Objectivity"/>
            </a:endParaRPr>
          </a:p>
        </p:txBody>
      </p:sp>
      <p:sp>
        <p:nvSpPr>
          <p:cNvPr id="25" name="Rectangle 24">
            <a:extLst>
              <a:ext uri="{FF2B5EF4-FFF2-40B4-BE49-F238E27FC236}">
                <a16:creationId xmlns:a16="http://schemas.microsoft.com/office/drawing/2014/main" id="{BB30709F-A084-60A1-75E6-9AE1DA510355}"/>
              </a:ext>
            </a:extLst>
          </p:cNvPr>
          <p:cNvSpPr/>
          <p:nvPr/>
        </p:nvSpPr>
        <p:spPr>
          <a:xfrm>
            <a:off x="5916475" y="3992828"/>
            <a:ext cx="4305969" cy="192747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0"/>
              </a:spcBef>
            </a:pPr>
            <a:endParaRPr lang="en-US" sz="1400" dirty="0">
              <a:solidFill>
                <a:srgbClr val="000000"/>
              </a:solidFill>
              <a:latin typeface="Twinkl" panose="02000000000000000000" pitchFamily="2" charset="0"/>
              <a:ea typeface="Objectivity"/>
              <a:cs typeface="Objectivity"/>
              <a:sym typeface="Objectivity"/>
            </a:endParaRPr>
          </a:p>
        </p:txBody>
      </p:sp>
      <p:sp>
        <p:nvSpPr>
          <p:cNvPr id="26" name="Rectangle 25">
            <a:extLst>
              <a:ext uri="{FF2B5EF4-FFF2-40B4-BE49-F238E27FC236}">
                <a16:creationId xmlns:a16="http://schemas.microsoft.com/office/drawing/2014/main" id="{BB9B3749-78E5-B30E-3704-2396C406DC96}"/>
              </a:ext>
            </a:extLst>
          </p:cNvPr>
          <p:cNvSpPr/>
          <p:nvPr/>
        </p:nvSpPr>
        <p:spPr>
          <a:xfrm>
            <a:off x="109220" y="5266281"/>
            <a:ext cx="5709284" cy="141732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0"/>
              </a:spcBef>
            </a:pPr>
            <a:endParaRPr lang="en-US" sz="1400" dirty="0">
              <a:solidFill>
                <a:srgbClr val="000000"/>
              </a:solidFill>
              <a:latin typeface="Twinkl" panose="02000000000000000000" pitchFamily="2" charset="0"/>
              <a:ea typeface="Objectivity"/>
              <a:cs typeface="Objectivity"/>
              <a:sym typeface="Objectivity"/>
            </a:endParaRPr>
          </a:p>
        </p:txBody>
      </p:sp>
      <p:pic>
        <p:nvPicPr>
          <p:cNvPr id="1028" name="Picture 4" descr="Showcasing greener emergency vehicles ...">
            <a:extLst>
              <a:ext uri="{FF2B5EF4-FFF2-40B4-BE49-F238E27FC236}">
                <a16:creationId xmlns:a16="http://schemas.microsoft.com/office/drawing/2014/main" id="{B843012C-36DC-979F-BD08-98B774867B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493" y="4255065"/>
            <a:ext cx="1180500" cy="1008600"/>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BE543B49-6E18-A8BF-362E-BC91A2171DCB}"/>
              </a:ext>
            </a:extLst>
          </p:cNvPr>
          <p:cNvSpPr txBox="1"/>
          <p:nvPr/>
        </p:nvSpPr>
        <p:spPr>
          <a:xfrm>
            <a:off x="7180993" y="4045803"/>
            <a:ext cx="2866089" cy="2031325"/>
          </a:xfrm>
          <a:prstGeom prst="rect">
            <a:avLst/>
          </a:prstGeom>
          <a:noFill/>
        </p:spPr>
        <p:txBody>
          <a:bodyPr wrap="square" rtlCol="0">
            <a:spAutoFit/>
          </a:bodyPr>
          <a:lstStyle/>
          <a:p>
            <a:pPr algn="ctr">
              <a:spcBef>
                <a:spcPct val="0"/>
              </a:spcBef>
            </a:pPr>
            <a:r>
              <a:rPr lang="en-US" sz="1400" b="1" u="sng" dirty="0">
                <a:solidFill>
                  <a:srgbClr val="000000"/>
                </a:solidFill>
                <a:latin typeface="Twinkl" panose="02000000000000000000" pitchFamily="2" charset="0"/>
                <a:ea typeface="Objectivity"/>
                <a:cs typeface="Objectivity"/>
                <a:sym typeface="Objectivity"/>
              </a:rPr>
              <a:t>Design and Technology</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Our Design and Technology project will involve creating push and pull toys. The children will design and make their own emergency vehicles, learning about mechanisms and how they work.</a:t>
            </a:r>
          </a:p>
          <a:p>
            <a:endParaRPr lang="en-GB" sz="1400" dirty="0">
              <a:latin typeface="Twinkl" panose="02000000000000000000" pitchFamily="2" charset="0"/>
            </a:endParaRPr>
          </a:p>
        </p:txBody>
      </p:sp>
      <p:sp>
        <p:nvSpPr>
          <p:cNvPr id="28" name="TextBox 27">
            <a:extLst>
              <a:ext uri="{FF2B5EF4-FFF2-40B4-BE49-F238E27FC236}">
                <a16:creationId xmlns:a16="http://schemas.microsoft.com/office/drawing/2014/main" id="{925B9326-393A-A0DB-1E41-BE50564BAE24}"/>
              </a:ext>
            </a:extLst>
          </p:cNvPr>
          <p:cNvSpPr txBox="1"/>
          <p:nvPr/>
        </p:nvSpPr>
        <p:spPr>
          <a:xfrm>
            <a:off x="2334260" y="2878703"/>
            <a:ext cx="2743200" cy="1923604"/>
          </a:xfrm>
          <a:prstGeom prst="rect">
            <a:avLst/>
          </a:prstGeom>
          <a:noFill/>
        </p:spPr>
        <p:txBody>
          <a:bodyPr wrap="square" rtlCol="0">
            <a:spAutoFit/>
          </a:bodyPr>
          <a:lstStyle/>
          <a:p>
            <a:pPr algn="ctr">
              <a:lnSpc>
                <a:spcPts val="1407"/>
              </a:lnSpc>
              <a:spcBef>
                <a:spcPct val="0"/>
              </a:spcBef>
            </a:pPr>
            <a:r>
              <a:rPr lang="en-US" sz="1400" b="1" u="sng" dirty="0">
                <a:solidFill>
                  <a:srgbClr val="000000"/>
                </a:solidFill>
                <a:latin typeface="Twinkl" panose="02000000000000000000" pitchFamily="2" charset="0"/>
                <a:ea typeface="Objectivity"/>
                <a:cs typeface="Objectivity"/>
                <a:sym typeface="Objectivity"/>
              </a:rPr>
              <a:t>Science</a:t>
            </a:r>
          </a:p>
          <a:p>
            <a:pPr algn="ctr">
              <a:lnSpc>
                <a:spcPts val="1407"/>
              </a:lnSpc>
              <a:spcBef>
                <a:spcPct val="0"/>
              </a:spcBef>
            </a:pPr>
            <a:r>
              <a:rPr lang="en-US" sz="1400" dirty="0">
                <a:solidFill>
                  <a:srgbClr val="000000"/>
                </a:solidFill>
                <a:latin typeface="Twinkl" panose="02000000000000000000" pitchFamily="2" charset="0"/>
                <a:ea typeface="Objectivity"/>
                <a:cs typeface="Objectivity"/>
                <a:sym typeface="Objectivity"/>
              </a:rPr>
              <a:t>In Science, we will be investigating materials and their properties. The children will conduct experiments to understand the different uses of materials and why certain materials are chosen for specific purposes.</a:t>
            </a:r>
          </a:p>
          <a:p>
            <a:endParaRPr lang="en-GB" sz="1400" dirty="0">
              <a:latin typeface="Twinkl" panose="02000000000000000000" pitchFamily="2" charset="0"/>
            </a:endParaRPr>
          </a:p>
        </p:txBody>
      </p:sp>
      <p:pic>
        <p:nvPicPr>
          <p:cNvPr id="1030" name="Picture 6" descr="St Michael's CE Primary School Blog">
            <a:extLst>
              <a:ext uri="{FF2B5EF4-FFF2-40B4-BE49-F238E27FC236}">
                <a16:creationId xmlns:a16="http://schemas.microsoft.com/office/drawing/2014/main" id="{053A91C2-5208-4EB8-9478-0351E7D305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945" y="2940325"/>
            <a:ext cx="2215515" cy="2061189"/>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45D50BAA-0F38-9A14-591E-8BA47B82154B}"/>
              </a:ext>
            </a:extLst>
          </p:cNvPr>
          <p:cNvSpPr txBox="1"/>
          <p:nvPr/>
        </p:nvSpPr>
        <p:spPr>
          <a:xfrm>
            <a:off x="78740" y="5365288"/>
            <a:ext cx="3571240" cy="1384995"/>
          </a:xfrm>
          <a:prstGeom prst="rect">
            <a:avLst/>
          </a:prstGeom>
          <a:noFill/>
        </p:spPr>
        <p:txBody>
          <a:bodyPr wrap="square" rtlCol="0">
            <a:spAutoFit/>
          </a:bodyPr>
          <a:lstStyle/>
          <a:p>
            <a:pPr algn="ctr">
              <a:lnSpc>
                <a:spcPts val="1407"/>
              </a:lnSpc>
              <a:spcBef>
                <a:spcPct val="0"/>
              </a:spcBef>
            </a:pPr>
            <a:r>
              <a:rPr lang="en-US" sz="1400" b="1" u="sng" dirty="0">
                <a:solidFill>
                  <a:srgbClr val="000000"/>
                </a:solidFill>
                <a:latin typeface="Twinkl" panose="02000000000000000000" pitchFamily="2" charset="0"/>
                <a:ea typeface="Objectivity"/>
                <a:cs typeface="Objectivity"/>
                <a:sym typeface="Objectivity"/>
              </a:rPr>
              <a:t>Physical Education</a:t>
            </a:r>
          </a:p>
          <a:p>
            <a:pPr algn="ctr">
              <a:lnSpc>
                <a:spcPts val="1407"/>
              </a:lnSpc>
              <a:spcBef>
                <a:spcPct val="0"/>
              </a:spcBef>
            </a:pPr>
            <a:r>
              <a:rPr lang="en-US" sz="1400" dirty="0">
                <a:solidFill>
                  <a:srgbClr val="000000"/>
                </a:solidFill>
                <a:latin typeface="Twinkl" panose="02000000000000000000" pitchFamily="2" charset="0"/>
                <a:ea typeface="Objectivity"/>
                <a:cs typeface="Objectivity"/>
                <a:sym typeface="Objectivity"/>
              </a:rPr>
              <a:t>PE this term will focus on invasion games. The children will develop their skills in teamwork, strategy, and coordination through a variety of fun and engaging activities.</a:t>
            </a:r>
          </a:p>
          <a:p>
            <a:endParaRPr lang="en-GB" sz="1400" dirty="0">
              <a:latin typeface="Twinkl" panose="02000000000000000000" pitchFamily="2" charset="0"/>
            </a:endParaRPr>
          </a:p>
        </p:txBody>
      </p:sp>
      <p:pic>
        <p:nvPicPr>
          <p:cNvPr id="1032" name="Picture 8" descr="INVASION GAMES">
            <a:extLst>
              <a:ext uri="{FF2B5EF4-FFF2-40B4-BE49-F238E27FC236}">
                <a16:creationId xmlns:a16="http://schemas.microsoft.com/office/drawing/2014/main" id="{17BA8A52-9FDC-18A6-C0A7-A104474294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2670" y="5518492"/>
            <a:ext cx="2105024" cy="831396"/>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a:extLst>
              <a:ext uri="{FF2B5EF4-FFF2-40B4-BE49-F238E27FC236}">
                <a16:creationId xmlns:a16="http://schemas.microsoft.com/office/drawing/2014/main" id="{48AF4504-1031-506D-68C7-4B8D156F335D}"/>
              </a:ext>
            </a:extLst>
          </p:cNvPr>
          <p:cNvSpPr/>
          <p:nvPr/>
        </p:nvSpPr>
        <p:spPr>
          <a:xfrm>
            <a:off x="82550" y="6813372"/>
            <a:ext cx="5683852" cy="933396"/>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ct val="0"/>
              </a:spcBef>
            </a:pPr>
            <a:r>
              <a:rPr lang="en-US" sz="1400" b="1" u="sng" dirty="0">
                <a:solidFill>
                  <a:srgbClr val="000000"/>
                </a:solidFill>
                <a:latin typeface="Twinkl" panose="02000000000000000000" pitchFamily="2" charset="0"/>
                <a:ea typeface="Objectivity"/>
                <a:cs typeface="Objectivity"/>
                <a:sym typeface="Objectivity"/>
              </a:rPr>
              <a:t>Music </a:t>
            </a:r>
          </a:p>
          <a:p>
            <a:pPr algn="ctr">
              <a:spcBef>
                <a:spcPct val="0"/>
              </a:spcBef>
            </a:pPr>
            <a:r>
              <a:rPr lang="en-US" sz="1400" dirty="0">
                <a:solidFill>
                  <a:srgbClr val="000000"/>
                </a:solidFill>
                <a:latin typeface="Twinkl" panose="02000000000000000000" pitchFamily="2" charset="0"/>
                <a:ea typeface="Objectivity"/>
                <a:cs typeface="Objectivity"/>
                <a:sym typeface="Objectivity"/>
              </a:rPr>
              <a:t>In Music this term we will be focusing on Friendship songs and learning how to use the instruments further to compose a piece of music.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352</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Twinkl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Facebook Post Square</dc:title>
  <dc:creator>Lucy Allinson</dc:creator>
  <cp:lastModifiedBy>Lucy Allinson</cp:lastModifiedBy>
  <cp:revision>2</cp:revision>
  <dcterms:created xsi:type="dcterms:W3CDTF">2006-08-16T00:00:00Z</dcterms:created>
  <dcterms:modified xsi:type="dcterms:W3CDTF">2025-03-03T13:28:41Z</dcterms:modified>
  <dc:identifier>DAGgrRL_f1Y</dc:identifier>
</cp:coreProperties>
</file>