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9C5AA-8775-68C0-9A3D-FEC7DB6828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AA35E8-A039-BFE9-ADB7-690505521D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20BD569-C19A-74D8-5D4D-01C2334F9DF2}"/>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5" name="Footer Placeholder 4">
            <a:extLst>
              <a:ext uri="{FF2B5EF4-FFF2-40B4-BE49-F238E27FC236}">
                <a16:creationId xmlns:a16="http://schemas.microsoft.com/office/drawing/2014/main" id="{25F69096-6603-B92A-2FB7-CAC6DB7975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CBDD04-B8B5-E2FB-A7F3-ACCD1EE13C17}"/>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2440176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0BDAD-D5D0-CC6F-399F-7F533844D9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0364F3-28BD-6D82-B9D0-76627B45B9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E9462F-40AE-1B84-FB1E-7E3CFA5845A2}"/>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5" name="Footer Placeholder 4">
            <a:extLst>
              <a:ext uri="{FF2B5EF4-FFF2-40B4-BE49-F238E27FC236}">
                <a16:creationId xmlns:a16="http://schemas.microsoft.com/office/drawing/2014/main" id="{B9570CEC-DE6A-E197-AADE-C80D735103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46C897-0EF0-5401-08F5-433C09A543E3}"/>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354791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9D5F59-17BC-DD18-6B50-D04D84780E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BDD676-8F9B-0EE6-36DB-7B39275545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276159-FD08-6AAB-58BD-350979D15FAC}"/>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5" name="Footer Placeholder 4">
            <a:extLst>
              <a:ext uri="{FF2B5EF4-FFF2-40B4-BE49-F238E27FC236}">
                <a16:creationId xmlns:a16="http://schemas.microsoft.com/office/drawing/2014/main" id="{CA91D3F9-FFE1-7277-54FB-06A2F5B9FE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523BEB-E9C5-B48D-06DE-30454683FAE9}"/>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8021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E0F4-FC7B-88D5-D597-108AF50EE0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A2FADF-BA9A-0F70-76DA-9B9CD869FA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A81CA5-D81E-2DBB-94F4-8FEC854BA74C}"/>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5" name="Footer Placeholder 4">
            <a:extLst>
              <a:ext uri="{FF2B5EF4-FFF2-40B4-BE49-F238E27FC236}">
                <a16:creationId xmlns:a16="http://schemas.microsoft.com/office/drawing/2014/main" id="{C4F1FA15-D9C5-2282-C4FF-3C2E079651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E3B143-A992-266A-BA03-134D1B2A510B}"/>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3001957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D58FE-8D86-5C1B-D5CF-015F418BB5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4794C55-9EB4-C7B1-D6EB-BB6F493366E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46D02C-45C1-1EE9-7779-E7741443AA4E}"/>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5" name="Footer Placeholder 4">
            <a:extLst>
              <a:ext uri="{FF2B5EF4-FFF2-40B4-BE49-F238E27FC236}">
                <a16:creationId xmlns:a16="http://schemas.microsoft.com/office/drawing/2014/main" id="{14EDC4E4-C1F3-B6D8-5285-2869B99681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137F4D-AE56-6280-1B81-3D52A1ADE23D}"/>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3614813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517C-09A8-4F17-AC00-3D2CA3180C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92D200-6172-63A6-973A-E4438547A6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486051-2447-E108-00E7-D83E2554BA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01301C6-166C-0144-FEE4-F201C86DD975}"/>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6" name="Footer Placeholder 5">
            <a:extLst>
              <a:ext uri="{FF2B5EF4-FFF2-40B4-BE49-F238E27FC236}">
                <a16:creationId xmlns:a16="http://schemas.microsoft.com/office/drawing/2014/main" id="{30EB5513-ED5E-48C8-308A-F7130ADF48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39398D-7BBC-33C2-5F95-42924544BDEA}"/>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221553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E6A70-D327-434A-A660-75C7D722B0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BFA9603-272E-89AF-41BB-3B37359B9F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19E5B2-5CCF-E5A2-7815-CE7964A348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FFBA015-0ADE-0236-D90D-62716ED4C8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614BB0-7ABF-6EB9-4100-88201C332E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535E087-9314-E96E-E5BB-F6BBFB09C651}"/>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8" name="Footer Placeholder 7">
            <a:extLst>
              <a:ext uri="{FF2B5EF4-FFF2-40B4-BE49-F238E27FC236}">
                <a16:creationId xmlns:a16="http://schemas.microsoft.com/office/drawing/2014/main" id="{4653F16A-8808-0E0B-3FFC-0B73BF84864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0E2670C-6842-C9AE-6BA7-211738125B0F}"/>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3865384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AC6A3-9525-C2E5-7B1B-EE9C6EC5E68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6BF9FA3-9732-FF92-FD11-48BFFCABB11A}"/>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4" name="Footer Placeholder 3">
            <a:extLst>
              <a:ext uri="{FF2B5EF4-FFF2-40B4-BE49-F238E27FC236}">
                <a16:creationId xmlns:a16="http://schemas.microsoft.com/office/drawing/2014/main" id="{73AE866F-3542-1D92-8277-09452FC74A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7A47541-BF10-5C53-627A-8429B73F4D97}"/>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282307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04147B-A03F-CA95-DB89-F08FD04EB832}"/>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3" name="Footer Placeholder 2">
            <a:extLst>
              <a:ext uri="{FF2B5EF4-FFF2-40B4-BE49-F238E27FC236}">
                <a16:creationId xmlns:a16="http://schemas.microsoft.com/office/drawing/2014/main" id="{B049A432-6268-F6F0-5BB6-C1CC89D753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30F920-2FEB-6449-FAF4-B0A43D7361DC}"/>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216686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DCD0C-80ED-8D87-4AD5-A85F9D7D3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16928B-236F-B65C-7082-BFD05BD2B8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50F03D-D6BD-1B2D-3272-9650A9CF2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8B5D01-AE81-D82A-61C4-5F96D5A9C9E8}"/>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6" name="Footer Placeholder 5">
            <a:extLst>
              <a:ext uri="{FF2B5EF4-FFF2-40B4-BE49-F238E27FC236}">
                <a16:creationId xmlns:a16="http://schemas.microsoft.com/office/drawing/2014/main" id="{D29C4706-A13D-E7B3-747C-C6BEFD1FED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E640C9-F0D1-177B-F152-2E9B4029E32B}"/>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89077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631F4-6BC5-5BA1-55B5-5012AC63CA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C75DDD8-C74E-064B-0812-49893ADA6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B109CE9-E1B7-0204-8C72-5F104136D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5DAD88-27F0-50E3-7E72-C0F9932AEF31}"/>
              </a:ext>
            </a:extLst>
          </p:cNvPr>
          <p:cNvSpPr>
            <a:spLocks noGrp="1"/>
          </p:cNvSpPr>
          <p:nvPr>
            <p:ph type="dt" sz="half" idx="10"/>
          </p:nvPr>
        </p:nvSpPr>
        <p:spPr/>
        <p:txBody>
          <a:bodyPr/>
          <a:lstStyle/>
          <a:p>
            <a:fld id="{280BAA2A-5183-467C-A636-C1AE879DC57B}" type="datetimeFigureOut">
              <a:rPr lang="en-GB" smtClean="0"/>
              <a:t>05/03/2025</a:t>
            </a:fld>
            <a:endParaRPr lang="en-GB"/>
          </a:p>
        </p:txBody>
      </p:sp>
      <p:sp>
        <p:nvSpPr>
          <p:cNvPr id="6" name="Footer Placeholder 5">
            <a:extLst>
              <a:ext uri="{FF2B5EF4-FFF2-40B4-BE49-F238E27FC236}">
                <a16:creationId xmlns:a16="http://schemas.microsoft.com/office/drawing/2014/main" id="{5E571D53-04EE-F449-A32C-AC0FA561F7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733251-D1DC-34AB-632E-8E9E8B291825}"/>
              </a:ext>
            </a:extLst>
          </p:cNvPr>
          <p:cNvSpPr>
            <a:spLocks noGrp="1"/>
          </p:cNvSpPr>
          <p:nvPr>
            <p:ph type="sldNum" sz="quarter" idx="12"/>
          </p:nvPr>
        </p:nvSpPr>
        <p:spPr/>
        <p:txBody>
          <a:bodyPr/>
          <a:lstStyle/>
          <a:p>
            <a:fld id="{98CC9077-C512-4AD9-9487-B48C602205FF}" type="slidenum">
              <a:rPr lang="en-GB" smtClean="0"/>
              <a:t>‹#›</a:t>
            </a:fld>
            <a:endParaRPr lang="en-GB"/>
          </a:p>
        </p:txBody>
      </p:sp>
    </p:spTree>
    <p:extLst>
      <p:ext uri="{BB962C8B-B14F-4D97-AF65-F5344CB8AC3E}">
        <p14:creationId xmlns:p14="http://schemas.microsoft.com/office/powerpoint/2010/main" val="213120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AEA0CD-8BA4-E585-6A41-717C2E69F8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9E6E9E-94E1-7836-F04A-9BB2996C0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E3A42A-9395-0D29-7048-22E30D9CF6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0BAA2A-5183-467C-A636-C1AE879DC57B}" type="datetimeFigureOut">
              <a:rPr lang="en-GB" smtClean="0"/>
              <a:t>05/03/2025</a:t>
            </a:fld>
            <a:endParaRPr lang="en-GB"/>
          </a:p>
        </p:txBody>
      </p:sp>
      <p:sp>
        <p:nvSpPr>
          <p:cNvPr id="5" name="Footer Placeholder 4">
            <a:extLst>
              <a:ext uri="{FF2B5EF4-FFF2-40B4-BE49-F238E27FC236}">
                <a16:creationId xmlns:a16="http://schemas.microsoft.com/office/drawing/2014/main" id="{E50FFF13-40EA-E895-1189-908B16FDAE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530AE80-175E-7AD2-7CDB-766B13AE97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CC9077-C512-4AD9-9487-B48C602205FF}" type="slidenum">
              <a:rPr lang="en-GB" smtClean="0"/>
              <a:t>‹#›</a:t>
            </a:fld>
            <a:endParaRPr lang="en-GB"/>
          </a:p>
        </p:txBody>
      </p:sp>
    </p:spTree>
    <p:extLst>
      <p:ext uri="{BB962C8B-B14F-4D97-AF65-F5344CB8AC3E}">
        <p14:creationId xmlns:p14="http://schemas.microsoft.com/office/powerpoint/2010/main" val="397556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00E06ADD-C2F7-955F-D43A-3CC98D26416F}"/>
              </a:ext>
            </a:extLst>
          </p:cNvPr>
          <p:cNvPicPr>
            <a:picLocks noChangeAspect="1"/>
          </p:cNvPicPr>
          <p:nvPr/>
        </p:nvPicPr>
        <p:blipFill>
          <a:blip r:embed="rId2"/>
          <a:srcRect t="39364"/>
          <a:stretch/>
        </p:blipFill>
        <p:spPr>
          <a:xfrm>
            <a:off x="20" y="2903220"/>
            <a:ext cx="12191980" cy="3970318"/>
          </a:xfrm>
          <a:prstGeom prst="rect">
            <a:avLst/>
          </a:prstGeom>
        </p:spPr>
      </p:pic>
      <p:sp>
        <p:nvSpPr>
          <p:cNvPr id="7" name="Rectangle 6">
            <a:extLst>
              <a:ext uri="{FF2B5EF4-FFF2-40B4-BE49-F238E27FC236}">
                <a16:creationId xmlns:a16="http://schemas.microsoft.com/office/drawing/2014/main" id="{31BCF0F6-B3A2-9C79-0E55-029E394BB235}"/>
              </a:ext>
            </a:extLst>
          </p:cNvPr>
          <p:cNvSpPr/>
          <p:nvPr/>
        </p:nvSpPr>
        <p:spPr>
          <a:xfrm>
            <a:off x="2945033" y="13876"/>
            <a:ext cx="6202837" cy="584775"/>
          </a:xfrm>
          <a:prstGeom prst="rect">
            <a:avLst/>
          </a:prstGeom>
          <a:noFill/>
        </p:spPr>
        <p:txBody>
          <a:bodyPr wrap="square" lIns="91440" tIns="45720" rIns="91440" bIns="45720">
            <a:spAutoFit/>
          </a:bodyPr>
          <a:lstStyle/>
          <a:p>
            <a:pPr algn="ctr"/>
            <a:r>
              <a:rPr lang="en-US" sz="3200" b="0" cap="none" spc="0" dirty="0">
                <a:ln w="0"/>
                <a:solidFill>
                  <a:srgbClr val="0070C0"/>
                </a:solidFill>
                <a:effectLst>
                  <a:outerShdw blurRad="38100" dist="19050" dir="2700000" algn="tl" rotWithShape="0">
                    <a:schemeClr val="dk1">
                      <a:alpha val="40000"/>
                    </a:schemeClr>
                  </a:outerShdw>
                </a:effectLst>
              </a:rPr>
              <a:t>Year 4 Spring 2 Newsletter </a:t>
            </a:r>
            <a:endParaRPr lang="en-GB" sz="3200" b="0" cap="none" spc="0" dirty="0">
              <a:ln w="0"/>
              <a:solidFill>
                <a:srgbClr val="0070C0"/>
              </a:solidFill>
              <a:effectLst>
                <a:outerShdw blurRad="38100" dist="19050" dir="2700000" algn="tl" rotWithShape="0">
                  <a:schemeClr val="dk1">
                    <a:alpha val="40000"/>
                  </a:schemeClr>
                </a:outerShdw>
              </a:effectLst>
            </a:endParaRPr>
          </a:p>
        </p:txBody>
      </p:sp>
      <p:sp>
        <p:nvSpPr>
          <p:cNvPr id="9" name="TextBox 8">
            <a:extLst>
              <a:ext uri="{FF2B5EF4-FFF2-40B4-BE49-F238E27FC236}">
                <a16:creationId xmlns:a16="http://schemas.microsoft.com/office/drawing/2014/main" id="{ABF5FA26-65F6-AB4E-0CD2-73A9732BA16A}"/>
              </a:ext>
            </a:extLst>
          </p:cNvPr>
          <p:cNvSpPr txBox="1"/>
          <p:nvPr/>
        </p:nvSpPr>
        <p:spPr>
          <a:xfrm>
            <a:off x="119148" y="169544"/>
            <a:ext cx="3265497" cy="3970318"/>
          </a:xfrm>
          <a:prstGeom prst="rect">
            <a:avLst/>
          </a:prstGeom>
          <a:noFill/>
          <a:ln w="19050">
            <a:solidFill>
              <a:schemeClr val="accent1"/>
            </a:solidFill>
          </a:ln>
        </p:spPr>
        <p:txBody>
          <a:bodyPr wrap="square">
            <a:spAutoFit/>
          </a:bodyPr>
          <a:lstStyle/>
          <a:p>
            <a:pPr algn="ctr"/>
            <a:r>
              <a:rPr lang="en-US" sz="1400" b="1" i="0" dirty="0">
                <a:solidFill>
                  <a:srgbClr val="242424"/>
                </a:solidFill>
                <a:effectLst/>
                <a:latin typeface="Trebuchet MS" panose="020B0603020202020204" pitchFamily="34" charset="0"/>
              </a:rPr>
              <a:t>History:</a:t>
            </a:r>
            <a:r>
              <a:rPr lang="en-US" sz="1400" b="0" i="0" dirty="0">
                <a:solidFill>
                  <a:srgbClr val="242424"/>
                </a:solidFill>
                <a:effectLst/>
                <a:latin typeface="Trebuchet MS" panose="020B0603020202020204" pitchFamily="34" charset="0"/>
              </a:rPr>
              <a:t> This term, we will be exploring the fascinating early Islamic civilization. Our focus will be on the rise of Baghdad and its significance in the world. The children will learn about the cultural, scientific, and economic contributions of this great city and its impact on the world.</a:t>
            </a:r>
          </a:p>
          <a:p>
            <a:pPr algn="ctr"/>
            <a:r>
              <a:rPr lang="en-US" sz="1400" b="0" i="0" dirty="0">
                <a:solidFill>
                  <a:srgbClr val="000000"/>
                </a:solidFill>
                <a:effectLst/>
                <a:latin typeface="Trebuchet MS" panose="020B0603020202020204" pitchFamily="34" charset="0"/>
              </a:rPr>
              <a:t>Throughout the unit, the children will use source material to compare and contrast what life was like in Baghdad to London and the differences in gender roles in this </a:t>
            </a:r>
            <a:r>
              <a:rPr lang="en-US" sz="1400" dirty="0">
                <a:solidFill>
                  <a:srgbClr val="000000"/>
                </a:solidFill>
                <a:latin typeface="Trebuchet MS" panose="020B0603020202020204" pitchFamily="34" charset="0"/>
              </a:rPr>
              <a:t>time</a:t>
            </a:r>
            <a:r>
              <a:rPr lang="en-US" sz="1400" b="0" i="0" dirty="0">
                <a:solidFill>
                  <a:srgbClr val="000000"/>
                </a:solidFill>
                <a:effectLst/>
                <a:latin typeface="Trebuchet MS" panose="020B0603020202020204" pitchFamily="34" charset="0"/>
              </a:rPr>
              <a:t>. They will also explore the cause and effects of key events that occurred during this period. Finally, they will conclude the unit by critically evaluating the significance of this period in time</a:t>
            </a:r>
            <a:r>
              <a:rPr lang="en-US" sz="1400" b="0" i="0" dirty="0">
                <a:solidFill>
                  <a:srgbClr val="000000"/>
                </a:solidFill>
                <a:effectLst/>
                <a:latin typeface="Seaford" panose="020F0502020204030204" pitchFamily="2" charset="0"/>
              </a:rPr>
              <a:t>.</a:t>
            </a:r>
            <a:endParaRPr lang="en-GB" sz="1400" dirty="0">
              <a:latin typeface="Seaford" panose="020F0502020204030204" pitchFamily="2" charset="0"/>
            </a:endParaRPr>
          </a:p>
        </p:txBody>
      </p:sp>
      <p:pic>
        <p:nvPicPr>
          <p:cNvPr id="12" name="Picture 11">
            <a:extLst>
              <a:ext uri="{FF2B5EF4-FFF2-40B4-BE49-F238E27FC236}">
                <a16:creationId xmlns:a16="http://schemas.microsoft.com/office/drawing/2014/main" id="{663FEABB-F006-2A80-60E2-C67BB70A0A77}"/>
              </a:ext>
            </a:extLst>
          </p:cNvPr>
          <p:cNvPicPr>
            <a:picLocks noChangeAspect="1"/>
          </p:cNvPicPr>
          <p:nvPr/>
        </p:nvPicPr>
        <p:blipFill>
          <a:blip r:embed="rId3"/>
          <a:stretch>
            <a:fillRect/>
          </a:stretch>
        </p:blipFill>
        <p:spPr>
          <a:xfrm>
            <a:off x="668739" y="4170939"/>
            <a:ext cx="2218243" cy="1209951"/>
          </a:xfrm>
          <a:prstGeom prst="rect">
            <a:avLst/>
          </a:prstGeom>
        </p:spPr>
      </p:pic>
      <p:sp>
        <p:nvSpPr>
          <p:cNvPr id="14" name="TextBox 13">
            <a:extLst>
              <a:ext uri="{FF2B5EF4-FFF2-40B4-BE49-F238E27FC236}">
                <a16:creationId xmlns:a16="http://schemas.microsoft.com/office/drawing/2014/main" id="{F2DA1DA3-E83D-8885-310E-0BF02FC37985}"/>
              </a:ext>
            </a:extLst>
          </p:cNvPr>
          <p:cNvSpPr txBox="1"/>
          <p:nvPr/>
        </p:nvSpPr>
        <p:spPr>
          <a:xfrm>
            <a:off x="8592158" y="227480"/>
            <a:ext cx="3265497" cy="2246769"/>
          </a:xfrm>
          <a:prstGeom prst="rect">
            <a:avLst/>
          </a:prstGeom>
          <a:noFill/>
          <a:ln w="19050">
            <a:solidFill>
              <a:srgbClr val="00B050"/>
            </a:solidFill>
          </a:ln>
        </p:spPr>
        <p:txBody>
          <a:bodyPr wrap="square">
            <a:spAutoFit/>
          </a:bodyPr>
          <a:lstStyle/>
          <a:p>
            <a:pPr algn="ctr"/>
            <a:r>
              <a:rPr lang="en-US" sz="1400" b="1" i="0" dirty="0">
                <a:solidFill>
                  <a:srgbClr val="242424"/>
                </a:solidFill>
                <a:effectLst/>
                <a:latin typeface="Trebuchet MS" panose="020B0603020202020204" pitchFamily="34" charset="0"/>
              </a:rPr>
              <a:t>Maths:</a:t>
            </a:r>
            <a:r>
              <a:rPr lang="en-US" sz="1400" b="0" i="0" dirty="0">
                <a:solidFill>
                  <a:srgbClr val="242424"/>
                </a:solidFill>
                <a:effectLst/>
                <a:latin typeface="Trebuchet MS" panose="020B0603020202020204" pitchFamily="34" charset="0"/>
              </a:rPr>
              <a:t> As we gear up for the multiplication check in June, there will be a strong emphasis on times tables. Any practice at home would be greatly appreciated to support your child's learning. Additionally, the children will apply their mathematical skills to calculate perimeter and solve various problems using a range of mathematical knowledge.</a:t>
            </a:r>
          </a:p>
        </p:txBody>
      </p:sp>
      <p:sp>
        <p:nvSpPr>
          <p:cNvPr id="16" name="TextBox 15">
            <a:extLst>
              <a:ext uri="{FF2B5EF4-FFF2-40B4-BE49-F238E27FC236}">
                <a16:creationId xmlns:a16="http://schemas.microsoft.com/office/drawing/2014/main" id="{7E334B99-6605-FF7F-0551-2E96BF9E5401}"/>
              </a:ext>
            </a:extLst>
          </p:cNvPr>
          <p:cNvSpPr txBox="1"/>
          <p:nvPr/>
        </p:nvSpPr>
        <p:spPr>
          <a:xfrm>
            <a:off x="3472377" y="701915"/>
            <a:ext cx="2744686" cy="2677656"/>
          </a:xfrm>
          <a:prstGeom prst="rect">
            <a:avLst/>
          </a:prstGeom>
          <a:noFill/>
          <a:ln w="19050">
            <a:solidFill>
              <a:srgbClr val="FF0000"/>
            </a:solidFill>
          </a:ln>
        </p:spPr>
        <p:txBody>
          <a:bodyPr wrap="square">
            <a:spAutoFit/>
          </a:bodyPr>
          <a:lstStyle/>
          <a:p>
            <a:pPr algn="ctr"/>
            <a:r>
              <a:rPr lang="en-US" sz="1400" b="1" i="0" dirty="0">
                <a:solidFill>
                  <a:srgbClr val="242424"/>
                </a:solidFill>
                <a:effectLst/>
                <a:latin typeface="Trebuchet MS" panose="020B0603020202020204" pitchFamily="34" charset="0"/>
              </a:rPr>
              <a:t>English:</a:t>
            </a:r>
            <a:r>
              <a:rPr lang="en-US" sz="1400" b="0" i="0" dirty="0">
                <a:solidFill>
                  <a:srgbClr val="242424"/>
                </a:solidFill>
                <a:effectLst/>
                <a:latin typeface="Trebuchet MS" panose="020B0603020202020204" pitchFamily="34" charset="0"/>
              </a:rPr>
              <a:t> In English, we will be reading the text </a:t>
            </a:r>
            <a:r>
              <a:rPr lang="en-US" sz="1400" b="0" i="1" dirty="0">
                <a:solidFill>
                  <a:srgbClr val="242424"/>
                </a:solidFill>
                <a:effectLst/>
                <a:latin typeface="Trebuchet MS" panose="020B0603020202020204" pitchFamily="34" charset="0"/>
              </a:rPr>
              <a:t>The Golden Horsemen of Baghdad</a:t>
            </a:r>
            <a:r>
              <a:rPr lang="en-US" sz="1400" b="0" i="0" dirty="0">
                <a:solidFill>
                  <a:srgbClr val="242424"/>
                </a:solidFill>
                <a:effectLst/>
                <a:latin typeface="Trebuchet MS" panose="020B0603020202020204" pitchFamily="34" charset="0"/>
              </a:rPr>
              <a:t>. This story will allow the children to draw on their historical knowledge to write their own adventure stories. We will also be working on securing their knowledge of commas and encouraging them to use higher-order language choices in their writing.</a:t>
            </a:r>
            <a:endParaRPr lang="en-GB" sz="1400" dirty="0">
              <a:latin typeface="Trebuchet MS" panose="020B0603020202020204" pitchFamily="34" charset="0"/>
            </a:endParaRPr>
          </a:p>
        </p:txBody>
      </p:sp>
      <p:pic>
        <p:nvPicPr>
          <p:cNvPr id="18" name="Picture 17">
            <a:extLst>
              <a:ext uri="{FF2B5EF4-FFF2-40B4-BE49-F238E27FC236}">
                <a16:creationId xmlns:a16="http://schemas.microsoft.com/office/drawing/2014/main" id="{A83EE0E2-B916-8A88-3825-D66EB32CB527}"/>
              </a:ext>
            </a:extLst>
          </p:cNvPr>
          <p:cNvPicPr>
            <a:picLocks noChangeAspect="1"/>
          </p:cNvPicPr>
          <p:nvPr/>
        </p:nvPicPr>
        <p:blipFill>
          <a:blip r:embed="rId4"/>
          <a:stretch>
            <a:fillRect/>
          </a:stretch>
        </p:blipFill>
        <p:spPr>
          <a:xfrm>
            <a:off x="3502269" y="3530555"/>
            <a:ext cx="680065" cy="1169550"/>
          </a:xfrm>
          <a:prstGeom prst="rect">
            <a:avLst/>
          </a:prstGeom>
        </p:spPr>
      </p:pic>
      <p:sp>
        <p:nvSpPr>
          <p:cNvPr id="21" name="TextBox 20">
            <a:extLst>
              <a:ext uri="{FF2B5EF4-FFF2-40B4-BE49-F238E27FC236}">
                <a16:creationId xmlns:a16="http://schemas.microsoft.com/office/drawing/2014/main" id="{61194A3C-5E4A-39CB-3DDB-C5A92A15334B}"/>
              </a:ext>
            </a:extLst>
          </p:cNvPr>
          <p:cNvSpPr txBox="1"/>
          <p:nvPr/>
        </p:nvSpPr>
        <p:spPr>
          <a:xfrm>
            <a:off x="6536814" y="569046"/>
            <a:ext cx="1722523" cy="3108543"/>
          </a:xfrm>
          <a:prstGeom prst="rect">
            <a:avLst/>
          </a:prstGeom>
          <a:noFill/>
          <a:ln w="19050">
            <a:solidFill>
              <a:srgbClr val="FFFF00"/>
            </a:solidFill>
          </a:ln>
        </p:spPr>
        <p:txBody>
          <a:bodyPr wrap="square">
            <a:spAutoFit/>
          </a:bodyPr>
          <a:lstStyle/>
          <a:p>
            <a:pPr algn="ctr"/>
            <a:r>
              <a:rPr lang="en-US" sz="1400" b="1" dirty="0">
                <a:solidFill>
                  <a:srgbClr val="242424"/>
                </a:solidFill>
                <a:latin typeface="Trebuchet MS" panose="020B0603020202020204" pitchFamily="34" charset="0"/>
              </a:rPr>
              <a:t>PE</a:t>
            </a:r>
            <a:r>
              <a:rPr lang="en-US" sz="1400" b="1" i="0" dirty="0">
                <a:solidFill>
                  <a:srgbClr val="242424"/>
                </a:solidFill>
                <a:effectLst/>
                <a:latin typeface="Trebuchet MS" panose="020B0603020202020204" pitchFamily="34" charset="0"/>
              </a:rPr>
              <a:t>: </a:t>
            </a:r>
            <a:r>
              <a:rPr lang="en-US" sz="1400" i="0" dirty="0">
                <a:solidFill>
                  <a:srgbClr val="242424"/>
                </a:solidFill>
                <a:effectLst/>
                <a:latin typeface="Trebuchet MS" panose="020B0603020202020204" pitchFamily="34" charset="0"/>
              </a:rPr>
              <a:t>In PE, we are focusing on ball skills, particularly linked to the game of football.</a:t>
            </a:r>
          </a:p>
          <a:p>
            <a:pPr algn="ctr"/>
            <a:r>
              <a:rPr lang="en-US" sz="1400" dirty="0">
                <a:solidFill>
                  <a:srgbClr val="242424"/>
                </a:solidFill>
                <a:latin typeface="Trebuchet MS" panose="020B0603020202020204" pitchFamily="34" charset="0"/>
              </a:rPr>
              <a:t>In addition, we will be swimming every Tuesday! </a:t>
            </a:r>
            <a:br>
              <a:rPr lang="en-US" sz="1400" dirty="0">
                <a:solidFill>
                  <a:srgbClr val="242424"/>
                </a:solidFill>
                <a:latin typeface="Trebuchet MS" panose="020B0603020202020204" pitchFamily="34" charset="0"/>
              </a:rPr>
            </a:br>
            <a:r>
              <a:rPr lang="en-US" sz="1400" dirty="0">
                <a:solidFill>
                  <a:srgbClr val="242424"/>
                </a:solidFill>
                <a:latin typeface="Trebuchet MS" panose="020B0603020202020204" pitchFamily="34" charset="0"/>
              </a:rPr>
              <a:t>The children are very excited about this, and we can’t wait to show off some certificates. </a:t>
            </a:r>
            <a:r>
              <a:rPr lang="en-US" sz="1400" i="0" dirty="0">
                <a:solidFill>
                  <a:srgbClr val="242424"/>
                </a:solidFill>
                <a:effectLst/>
                <a:latin typeface="Trebuchet MS" panose="020B0603020202020204" pitchFamily="34" charset="0"/>
              </a:rPr>
              <a:t> </a:t>
            </a:r>
            <a:endParaRPr lang="en-GB" sz="1400" dirty="0">
              <a:latin typeface="Trebuchet MS" panose="020B0603020202020204" pitchFamily="34" charset="0"/>
            </a:endParaRPr>
          </a:p>
        </p:txBody>
      </p:sp>
      <p:sp>
        <p:nvSpPr>
          <p:cNvPr id="22" name="TextBox 21">
            <a:extLst>
              <a:ext uri="{FF2B5EF4-FFF2-40B4-BE49-F238E27FC236}">
                <a16:creationId xmlns:a16="http://schemas.microsoft.com/office/drawing/2014/main" id="{4209EFDB-73D6-DB9E-7A67-7F174EBBF012}"/>
              </a:ext>
            </a:extLst>
          </p:cNvPr>
          <p:cNvSpPr txBox="1"/>
          <p:nvPr/>
        </p:nvSpPr>
        <p:spPr>
          <a:xfrm>
            <a:off x="8579088" y="2649630"/>
            <a:ext cx="3278567" cy="1600438"/>
          </a:xfrm>
          <a:prstGeom prst="rect">
            <a:avLst/>
          </a:prstGeom>
          <a:noFill/>
          <a:ln w="19050">
            <a:solidFill>
              <a:schemeClr val="accent5">
                <a:lumMod val="60000"/>
                <a:lumOff val="40000"/>
              </a:schemeClr>
            </a:solidFill>
          </a:ln>
        </p:spPr>
        <p:txBody>
          <a:bodyPr wrap="square">
            <a:spAutoFit/>
          </a:bodyPr>
          <a:lstStyle/>
          <a:p>
            <a:pPr algn="ctr"/>
            <a:r>
              <a:rPr lang="en-US" sz="1400" b="1" dirty="0">
                <a:solidFill>
                  <a:srgbClr val="242424"/>
                </a:solidFill>
                <a:latin typeface="Trebuchet MS" panose="020B0603020202020204" pitchFamily="34" charset="0"/>
              </a:rPr>
              <a:t>RE</a:t>
            </a:r>
            <a:r>
              <a:rPr lang="en-US" sz="1400" b="1" i="0" dirty="0">
                <a:solidFill>
                  <a:srgbClr val="242424"/>
                </a:solidFill>
                <a:effectLst/>
                <a:latin typeface="Trebuchet MS" panose="020B0603020202020204" pitchFamily="34" charset="0"/>
              </a:rPr>
              <a:t>: </a:t>
            </a:r>
            <a:r>
              <a:rPr lang="en-US" sz="1400" i="0" dirty="0">
                <a:solidFill>
                  <a:srgbClr val="242424"/>
                </a:solidFill>
                <a:effectLst/>
                <a:latin typeface="Trebuchet MS" panose="020B0603020202020204" pitchFamily="34" charset="0"/>
              </a:rPr>
              <a:t>In RE, we are exploring the topic of Eucharist as many of our children are preparing for the sacrament of the first Holy communion. In addition, we will be emersed into the Easter story and Lent. We will be considering how we can be self disciplined like Jesus. </a:t>
            </a:r>
            <a:endParaRPr lang="en-GB" sz="1400" dirty="0">
              <a:latin typeface="Trebuchet MS" panose="020B0603020202020204" pitchFamily="34" charset="0"/>
            </a:endParaRPr>
          </a:p>
        </p:txBody>
      </p:sp>
      <p:sp>
        <p:nvSpPr>
          <p:cNvPr id="23" name="TextBox 22">
            <a:extLst>
              <a:ext uri="{FF2B5EF4-FFF2-40B4-BE49-F238E27FC236}">
                <a16:creationId xmlns:a16="http://schemas.microsoft.com/office/drawing/2014/main" id="{716C4486-2142-3A6D-ED3F-6C4BDB9B9C66}"/>
              </a:ext>
            </a:extLst>
          </p:cNvPr>
          <p:cNvSpPr txBox="1"/>
          <p:nvPr/>
        </p:nvSpPr>
        <p:spPr>
          <a:xfrm>
            <a:off x="4299958" y="3478430"/>
            <a:ext cx="2056926" cy="1169551"/>
          </a:xfrm>
          <a:prstGeom prst="rect">
            <a:avLst/>
          </a:prstGeom>
          <a:noFill/>
          <a:ln w="19050">
            <a:solidFill>
              <a:srgbClr val="FFC000"/>
            </a:solidFill>
          </a:ln>
        </p:spPr>
        <p:txBody>
          <a:bodyPr wrap="square">
            <a:spAutoFit/>
          </a:bodyPr>
          <a:lstStyle/>
          <a:p>
            <a:pPr algn="ctr"/>
            <a:r>
              <a:rPr lang="en-US" sz="1400" b="1" i="0" dirty="0">
                <a:solidFill>
                  <a:srgbClr val="242424"/>
                </a:solidFill>
                <a:effectLst/>
                <a:latin typeface="Trebuchet MS" panose="020B0603020202020204" pitchFamily="34" charset="0"/>
              </a:rPr>
              <a:t>DT: </a:t>
            </a:r>
            <a:r>
              <a:rPr lang="en-US" sz="1400" dirty="0">
                <a:solidFill>
                  <a:srgbClr val="242424"/>
                </a:solidFill>
                <a:latin typeface="Trebuchet MS" panose="020B0603020202020204" pitchFamily="34" charset="0"/>
              </a:rPr>
              <a:t>We will be experimenting with moving mechanisms to create an Easter card. Watch this space…</a:t>
            </a:r>
            <a:endParaRPr lang="en-GB" sz="1400" dirty="0">
              <a:latin typeface="Trebuchet MS" panose="020B0603020202020204" pitchFamily="34" charset="0"/>
            </a:endParaRPr>
          </a:p>
        </p:txBody>
      </p:sp>
      <p:sp>
        <p:nvSpPr>
          <p:cNvPr id="24" name="TextBox 23">
            <a:extLst>
              <a:ext uri="{FF2B5EF4-FFF2-40B4-BE49-F238E27FC236}">
                <a16:creationId xmlns:a16="http://schemas.microsoft.com/office/drawing/2014/main" id="{FF49661F-9312-6694-DE4D-B7D1BB9D2793}"/>
              </a:ext>
            </a:extLst>
          </p:cNvPr>
          <p:cNvSpPr txBox="1"/>
          <p:nvPr/>
        </p:nvSpPr>
        <p:spPr>
          <a:xfrm>
            <a:off x="8585622" y="4314532"/>
            <a:ext cx="3278567" cy="1169551"/>
          </a:xfrm>
          <a:prstGeom prst="rect">
            <a:avLst/>
          </a:prstGeom>
          <a:noFill/>
          <a:ln w="19050">
            <a:solidFill>
              <a:schemeClr val="bg2">
                <a:lumMod val="50000"/>
              </a:schemeClr>
            </a:solidFill>
          </a:ln>
        </p:spPr>
        <p:txBody>
          <a:bodyPr wrap="square">
            <a:spAutoFit/>
          </a:bodyPr>
          <a:lstStyle/>
          <a:p>
            <a:pPr algn="ctr"/>
            <a:r>
              <a:rPr lang="en-US" sz="1400" b="1" i="0" dirty="0">
                <a:solidFill>
                  <a:srgbClr val="242424"/>
                </a:solidFill>
                <a:effectLst/>
                <a:latin typeface="Trebuchet MS" panose="020B0603020202020204" pitchFamily="34" charset="0"/>
              </a:rPr>
              <a:t>Science: </a:t>
            </a:r>
            <a:r>
              <a:rPr lang="en-US" sz="1400" i="0" dirty="0">
                <a:solidFill>
                  <a:srgbClr val="242424"/>
                </a:solidFill>
                <a:effectLst/>
                <a:latin typeface="Trebuchet MS" panose="020B0603020202020204" pitchFamily="34" charset="0"/>
              </a:rPr>
              <a:t>In Science, we will be learning about states of matter  - solids, liquids and gasses. The children will investigate and record questioning the world around them. </a:t>
            </a:r>
            <a:endParaRPr lang="en-GB" sz="1400" dirty="0">
              <a:latin typeface="Trebuchet MS" panose="020B0603020202020204" pitchFamily="34" charset="0"/>
            </a:endParaRPr>
          </a:p>
        </p:txBody>
      </p:sp>
      <p:sp>
        <p:nvSpPr>
          <p:cNvPr id="25" name="TextBox 24">
            <a:extLst>
              <a:ext uri="{FF2B5EF4-FFF2-40B4-BE49-F238E27FC236}">
                <a16:creationId xmlns:a16="http://schemas.microsoft.com/office/drawing/2014/main" id="{687E511E-2994-57F5-9FDB-8B015AA883E4}"/>
              </a:ext>
            </a:extLst>
          </p:cNvPr>
          <p:cNvSpPr txBox="1"/>
          <p:nvPr/>
        </p:nvSpPr>
        <p:spPr>
          <a:xfrm>
            <a:off x="6452739" y="3729756"/>
            <a:ext cx="2037027" cy="1169551"/>
          </a:xfrm>
          <a:prstGeom prst="rect">
            <a:avLst/>
          </a:prstGeom>
          <a:noFill/>
          <a:ln w="19050">
            <a:solidFill>
              <a:schemeClr val="tx2">
                <a:lumMod val="50000"/>
                <a:lumOff val="50000"/>
              </a:schemeClr>
            </a:solidFill>
          </a:ln>
        </p:spPr>
        <p:txBody>
          <a:bodyPr wrap="square">
            <a:spAutoFit/>
          </a:bodyPr>
          <a:lstStyle/>
          <a:p>
            <a:pPr algn="ctr"/>
            <a:r>
              <a:rPr lang="en-US" sz="1400" b="1" i="0" dirty="0">
                <a:solidFill>
                  <a:srgbClr val="242424"/>
                </a:solidFill>
                <a:effectLst/>
                <a:latin typeface="Trebuchet MS" panose="020B0603020202020204" pitchFamily="34" charset="0"/>
              </a:rPr>
              <a:t>Computing: </a:t>
            </a:r>
            <a:r>
              <a:rPr lang="en-US" sz="1400" i="0" dirty="0">
                <a:solidFill>
                  <a:srgbClr val="242424"/>
                </a:solidFill>
                <a:effectLst/>
                <a:latin typeface="Trebuchet MS" panose="020B0603020202020204" pitchFamily="34" charset="0"/>
              </a:rPr>
              <a:t>We will be exploring photo editing as well as embedding internet safety skills.  </a:t>
            </a:r>
            <a:endParaRPr lang="en-GB" sz="1400" dirty="0">
              <a:latin typeface="Trebuchet MS" panose="020B0603020202020204" pitchFamily="34" charset="0"/>
            </a:endParaRPr>
          </a:p>
        </p:txBody>
      </p:sp>
    </p:spTree>
    <p:extLst>
      <p:ext uri="{BB962C8B-B14F-4D97-AF65-F5344CB8AC3E}">
        <p14:creationId xmlns:p14="http://schemas.microsoft.com/office/powerpoint/2010/main" val="1397548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7726C728702E41991491F5580F44EA" ma:contentTypeVersion="10" ma:contentTypeDescription="Create a new document." ma:contentTypeScope="" ma:versionID="6e026ca13453939f7b036bc83fcdb4cb">
  <xsd:schema xmlns:xsd="http://www.w3.org/2001/XMLSchema" xmlns:xs="http://www.w3.org/2001/XMLSchema" xmlns:p="http://schemas.microsoft.com/office/2006/metadata/properties" xmlns:ns3="2fc9f80d-0b31-4be0-b1b4-1366f56a5d30" targetNamespace="http://schemas.microsoft.com/office/2006/metadata/properties" ma:root="true" ma:fieldsID="3fe247a1b6663160967930377b3707f1" ns3:_="">
    <xsd:import namespace="2fc9f80d-0b31-4be0-b1b4-1366f56a5d30"/>
    <xsd:element name="properties">
      <xsd:complexType>
        <xsd:sequence>
          <xsd:element name="documentManagement">
            <xsd:complexType>
              <xsd:all>
                <xsd:element ref="ns3:MediaServiceDateTaken" minOccurs="0"/>
                <xsd:element ref="ns3:_activity"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c9f80d-0b31-4be0-b1b4-1366f56a5d30"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fc9f80d-0b31-4be0-b1b4-1366f56a5d30" xsi:nil="true"/>
  </documentManagement>
</p:properties>
</file>

<file path=customXml/itemProps1.xml><?xml version="1.0" encoding="utf-8"?>
<ds:datastoreItem xmlns:ds="http://schemas.openxmlformats.org/officeDocument/2006/customXml" ds:itemID="{CAFC9B82-9612-433E-ABE8-02E7D70610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c9f80d-0b31-4be0-b1b4-1366f56a5d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B0D8EA-7A53-445A-A332-9D782C366F98}">
  <ds:schemaRefs>
    <ds:schemaRef ds:uri="http://schemas.microsoft.com/sharepoint/v3/contenttype/forms"/>
  </ds:schemaRefs>
</ds:datastoreItem>
</file>

<file path=customXml/itemProps3.xml><?xml version="1.0" encoding="utf-8"?>
<ds:datastoreItem xmlns:ds="http://schemas.openxmlformats.org/officeDocument/2006/customXml" ds:itemID="{01B813DF-E5C1-4F0C-A57B-E701CF2C5412}">
  <ds:schemaRefs>
    <ds:schemaRef ds:uri="http://schemas.microsoft.com/office/infopath/2007/PartnerControls"/>
    <ds:schemaRef ds:uri="http://www.w3.org/XML/1998/namespace"/>
    <ds:schemaRef ds:uri="http://purl.org/dc/elements/1.1/"/>
    <ds:schemaRef ds:uri="http://schemas.microsoft.com/office/2006/documentManagement/types"/>
    <ds:schemaRef ds:uri="http://schemas.microsoft.com/office/2006/metadata/properties"/>
    <ds:schemaRef ds:uri="2fc9f80d-0b31-4be0-b1b4-1366f56a5d30"/>
    <ds:schemaRef ds:uri="http://purl.org/dc/term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45</TotalTime>
  <Words>417</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Seaford</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Victoria Stewart</dc:creator>
  <cp:lastModifiedBy>Victoria Stewart</cp:lastModifiedBy>
  <cp:revision>1</cp:revision>
  <dcterms:created xsi:type="dcterms:W3CDTF">2025-03-05T06:22:14Z</dcterms:created>
  <dcterms:modified xsi:type="dcterms:W3CDTF">2025-03-05T07:07:57Z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0x010100F57726C728702E41991491F5580F44EA</vt:lpwstr>
  </property>
</Properties>
</file>