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0" r:id="rId4"/>
  </p:sldMasterIdLst>
  <p:notesMasterIdLst>
    <p:notesMasterId r:id="rId40"/>
  </p:notesMasterIdLst>
  <p:sldIdLst>
    <p:sldId id="262" r:id="rId5"/>
    <p:sldId id="274" r:id="rId6"/>
    <p:sldId id="275" r:id="rId7"/>
    <p:sldId id="331" r:id="rId8"/>
    <p:sldId id="319" r:id="rId9"/>
    <p:sldId id="333" r:id="rId10"/>
    <p:sldId id="322" r:id="rId11"/>
    <p:sldId id="334" r:id="rId12"/>
    <p:sldId id="266" r:id="rId13"/>
    <p:sldId id="345" r:id="rId14"/>
    <p:sldId id="299" r:id="rId15"/>
    <p:sldId id="303" r:id="rId16"/>
    <p:sldId id="304" r:id="rId17"/>
    <p:sldId id="343" r:id="rId18"/>
    <p:sldId id="301" r:id="rId19"/>
    <p:sldId id="302" r:id="rId20"/>
    <p:sldId id="267" r:id="rId21"/>
    <p:sldId id="279" r:id="rId22"/>
    <p:sldId id="308" r:id="rId23"/>
    <p:sldId id="293" r:id="rId24"/>
    <p:sldId id="294" r:id="rId25"/>
    <p:sldId id="286" r:id="rId26"/>
    <p:sldId id="335" r:id="rId27"/>
    <p:sldId id="344" r:id="rId28"/>
    <p:sldId id="318" r:id="rId29"/>
    <p:sldId id="336" r:id="rId30"/>
    <p:sldId id="325" r:id="rId31"/>
    <p:sldId id="337" r:id="rId32"/>
    <p:sldId id="338" r:id="rId33"/>
    <p:sldId id="292" r:id="rId34"/>
    <p:sldId id="288" r:id="rId35"/>
    <p:sldId id="289" r:id="rId36"/>
    <p:sldId id="342" r:id="rId37"/>
    <p:sldId id="327" r:id="rId38"/>
    <p:sldId id="329" r:id="rId39"/>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99"/>
    <a:srgbClr val="15243C"/>
    <a:srgbClr val="F4BF39"/>
    <a:srgbClr val="2EBAE2"/>
    <a:srgbClr val="DC8031"/>
    <a:srgbClr val="D4DAFF"/>
    <a:srgbClr val="7484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27EBCB-9033-B1C5-E68B-9E3C1E8439B4}" v="135" dt="2025-02-19T10:04:33.257"/>
    <p1510:client id="{BA15D8FD-EF73-4E72-8B7A-AB14CE6FE301}" v="360" dt="2025-02-19T10:42:48.7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0" d="100"/>
          <a:sy n="50" d="100"/>
        </p:scale>
        <p:origin x="1838"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041D79-6266-4C44-AC83-61E8EF9CBEC6}" type="datetimeFigureOut">
              <a:rPr lang="en-GB" smtClean="0"/>
              <a:t>19/02/2025</a:t>
            </a:fld>
            <a:endParaRPr lang="en-GB"/>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AF5A77-EE44-4C6E-8CB2-6BF04E9BB1B9}" type="slidenum">
              <a:rPr lang="en-GB" smtClean="0"/>
              <a:t>‹#›</a:t>
            </a:fld>
            <a:endParaRPr lang="en-GB"/>
          </a:p>
        </p:txBody>
      </p:sp>
    </p:spTree>
    <p:extLst>
      <p:ext uri="{BB962C8B-B14F-4D97-AF65-F5344CB8AC3E}">
        <p14:creationId xmlns:p14="http://schemas.microsoft.com/office/powerpoint/2010/main" val="1075838757"/>
      </p:ext>
    </p:extLst>
  </p:cSld>
  <p:clrMap bg1="lt1" tx1="dk1" bg2="lt2" tx2="dk2" accent1="accent1" accent2="accent2" accent3="accent3" accent4="accent4" accent5="accent5" accent6="accent6" hlink="hlink" folHlink="folHlink"/>
  <p:notesStyle>
    <a:lvl1pPr marL="0" algn="l" defTabSz="995507" rtl="0" eaLnBrk="1" latinLnBrk="0" hangingPunct="1">
      <a:defRPr sz="1306" kern="1200">
        <a:solidFill>
          <a:schemeClr val="tx1"/>
        </a:solidFill>
        <a:latin typeface="+mn-lt"/>
        <a:ea typeface="+mn-ea"/>
        <a:cs typeface="+mn-cs"/>
      </a:defRPr>
    </a:lvl1pPr>
    <a:lvl2pPr marL="497754" algn="l" defTabSz="995507" rtl="0" eaLnBrk="1" latinLnBrk="0" hangingPunct="1">
      <a:defRPr sz="1306" kern="1200">
        <a:solidFill>
          <a:schemeClr val="tx1"/>
        </a:solidFill>
        <a:latin typeface="+mn-lt"/>
        <a:ea typeface="+mn-ea"/>
        <a:cs typeface="+mn-cs"/>
      </a:defRPr>
    </a:lvl2pPr>
    <a:lvl3pPr marL="995507" algn="l" defTabSz="995507" rtl="0" eaLnBrk="1" latinLnBrk="0" hangingPunct="1">
      <a:defRPr sz="1306" kern="1200">
        <a:solidFill>
          <a:schemeClr val="tx1"/>
        </a:solidFill>
        <a:latin typeface="+mn-lt"/>
        <a:ea typeface="+mn-ea"/>
        <a:cs typeface="+mn-cs"/>
      </a:defRPr>
    </a:lvl3pPr>
    <a:lvl4pPr marL="1493261" algn="l" defTabSz="995507" rtl="0" eaLnBrk="1" latinLnBrk="0" hangingPunct="1">
      <a:defRPr sz="1306" kern="1200">
        <a:solidFill>
          <a:schemeClr val="tx1"/>
        </a:solidFill>
        <a:latin typeface="+mn-lt"/>
        <a:ea typeface="+mn-ea"/>
        <a:cs typeface="+mn-cs"/>
      </a:defRPr>
    </a:lvl4pPr>
    <a:lvl5pPr marL="1991015" algn="l" defTabSz="995507" rtl="0" eaLnBrk="1" latinLnBrk="0" hangingPunct="1">
      <a:defRPr sz="1306" kern="1200">
        <a:solidFill>
          <a:schemeClr val="tx1"/>
        </a:solidFill>
        <a:latin typeface="+mn-lt"/>
        <a:ea typeface="+mn-ea"/>
        <a:cs typeface="+mn-cs"/>
      </a:defRPr>
    </a:lvl5pPr>
    <a:lvl6pPr marL="2488768" algn="l" defTabSz="995507" rtl="0" eaLnBrk="1" latinLnBrk="0" hangingPunct="1">
      <a:defRPr sz="1306" kern="1200">
        <a:solidFill>
          <a:schemeClr val="tx1"/>
        </a:solidFill>
        <a:latin typeface="+mn-lt"/>
        <a:ea typeface="+mn-ea"/>
        <a:cs typeface="+mn-cs"/>
      </a:defRPr>
    </a:lvl6pPr>
    <a:lvl7pPr marL="2986522" algn="l" defTabSz="995507" rtl="0" eaLnBrk="1" latinLnBrk="0" hangingPunct="1">
      <a:defRPr sz="1306" kern="1200">
        <a:solidFill>
          <a:schemeClr val="tx1"/>
        </a:solidFill>
        <a:latin typeface="+mn-lt"/>
        <a:ea typeface="+mn-ea"/>
        <a:cs typeface="+mn-cs"/>
      </a:defRPr>
    </a:lvl7pPr>
    <a:lvl8pPr marL="3484275" algn="l" defTabSz="995507" rtl="0" eaLnBrk="1" latinLnBrk="0" hangingPunct="1">
      <a:defRPr sz="1306" kern="1200">
        <a:solidFill>
          <a:schemeClr val="tx1"/>
        </a:solidFill>
        <a:latin typeface="+mn-lt"/>
        <a:ea typeface="+mn-ea"/>
        <a:cs typeface="+mn-cs"/>
      </a:defRPr>
    </a:lvl8pPr>
    <a:lvl9pPr marL="3982029" algn="l" defTabSz="995507" rtl="0" eaLnBrk="1" latinLnBrk="0" hangingPunct="1">
      <a:defRPr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2tic4wvo1iusb.cloudfront.net/production/eef-guidance-reports/behaviour/EEF_Improving_behaviour_in_schools_Summary.pdf?v=1707060259"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a:t>FINISHED – VC 20/02/24</a:t>
            </a:r>
          </a:p>
          <a:p>
            <a:endParaRPr lang="en-GB"/>
          </a:p>
        </p:txBody>
      </p:sp>
      <p:sp>
        <p:nvSpPr>
          <p:cNvPr id="4" name="Slide Number Placeholder 3"/>
          <p:cNvSpPr>
            <a:spLocks noGrp="1"/>
          </p:cNvSpPr>
          <p:nvPr>
            <p:ph type="sldNum" sz="quarter" idx="5"/>
          </p:nvPr>
        </p:nvSpPr>
        <p:spPr/>
        <p:txBody>
          <a:bodyPr/>
          <a:lstStyle/>
          <a:p>
            <a:fld id="{03AF5A77-EE44-4C6E-8CB2-6BF04E9BB1B9}" type="slidenum">
              <a:rPr lang="en-GB" smtClean="0"/>
              <a:t>1</a:t>
            </a:fld>
            <a:endParaRPr lang="en-GB"/>
          </a:p>
        </p:txBody>
      </p:sp>
    </p:spTree>
    <p:extLst>
      <p:ext uri="{BB962C8B-B14F-4D97-AF65-F5344CB8AC3E}">
        <p14:creationId xmlns:p14="http://schemas.microsoft.com/office/powerpoint/2010/main" val="1443655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8A5F3-EAAA-B90F-13EB-7F44C8BC4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626921-B131-DEB7-D6B1-406600C503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E45ED-0AE4-E4CB-B665-EDE00F5C8930}"/>
              </a:ext>
            </a:extLst>
          </p:cNvPr>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a:t>FINISHED – VC 20/02/24</a:t>
            </a:r>
          </a:p>
        </p:txBody>
      </p:sp>
      <p:sp>
        <p:nvSpPr>
          <p:cNvPr id="4" name="Slide Number Placeholder 3">
            <a:extLst>
              <a:ext uri="{FF2B5EF4-FFF2-40B4-BE49-F238E27FC236}">
                <a16:creationId xmlns:a16="http://schemas.microsoft.com/office/drawing/2014/main" id="{0C2DFAF3-07E0-A1B7-6323-A84533283025}"/>
              </a:ext>
            </a:extLst>
          </p:cNvPr>
          <p:cNvSpPr>
            <a:spLocks noGrp="1"/>
          </p:cNvSpPr>
          <p:nvPr>
            <p:ph type="sldNum" sz="quarter" idx="5"/>
          </p:nvPr>
        </p:nvSpPr>
        <p:spPr/>
        <p:txBody>
          <a:bodyPr/>
          <a:lstStyle/>
          <a:p>
            <a:fld id="{03AF5A77-EE44-4C6E-8CB2-6BF04E9BB1B9}" type="slidenum">
              <a:rPr lang="en-GB" smtClean="0"/>
              <a:t>10</a:t>
            </a:fld>
            <a:endParaRPr lang="en-GB"/>
          </a:p>
        </p:txBody>
      </p:sp>
    </p:spTree>
    <p:extLst>
      <p:ext uri="{BB962C8B-B14F-4D97-AF65-F5344CB8AC3E}">
        <p14:creationId xmlns:p14="http://schemas.microsoft.com/office/powerpoint/2010/main" val="3988606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11</a:t>
            </a:fld>
            <a:endParaRPr lang="en-GB"/>
          </a:p>
        </p:txBody>
      </p:sp>
    </p:spTree>
    <p:extLst>
      <p:ext uri="{BB962C8B-B14F-4D97-AF65-F5344CB8AC3E}">
        <p14:creationId xmlns:p14="http://schemas.microsoft.com/office/powerpoint/2010/main" val="3343487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200"/>
              <a:t>FINISHED – VC 20/02/24</a:t>
            </a:r>
            <a:endParaRPr lang="en-GB" sz="1300"/>
          </a:p>
        </p:txBody>
      </p:sp>
      <p:sp>
        <p:nvSpPr>
          <p:cNvPr id="4" name="Slide Number Placeholder 3"/>
          <p:cNvSpPr>
            <a:spLocks noGrp="1"/>
          </p:cNvSpPr>
          <p:nvPr>
            <p:ph type="sldNum" sz="quarter" idx="5"/>
          </p:nvPr>
        </p:nvSpPr>
        <p:spPr/>
        <p:txBody>
          <a:bodyPr/>
          <a:lstStyle/>
          <a:p>
            <a:fld id="{03AF5A77-EE44-4C6E-8CB2-6BF04E9BB1B9}" type="slidenum">
              <a:rPr lang="en-GB" smtClean="0"/>
              <a:t>12</a:t>
            </a:fld>
            <a:endParaRPr lang="en-GB"/>
          </a:p>
        </p:txBody>
      </p:sp>
    </p:spTree>
    <p:extLst>
      <p:ext uri="{BB962C8B-B14F-4D97-AF65-F5344CB8AC3E}">
        <p14:creationId xmlns:p14="http://schemas.microsoft.com/office/powerpoint/2010/main" val="3151853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200"/>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13</a:t>
            </a:fld>
            <a:endParaRPr lang="en-GB"/>
          </a:p>
        </p:txBody>
      </p:sp>
    </p:spTree>
    <p:extLst>
      <p:ext uri="{BB962C8B-B14F-4D97-AF65-F5344CB8AC3E}">
        <p14:creationId xmlns:p14="http://schemas.microsoft.com/office/powerpoint/2010/main" val="1383316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15</a:t>
            </a:fld>
            <a:endParaRPr lang="en-GB"/>
          </a:p>
        </p:txBody>
      </p:sp>
    </p:spTree>
    <p:extLst>
      <p:ext uri="{BB962C8B-B14F-4D97-AF65-F5344CB8AC3E}">
        <p14:creationId xmlns:p14="http://schemas.microsoft.com/office/powerpoint/2010/main" val="23661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16</a:t>
            </a:fld>
            <a:endParaRPr lang="en-GB"/>
          </a:p>
        </p:txBody>
      </p:sp>
    </p:spTree>
    <p:extLst>
      <p:ext uri="{BB962C8B-B14F-4D97-AF65-F5344CB8AC3E}">
        <p14:creationId xmlns:p14="http://schemas.microsoft.com/office/powerpoint/2010/main" val="1874110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17</a:t>
            </a:fld>
            <a:endParaRPr lang="en-GB"/>
          </a:p>
        </p:txBody>
      </p:sp>
    </p:spTree>
    <p:extLst>
      <p:ext uri="{BB962C8B-B14F-4D97-AF65-F5344CB8AC3E}">
        <p14:creationId xmlns:p14="http://schemas.microsoft.com/office/powerpoint/2010/main" val="3834502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400"/>
              <a:t>FINISHED – VC 20/02/24</a:t>
            </a:r>
            <a:endParaRPr lang="en-GB" sz="1600"/>
          </a:p>
        </p:txBody>
      </p:sp>
      <p:sp>
        <p:nvSpPr>
          <p:cNvPr id="4" name="Slide Number Placeholder 3"/>
          <p:cNvSpPr>
            <a:spLocks noGrp="1"/>
          </p:cNvSpPr>
          <p:nvPr>
            <p:ph type="sldNum" sz="quarter" idx="5"/>
          </p:nvPr>
        </p:nvSpPr>
        <p:spPr/>
        <p:txBody>
          <a:bodyPr/>
          <a:lstStyle/>
          <a:p>
            <a:fld id="{03AF5A77-EE44-4C6E-8CB2-6BF04E9BB1B9}" type="slidenum">
              <a:rPr lang="en-GB" smtClean="0"/>
              <a:t>18</a:t>
            </a:fld>
            <a:endParaRPr lang="en-GB"/>
          </a:p>
        </p:txBody>
      </p:sp>
    </p:spTree>
    <p:extLst>
      <p:ext uri="{BB962C8B-B14F-4D97-AF65-F5344CB8AC3E}">
        <p14:creationId xmlns:p14="http://schemas.microsoft.com/office/powerpoint/2010/main" val="633464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br>
              <a:rPr lang="en-GB"/>
            </a:br>
            <a:r>
              <a:rPr lang="en-GB"/>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19</a:t>
            </a:fld>
            <a:endParaRPr lang="en-GB"/>
          </a:p>
        </p:txBody>
      </p:sp>
    </p:spTree>
    <p:extLst>
      <p:ext uri="{BB962C8B-B14F-4D97-AF65-F5344CB8AC3E}">
        <p14:creationId xmlns:p14="http://schemas.microsoft.com/office/powerpoint/2010/main" val="3346207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400"/>
              <a:t>FINISHED – VC 20/02/24</a:t>
            </a:r>
            <a:endParaRPr lang="en-GB" sz="1300"/>
          </a:p>
          <a:p>
            <a:pPr marL="0" marR="0" lvl="0" indent="0" algn="l" defTabSz="995507">
              <a:lnSpc>
                <a:spcPct val="100000"/>
              </a:lnSpc>
              <a:spcBef>
                <a:spcPts val="0"/>
              </a:spcBef>
              <a:spcAft>
                <a:spcPts val="0"/>
              </a:spcAft>
              <a:buClrTx/>
              <a:buSzTx/>
              <a:buFontTx/>
              <a:buNone/>
              <a:tabLst/>
              <a:defRPr/>
            </a:pPr>
            <a:r>
              <a:rPr lang="en-GB" sz="1300"/>
              <a:t>Finished</a:t>
            </a:r>
            <a:endParaRPr lang="en-GB"/>
          </a:p>
          <a:p>
            <a:endParaRPr lang="en-GB"/>
          </a:p>
        </p:txBody>
      </p:sp>
      <p:sp>
        <p:nvSpPr>
          <p:cNvPr id="4" name="Slide Number Placeholder 3"/>
          <p:cNvSpPr>
            <a:spLocks noGrp="1"/>
          </p:cNvSpPr>
          <p:nvPr>
            <p:ph type="sldNum" sz="quarter" idx="5"/>
          </p:nvPr>
        </p:nvSpPr>
        <p:spPr/>
        <p:txBody>
          <a:bodyPr/>
          <a:lstStyle/>
          <a:p>
            <a:fld id="{03AF5A77-EE44-4C6E-8CB2-6BF04E9BB1B9}" type="slidenum">
              <a:rPr lang="en-GB" smtClean="0"/>
              <a:t>20</a:t>
            </a:fld>
            <a:endParaRPr lang="en-GB"/>
          </a:p>
        </p:txBody>
      </p:sp>
    </p:spTree>
    <p:extLst>
      <p:ext uri="{BB962C8B-B14F-4D97-AF65-F5344CB8AC3E}">
        <p14:creationId xmlns:p14="http://schemas.microsoft.com/office/powerpoint/2010/main" val="2417052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3AF5A77-EE44-4C6E-8CB2-6BF04E9BB1B9}" type="slidenum">
              <a:rPr lang="en-GB" smtClean="0"/>
              <a:t>2</a:t>
            </a:fld>
            <a:endParaRPr lang="en-GB"/>
          </a:p>
        </p:txBody>
      </p:sp>
    </p:spTree>
    <p:extLst>
      <p:ext uri="{BB962C8B-B14F-4D97-AF65-F5344CB8AC3E}">
        <p14:creationId xmlns:p14="http://schemas.microsoft.com/office/powerpoint/2010/main" val="1089958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200"/>
              <a:t>FINISHED – VC 20/02/24</a:t>
            </a:r>
            <a:endParaRPr lang="en-GB" sz="1200">
              <a:cs typeface="Calibri"/>
            </a:endParaRPr>
          </a:p>
        </p:txBody>
      </p:sp>
      <p:sp>
        <p:nvSpPr>
          <p:cNvPr id="4" name="Slide Number Placeholder 3"/>
          <p:cNvSpPr>
            <a:spLocks noGrp="1"/>
          </p:cNvSpPr>
          <p:nvPr>
            <p:ph type="sldNum" sz="quarter" idx="5"/>
          </p:nvPr>
        </p:nvSpPr>
        <p:spPr/>
        <p:txBody>
          <a:bodyPr/>
          <a:lstStyle/>
          <a:p>
            <a:fld id="{03AF5A77-EE44-4C6E-8CB2-6BF04E9BB1B9}" type="slidenum">
              <a:rPr lang="en-GB" smtClean="0"/>
              <a:t>21</a:t>
            </a:fld>
            <a:endParaRPr lang="en-GB"/>
          </a:p>
        </p:txBody>
      </p:sp>
    </p:spTree>
    <p:extLst>
      <p:ext uri="{BB962C8B-B14F-4D97-AF65-F5344CB8AC3E}">
        <p14:creationId xmlns:p14="http://schemas.microsoft.com/office/powerpoint/2010/main" val="907230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400"/>
              <a:t>FINISHED – VC 21/02/24</a:t>
            </a:r>
            <a:endParaRPr lang="en-GB" sz="1400">
              <a:cs typeface="Calibri"/>
            </a:endParaRPr>
          </a:p>
        </p:txBody>
      </p:sp>
      <p:sp>
        <p:nvSpPr>
          <p:cNvPr id="4" name="Slide Number Placeholder 3"/>
          <p:cNvSpPr>
            <a:spLocks noGrp="1"/>
          </p:cNvSpPr>
          <p:nvPr>
            <p:ph type="sldNum" sz="quarter" idx="5"/>
          </p:nvPr>
        </p:nvSpPr>
        <p:spPr/>
        <p:txBody>
          <a:bodyPr/>
          <a:lstStyle/>
          <a:p>
            <a:fld id="{03AF5A77-EE44-4C6E-8CB2-6BF04E9BB1B9}" type="slidenum">
              <a:rPr lang="en-GB" smtClean="0"/>
              <a:t>22</a:t>
            </a:fld>
            <a:endParaRPr lang="en-GB"/>
          </a:p>
        </p:txBody>
      </p:sp>
    </p:spTree>
    <p:extLst>
      <p:ext uri="{BB962C8B-B14F-4D97-AF65-F5344CB8AC3E}">
        <p14:creationId xmlns:p14="http://schemas.microsoft.com/office/powerpoint/2010/main" val="553831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D6549-DF54-DA2B-7A31-0D82958408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771A5-068F-F020-D874-BB3A88C7C5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4446F9-9AE7-83DA-B0DA-4D5B5C9D4538}"/>
              </a:ext>
            </a:extLst>
          </p:cNvPr>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200"/>
              <a:t>FINISHED – VC 21/02/24</a:t>
            </a:r>
            <a:endParaRPr lang="en-GB" sz="1200">
              <a:cs typeface="Calibri"/>
            </a:endParaRPr>
          </a:p>
        </p:txBody>
      </p:sp>
      <p:sp>
        <p:nvSpPr>
          <p:cNvPr id="4" name="Slide Number Placeholder 3">
            <a:extLst>
              <a:ext uri="{FF2B5EF4-FFF2-40B4-BE49-F238E27FC236}">
                <a16:creationId xmlns:a16="http://schemas.microsoft.com/office/drawing/2014/main" id="{8352ECEF-2A5D-59DE-142D-9B5315C187A9}"/>
              </a:ext>
            </a:extLst>
          </p:cNvPr>
          <p:cNvSpPr>
            <a:spLocks noGrp="1"/>
          </p:cNvSpPr>
          <p:nvPr>
            <p:ph type="sldNum" sz="quarter" idx="5"/>
          </p:nvPr>
        </p:nvSpPr>
        <p:spPr/>
        <p:txBody>
          <a:bodyPr/>
          <a:lstStyle/>
          <a:p>
            <a:fld id="{03AF5A77-EE44-4C6E-8CB2-6BF04E9BB1B9}" type="slidenum">
              <a:rPr lang="en-GB" smtClean="0"/>
              <a:t>23</a:t>
            </a:fld>
            <a:endParaRPr lang="en-GB"/>
          </a:p>
        </p:txBody>
      </p:sp>
    </p:spTree>
    <p:extLst>
      <p:ext uri="{BB962C8B-B14F-4D97-AF65-F5344CB8AC3E}">
        <p14:creationId xmlns:p14="http://schemas.microsoft.com/office/powerpoint/2010/main" val="1700880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400"/>
              <a:t>FINISHED – VC 21/02/24</a:t>
            </a:r>
            <a:endParaRPr lang="en-GB" sz="1400">
              <a:cs typeface="Calibri"/>
            </a:endParaRPr>
          </a:p>
          <a:p>
            <a:endParaRPr lang="en-GB"/>
          </a:p>
        </p:txBody>
      </p:sp>
      <p:sp>
        <p:nvSpPr>
          <p:cNvPr id="4" name="Slide Number Placeholder 3"/>
          <p:cNvSpPr>
            <a:spLocks noGrp="1"/>
          </p:cNvSpPr>
          <p:nvPr>
            <p:ph type="sldNum" sz="quarter" idx="5"/>
          </p:nvPr>
        </p:nvSpPr>
        <p:spPr/>
        <p:txBody>
          <a:bodyPr/>
          <a:lstStyle/>
          <a:p>
            <a:fld id="{03AF5A77-EE44-4C6E-8CB2-6BF04E9BB1B9}" type="slidenum">
              <a:rPr lang="en-GB" smtClean="0"/>
              <a:t>25</a:t>
            </a:fld>
            <a:endParaRPr lang="en-GB"/>
          </a:p>
        </p:txBody>
      </p:sp>
    </p:spTree>
    <p:extLst>
      <p:ext uri="{BB962C8B-B14F-4D97-AF65-F5344CB8AC3E}">
        <p14:creationId xmlns:p14="http://schemas.microsoft.com/office/powerpoint/2010/main" val="233009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E3EE5-F7B4-9937-717A-23E09DC91E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E6A99-C6F2-F5DC-96D6-25E6BDB0F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257523-1E07-4026-20B8-85480706BD3E}"/>
              </a:ext>
            </a:extLst>
          </p:cNvPr>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400"/>
              <a:t>FINISHED – VC 21/02/24</a:t>
            </a:r>
            <a:endParaRPr lang="en-GB" sz="1400">
              <a:cs typeface="Calibri"/>
            </a:endParaRPr>
          </a:p>
          <a:p>
            <a:endParaRPr lang="en-GB"/>
          </a:p>
        </p:txBody>
      </p:sp>
      <p:sp>
        <p:nvSpPr>
          <p:cNvPr id="4" name="Slide Number Placeholder 3">
            <a:extLst>
              <a:ext uri="{FF2B5EF4-FFF2-40B4-BE49-F238E27FC236}">
                <a16:creationId xmlns:a16="http://schemas.microsoft.com/office/drawing/2014/main" id="{7185A8AC-0540-8203-B3D5-97D0D2B56918}"/>
              </a:ext>
            </a:extLst>
          </p:cNvPr>
          <p:cNvSpPr>
            <a:spLocks noGrp="1"/>
          </p:cNvSpPr>
          <p:nvPr>
            <p:ph type="sldNum" sz="quarter" idx="5"/>
          </p:nvPr>
        </p:nvSpPr>
        <p:spPr/>
        <p:txBody>
          <a:bodyPr/>
          <a:lstStyle/>
          <a:p>
            <a:fld id="{03AF5A77-EE44-4C6E-8CB2-6BF04E9BB1B9}" type="slidenum">
              <a:rPr lang="en-GB" smtClean="0"/>
              <a:t>26</a:t>
            </a:fld>
            <a:endParaRPr lang="en-GB"/>
          </a:p>
        </p:txBody>
      </p:sp>
    </p:spTree>
    <p:extLst>
      <p:ext uri="{BB962C8B-B14F-4D97-AF65-F5344CB8AC3E}">
        <p14:creationId xmlns:p14="http://schemas.microsoft.com/office/powerpoint/2010/main" val="2707093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200"/>
              <a:t>FINISHED – VC 21/02/24</a:t>
            </a:r>
            <a:endParaRPr lang="en-GB" sz="1200">
              <a:cs typeface="Calibri"/>
            </a:endParaRPr>
          </a:p>
        </p:txBody>
      </p:sp>
      <p:sp>
        <p:nvSpPr>
          <p:cNvPr id="4" name="Slide Number Placeholder 3"/>
          <p:cNvSpPr>
            <a:spLocks noGrp="1"/>
          </p:cNvSpPr>
          <p:nvPr>
            <p:ph type="sldNum" sz="quarter" idx="5"/>
          </p:nvPr>
        </p:nvSpPr>
        <p:spPr/>
        <p:txBody>
          <a:bodyPr/>
          <a:lstStyle/>
          <a:p>
            <a:fld id="{03AF5A77-EE44-4C6E-8CB2-6BF04E9BB1B9}" type="slidenum">
              <a:rPr lang="en-GB" smtClean="0"/>
              <a:t>27</a:t>
            </a:fld>
            <a:endParaRPr lang="en-GB"/>
          </a:p>
        </p:txBody>
      </p:sp>
    </p:spTree>
    <p:extLst>
      <p:ext uri="{BB962C8B-B14F-4D97-AF65-F5344CB8AC3E}">
        <p14:creationId xmlns:p14="http://schemas.microsoft.com/office/powerpoint/2010/main" val="50495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E394C-885B-B1DE-C8AB-2F9AF4441A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FB4BFB-E296-081D-B275-9199933E48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7C796A-8CCC-7E79-C3D3-5E21FB08B4D4}"/>
              </a:ext>
            </a:extLst>
          </p:cNvPr>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400"/>
              <a:t>FINISHED – VC 21/02/24</a:t>
            </a:r>
            <a:endParaRPr lang="en-GB" sz="1400">
              <a:cs typeface="Calibri"/>
            </a:endParaRPr>
          </a:p>
        </p:txBody>
      </p:sp>
      <p:sp>
        <p:nvSpPr>
          <p:cNvPr id="4" name="Slide Number Placeholder 3">
            <a:extLst>
              <a:ext uri="{FF2B5EF4-FFF2-40B4-BE49-F238E27FC236}">
                <a16:creationId xmlns:a16="http://schemas.microsoft.com/office/drawing/2014/main" id="{9BF94E80-1082-E595-C86A-6EA53D8F2BC8}"/>
              </a:ext>
            </a:extLst>
          </p:cNvPr>
          <p:cNvSpPr>
            <a:spLocks noGrp="1"/>
          </p:cNvSpPr>
          <p:nvPr>
            <p:ph type="sldNum" sz="quarter" idx="5"/>
          </p:nvPr>
        </p:nvSpPr>
        <p:spPr/>
        <p:txBody>
          <a:bodyPr/>
          <a:lstStyle/>
          <a:p>
            <a:fld id="{03AF5A77-EE44-4C6E-8CB2-6BF04E9BB1B9}" type="slidenum">
              <a:rPr lang="en-GB" smtClean="0"/>
              <a:t>28</a:t>
            </a:fld>
            <a:endParaRPr lang="en-GB"/>
          </a:p>
        </p:txBody>
      </p:sp>
    </p:spTree>
    <p:extLst>
      <p:ext uri="{BB962C8B-B14F-4D97-AF65-F5344CB8AC3E}">
        <p14:creationId xmlns:p14="http://schemas.microsoft.com/office/powerpoint/2010/main" val="2200015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50B08-423D-503A-76F0-3C35D0822A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D5D1D2-FD0A-9564-4703-B23757BB45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A023F-77E9-27F3-0DE1-69CACA94103D}"/>
              </a:ext>
            </a:extLst>
          </p:cNvPr>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400"/>
              <a:t>FINISHED – VC 21/02/24</a:t>
            </a:r>
            <a:endParaRPr lang="en-GB" sz="1400">
              <a:cs typeface="Calibri"/>
            </a:endParaRPr>
          </a:p>
          <a:p>
            <a:endParaRPr lang="en-GB"/>
          </a:p>
        </p:txBody>
      </p:sp>
      <p:sp>
        <p:nvSpPr>
          <p:cNvPr id="4" name="Slide Number Placeholder 3">
            <a:extLst>
              <a:ext uri="{FF2B5EF4-FFF2-40B4-BE49-F238E27FC236}">
                <a16:creationId xmlns:a16="http://schemas.microsoft.com/office/drawing/2014/main" id="{B269A4F4-CFFC-C057-657E-3558946EBECC}"/>
              </a:ext>
            </a:extLst>
          </p:cNvPr>
          <p:cNvSpPr>
            <a:spLocks noGrp="1"/>
          </p:cNvSpPr>
          <p:nvPr>
            <p:ph type="sldNum" sz="quarter" idx="5"/>
          </p:nvPr>
        </p:nvSpPr>
        <p:spPr/>
        <p:txBody>
          <a:bodyPr/>
          <a:lstStyle/>
          <a:p>
            <a:fld id="{03AF5A77-EE44-4C6E-8CB2-6BF04E9BB1B9}" type="slidenum">
              <a:rPr lang="en-GB" smtClean="0"/>
              <a:t>29</a:t>
            </a:fld>
            <a:endParaRPr lang="en-GB"/>
          </a:p>
        </p:txBody>
      </p:sp>
    </p:spTree>
    <p:extLst>
      <p:ext uri="{BB962C8B-B14F-4D97-AF65-F5344CB8AC3E}">
        <p14:creationId xmlns:p14="http://schemas.microsoft.com/office/powerpoint/2010/main" val="3219891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200"/>
              <a:t>FINISHED – VC 21/02/24</a:t>
            </a:r>
            <a:endParaRPr lang="en-GB" sz="1200">
              <a:cs typeface="Calibri"/>
            </a:endParaRPr>
          </a:p>
          <a:p>
            <a:endParaRPr lang="en-GB"/>
          </a:p>
        </p:txBody>
      </p:sp>
      <p:sp>
        <p:nvSpPr>
          <p:cNvPr id="4" name="Slide Number Placeholder 3"/>
          <p:cNvSpPr>
            <a:spLocks noGrp="1"/>
          </p:cNvSpPr>
          <p:nvPr>
            <p:ph type="sldNum" sz="quarter" idx="5"/>
          </p:nvPr>
        </p:nvSpPr>
        <p:spPr/>
        <p:txBody>
          <a:bodyPr/>
          <a:lstStyle/>
          <a:p>
            <a:fld id="{03AF5A77-EE44-4C6E-8CB2-6BF04E9BB1B9}" type="slidenum">
              <a:rPr lang="en-GB" smtClean="0"/>
              <a:t>30</a:t>
            </a:fld>
            <a:endParaRPr lang="en-GB"/>
          </a:p>
        </p:txBody>
      </p:sp>
    </p:spTree>
    <p:extLst>
      <p:ext uri="{BB962C8B-B14F-4D97-AF65-F5344CB8AC3E}">
        <p14:creationId xmlns:p14="http://schemas.microsoft.com/office/powerpoint/2010/main" val="544557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a:t>To make more visual/diagram (in line with documents Nick sent)</a:t>
            </a:r>
          </a:p>
          <a:p>
            <a:endParaRPr lang="en-GB"/>
          </a:p>
        </p:txBody>
      </p:sp>
      <p:sp>
        <p:nvSpPr>
          <p:cNvPr id="4" name="Slide Number Placeholder 3"/>
          <p:cNvSpPr>
            <a:spLocks noGrp="1"/>
          </p:cNvSpPr>
          <p:nvPr>
            <p:ph type="sldNum" sz="quarter" idx="5"/>
          </p:nvPr>
        </p:nvSpPr>
        <p:spPr/>
        <p:txBody>
          <a:bodyPr/>
          <a:lstStyle/>
          <a:p>
            <a:fld id="{03AF5A77-EE44-4C6E-8CB2-6BF04E9BB1B9}" type="slidenum">
              <a:rPr lang="en-GB" smtClean="0"/>
              <a:t>31</a:t>
            </a:fld>
            <a:endParaRPr lang="en-GB"/>
          </a:p>
        </p:txBody>
      </p:sp>
    </p:spTree>
    <p:extLst>
      <p:ext uri="{BB962C8B-B14F-4D97-AF65-F5344CB8AC3E}">
        <p14:creationId xmlns:p14="http://schemas.microsoft.com/office/powerpoint/2010/main" val="3780477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3</a:t>
            </a:fld>
            <a:endParaRPr lang="en-GB"/>
          </a:p>
        </p:txBody>
      </p:sp>
    </p:spTree>
    <p:extLst>
      <p:ext uri="{BB962C8B-B14F-4D97-AF65-F5344CB8AC3E}">
        <p14:creationId xmlns:p14="http://schemas.microsoft.com/office/powerpoint/2010/main" val="749820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err="1"/>
              <a:t>CAn</a:t>
            </a:r>
            <a:r>
              <a:rPr lang="en-GB" sz="1300"/>
              <a:t> you create a diagram for the top </a:t>
            </a:r>
            <a:r>
              <a:rPr lang="en-GB" sz="1300" err="1"/>
              <a:t>slide?and</a:t>
            </a:r>
            <a:r>
              <a:rPr lang="en-GB" sz="1300"/>
              <a:t> replace?</a:t>
            </a:r>
          </a:p>
          <a:p>
            <a:r>
              <a:rPr lang="en-GB" sz="1300">
                <a:cs typeface="Calibri"/>
              </a:rPr>
              <a:t>Can you place the original docs in?</a:t>
            </a:r>
          </a:p>
        </p:txBody>
      </p:sp>
      <p:sp>
        <p:nvSpPr>
          <p:cNvPr id="4" name="Slide Number Placeholder 3"/>
          <p:cNvSpPr>
            <a:spLocks noGrp="1"/>
          </p:cNvSpPr>
          <p:nvPr>
            <p:ph type="sldNum" sz="quarter" idx="5"/>
          </p:nvPr>
        </p:nvSpPr>
        <p:spPr/>
        <p:txBody>
          <a:bodyPr/>
          <a:lstStyle/>
          <a:p>
            <a:fld id="{03AF5A77-EE44-4C6E-8CB2-6BF04E9BB1B9}" type="slidenum">
              <a:rPr lang="en-GB" smtClean="0"/>
              <a:t>32</a:t>
            </a:fld>
            <a:endParaRPr lang="en-GB"/>
          </a:p>
        </p:txBody>
      </p:sp>
    </p:spTree>
    <p:extLst>
      <p:ext uri="{BB962C8B-B14F-4D97-AF65-F5344CB8AC3E}">
        <p14:creationId xmlns:p14="http://schemas.microsoft.com/office/powerpoint/2010/main" val="565910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63BFB-82B9-B0E3-BE6E-63B61359E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D8CD1A-FD0D-1CC5-4CC0-919FC2F002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151969-6C63-A3EA-871C-4F9DCC9E8A43}"/>
              </a:ext>
            </a:extLst>
          </p:cNvPr>
          <p:cNvSpPr>
            <a:spLocks noGrp="1"/>
          </p:cNvSpPr>
          <p:nvPr>
            <p:ph type="body" idx="1"/>
          </p:nvPr>
        </p:nvSpPr>
        <p:spPr/>
        <p:txBody>
          <a:bodyPr/>
          <a:lstStyle/>
          <a:p>
            <a:r>
              <a:rPr lang="en-GB" sz="1300" err="1"/>
              <a:t>CAn</a:t>
            </a:r>
            <a:r>
              <a:rPr lang="en-GB" sz="1300"/>
              <a:t> you create a diagram for the top </a:t>
            </a:r>
            <a:r>
              <a:rPr lang="en-GB" sz="1300" err="1"/>
              <a:t>slide?and</a:t>
            </a:r>
            <a:r>
              <a:rPr lang="en-GB" sz="1300"/>
              <a:t> replace?</a:t>
            </a:r>
          </a:p>
          <a:p>
            <a:r>
              <a:rPr lang="en-GB" sz="1300">
                <a:cs typeface="Calibri"/>
              </a:rPr>
              <a:t>Can you place the original docs in?</a:t>
            </a:r>
          </a:p>
        </p:txBody>
      </p:sp>
      <p:sp>
        <p:nvSpPr>
          <p:cNvPr id="4" name="Slide Number Placeholder 3">
            <a:extLst>
              <a:ext uri="{FF2B5EF4-FFF2-40B4-BE49-F238E27FC236}">
                <a16:creationId xmlns:a16="http://schemas.microsoft.com/office/drawing/2014/main" id="{17E4B09F-96D0-E593-92A5-D2D502CC7A9A}"/>
              </a:ext>
            </a:extLst>
          </p:cNvPr>
          <p:cNvSpPr>
            <a:spLocks noGrp="1"/>
          </p:cNvSpPr>
          <p:nvPr>
            <p:ph type="sldNum" sz="quarter" idx="5"/>
          </p:nvPr>
        </p:nvSpPr>
        <p:spPr/>
        <p:txBody>
          <a:bodyPr/>
          <a:lstStyle/>
          <a:p>
            <a:fld id="{03AF5A77-EE44-4C6E-8CB2-6BF04E9BB1B9}" type="slidenum">
              <a:rPr lang="en-GB" smtClean="0"/>
              <a:t>33</a:t>
            </a:fld>
            <a:endParaRPr lang="en-GB"/>
          </a:p>
        </p:txBody>
      </p:sp>
    </p:spTree>
    <p:extLst>
      <p:ext uri="{BB962C8B-B14F-4D97-AF65-F5344CB8AC3E}">
        <p14:creationId xmlns:p14="http://schemas.microsoft.com/office/powerpoint/2010/main" val="23831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a:t>Can you recreate these docs in our branding and place as </a:t>
            </a:r>
            <a:r>
              <a:rPr lang="en-GB" sz="1300" err="1"/>
              <a:t>sepearate</a:t>
            </a:r>
            <a:r>
              <a:rPr lang="en-GB" sz="1300"/>
              <a:t> </a:t>
            </a:r>
            <a:r>
              <a:rPr lang="en-GB" sz="1300" err="1"/>
              <a:t>appendices?Lift</a:t>
            </a:r>
            <a:r>
              <a:rPr lang="en-GB" sz="1300"/>
              <a:t> over from subject documents</a:t>
            </a:r>
          </a:p>
        </p:txBody>
      </p:sp>
      <p:sp>
        <p:nvSpPr>
          <p:cNvPr id="4" name="Slide Number Placeholder 3"/>
          <p:cNvSpPr>
            <a:spLocks noGrp="1"/>
          </p:cNvSpPr>
          <p:nvPr>
            <p:ph type="sldNum" sz="quarter" idx="5"/>
          </p:nvPr>
        </p:nvSpPr>
        <p:spPr/>
        <p:txBody>
          <a:bodyPr/>
          <a:lstStyle/>
          <a:p>
            <a:fld id="{03AF5A77-EE44-4C6E-8CB2-6BF04E9BB1B9}" type="slidenum">
              <a:rPr lang="en-GB" smtClean="0"/>
              <a:t>34</a:t>
            </a:fld>
            <a:endParaRPr lang="en-GB"/>
          </a:p>
        </p:txBody>
      </p:sp>
    </p:spTree>
    <p:extLst>
      <p:ext uri="{BB962C8B-B14F-4D97-AF65-F5344CB8AC3E}">
        <p14:creationId xmlns:p14="http://schemas.microsoft.com/office/powerpoint/2010/main" val="2514999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EEF_Improving_behaviour_in_schools_Summary.pdf (d2tic4wvo1iusb.cloudfront.net)</a:t>
            </a:r>
            <a:endParaRPr lang="en-GB"/>
          </a:p>
          <a:p>
            <a:r>
              <a:rPr lang="en-GB"/>
              <a:t>Add hyperlinks for these</a:t>
            </a:r>
          </a:p>
          <a:p>
            <a:endParaRPr lang="en-GB"/>
          </a:p>
          <a:p>
            <a:endParaRPr lang="en-GB"/>
          </a:p>
          <a:p>
            <a:r>
              <a:rPr lang="en-GB"/>
              <a:t>Culture (need to add in a vision for Culture) - Pastoral</a:t>
            </a:r>
            <a:br>
              <a:rPr lang="en-GB"/>
            </a:br>
            <a:r>
              <a:rPr lang="en-GB"/>
              <a:t>Behaviour Guiding Principles</a:t>
            </a:r>
          </a:p>
          <a:p>
            <a:r>
              <a:rPr lang="en-GB"/>
              <a:t>Add in page for Attendance</a:t>
            </a:r>
            <a:br>
              <a:rPr lang="en-GB"/>
            </a:br>
            <a:r>
              <a:rPr lang="en-GB"/>
              <a:t>Add in page for Safeguarding</a:t>
            </a:r>
            <a:br>
              <a:rPr lang="en-GB"/>
            </a:br>
            <a:r>
              <a:rPr lang="en-GB"/>
              <a:t>Add in page for Wider Opportunities/Enrichment</a:t>
            </a:r>
          </a:p>
        </p:txBody>
      </p:sp>
      <p:sp>
        <p:nvSpPr>
          <p:cNvPr id="4" name="Slide Number Placeholder 3"/>
          <p:cNvSpPr>
            <a:spLocks noGrp="1"/>
          </p:cNvSpPr>
          <p:nvPr>
            <p:ph type="sldNum" sz="quarter" idx="5"/>
          </p:nvPr>
        </p:nvSpPr>
        <p:spPr/>
        <p:txBody>
          <a:bodyPr/>
          <a:lstStyle/>
          <a:p>
            <a:fld id="{03AF5A77-EE44-4C6E-8CB2-6BF04E9BB1B9}" type="slidenum">
              <a:rPr lang="en-GB" smtClean="0"/>
              <a:t>35</a:t>
            </a:fld>
            <a:endParaRPr lang="en-GB"/>
          </a:p>
        </p:txBody>
      </p:sp>
    </p:spTree>
    <p:extLst>
      <p:ext uri="{BB962C8B-B14F-4D97-AF65-F5344CB8AC3E}">
        <p14:creationId xmlns:p14="http://schemas.microsoft.com/office/powerpoint/2010/main" val="1491615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a:t>FINISHED – VC 20/02/24</a:t>
            </a:r>
          </a:p>
          <a:p>
            <a:endParaRPr lang="en-GB"/>
          </a:p>
        </p:txBody>
      </p:sp>
      <p:sp>
        <p:nvSpPr>
          <p:cNvPr id="4" name="Slide Number Placeholder 3"/>
          <p:cNvSpPr>
            <a:spLocks noGrp="1"/>
          </p:cNvSpPr>
          <p:nvPr>
            <p:ph type="sldNum" sz="quarter" idx="5"/>
          </p:nvPr>
        </p:nvSpPr>
        <p:spPr/>
        <p:txBody>
          <a:bodyPr/>
          <a:lstStyle/>
          <a:p>
            <a:fld id="{03AF5A77-EE44-4C6E-8CB2-6BF04E9BB1B9}" type="slidenum">
              <a:rPr lang="en-GB" smtClean="0"/>
              <a:t>4</a:t>
            </a:fld>
            <a:endParaRPr lang="en-GB"/>
          </a:p>
        </p:txBody>
      </p:sp>
    </p:spTree>
    <p:extLst>
      <p:ext uri="{BB962C8B-B14F-4D97-AF65-F5344CB8AC3E}">
        <p14:creationId xmlns:p14="http://schemas.microsoft.com/office/powerpoint/2010/main" val="2914396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200"/>
              <a:t>FINISHED – VC 20/02/24</a:t>
            </a:r>
            <a:endParaRPr lang="en-GB" sz="1300"/>
          </a:p>
          <a:p>
            <a:endParaRPr lang="en-GB" sz="1300"/>
          </a:p>
          <a:p>
            <a:r>
              <a:rPr lang="en-GB" sz="1300"/>
              <a:t>Culture (need to add in a vision for Culture) - Pastoral</a:t>
            </a:r>
            <a:br>
              <a:rPr lang="en-GB" sz="1300">
                <a:cs typeface="+mn-lt"/>
              </a:rPr>
            </a:br>
            <a:r>
              <a:rPr lang="en-GB" sz="1300"/>
              <a:t>Behaviour Guiding Principles</a:t>
            </a:r>
            <a:endParaRPr lang="en-GB"/>
          </a:p>
          <a:p>
            <a:r>
              <a:rPr lang="en-GB" sz="1300"/>
              <a:t>Add in page for Attendance</a:t>
            </a:r>
            <a:br>
              <a:rPr lang="en-GB" sz="1300">
                <a:cs typeface="+mn-lt"/>
              </a:rPr>
            </a:br>
            <a:r>
              <a:rPr lang="en-GB" sz="1300"/>
              <a:t>Add in page for Safeguarding</a:t>
            </a:r>
            <a:br>
              <a:rPr lang="en-GB" sz="1300">
                <a:cs typeface="+mn-lt"/>
              </a:rPr>
            </a:br>
            <a:r>
              <a:rPr lang="en-GB" sz="1300"/>
              <a:t>Add in page for Wider Opportunities/Enrichment</a:t>
            </a:r>
            <a:endParaRPr lang="en-GB" sz="1300">
              <a:cs typeface="Calibri"/>
            </a:endParaRPr>
          </a:p>
        </p:txBody>
      </p:sp>
      <p:sp>
        <p:nvSpPr>
          <p:cNvPr id="4" name="Slide Number Placeholder 3"/>
          <p:cNvSpPr>
            <a:spLocks noGrp="1"/>
          </p:cNvSpPr>
          <p:nvPr>
            <p:ph type="sldNum" sz="quarter" idx="5"/>
          </p:nvPr>
        </p:nvSpPr>
        <p:spPr/>
        <p:txBody>
          <a:bodyPr/>
          <a:lstStyle/>
          <a:p>
            <a:fld id="{03AF5A77-EE44-4C6E-8CB2-6BF04E9BB1B9}" type="slidenum">
              <a:rPr lang="en-GB" smtClean="0"/>
              <a:t>5</a:t>
            </a:fld>
            <a:endParaRPr lang="en-GB"/>
          </a:p>
        </p:txBody>
      </p:sp>
    </p:spTree>
    <p:extLst>
      <p:ext uri="{BB962C8B-B14F-4D97-AF65-F5344CB8AC3E}">
        <p14:creationId xmlns:p14="http://schemas.microsoft.com/office/powerpoint/2010/main" val="3933897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64499-B960-CEED-F92B-0E041DF7E5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FC93A0-F001-3345-2165-03B5959037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130969-6D67-989B-2854-A53CA8ACC99F}"/>
              </a:ext>
            </a:extLst>
          </p:cNvPr>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400"/>
              <a:t>FINISHED – VC 20/02/24</a:t>
            </a:r>
            <a:endParaRPr lang="en-GB" sz="1300"/>
          </a:p>
        </p:txBody>
      </p:sp>
      <p:sp>
        <p:nvSpPr>
          <p:cNvPr id="4" name="Slide Number Placeholder 3">
            <a:extLst>
              <a:ext uri="{FF2B5EF4-FFF2-40B4-BE49-F238E27FC236}">
                <a16:creationId xmlns:a16="http://schemas.microsoft.com/office/drawing/2014/main" id="{DC6270D4-36ED-A306-F95E-A6E628D369E9}"/>
              </a:ext>
            </a:extLst>
          </p:cNvPr>
          <p:cNvSpPr>
            <a:spLocks noGrp="1"/>
          </p:cNvSpPr>
          <p:nvPr>
            <p:ph type="sldNum" sz="quarter" idx="5"/>
          </p:nvPr>
        </p:nvSpPr>
        <p:spPr/>
        <p:txBody>
          <a:bodyPr/>
          <a:lstStyle/>
          <a:p>
            <a:fld id="{03AF5A77-EE44-4C6E-8CB2-6BF04E9BB1B9}" type="slidenum">
              <a:rPr lang="en-GB" smtClean="0"/>
              <a:t>6</a:t>
            </a:fld>
            <a:endParaRPr lang="en-GB"/>
          </a:p>
        </p:txBody>
      </p:sp>
    </p:spTree>
    <p:extLst>
      <p:ext uri="{BB962C8B-B14F-4D97-AF65-F5344CB8AC3E}">
        <p14:creationId xmlns:p14="http://schemas.microsoft.com/office/powerpoint/2010/main" val="416151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200"/>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7</a:t>
            </a:fld>
            <a:endParaRPr lang="en-GB"/>
          </a:p>
        </p:txBody>
      </p:sp>
    </p:spTree>
    <p:extLst>
      <p:ext uri="{BB962C8B-B14F-4D97-AF65-F5344CB8AC3E}">
        <p14:creationId xmlns:p14="http://schemas.microsoft.com/office/powerpoint/2010/main" val="2239418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25E23-4801-9F4D-46B7-9094E6C28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9AF090-86ED-AA96-E743-7E4D14C2E2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776B01-921F-C166-88CE-C2BCBBF88E89}"/>
              </a:ext>
            </a:extLst>
          </p:cNvPr>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sz="1400"/>
              <a:t>FINISHED – VC 20/02/24</a:t>
            </a:r>
          </a:p>
          <a:p>
            <a:endParaRPr lang="en-GB" sz="1300">
              <a:cs typeface="Calibri"/>
            </a:endParaRPr>
          </a:p>
        </p:txBody>
      </p:sp>
      <p:sp>
        <p:nvSpPr>
          <p:cNvPr id="4" name="Slide Number Placeholder 3">
            <a:extLst>
              <a:ext uri="{FF2B5EF4-FFF2-40B4-BE49-F238E27FC236}">
                <a16:creationId xmlns:a16="http://schemas.microsoft.com/office/drawing/2014/main" id="{5DD18610-D34C-71FA-7F70-56972C52DA7F}"/>
              </a:ext>
            </a:extLst>
          </p:cNvPr>
          <p:cNvSpPr>
            <a:spLocks noGrp="1"/>
          </p:cNvSpPr>
          <p:nvPr>
            <p:ph type="sldNum" sz="quarter" idx="5"/>
          </p:nvPr>
        </p:nvSpPr>
        <p:spPr/>
        <p:txBody>
          <a:bodyPr/>
          <a:lstStyle/>
          <a:p>
            <a:fld id="{03AF5A77-EE44-4C6E-8CB2-6BF04E9BB1B9}" type="slidenum">
              <a:rPr lang="en-GB" smtClean="0"/>
              <a:t>8</a:t>
            </a:fld>
            <a:endParaRPr lang="en-GB"/>
          </a:p>
        </p:txBody>
      </p:sp>
    </p:spTree>
    <p:extLst>
      <p:ext uri="{BB962C8B-B14F-4D97-AF65-F5344CB8AC3E}">
        <p14:creationId xmlns:p14="http://schemas.microsoft.com/office/powerpoint/2010/main" val="4013093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95507" rtl="0" eaLnBrk="1" fontAlgn="auto" latinLnBrk="0" hangingPunct="1">
              <a:lnSpc>
                <a:spcPct val="100000"/>
              </a:lnSpc>
              <a:spcBef>
                <a:spcPts val="0"/>
              </a:spcBef>
              <a:spcAft>
                <a:spcPts val="0"/>
              </a:spcAft>
              <a:buClrTx/>
              <a:buSzTx/>
              <a:buFontTx/>
              <a:buNone/>
              <a:tabLst/>
              <a:defRPr/>
            </a:pPr>
            <a:r>
              <a:rPr lang="en-GB"/>
              <a:t>FINISHED – VC 20/02/24</a:t>
            </a:r>
          </a:p>
        </p:txBody>
      </p:sp>
      <p:sp>
        <p:nvSpPr>
          <p:cNvPr id="4" name="Slide Number Placeholder 3"/>
          <p:cNvSpPr>
            <a:spLocks noGrp="1"/>
          </p:cNvSpPr>
          <p:nvPr>
            <p:ph type="sldNum" sz="quarter" idx="5"/>
          </p:nvPr>
        </p:nvSpPr>
        <p:spPr/>
        <p:txBody>
          <a:bodyPr/>
          <a:lstStyle/>
          <a:p>
            <a:fld id="{03AF5A77-EE44-4C6E-8CB2-6BF04E9BB1B9}" type="slidenum">
              <a:rPr lang="en-GB" smtClean="0"/>
              <a:t>9</a:t>
            </a:fld>
            <a:endParaRPr lang="en-GB"/>
          </a:p>
        </p:txBody>
      </p:sp>
    </p:spTree>
    <p:extLst>
      <p:ext uri="{BB962C8B-B14F-4D97-AF65-F5344CB8AC3E}">
        <p14:creationId xmlns:p14="http://schemas.microsoft.com/office/powerpoint/2010/main" val="2564151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3583846" y="1823955"/>
            <a:ext cx="3980598" cy="7785476"/>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440982" y="831586"/>
            <a:ext cx="5088323" cy="4870716"/>
          </a:xfrm>
        </p:spPr>
        <p:txBody>
          <a:bodyPr anchor="b">
            <a:normAutofit/>
          </a:bodyPr>
          <a:lstStyle>
            <a:lvl1pPr algn="l">
              <a:defRPr sz="3637">
                <a:effectLst/>
              </a:defRPr>
            </a:lvl1pPr>
          </a:lstStyle>
          <a:p>
            <a:r>
              <a:rPr lang="en-GB"/>
              <a:t>Click to edit Master title style</a:t>
            </a:r>
            <a:endParaRPr lang="en-US" dirty="0"/>
          </a:p>
        </p:txBody>
      </p:sp>
      <p:sp>
        <p:nvSpPr>
          <p:cNvPr id="3" name="Subtitle 2"/>
          <p:cNvSpPr>
            <a:spLocks noGrp="1"/>
          </p:cNvSpPr>
          <p:nvPr>
            <p:ph type="subTitle" idx="1"/>
          </p:nvPr>
        </p:nvSpPr>
        <p:spPr>
          <a:xfrm>
            <a:off x="440981" y="5992697"/>
            <a:ext cx="4095857" cy="2983147"/>
          </a:xfrm>
        </p:spPr>
        <p:txBody>
          <a:bodyPr anchor="t">
            <a:normAutofit/>
          </a:bodyPr>
          <a:lstStyle>
            <a:lvl1pPr marL="0" indent="0" algn="l">
              <a:buNone/>
              <a:defRPr sz="1653">
                <a:solidFill>
                  <a:schemeClr val="bg2">
                    <a:lumMod val="75000"/>
                  </a:schemeClr>
                </a:solidFill>
              </a:defRPr>
            </a:lvl1pPr>
            <a:lvl2pPr marL="377967" indent="0" algn="ctr">
              <a:buNone/>
              <a:defRPr>
                <a:solidFill>
                  <a:schemeClr val="tx1">
                    <a:tint val="75000"/>
                  </a:schemeClr>
                </a:solidFill>
              </a:defRPr>
            </a:lvl2pPr>
            <a:lvl3pPr marL="755934" indent="0" algn="ctr">
              <a:buNone/>
              <a:defRPr>
                <a:solidFill>
                  <a:schemeClr val="tx1">
                    <a:tint val="75000"/>
                  </a:schemeClr>
                </a:solidFill>
              </a:defRPr>
            </a:lvl3pPr>
            <a:lvl4pPr marL="1133902" indent="0" algn="ctr">
              <a:buNone/>
              <a:defRPr>
                <a:solidFill>
                  <a:schemeClr val="tx1">
                    <a:tint val="75000"/>
                  </a:schemeClr>
                </a:solidFill>
              </a:defRPr>
            </a:lvl4pPr>
            <a:lvl5pPr marL="1511869" indent="0" algn="ctr">
              <a:buNone/>
              <a:defRPr>
                <a:solidFill>
                  <a:schemeClr val="tx1">
                    <a:tint val="75000"/>
                  </a:schemeClr>
                </a:solidFill>
              </a:defRPr>
            </a:lvl5pPr>
            <a:lvl6pPr marL="1889836" indent="0" algn="ctr">
              <a:buNone/>
              <a:defRPr>
                <a:solidFill>
                  <a:schemeClr val="tx1">
                    <a:tint val="75000"/>
                  </a:schemeClr>
                </a:solidFill>
              </a:defRPr>
            </a:lvl6pPr>
            <a:lvl7pPr marL="2267803" indent="0" algn="ctr">
              <a:buNone/>
              <a:defRPr>
                <a:solidFill>
                  <a:schemeClr val="tx1">
                    <a:tint val="75000"/>
                  </a:schemeClr>
                </a:solidFill>
              </a:defRPr>
            </a:lvl7pPr>
            <a:lvl8pPr marL="2645771" indent="0" algn="ctr">
              <a:buNone/>
              <a:defRPr>
                <a:solidFill>
                  <a:schemeClr val="tx1">
                    <a:tint val="75000"/>
                  </a:schemeClr>
                </a:solidFill>
              </a:defRPr>
            </a:lvl8pPr>
            <a:lvl9pPr marL="3023738"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3DDA339C-6CD1-474C-A8A0-AE43F6DFE60D}" type="datetimeFigureOut">
              <a:rPr lang="en-GB" smtClean="0"/>
              <a:t>19/02/2025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3254654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0982" y="7009078"/>
            <a:ext cx="5419145" cy="2375958"/>
          </a:xfrm>
        </p:spPr>
        <p:txBody>
          <a:bodyPr/>
          <a:lstStyle/>
          <a:p>
            <a:r>
              <a:rPr lang="en-GB"/>
              <a:t>Click to edit Master title style</a:t>
            </a:r>
            <a:endParaRPr lang="en-US" dirty="0"/>
          </a:p>
        </p:txBody>
      </p:sp>
      <p:sp>
        <p:nvSpPr>
          <p:cNvPr id="6" name="Picture Placeholder 2"/>
          <p:cNvSpPr>
            <a:spLocks noGrp="1" noChangeAspect="1"/>
          </p:cNvSpPr>
          <p:nvPr>
            <p:ph type="pic" idx="13"/>
          </p:nvPr>
        </p:nvSpPr>
        <p:spPr>
          <a:xfrm>
            <a:off x="440981" y="831585"/>
            <a:ext cx="6677713" cy="4870715"/>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323"/>
            </a:lvl1pPr>
            <a:lvl2pPr marL="377967" indent="0">
              <a:buNone/>
              <a:defRPr sz="1323"/>
            </a:lvl2pPr>
            <a:lvl3pPr marL="755934" indent="0">
              <a:buNone/>
              <a:defRPr sz="1323"/>
            </a:lvl3pPr>
            <a:lvl4pPr marL="1133902" indent="0">
              <a:buNone/>
              <a:defRPr sz="1323"/>
            </a:lvl4pPr>
            <a:lvl5pPr marL="1511869" indent="0">
              <a:buNone/>
              <a:defRPr sz="1323"/>
            </a:lvl5pPr>
            <a:lvl6pPr marL="1889836" indent="0">
              <a:buNone/>
              <a:defRPr sz="1323"/>
            </a:lvl6pPr>
            <a:lvl7pPr marL="2267803" indent="0">
              <a:buNone/>
              <a:defRPr sz="1323"/>
            </a:lvl7pPr>
            <a:lvl8pPr marL="2645771" indent="0">
              <a:buNone/>
              <a:defRPr sz="1323"/>
            </a:lvl8pPr>
            <a:lvl9pPr marL="3023738" indent="0">
              <a:buNone/>
              <a:defRPr sz="1323"/>
            </a:lvl9pPr>
          </a:lstStyle>
          <a:p>
            <a:r>
              <a:rPr lang="en-GB"/>
              <a:t>Click icon to add picture</a:t>
            </a:r>
            <a:endParaRPr lang="en-US" dirty="0"/>
          </a:p>
        </p:txBody>
      </p:sp>
      <p:sp>
        <p:nvSpPr>
          <p:cNvPr id="9" name="Text Placeholder 9"/>
          <p:cNvSpPr>
            <a:spLocks noGrp="1"/>
          </p:cNvSpPr>
          <p:nvPr>
            <p:ph type="body" sz="quarter" idx="14"/>
          </p:nvPr>
        </p:nvSpPr>
        <p:spPr>
          <a:xfrm>
            <a:off x="629975" y="5992695"/>
            <a:ext cx="6019740" cy="712788"/>
          </a:xfrm>
        </p:spPr>
        <p:txBody>
          <a:bodyPr anchor="t">
            <a:normAutofit/>
          </a:bodyPr>
          <a:lstStyle>
            <a:lvl1pPr marL="0" indent="0">
              <a:buFontTx/>
              <a:buNone/>
              <a:defRPr sz="1323"/>
            </a:lvl1pPr>
            <a:lvl2pPr marL="377967" indent="0">
              <a:buFontTx/>
              <a:buNone/>
              <a:defRPr/>
            </a:lvl2pPr>
            <a:lvl3pPr marL="755934" indent="0">
              <a:buFontTx/>
              <a:buNone/>
              <a:defRPr/>
            </a:lvl3pPr>
            <a:lvl4pPr marL="1133902" indent="0">
              <a:buFontTx/>
              <a:buNone/>
              <a:defRPr/>
            </a:lvl4pPr>
            <a:lvl5pPr marL="1511869" indent="0">
              <a:buFontTx/>
              <a:buNone/>
              <a:defRPr/>
            </a:lvl5pPr>
          </a:lstStyle>
          <a:p>
            <a:pPr lvl="0"/>
            <a:r>
              <a:rPr lang="en-GB"/>
              <a:t>Click to edit Master text styles</a:t>
            </a:r>
          </a:p>
        </p:txBody>
      </p:sp>
      <p:sp>
        <p:nvSpPr>
          <p:cNvPr id="3" name="Date Placeholder 2"/>
          <p:cNvSpPr>
            <a:spLocks noGrp="1"/>
          </p:cNvSpPr>
          <p:nvPr>
            <p:ph type="dt" sz="half" idx="10"/>
          </p:nvPr>
        </p:nvSpPr>
        <p:spPr/>
        <p:txBody>
          <a:bodyPr/>
          <a:lstStyle/>
          <a:p>
            <a:fld id="{3DDA339C-6CD1-474C-A8A0-AE43F6DFE60D}" type="datetimeFigureOut">
              <a:rPr lang="en-GB" smtClean="0"/>
              <a:t>19/02/2025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2186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440981" y="831585"/>
            <a:ext cx="6677713" cy="4514321"/>
          </a:xfrm>
        </p:spPr>
        <p:txBody>
          <a:bodyPr anchor="ctr">
            <a:normAutofit/>
          </a:bodyPr>
          <a:lstStyle>
            <a:lvl1pPr algn="l">
              <a:defRPr sz="2315" b="0" cap="all"/>
            </a:lvl1pPr>
          </a:lstStyle>
          <a:p>
            <a:r>
              <a:rPr lang="en-GB"/>
              <a:t>Click to edit Master title style</a:t>
            </a:r>
            <a:endParaRPr lang="en-US" dirty="0"/>
          </a:p>
        </p:txBody>
      </p:sp>
      <p:sp>
        <p:nvSpPr>
          <p:cNvPr id="3" name="Text Placeholder 2"/>
          <p:cNvSpPr>
            <a:spLocks noGrp="1"/>
          </p:cNvSpPr>
          <p:nvPr>
            <p:ph type="body" idx="1"/>
          </p:nvPr>
        </p:nvSpPr>
        <p:spPr>
          <a:xfrm>
            <a:off x="440981" y="6415088"/>
            <a:ext cx="5277513" cy="2969948"/>
          </a:xfrm>
        </p:spPr>
        <p:txBody>
          <a:bodyPr anchor="ctr">
            <a:normAutofit/>
          </a:bodyPr>
          <a:lstStyle>
            <a:lvl1pPr marL="0" indent="0" algn="l">
              <a:buNone/>
              <a:defRPr sz="1488">
                <a:solidFill>
                  <a:schemeClr val="bg2">
                    <a:lumMod val="75000"/>
                  </a:schemeClr>
                </a:solidFill>
              </a:defRPr>
            </a:lvl1pPr>
            <a:lvl2pPr marL="377967" indent="0">
              <a:buNone/>
              <a:defRPr sz="1488">
                <a:solidFill>
                  <a:schemeClr val="tx1">
                    <a:tint val="75000"/>
                  </a:schemeClr>
                </a:solidFill>
              </a:defRPr>
            </a:lvl2pPr>
            <a:lvl3pPr marL="755934" indent="0">
              <a:buNone/>
              <a:defRPr sz="1323">
                <a:solidFill>
                  <a:schemeClr val="tx1">
                    <a:tint val="75000"/>
                  </a:schemeClr>
                </a:solidFill>
              </a:defRPr>
            </a:lvl3pPr>
            <a:lvl4pPr marL="1133902" indent="0">
              <a:buNone/>
              <a:defRPr sz="1157">
                <a:solidFill>
                  <a:schemeClr val="tx1">
                    <a:tint val="75000"/>
                  </a:schemeClr>
                </a:solidFill>
              </a:defRPr>
            </a:lvl4pPr>
            <a:lvl5pPr marL="1511869" indent="0">
              <a:buNone/>
              <a:defRPr sz="1157">
                <a:solidFill>
                  <a:schemeClr val="tx1">
                    <a:tint val="75000"/>
                  </a:schemeClr>
                </a:solidFill>
              </a:defRPr>
            </a:lvl5pPr>
            <a:lvl6pPr marL="1889836" indent="0">
              <a:buNone/>
              <a:defRPr sz="1157">
                <a:solidFill>
                  <a:schemeClr val="tx1">
                    <a:tint val="75000"/>
                  </a:schemeClr>
                </a:solidFill>
              </a:defRPr>
            </a:lvl6pPr>
            <a:lvl7pPr marL="2267803" indent="0">
              <a:buNone/>
              <a:defRPr sz="1157">
                <a:solidFill>
                  <a:schemeClr val="tx1">
                    <a:tint val="75000"/>
                  </a:schemeClr>
                </a:solidFill>
              </a:defRPr>
            </a:lvl7pPr>
            <a:lvl8pPr marL="2645771" indent="0">
              <a:buNone/>
              <a:defRPr sz="1157">
                <a:solidFill>
                  <a:schemeClr val="tx1">
                    <a:tint val="75000"/>
                  </a:schemeClr>
                </a:solidFill>
              </a:defRPr>
            </a:lvl8pPr>
            <a:lvl9pPr marL="3023738" indent="0">
              <a:buNone/>
              <a:defRPr sz="115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DDA339C-6CD1-474C-A8A0-AE43F6DFE60D}" type="datetimeFigureOut">
              <a:rPr lang="en-GB" smtClean="0"/>
              <a:t>19/02/2025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2811164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7920" y="831585"/>
            <a:ext cx="5671234" cy="4514321"/>
          </a:xfrm>
        </p:spPr>
        <p:txBody>
          <a:bodyPr anchor="ctr">
            <a:normAutofit/>
          </a:bodyPr>
          <a:lstStyle>
            <a:lvl1pPr algn="l">
              <a:defRPr sz="2315" b="0" cap="all">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881962" y="5345906"/>
            <a:ext cx="5293151" cy="752387"/>
          </a:xfrm>
        </p:spPr>
        <p:txBody>
          <a:bodyPr anchor="ctr"/>
          <a:lstStyle>
            <a:lvl1pPr marL="0" indent="0">
              <a:buFontTx/>
              <a:buNone/>
              <a:defRPr/>
            </a:lvl1pPr>
            <a:lvl2pPr marL="377967" indent="0">
              <a:buFontTx/>
              <a:buNone/>
              <a:defRPr/>
            </a:lvl2pPr>
            <a:lvl3pPr marL="755934" indent="0">
              <a:buFontTx/>
              <a:buNone/>
              <a:defRPr/>
            </a:lvl3pPr>
            <a:lvl4pPr marL="1133902" indent="0">
              <a:buFontTx/>
              <a:buNone/>
              <a:defRPr/>
            </a:lvl4pPr>
            <a:lvl5pPr marL="1511869" indent="0">
              <a:buFontTx/>
              <a:buNone/>
              <a:defRPr/>
            </a:lvl5pPr>
          </a:lstStyle>
          <a:p>
            <a:pPr lvl="0"/>
            <a:r>
              <a:rPr lang="en-GB"/>
              <a:t>Click to edit Master text styles</a:t>
            </a:r>
          </a:p>
        </p:txBody>
      </p:sp>
      <p:sp>
        <p:nvSpPr>
          <p:cNvPr id="3" name="Text Placeholder 2"/>
          <p:cNvSpPr>
            <a:spLocks noGrp="1"/>
          </p:cNvSpPr>
          <p:nvPr>
            <p:ph type="body" idx="1"/>
          </p:nvPr>
        </p:nvSpPr>
        <p:spPr>
          <a:xfrm>
            <a:off x="440982" y="6705488"/>
            <a:ext cx="5276528" cy="2679548"/>
          </a:xfrm>
        </p:spPr>
        <p:txBody>
          <a:bodyPr anchor="ctr">
            <a:normAutofit/>
          </a:bodyPr>
          <a:lstStyle>
            <a:lvl1pPr marL="0" indent="0" algn="l">
              <a:buNone/>
              <a:defRPr sz="1653">
                <a:solidFill>
                  <a:schemeClr val="bg2">
                    <a:lumMod val="75000"/>
                  </a:schemeClr>
                </a:solidFill>
              </a:defRPr>
            </a:lvl1pPr>
            <a:lvl2pPr marL="377967" indent="0">
              <a:buNone/>
              <a:defRPr sz="1488">
                <a:solidFill>
                  <a:schemeClr val="tx1">
                    <a:tint val="75000"/>
                  </a:schemeClr>
                </a:solidFill>
              </a:defRPr>
            </a:lvl2pPr>
            <a:lvl3pPr marL="755934" indent="0">
              <a:buNone/>
              <a:defRPr sz="1323">
                <a:solidFill>
                  <a:schemeClr val="tx1">
                    <a:tint val="75000"/>
                  </a:schemeClr>
                </a:solidFill>
              </a:defRPr>
            </a:lvl3pPr>
            <a:lvl4pPr marL="1133902" indent="0">
              <a:buNone/>
              <a:defRPr sz="1157">
                <a:solidFill>
                  <a:schemeClr val="tx1">
                    <a:tint val="75000"/>
                  </a:schemeClr>
                </a:solidFill>
              </a:defRPr>
            </a:lvl4pPr>
            <a:lvl5pPr marL="1511869" indent="0">
              <a:buNone/>
              <a:defRPr sz="1157">
                <a:solidFill>
                  <a:schemeClr val="tx1">
                    <a:tint val="75000"/>
                  </a:schemeClr>
                </a:solidFill>
              </a:defRPr>
            </a:lvl5pPr>
            <a:lvl6pPr marL="1889836" indent="0">
              <a:buNone/>
              <a:defRPr sz="1157">
                <a:solidFill>
                  <a:schemeClr val="tx1">
                    <a:tint val="75000"/>
                  </a:schemeClr>
                </a:solidFill>
              </a:defRPr>
            </a:lvl6pPr>
            <a:lvl7pPr marL="2267803" indent="0">
              <a:buNone/>
              <a:defRPr sz="1157">
                <a:solidFill>
                  <a:schemeClr val="tx1">
                    <a:tint val="75000"/>
                  </a:schemeClr>
                </a:solidFill>
              </a:defRPr>
            </a:lvl7pPr>
            <a:lvl8pPr marL="2645771" indent="0">
              <a:buNone/>
              <a:defRPr sz="1157">
                <a:solidFill>
                  <a:schemeClr val="tx1">
                    <a:tint val="75000"/>
                  </a:schemeClr>
                </a:solidFill>
              </a:defRPr>
            </a:lvl8pPr>
            <a:lvl9pPr marL="3023738" indent="0">
              <a:buNone/>
              <a:defRPr sz="115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DDA339C-6CD1-474C-A8A0-AE43F6DFE60D}" type="datetimeFigureOut">
              <a:rPr lang="en-GB" smtClean="0"/>
              <a:t>19/02/2025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8ED91-3BB9-48C7-AFF0-8750AFC91D47}" type="slidenum">
              <a:rPr lang="en-GB" smtClean="0"/>
              <a:t>‹#›</a:t>
            </a:fld>
            <a:endParaRPr lang="en-GB"/>
          </a:p>
        </p:txBody>
      </p:sp>
      <p:sp>
        <p:nvSpPr>
          <p:cNvPr id="14" name="TextBox 13"/>
          <p:cNvSpPr txBox="1"/>
          <p:nvPr/>
        </p:nvSpPr>
        <p:spPr>
          <a:xfrm>
            <a:off x="188992" y="1107883"/>
            <a:ext cx="378082" cy="911682"/>
          </a:xfrm>
          <a:prstGeom prst="rect">
            <a:avLst/>
          </a:prstGeom>
        </p:spPr>
        <p:txBody>
          <a:bodyPr vert="horz" lIns="75597" tIns="37798" rIns="75597" bIns="37798" rtlCol="0" anchor="ctr">
            <a:noAutofit/>
          </a:bodyPr>
          <a:lstStyle/>
          <a:p>
            <a:pPr lvl="0"/>
            <a:r>
              <a:rPr lang="en-US" sz="6614" dirty="0">
                <a:solidFill>
                  <a:schemeClr val="tx1"/>
                </a:solidFill>
                <a:effectLst/>
              </a:rPr>
              <a:t>“</a:t>
            </a:r>
          </a:p>
        </p:txBody>
      </p:sp>
      <p:sp>
        <p:nvSpPr>
          <p:cNvPr id="15" name="TextBox 14"/>
          <p:cNvSpPr txBox="1"/>
          <p:nvPr/>
        </p:nvSpPr>
        <p:spPr>
          <a:xfrm>
            <a:off x="6362727" y="4316326"/>
            <a:ext cx="378082" cy="911682"/>
          </a:xfrm>
          <a:prstGeom prst="rect">
            <a:avLst/>
          </a:prstGeom>
        </p:spPr>
        <p:txBody>
          <a:bodyPr vert="horz" lIns="75597" tIns="37798" rIns="75597" bIns="37798" rtlCol="0" anchor="ctr">
            <a:noAutofit/>
          </a:bodyPr>
          <a:lstStyle/>
          <a:p>
            <a:pPr lvl="0" algn="r"/>
            <a:r>
              <a:rPr lang="en-US" sz="6614" dirty="0">
                <a:solidFill>
                  <a:schemeClr val="tx1"/>
                </a:solidFill>
                <a:effectLst/>
              </a:rPr>
              <a:t>”</a:t>
            </a:r>
          </a:p>
        </p:txBody>
      </p:sp>
    </p:spTree>
    <p:extLst>
      <p:ext uri="{BB962C8B-B14F-4D97-AF65-F5344CB8AC3E}">
        <p14:creationId xmlns:p14="http://schemas.microsoft.com/office/powerpoint/2010/main" val="232278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440982" y="5345906"/>
            <a:ext cx="5276528" cy="2646294"/>
          </a:xfrm>
        </p:spPr>
        <p:txBody>
          <a:bodyPr anchor="b">
            <a:normAutofit/>
          </a:bodyPr>
          <a:lstStyle>
            <a:lvl1pPr algn="l">
              <a:defRPr sz="2315" b="0" cap="all"/>
            </a:lvl1pPr>
          </a:lstStyle>
          <a:p>
            <a:r>
              <a:rPr lang="en-GB"/>
              <a:t>Click to edit Master title style</a:t>
            </a:r>
            <a:endParaRPr lang="en-US" dirty="0"/>
          </a:p>
        </p:txBody>
      </p:sp>
      <p:sp>
        <p:nvSpPr>
          <p:cNvPr id="3" name="Text Placeholder 2"/>
          <p:cNvSpPr>
            <a:spLocks noGrp="1"/>
          </p:cNvSpPr>
          <p:nvPr>
            <p:ph type="body" idx="1"/>
          </p:nvPr>
        </p:nvSpPr>
        <p:spPr>
          <a:xfrm>
            <a:off x="440981" y="8002459"/>
            <a:ext cx="5277513" cy="1382576"/>
          </a:xfrm>
        </p:spPr>
        <p:txBody>
          <a:bodyPr anchor="t">
            <a:normAutofit/>
          </a:bodyPr>
          <a:lstStyle>
            <a:lvl1pPr marL="0" indent="0" algn="l">
              <a:buNone/>
              <a:defRPr sz="1488">
                <a:solidFill>
                  <a:schemeClr val="bg2">
                    <a:lumMod val="75000"/>
                  </a:schemeClr>
                </a:solidFill>
              </a:defRPr>
            </a:lvl1pPr>
            <a:lvl2pPr marL="377967" indent="0">
              <a:buNone/>
              <a:defRPr sz="1488">
                <a:solidFill>
                  <a:schemeClr val="tx1">
                    <a:tint val="75000"/>
                  </a:schemeClr>
                </a:solidFill>
              </a:defRPr>
            </a:lvl2pPr>
            <a:lvl3pPr marL="755934" indent="0">
              <a:buNone/>
              <a:defRPr sz="1323">
                <a:solidFill>
                  <a:schemeClr val="tx1">
                    <a:tint val="75000"/>
                  </a:schemeClr>
                </a:solidFill>
              </a:defRPr>
            </a:lvl3pPr>
            <a:lvl4pPr marL="1133902" indent="0">
              <a:buNone/>
              <a:defRPr sz="1157">
                <a:solidFill>
                  <a:schemeClr val="tx1">
                    <a:tint val="75000"/>
                  </a:schemeClr>
                </a:solidFill>
              </a:defRPr>
            </a:lvl4pPr>
            <a:lvl5pPr marL="1511869" indent="0">
              <a:buNone/>
              <a:defRPr sz="1157">
                <a:solidFill>
                  <a:schemeClr val="tx1">
                    <a:tint val="75000"/>
                  </a:schemeClr>
                </a:solidFill>
              </a:defRPr>
            </a:lvl5pPr>
            <a:lvl6pPr marL="1889836" indent="0">
              <a:buNone/>
              <a:defRPr sz="1157">
                <a:solidFill>
                  <a:schemeClr val="tx1">
                    <a:tint val="75000"/>
                  </a:schemeClr>
                </a:solidFill>
              </a:defRPr>
            </a:lvl6pPr>
            <a:lvl7pPr marL="2267803" indent="0">
              <a:buNone/>
              <a:defRPr sz="1157">
                <a:solidFill>
                  <a:schemeClr val="tx1">
                    <a:tint val="75000"/>
                  </a:schemeClr>
                </a:solidFill>
              </a:defRPr>
            </a:lvl7pPr>
            <a:lvl8pPr marL="2645771" indent="0">
              <a:buNone/>
              <a:defRPr sz="1157">
                <a:solidFill>
                  <a:schemeClr val="tx1">
                    <a:tint val="75000"/>
                  </a:schemeClr>
                </a:solidFill>
              </a:defRPr>
            </a:lvl8pPr>
            <a:lvl9pPr marL="3023738" indent="0">
              <a:buNone/>
              <a:defRPr sz="115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DDA339C-6CD1-474C-A8A0-AE43F6DFE60D}" type="datetimeFigureOut">
              <a:rPr lang="en-GB" smtClean="0"/>
              <a:t>19/02/2025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1339877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07921" y="831585"/>
            <a:ext cx="5671233" cy="4514321"/>
          </a:xfrm>
        </p:spPr>
        <p:txBody>
          <a:bodyPr anchor="ctr">
            <a:normAutofit/>
          </a:bodyPr>
          <a:lstStyle>
            <a:lvl1pPr algn="l">
              <a:defRPr sz="2315" b="0" cap="all">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440982" y="6058694"/>
            <a:ext cx="5276528" cy="1636770"/>
          </a:xfrm>
        </p:spPr>
        <p:txBody>
          <a:bodyPr vert="horz" lIns="91440" tIns="45720" rIns="91440" bIns="45720" rtlCol="0" anchor="b">
            <a:normAutofit/>
          </a:bodyPr>
          <a:lstStyle>
            <a:lvl1pPr>
              <a:buNone/>
              <a:defRPr lang="en-US" sz="1653" b="0" cap="all"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440981" y="7721865"/>
            <a:ext cx="5276527" cy="1663171"/>
          </a:xfrm>
        </p:spPr>
        <p:txBody>
          <a:bodyPr anchor="t">
            <a:normAutofit/>
          </a:bodyPr>
          <a:lstStyle>
            <a:lvl1pPr marL="0" indent="0" algn="l">
              <a:buNone/>
              <a:defRPr sz="1488">
                <a:solidFill>
                  <a:schemeClr val="bg2">
                    <a:lumMod val="75000"/>
                  </a:schemeClr>
                </a:solidFill>
              </a:defRPr>
            </a:lvl1pPr>
            <a:lvl2pPr marL="377967" indent="0">
              <a:buNone/>
              <a:defRPr sz="1488">
                <a:solidFill>
                  <a:schemeClr val="tx1">
                    <a:tint val="75000"/>
                  </a:schemeClr>
                </a:solidFill>
              </a:defRPr>
            </a:lvl2pPr>
            <a:lvl3pPr marL="755934" indent="0">
              <a:buNone/>
              <a:defRPr sz="1323">
                <a:solidFill>
                  <a:schemeClr val="tx1">
                    <a:tint val="75000"/>
                  </a:schemeClr>
                </a:solidFill>
              </a:defRPr>
            </a:lvl3pPr>
            <a:lvl4pPr marL="1133902" indent="0">
              <a:buNone/>
              <a:defRPr sz="1157">
                <a:solidFill>
                  <a:schemeClr val="tx1">
                    <a:tint val="75000"/>
                  </a:schemeClr>
                </a:solidFill>
              </a:defRPr>
            </a:lvl4pPr>
            <a:lvl5pPr marL="1511869" indent="0">
              <a:buNone/>
              <a:defRPr sz="1157">
                <a:solidFill>
                  <a:schemeClr val="tx1">
                    <a:tint val="75000"/>
                  </a:schemeClr>
                </a:solidFill>
              </a:defRPr>
            </a:lvl5pPr>
            <a:lvl6pPr marL="1889836" indent="0">
              <a:buNone/>
              <a:defRPr sz="1157">
                <a:solidFill>
                  <a:schemeClr val="tx1">
                    <a:tint val="75000"/>
                  </a:schemeClr>
                </a:solidFill>
              </a:defRPr>
            </a:lvl6pPr>
            <a:lvl7pPr marL="2267803" indent="0">
              <a:buNone/>
              <a:defRPr sz="1157">
                <a:solidFill>
                  <a:schemeClr val="tx1">
                    <a:tint val="75000"/>
                  </a:schemeClr>
                </a:solidFill>
              </a:defRPr>
            </a:lvl7pPr>
            <a:lvl8pPr marL="2645771" indent="0">
              <a:buNone/>
              <a:defRPr sz="1157">
                <a:solidFill>
                  <a:schemeClr val="tx1">
                    <a:tint val="75000"/>
                  </a:schemeClr>
                </a:solidFill>
              </a:defRPr>
            </a:lvl8pPr>
            <a:lvl9pPr marL="3023738" indent="0">
              <a:buNone/>
              <a:defRPr sz="115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DDA339C-6CD1-474C-A8A0-AE43F6DFE60D}" type="datetimeFigureOut">
              <a:rPr lang="en-GB" smtClean="0"/>
              <a:t>19/02/2025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8ED91-3BB9-48C7-AFF0-8750AFC91D47}" type="slidenum">
              <a:rPr lang="en-GB" smtClean="0"/>
              <a:t>‹#›</a:t>
            </a:fld>
            <a:endParaRPr lang="en-GB"/>
          </a:p>
        </p:txBody>
      </p:sp>
      <p:sp>
        <p:nvSpPr>
          <p:cNvPr id="14" name="TextBox 13"/>
          <p:cNvSpPr txBox="1"/>
          <p:nvPr/>
        </p:nvSpPr>
        <p:spPr>
          <a:xfrm>
            <a:off x="188992" y="1107883"/>
            <a:ext cx="378082" cy="911682"/>
          </a:xfrm>
          <a:prstGeom prst="rect">
            <a:avLst/>
          </a:prstGeom>
        </p:spPr>
        <p:txBody>
          <a:bodyPr vert="horz" lIns="75597" tIns="37798" rIns="75597" bIns="37798" rtlCol="0" anchor="ctr">
            <a:noAutofit/>
          </a:bodyPr>
          <a:lstStyle/>
          <a:p>
            <a:pPr lvl="0"/>
            <a:r>
              <a:rPr lang="en-US" sz="6614" dirty="0">
                <a:solidFill>
                  <a:schemeClr val="tx1"/>
                </a:solidFill>
                <a:effectLst/>
              </a:rPr>
              <a:t>“</a:t>
            </a:r>
          </a:p>
        </p:txBody>
      </p:sp>
      <p:sp>
        <p:nvSpPr>
          <p:cNvPr id="15" name="TextBox 14"/>
          <p:cNvSpPr txBox="1"/>
          <p:nvPr/>
        </p:nvSpPr>
        <p:spPr>
          <a:xfrm>
            <a:off x="6362727" y="4316326"/>
            <a:ext cx="378082" cy="911682"/>
          </a:xfrm>
          <a:prstGeom prst="rect">
            <a:avLst/>
          </a:prstGeom>
        </p:spPr>
        <p:txBody>
          <a:bodyPr vert="horz" lIns="75597" tIns="37798" rIns="75597" bIns="37798" rtlCol="0" anchor="ctr">
            <a:noAutofit/>
          </a:bodyPr>
          <a:lstStyle/>
          <a:p>
            <a:pPr lvl="0" algn="r"/>
            <a:r>
              <a:rPr lang="en-US" sz="6614" dirty="0">
                <a:solidFill>
                  <a:schemeClr val="tx1"/>
                </a:solidFill>
                <a:effectLst/>
              </a:rPr>
              <a:t>”</a:t>
            </a:r>
          </a:p>
        </p:txBody>
      </p:sp>
    </p:spTree>
    <p:extLst>
      <p:ext uri="{BB962C8B-B14F-4D97-AF65-F5344CB8AC3E}">
        <p14:creationId xmlns:p14="http://schemas.microsoft.com/office/powerpoint/2010/main" val="231380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440981" y="831585"/>
            <a:ext cx="6221733" cy="4514321"/>
          </a:xfrm>
        </p:spPr>
        <p:txBody>
          <a:bodyPr vert="horz" lIns="91440" tIns="45720" rIns="91440" bIns="45720" rtlCol="0" anchor="ctr">
            <a:normAutofit/>
          </a:bodyPr>
          <a:lstStyle>
            <a:lvl1pPr>
              <a:defRPr lang="en-US" sz="2315" b="0" dirty="0"/>
            </a:lvl1pPr>
          </a:lstStyle>
          <a:p>
            <a:pPr marL="0" lvl="0"/>
            <a:r>
              <a:rPr lang="en-GB"/>
              <a:t>Click to edit Master title style</a:t>
            </a:r>
            <a:endParaRPr lang="en-US" dirty="0"/>
          </a:p>
        </p:txBody>
      </p:sp>
      <p:sp>
        <p:nvSpPr>
          <p:cNvPr id="10" name="Text Placeholder 9"/>
          <p:cNvSpPr>
            <a:spLocks noGrp="1"/>
          </p:cNvSpPr>
          <p:nvPr>
            <p:ph type="body" sz="quarter" idx="13"/>
          </p:nvPr>
        </p:nvSpPr>
        <p:spPr>
          <a:xfrm>
            <a:off x="440982" y="6124694"/>
            <a:ext cx="5276528" cy="1306777"/>
          </a:xfrm>
        </p:spPr>
        <p:txBody>
          <a:bodyPr vert="horz" lIns="91440" tIns="45720" rIns="91440" bIns="45720" rtlCol="0" anchor="b">
            <a:normAutofit/>
          </a:bodyPr>
          <a:lstStyle>
            <a:lvl1pPr>
              <a:buNone/>
              <a:defRPr lang="en-US" sz="1653" b="0" cap="all"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440981" y="7431474"/>
            <a:ext cx="5276527" cy="1953563"/>
          </a:xfrm>
        </p:spPr>
        <p:txBody>
          <a:bodyPr anchor="t">
            <a:normAutofit/>
          </a:bodyPr>
          <a:lstStyle>
            <a:lvl1pPr marL="0" indent="0" algn="l">
              <a:buNone/>
              <a:defRPr sz="1488">
                <a:solidFill>
                  <a:schemeClr val="bg2">
                    <a:lumMod val="75000"/>
                  </a:schemeClr>
                </a:solidFill>
              </a:defRPr>
            </a:lvl1pPr>
            <a:lvl2pPr marL="377967" indent="0">
              <a:buNone/>
              <a:defRPr sz="1488">
                <a:solidFill>
                  <a:schemeClr val="tx1">
                    <a:tint val="75000"/>
                  </a:schemeClr>
                </a:solidFill>
              </a:defRPr>
            </a:lvl2pPr>
            <a:lvl3pPr marL="755934" indent="0">
              <a:buNone/>
              <a:defRPr sz="1323">
                <a:solidFill>
                  <a:schemeClr val="tx1">
                    <a:tint val="75000"/>
                  </a:schemeClr>
                </a:solidFill>
              </a:defRPr>
            </a:lvl3pPr>
            <a:lvl4pPr marL="1133902" indent="0">
              <a:buNone/>
              <a:defRPr sz="1157">
                <a:solidFill>
                  <a:schemeClr val="tx1">
                    <a:tint val="75000"/>
                  </a:schemeClr>
                </a:solidFill>
              </a:defRPr>
            </a:lvl4pPr>
            <a:lvl5pPr marL="1511869" indent="0">
              <a:buNone/>
              <a:defRPr sz="1157">
                <a:solidFill>
                  <a:schemeClr val="tx1">
                    <a:tint val="75000"/>
                  </a:schemeClr>
                </a:solidFill>
              </a:defRPr>
            </a:lvl5pPr>
            <a:lvl6pPr marL="1889836" indent="0">
              <a:buNone/>
              <a:defRPr sz="1157">
                <a:solidFill>
                  <a:schemeClr val="tx1">
                    <a:tint val="75000"/>
                  </a:schemeClr>
                </a:solidFill>
              </a:defRPr>
            </a:lvl6pPr>
            <a:lvl7pPr marL="2267803" indent="0">
              <a:buNone/>
              <a:defRPr sz="1157">
                <a:solidFill>
                  <a:schemeClr val="tx1">
                    <a:tint val="75000"/>
                  </a:schemeClr>
                </a:solidFill>
              </a:defRPr>
            </a:lvl7pPr>
            <a:lvl8pPr marL="2645771" indent="0">
              <a:buNone/>
              <a:defRPr sz="1157">
                <a:solidFill>
                  <a:schemeClr val="tx1">
                    <a:tint val="75000"/>
                  </a:schemeClr>
                </a:solidFill>
              </a:defRPr>
            </a:lvl8pPr>
            <a:lvl9pPr marL="3023738" indent="0">
              <a:buNone/>
              <a:defRPr sz="115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DDA339C-6CD1-474C-A8A0-AE43F6DFE60D}" type="datetimeFigureOut">
              <a:rPr lang="en-GB" smtClean="0"/>
              <a:t>19/02/2025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2481098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40982" y="7009078"/>
            <a:ext cx="5419145" cy="2375958"/>
          </a:xfrm>
        </p:spPr>
        <p:txBody>
          <a:bodyPr>
            <a:normAutofit/>
          </a:bodyPr>
          <a:lstStyle>
            <a:lvl1pPr algn="l">
              <a:defRPr sz="2315"/>
            </a:lvl1pPr>
          </a:lstStyle>
          <a:p>
            <a:r>
              <a:rPr lang="en-GB"/>
              <a:t>Click to edit Master title style</a:t>
            </a:r>
            <a:endParaRPr lang="en-US" dirty="0"/>
          </a:p>
        </p:txBody>
      </p:sp>
      <p:sp>
        <p:nvSpPr>
          <p:cNvPr id="3" name="Vertical Text Placeholder 2"/>
          <p:cNvSpPr>
            <a:spLocks noGrp="1"/>
          </p:cNvSpPr>
          <p:nvPr>
            <p:ph type="body" orient="vert" idx="1"/>
          </p:nvPr>
        </p:nvSpPr>
        <p:spPr>
          <a:xfrm>
            <a:off x="440982" y="831587"/>
            <a:ext cx="5419145" cy="5873902"/>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DDA339C-6CD1-474C-A8A0-AE43F6DFE60D}" type="datetimeFigureOut">
              <a:rPr lang="en-GB" smtClean="0"/>
              <a:t>19/02/2025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4079448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28685" y="831586"/>
            <a:ext cx="1690009" cy="6890279"/>
          </a:xfrm>
        </p:spPr>
        <p:txBody>
          <a:bodyPr vert="eaVert">
            <a:normAutofit/>
          </a:bodyPr>
          <a:lstStyle>
            <a:lvl1pPr>
              <a:defRPr sz="2315"/>
            </a:lvl1pPr>
          </a:lstStyle>
          <a:p>
            <a:r>
              <a:rPr lang="en-GB"/>
              <a:t>Click to edit Master title style</a:t>
            </a:r>
            <a:endParaRPr lang="en-US" dirty="0"/>
          </a:p>
        </p:txBody>
      </p:sp>
      <p:sp>
        <p:nvSpPr>
          <p:cNvPr id="3" name="Vertical Text Placeholder 2"/>
          <p:cNvSpPr>
            <a:spLocks noGrp="1"/>
          </p:cNvSpPr>
          <p:nvPr>
            <p:ph type="body" orient="vert" idx="1"/>
          </p:nvPr>
        </p:nvSpPr>
        <p:spPr>
          <a:xfrm>
            <a:off x="440981" y="831586"/>
            <a:ext cx="4836416" cy="855345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DDA339C-6CD1-474C-A8A0-AE43F6DFE60D}" type="datetimeFigureOut">
              <a:rPr lang="en-GB" smtClean="0"/>
              <a:t>19/02/2025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2899043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0982" y="7009078"/>
            <a:ext cx="5419145" cy="2375958"/>
          </a:xfrm>
        </p:spPr>
        <p:txBody>
          <a:bodyPr/>
          <a:lstStyle/>
          <a:p>
            <a:r>
              <a:rPr lang="en-GB"/>
              <a:t>Click to edit Master title style</a:t>
            </a:r>
            <a:endParaRPr lang="en-US" dirty="0"/>
          </a:p>
        </p:txBody>
      </p:sp>
      <p:sp>
        <p:nvSpPr>
          <p:cNvPr id="3" name="Content Placeholder 2"/>
          <p:cNvSpPr>
            <a:spLocks noGrp="1"/>
          </p:cNvSpPr>
          <p:nvPr>
            <p:ph idx="1"/>
          </p:nvPr>
        </p:nvSpPr>
        <p:spPr>
          <a:xfrm>
            <a:off x="440982" y="831586"/>
            <a:ext cx="5419145" cy="5873902"/>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DDA339C-6CD1-474C-A8A0-AE43F6DFE60D}" type="datetimeFigureOut">
              <a:rPr lang="en-GB" smtClean="0"/>
              <a:t>19/02/2025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3080621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40981" y="3088745"/>
            <a:ext cx="5293151" cy="3616737"/>
          </a:xfrm>
        </p:spPr>
        <p:txBody>
          <a:bodyPr anchor="b">
            <a:normAutofit/>
          </a:bodyPr>
          <a:lstStyle>
            <a:lvl1pPr algn="l">
              <a:defRPr sz="2645" b="0" cap="all"/>
            </a:lvl1pPr>
          </a:lstStyle>
          <a:p>
            <a:r>
              <a:rPr lang="en-GB"/>
              <a:t>Click to edit Master title style</a:t>
            </a:r>
            <a:endParaRPr lang="en-US" dirty="0"/>
          </a:p>
        </p:txBody>
      </p:sp>
      <p:sp>
        <p:nvSpPr>
          <p:cNvPr id="3" name="Text Placeholder 2"/>
          <p:cNvSpPr>
            <a:spLocks noGrp="1"/>
          </p:cNvSpPr>
          <p:nvPr>
            <p:ph type="body" idx="1"/>
          </p:nvPr>
        </p:nvSpPr>
        <p:spPr>
          <a:xfrm>
            <a:off x="440981" y="6995878"/>
            <a:ext cx="5293151" cy="2389159"/>
          </a:xfrm>
        </p:spPr>
        <p:txBody>
          <a:bodyPr anchor="t">
            <a:normAutofit/>
          </a:bodyPr>
          <a:lstStyle>
            <a:lvl1pPr marL="0" indent="0" algn="l">
              <a:buNone/>
              <a:defRPr sz="1488">
                <a:solidFill>
                  <a:schemeClr val="bg2">
                    <a:lumMod val="75000"/>
                  </a:schemeClr>
                </a:solidFill>
              </a:defRPr>
            </a:lvl1pPr>
            <a:lvl2pPr marL="377967" indent="0">
              <a:buNone/>
              <a:defRPr sz="1488">
                <a:solidFill>
                  <a:schemeClr val="tx1">
                    <a:tint val="75000"/>
                  </a:schemeClr>
                </a:solidFill>
              </a:defRPr>
            </a:lvl2pPr>
            <a:lvl3pPr marL="755934" indent="0">
              <a:buNone/>
              <a:defRPr sz="1323">
                <a:solidFill>
                  <a:schemeClr val="tx1">
                    <a:tint val="75000"/>
                  </a:schemeClr>
                </a:solidFill>
              </a:defRPr>
            </a:lvl3pPr>
            <a:lvl4pPr marL="1133902" indent="0">
              <a:buNone/>
              <a:defRPr sz="1157">
                <a:solidFill>
                  <a:schemeClr val="tx1">
                    <a:tint val="75000"/>
                  </a:schemeClr>
                </a:solidFill>
              </a:defRPr>
            </a:lvl4pPr>
            <a:lvl5pPr marL="1511869" indent="0">
              <a:buNone/>
              <a:defRPr sz="1157">
                <a:solidFill>
                  <a:schemeClr val="tx1">
                    <a:tint val="75000"/>
                  </a:schemeClr>
                </a:solidFill>
              </a:defRPr>
            </a:lvl5pPr>
            <a:lvl6pPr marL="1889836" indent="0">
              <a:buNone/>
              <a:defRPr sz="1157">
                <a:solidFill>
                  <a:schemeClr val="tx1">
                    <a:tint val="75000"/>
                  </a:schemeClr>
                </a:solidFill>
              </a:defRPr>
            </a:lvl6pPr>
            <a:lvl7pPr marL="2267803" indent="0">
              <a:buNone/>
              <a:defRPr sz="1157">
                <a:solidFill>
                  <a:schemeClr val="tx1">
                    <a:tint val="75000"/>
                  </a:schemeClr>
                </a:solidFill>
              </a:defRPr>
            </a:lvl7pPr>
            <a:lvl8pPr marL="2645771" indent="0">
              <a:buNone/>
              <a:defRPr sz="1157">
                <a:solidFill>
                  <a:schemeClr val="tx1">
                    <a:tint val="75000"/>
                  </a:schemeClr>
                </a:solidFill>
              </a:defRPr>
            </a:lvl8pPr>
            <a:lvl9pPr marL="3023738" indent="0">
              <a:buNone/>
              <a:defRPr sz="115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DDA339C-6CD1-474C-A8A0-AE43F6DFE60D}" type="datetimeFigureOut">
              <a:rPr lang="en-GB" smtClean="0"/>
              <a:t>19/02/2025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729773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40982" y="7009078"/>
            <a:ext cx="5419145" cy="2375958"/>
          </a:xfrm>
        </p:spPr>
        <p:txBody>
          <a:bodyPr>
            <a:normAutofit/>
          </a:bodyPr>
          <a:lstStyle>
            <a:lvl1pPr>
              <a:defRPr sz="2645"/>
            </a:lvl1pPr>
          </a:lstStyle>
          <a:p>
            <a:r>
              <a:rPr lang="en-GB"/>
              <a:t>Click to edit Master title style</a:t>
            </a:r>
            <a:endParaRPr lang="en-US" dirty="0"/>
          </a:p>
        </p:txBody>
      </p:sp>
      <p:sp>
        <p:nvSpPr>
          <p:cNvPr id="11" name="Content Placeholder 3"/>
          <p:cNvSpPr>
            <a:spLocks noGrp="1"/>
          </p:cNvSpPr>
          <p:nvPr>
            <p:ph sz="half" idx="13"/>
          </p:nvPr>
        </p:nvSpPr>
        <p:spPr>
          <a:xfrm>
            <a:off x="440982" y="831586"/>
            <a:ext cx="3265580" cy="5873898"/>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Content Placeholder 5"/>
          <p:cNvSpPr>
            <a:spLocks noGrp="1"/>
          </p:cNvSpPr>
          <p:nvPr>
            <p:ph sz="quarter" idx="4"/>
          </p:nvPr>
        </p:nvSpPr>
        <p:spPr>
          <a:xfrm>
            <a:off x="3854543" y="831586"/>
            <a:ext cx="3264151" cy="5860697"/>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3DDA339C-6CD1-474C-A8A0-AE43F6DFE60D}" type="datetimeFigureOut">
              <a:rPr lang="en-GB" smtClean="0"/>
              <a:t>19/02/2025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1026261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0982" y="7009078"/>
            <a:ext cx="5419145" cy="2375958"/>
          </a:xfrm>
        </p:spPr>
        <p:txBody>
          <a:bodyPr>
            <a:normAutofit/>
          </a:bodyPr>
          <a:lstStyle>
            <a:lvl1pPr>
              <a:defRPr sz="2645"/>
            </a:lvl1pPr>
          </a:lstStyle>
          <a:p>
            <a:r>
              <a:rPr lang="en-GB"/>
              <a:t>Click to edit Master title style</a:t>
            </a:r>
            <a:endParaRPr lang="en-US" dirty="0"/>
          </a:p>
        </p:txBody>
      </p:sp>
      <p:sp>
        <p:nvSpPr>
          <p:cNvPr id="3" name="Text Placeholder 2"/>
          <p:cNvSpPr>
            <a:spLocks noGrp="1"/>
          </p:cNvSpPr>
          <p:nvPr>
            <p:ph type="body" idx="1"/>
          </p:nvPr>
        </p:nvSpPr>
        <p:spPr>
          <a:xfrm>
            <a:off x="629974" y="831586"/>
            <a:ext cx="3072867" cy="950383"/>
          </a:xfrm>
        </p:spPr>
        <p:txBody>
          <a:bodyPr anchor="b">
            <a:noAutofit/>
          </a:bodyPr>
          <a:lstStyle>
            <a:lvl1pPr marL="0" indent="0">
              <a:buNone/>
              <a:defRPr sz="1984" b="0" cap="all">
                <a:solidFill>
                  <a:schemeClr val="tx1"/>
                </a:solidFill>
              </a:defRPr>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GB"/>
              <a:t>Click to edit Master text styles</a:t>
            </a:r>
          </a:p>
        </p:txBody>
      </p:sp>
      <p:sp>
        <p:nvSpPr>
          <p:cNvPr id="4" name="Content Placeholder 3"/>
          <p:cNvSpPr>
            <a:spLocks noGrp="1"/>
          </p:cNvSpPr>
          <p:nvPr>
            <p:ph sz="half" idx="2"/>
          </p:nvPr>
        </p:nvSpPr>
        <p:spPr>
          <a:xfrm>
            <a:off x="440981" y="1781970"/>
            <a:ext cx="3261860" cy="4923514"/>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013817" y="883560"/>
            <a:ext cx="3111877" cy="898409"/>
          </a:xfrm>
        </p:spPr>
        <p:txBody>
          <a:bodyPr anchor="b">
            <a:noAutofit/>
          </a:bodyPr>
          <a:lstStyle>
            <a:lvl1pPr marL="0" indent="0">
              <a:buNone/>
              <a:defRPr sz="1984" b="0" cap="all">
                <a:solidFill>
                  <a:schemeClr val="tx1"/>
                </a:solidFill>
              </a:defRPr>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GB"/>
              <a:t>Click to edit Master text styles</a:t>
            </a:r>
          </a:p>
        </p:txBody>
      </p:sp>
      <p:sp>
        <p:nvSpPr>
          <p:cNvPr id="6" name="Content Placeholder 5"/>
          <p:cNvSpPr>
            <a:spLocks noGrp="1"/>
          </p:cNvSpPr>
          <p:nvPr>
            <p:ph sz="quarter" idx="4"/>
          </p:nvPr>
        </p:nvSpPr>
        <p:spPr>
          <a:xfrm>
            <a:off x="3854543" y="1781969"/>
            <a:ext cx="3271151" cy="4910314"/>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3DDA339C-6CD1-474C-A8A0-AE43F6DFE60D}" type="datetimeFigureOut">
              <a:rPr lang="en-GB" smtClean="0"/>
              <a:t>19/02/2025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373363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0982" y="7009078"/>
            <a:ext cx="5419145" cy="2375958"/>
          </a:xfrm>
        </p:spPr>
        <p:txBody>
          <a:bodyPr>
            <a:normAutofit/>
          </a:bodyPr>
          <a:lstStyle>
            <a:lvl1pPr>
              <a:defRPr sz="2645"/>
            </a:lvl1p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3DDA339C-6CD1-474C-A8A0-AE43F6DFE60D}" type="datetimeFigureOut">
              <a:rPr lang="en-GB" smtClean="0"/>
              <a:t>19/02/2025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3030486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DA339C-6CD1-474C-A8A0-AE43F6DFE60D}" type="datetimeFigureOut">
              <a:rPr lang="en-GB" smtClean="0"/>
              <a:t>19/02/2025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2224603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79808" y="831586"/>
            <a:ext cx="2645886" cy="2375958"/>
          </a:xfrm>
        </p:spPr>
        <p:txBody>
          <a:bodyPr anchor="b">
            <a:normAutofit/>
          </a:bodyPr>
          <a:lstStyle>
            <a:lvl1pPr algn="l">
              <a:defRPr sz="1653" b="0"/>
            </a:lvl1pPr>
          </a:lstStyle>
          <a:p>
            <a:r>
              <a:rPr lang="en-GB"/>
              <a:t>Click to edit Master title style</a:t>
            </a:r>
            <a:endParaRPr lang="en-US" dirty="0"/>
          </a:p>
        </p:txBody>
      </p:sp>
      <p:sp>
        <p:nvSpPr>
          <p:cNvPr id="3" name="Content Placeholder 2"/>
          <p:cNvSpPr>
            <a:spLocks noGrp="1"/>
          </p:cNvSpPr>
          <p:nvPr>
            <p:ph idx="1"/>
          </p:nvPr>
        </p:nvSpPr>
        <p:spPr>
          <a:xfrm>
            <a:off x="440981" y="831586"/>
            <a:ext cx="3669679" cy="855345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4479808" y="3445144"/>
            <a:ext cx="2645886" cy="3260343"/>
          </a:xfrm>
        </p:spPr>
        <p:txBody>
          <a:bodyPr anchor="t">
            <a:normAutofit/>
          </a:bodyPr>
          <a:lstStyle>
            <a:lvl1pPr marL="0" indent="0">
              <a:buNone/>
              <a:defRPr sz="1323"/>
            </a:lvl1pPr>
            <a:lvl2pPr marL="377967" indent="0">
              <a:buNone/>
              <a:defRPr sz="992"/>
            </a:lvl2pPr>
            <a:lvl3pPr marL="755934" indent="0">
              <a:buNone/>
              <a:defRPr sz="827"/>
            </a:lvl3pPr>
            <a:lvl4pPr marL="1133902" indent="0">
              <a:buNone/>
              <a:defRPr sz="744"/>
            </a:lvl4pPr>
            <a:lvl5pPr marL="1511869" indent="0">
              <a:buNone/>
              <a:defRPr sz="744"/>
            </a:lvl5pPr>
            <a:lvl6pPr marL="1889836" indent="0">
              <a:buNone/>
              <a:defRPr sz="744"/>
            </a:lvl6pPr>
            <a:lvl7pPr marL="2267803" indent="0">
              <a:buNone/>
              <a:defRPr sz="744"/>
            </a:lvl7pPr>
            <a:lvl8pPr marL="2645771" indent="0">
              <a:buNone/>
              <a:defRPr sz="744"/>
            </a:lvl8pPr>
            <a:lvl9pPr marL="3023738" indent="0">
              <a:buNone/>
              <a:defRPr sz="744"/>
            </a:lvl9pPr>
          </a:lstStyle>
          <a:p>
            <a:pPr lvl="0"/>
            <a:r>
              <a:rPr lang="en-GB"/>
              <a:t>Click to edit Master text styles</a:t>
            </a:r>
          </a:p>
        </p:txBody>
      </p:sp>
      <p:sp>
        <p:nvSpPr>
          <p:cNvPr id="5" name="Date Placeholder 4"/>
          <p:cNvSpPr>
            <a:spLocks noGrp="1"/>
          </p:cNvSpPr>
          <p:nvPr>
            <p:ph type="dt" sz="half" idx="10"/>
          </p:nvPr>
        </p:nvSpPr>
        <p:spPr/>
        <p:txBody>
          <a:bodyPr/>
          <a:lstStyle/>
          <a:p>
            <a:fld id="{3DDA339C-6CD1-474C-A8A0-AE43F6DFE60D}" type="datetimeFigureOut">
              <a:rPr lang="en-GB" smtClean="0"/>
              <a:t>19/02/2025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282423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16840" y="2257160"/>
            <a:ext cx="2945874" cy="1781969"/>
          </a:xfrm>
        </p:spPr>
        <p:txBody>
          <a:bodyPr anchor="b">
            <a:normAutofit/>
          </a:bodyPr>
          <a:lstStyle>
            <a:lvl1pPr algn="l">
              <a:defRPr sz="1984" b="0"/>
            </a:lvl1pPr>
          </a:lstStyle>
          <a:p>
            <a:r>
              <a:rPr lang="en-GB"/>
              <a:t>Click to edit Master title style</a:t>
            </a:r>
            <a:endParaRPr lang="en-US" dirty="0"/>
          </a:p>
        </p:txBody>
      </p:sp>
      <p:sp>
        <p:nvSpPr>
          <p:cNvPr id="17" name="Picture Placeholder 2"/>
          <p:cNvSpPr>
            <a:spLocks noGrp="1" noChangeAspect="1"/>
          </p:cNvSpPr>
          <p:nvPr>
            <p:ph type="pic" idx="13"/>
          </p:nvPr>
        </p:nvSpPr>
        <p:spPr>
          <a:xfrm>
            <a:off x="629973" y="1425575"/>
            <a:ext cx="2712500" cy="7484269"/>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323"/>
            </a:lvl1pPr>
            <a:lvl2pPr marL="377967" indent="0">
              <a:buNone/>
              <a:defRPr sz="1323"/>
            </a:lvl2pPr>
            <a:lvl3pPr marL="755934" indent="0">
              <a:buNone/>
              <a:defRPr sz="1323"/>
            </a:lvl3pPr>
            <a:lvl4pPr marL="1133902" indent="0">
              <a:buNone/>
              <a:defRPr sz="1323"/>
            </a:lvl4pPr>
            <a:lvl5pPr marL="1511869" indent="0">
              <a:buNone/>
              <a:defRPr sz="1323"/>
            </a:lvl5pPr>
            <a:lvl6pPr marL="1889836" indent="0">
              <a:buNone/>
              <a:defRPr sz="1323"/>
            </a:lvl6pPr>
            <a:lvl7pPr marL="2267803" indent="0">
              <a:buNone/>
              <a:defRPr sz="1323"/>
            </a:lvl7pPr>
            <a:lvl8pPr marL="2645771" indent="0">
              <a:buNone/>
              <a:defRPr sz="1323"/>
            </a:lvl8pPr>
            <a:lvl9pPr marL="3023738" indent="0">
              <a:buNone/>
              <a:defRPr sz="1323"/>
            </a:lvl9pPr>
          </a:lstStyle>
          <a:p>
            <a:r>
              <a:rPr lang="en-GB"/>
              <a:t>Click icon to add picture</a:t>
            </a:r>
            <a:endParaRPr lang="en-US" dirty="0"/>
          </a:p>
        </p:txBody>
      </p:sp>
      <p:sp>
        <p:nvSpPr>
          <p:cNvPr id="4" name="Text Placeholder 3"/>
          <p:cNvSpPr>
            <a:spLocks noGrp="1"/>
          </p:cNvSpPr>
          <p:nvPr>
            <p:ph type="body" sz="half" idx="2"/>
          </p:nvPr>
        </p:nvSpPr>
        <p:spPr>
          <a:xfrm>
            <a:off x="3717028" y="4276725"/>
            <a:ext cx="2946672" cy="3247143"/>
          </a:xfrm>
        </p:spPr>
        <p:txBody>
          <a:bodyPr anchor="t">
            <a:normAutofit/>
          </a:bodyPr>
          <a:lstStyle>
            <a:lvl1pPr marL="0" indent="0">
              <a:buNone/>
              <a:defRPr sz="1488"/>
            </a:lvl1pPr>
            <a:lvl2pPr marL="377967" indent="0">
              <a:buNone/>
              <a:defRPr sz="992"/>
            </a:lvl2pPr>
            <a:lvl3pPr marL="755934" indent="0">
              <a:buNone/>
              <a:defRPr sz="827"/>
            </a:lvl3pPr>
            <a:lvl4pPr marL="1133902" indent="0">
              <a:buNone/>
              <a:defRPr sz="744"/>
            </a:lvl4pPr>
            <a:lvl5pPr marL="1511869" indent="0">
              <a:buNone/>
              <a:defRPr sz="744"/>
            </a:lvl5pPr>
            <a:lvl6pPr marL="1889836" indent="0">
              <a:buNone/>
              <a:defRPr sz="744"/>
            </a:lvl6pPr>
            <a:lvl7pPr marL="2267803" indent="0">
              <a:buNone/>
              <a:defRPr sz="744"/>
            </a:lvl7pPr>
            <a:lvl8pPr marL="2645771" indent="0">
              <a:buNone/>
              <a:defRPr sz="744"/>
            </a:lvl8pPr>
            <a:lvl9pPr marL="3023738" indent="0">
              <a:buNone/>
              <a:defRPr sz="744"/>
            </a:lvl9pPr>
          </a:lstStyle>
          <a:p>
            <a:pPr lvl="0"/>
            <a:r>
              <a:rPr lang="en-GB"/>
              <a:t>Click to edit Master text styles</a:t>
            </a:r>
          </a:p>
        </p:txBody>
      </p:sp>
      <p:sp>
        <p:nvSpPr>
          <p:cNvPr id="5" name="Date Placeholder 4"/>
          <p:cNvSpPr>
            <a:spLocks noGrp="1"/>
          </p:cNvSpPr>
          <p:nvPr>
            <p:ph type="dt" sz="half" idx="10"/>
          </p:nvPr>
        </p:nvSpPr>
        <p:spPr/>
        <p:txBody>
          <a:bodyPr/>
          <a:lstStyle/>
          <a:p>
            <a:fld id="{3DDA339C-6CD1-474C-A8A0-AE43F6DFE60D}" type="datetimeFigureOut">
              <a:rPr lang="en-GB" smtClean="0"/>
              <a:t>19/02/2025</a:t>
            </a:fld>
            <a:endParaRPr lang="en-GB"/>
          </a:p>
        </p:txBody>
      </p:sp>
      <p:sp>
        <p:nvSpPr>
          <p:cNvPr id="6" name="Footer Placeholder 5"/>
          <p:cNvSpPr>
            <a:spLocks noGrp="1"/>
          </p:cNvSpPr>
          <p:nvPr>
            <p:ph type="ftr" sz="quarter" idx="11"/>
          </p:nvPr>
        </p:nvSpPr>
        <p:spPr>
          <a:xfrm>
            <a:off x="440981" y="9622633"/>
            <a:ext cx="4804762" cy="569240"/>
          </a:xfrm>
        </p:spPr>
        <p:txBody>
          <a:bodyPr/>
          <a:lstStyle/>
          <a:p>
            <a:endParaRPr lang="en-GB"/>
          </a:p>
        </p:txBody>
      </p:sp>
      <p:sp>
        <p:nvSpPr>
          <p:cNvPr id="7" name="Slide Number Placeholder 6"/>
          <p:cNvSpPr>
            <a:spLocks noGrp="1"/>
          </p:cNvSpPr>
          <p:nvPr>
            <p:ph type="sldNum" sz="quarter" idx="12"/>
          </p:nvPr>
        </p:nvSpPr>
        <p:spPr/>
        <p:txBody>
          <a:bodyPr/>
          <a:lstStyle/>
          <a:p>
            <a:fld id="{1808ED91-3BB9-48C7-AFF0-8750AFC91D47}" type="slidenum">
              <a:rPr lang="en-GB" smtClean="0"/>
              <a:t>‹#›</a:t>
            </a:fld>
            <a:endParaRPr lang="en-GB"/>
          </a:p>
        </p:txBody>
      </p:sp>
    </p:spTree>
    <p:extLst>
      <p:ext uri="{BB962C8B-B14F-4D97-AF65-F5344CB8AC3E}">
        <p14:creationId xmlns:p14="http://schemas.microsoft.com/office/powerpoint/2010/main" val="120660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5514888" y="6071895"/>
            <a:ext cx="2042415" cy="4144727"/>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440982" y="7009078"/>
            <a:ext cx="5419145" cy="2375958"/>
          </a:xfrm>
          <a:prstGeom prst="rect">
            <a:avLst/>
          </a:prstGeom>
          <a:effectLst/>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40982" y="831587"/>
            <a:ext cx="5419145" cy="5873902"/>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142852" y="9622637"/>
            <a:ext cx="992466" cy="569240"/>
          </a:xfrm>
          <a:prstGeom prst="rect">
            <a:avLst/>
          </a:prstGeom>
        </p:spPr>
        <p:txBody>
          <a:bodyPr vert="horz" lIns="91440" tIns="45720" rIns="91440" bIns="45720" rtlCol="0" anchor="t"/>
          <a:lstStyle>
            <a:lvl1pPr algn="r">
              <a:defRPr sz="827" b="0" i="0">
                <a:solidFill>
                  <a:schemeClr val="bg2">
                    <a:lumMod val="50000"/>
                  </a:schemeClr>
                </a:solidFill>
                <a:effectLst/>
                <a:latin typeface="+mn-lt"/>
              </a:defRPr>
            </a:lvl1pPr>
          </a:lstStyle>
          <a:p>
            <a:fld id="{3DDA339C-6CD1-474C-A8A0-AE43F6DFE60D}" type="datetimeFigureOut">
              <a:rPr lang="en-GB" smtClean="0"/>
              <a:t>19/02/2025</a:t>
            </a:fld>
            <a:endParaRPr lang="en-GB"/>
          </a:p>
        </p:txBody>
      </p:sp>
      <p:sp>
        <p:nvSpPr>
          <p:cNvPr id="5" name="Footer Placeholder 4"/>
          <p:cNvSpPr>
            <a:spLocks noGrp="1"/>
          </p:cNvSpPr>
          <p:nvPr>
            <p:ph type="ftr" sz="quarter" idx="3"/>
          </p:nvPr>
        </p:nvSpPr>
        <p:spPr>
          <a:xfrm>
            <a:off x="440981" y="9622633"/>
            <a:ext cx="4804762" cy="569240"/>
          </a:xfrm>
          <a:prstGeom prst="rect">
            <a:avLst/>
          </a:prstGeom>
        </p:spPr>
        <p:txBody>
          <a:bodyPr vert="horz" lIns="91440" tIns="45720" rIns="91440" bIns="45720" rtlCol="0" anchor="t"/>
          <a:lstStyle>
            <a:lvl1pPr algn="l">
              <a:defRPr sz="827" b="0" i="0">
                <a:solidFill>
                  <a:schemeClr val="bg2">
                    <a:lumMod val="50000"/>
                  </a:schemeClr>
                </a:solidFill>
                <a:effectLst/>
                <a:latin typeface="+mn-lt"/>
              </a:defRPr>
            </a:lvl1pPr>
          </a:lstStyle>
          <a:p>
            <a:endParaRPr lang="en-GB"/>
          </a:p>
        </p:txBody>
      </p:sp>
      <p:sp>
        <p:nvSpPr>
          <p:cNvPr id="6" name="Slide Number Placeholder 5"/>
          <p:cNvSpPr>
            <a:spLocks noGrp="1"/>
          </p:cNvSpPr>
          <p:nvPr>
            <p:ph type="sldNum" sz="quarter" idx="4"/>
          </p:nvPr>
        </p:nvSpPr>
        <p:spPr>
          <a:xfrm>
            <a:off x="6427399" y="8697003"/>
            <a:ext cx="708436" cy="1044432"/>
          </a:xfrm>
          <a:prstGeom prst="rect">
            <a:avLst/>
          </a:prstGeom>
        </p:spPr>
        <p:txBody>
          <a:bodyPr vert="horz" lIns="91440" tIns="45720" rIns="91440" bIns="45720" rtlCol="0" anchor="b"/>
          <a:lstStyle>
            <a:lvl1pPr algn="r">
              <a:defRPr sz="2315" b="0" i="0">
                <a:solidFill>
                  <a:schemeClr val="bg2">
                    <a:lumMod val="50000"/>
                  </a:schemeClr>
                </a:solidFill>
                <a:effectLst/>
                <a:latin typeface="+mn-lt"/>
              </a:defRPr>
            </a:lvl1pPr>
          </a:lstStyle>
          <a:p>
            <a:fld id="{1808ED91-3BB9-48C7-AFF0-8750AFC91D47}" type="slidenum">
              <a:rPr lang="en-GB" smtClean="0"/>
              <a:t>‹#›</a:t>
            </a:fld>
            <a:endParaRPr lang="en-GB"/>
          </a:p>
        </p:txBody>
      </p:sp>
    </p:spTree>
    <p:extLst>
      <p:ext uri="{BB962C8B-B14F-4D97-AF65-F5344CB8AC3E}">
        <p14:creationId xmlns:p14="http://schemas.microsoft.com/office/powerpoint/2010/main" val="2286557011"/>
      </p:ext>
    </p:extLst>
  </p:cSld>
  <p:clrMap bg1="dk1" tx1="lt1" bg2="dk2" tx2="lt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Lst>
  <p:txStyles>
    <p:titleStyle>
      <a:lvl1pPr algn="l" defTabSz="377967" rtl="0" eaLnBrk="1" latinLnBrk="0" hangingPunct="1">
        <a:spcBef>
          <a:spcPct val="0"/>
        </a:spcBef>
        <a:buNone/>
        <a:defRPr sz="2645"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36230" indent="-236230" algn="l" defTabSz="377967" rtl="0" eaLnBrk="1" latinLnBrk="0" hangingPunct="1">
        <a:spcBef>
          <a:spcPct val="20000"/>
        </a:spcBef>
        <a:spcAft>
          <a:spcPts val="496"/>
        </a:spcAft>
        <a:buClr>
          <a:schemeClr val="tx1"/>
        </a:buClr>
        <a:buSzPct val="80000"/>
        <a:buFont typeface="Wingdings 3" panose="05040102010807070707" pitchFamily="18" charset="2"/>
        <a:buChar char=""/>
        <a:defRPr sz="1653" kern="1200" cap="none">
          <a:solidFill>
            <a:schemeClr val="bg2">
              <a:lumMod val="75000"/>
            </a:schemeClr>
          </a:solidFill>
          <a:effectLst/>
          <a:latin typeface="+mn-lt"/>
          <a:ea typeface="+mn-ea"/>
          <a:cs typeface="+mn-cs"/>
        </a:defRPr>
      </a:lvl1pPr>
      <a:lvl2pPr marL="614197" indent="-236230" algn="l" defTabSz="377967" rtl="0" eaLnBrk="1" latinLnBrk="0" hangingPunct="1">
        <a:spcBef>
          <a:spcPct val="20000"/>
        </a:spcBef>
        <a:spcAft>
          <a:spcPts val="496"/>
        </a:spcAft>
        <a:buClr>
          <a:schemeClr val="tx1"/>
        </a:buClr>
        <a:buSzPct val="80000"/>
        <a:buFont typeface="Wingdings 3" panose="05040102010807070707" pitchFamily="18" charset="2"/>
        <a:buChar char=""/>
        <a:defRPr sz="1488" kern="1200" cap="none">
          <a:solidFill>
            <a:schemeClr val="bg2">
              <a:lumMod val="75000"/>
            </a:schemeClr>
          </a:solidFill>
          <a:effectLst/>
          <a:latin typeface="+mn-lt"/>
          <a:ea typeface="+mn-ea"/>
          <a:cs typeface="+mn-cs"/>
        </a:defRPr>
      </a:lvl2pPr>
      <a:lvl3pPr marL="992164" indent="-236230" algn="l" defTabSz="377967" rtl="0" eaLnBrk="1" latinLnBrk="0" hangingPunct="1">
        <a:spcBef>
          <a:spcPct val="20000"/>
        </a:spcBef>
        <a:spcAft>
          <a:spcPts val="496"/>
        </a:spcAft>
        <a:buClr>
          <a:schemeClr val="tx1"/>
        </a:buClr>
        <a:buSzPct val="80000"/>
        <a:buFont typeface="Wingdings 3" panose="05040102010807070707" pitchFamily="18" charset="2"/>
        <a:buChar char=""/>
        <a:defRPr sz="1323" kern="1200" cap="none">
          <a:solidFill>
            <a:schemeClr val="bg2">
              <a:lumMod val="75000"/>
            </a:schemeClr>
          </a:solidFill>
          <a:effectLst/>
          <a:latin typeface="+mn-lt"/>
          <a:ea typeface="+mn-ea"/>
          <a:cs typeface="+mn-cs"/>
        </a:defRPr>
      </a:lvl3pPr>
      <a:lvl4pPr marL="1275639" indent="-141738" algn="l" defTabSz="377967" rtl="0" eaLnBrk="1" latinLnBrk="0" hangingPunct="1">
        <a:spcBef>
          <a:spcPct val="20000"/>
        </a:spcBef>
        <a:spcAft>
          <a:spcPts val="496"/>
        </a:spcAft>
        <a:buClr>
          <a:schemeClr val="tx1"/>
        </a:buClr>
        <a:buSzPct val="80000"/>
        <a:buFont typeface="Wingdings 3" panose="05040102010807070707" pitchFamily="18" charset="2"/>
        <a:buChar char=""/>
        <a:defRPr sz="1157" kern="1200" cap="none">
          <a:solidFill>
            <a:schemeClr val="bg2">
              <a:lumMod val="75000"/>
            </a:schemeClr>
          </a:solidFill>
          <a:effectLst/>
          <a:latin typeface="+mn-lt"/>
          <a:ea typeface="+mn-ea"/>
          <a:cs typeface="+mn-cs"/>
        </a:defRPr>
      </a:lvl4pPr>
      <a:lvl5pPr marL="1653607" indent="-141738" algn="l" defTabSz="377967" rtl="0" eaLnBrk="1" latinLnBrk="0" hangingPunct="1">
        <a:spcBef>
          <a:spcPct val="20000"/>
        </a:spcBef>
        <a:spcAft>
          <a:spcPts val="496"/>
        </a:spcAft>
        <a:buClr>
          <a:schemeClr val="tx1"/>
        </a:buClr>
        <a:buSzPct val="80000"/>
        <a:buFont typeface="Wingdings 3" panose="05040102010807070707" pitchFamily="18" charset="2"/>
        <a:buChar char=""/>
        <a:defRPr sz="1157" kern="1200" cap="none">
          <a:solidFill>
            <a:schemeClr val="bg2">
              <a:lumMod val="75000"/>
            </a:schemeClr>
          </a:solidFill>
          <a:effectLst/>
          <a:latin typeface="+mn-lt"/>
          <a:ea typeface="+mn-ea"/>
          <a:cs typeface="+mn-cs"/>
        </a:defRPr>
      </a:lvl5pPr>
      <a:lvl6pPr marL="2078820" indent="-188984" algn="l" defTabSz="377967" rtl="0" eaLnBrk="1" latinLnBrk="0" hangingPunct="1">
        <a:spcBef>
          <a:spcPct val="20000"/>
        </a:spcBef>
        <a:spcAft>
          <a:spcPts val="496"/>
        </a:spcAft>
        <a:buClr>
          <a:schemeClr val="tx1"/>
        </a:buClr>
        <a:buSzPct val="80000"/>
        <a:buFont typeface="Wingdings 3" panose="05040102010807070707" pitchFamily="18" charset="2"/>
        <a:buChar char=""/>
        <a:defRPr sz="1157" kern="1200" cap="none">
          <a:solidFill>
            <a:schemeClr val="bg2">
              <a:lumMod val="75000"/>
            </a:schemeClr>
          </a:solidFill>
          <a:effectLst/>
          <a:latin typeface="+mn-lt"/>
          <a:ea typeface="+mn-ea"/>
          <a:cs typeface="+mn-cs"/>
        </a:defRPr>
      </a:lvl6pPr>
      <a:lvl7pPr marL="2456787" indent="-188984" algn="l" defTabSz="377967" rtl="0" eaLnBrk="1" latinLnBrk="0" hangingPunct="1">
        <a:spcBef>
          <a:spcPct val="20000"/>
        </a:spcBef>
        <a:spcAft>
          <a:spcPts val="496"/>
        </a:spcAft>
        <a:buClr>
          <a:schemeClr val="tx1"/>
        </a:buClr>
        <a:buSzPct val="80000"/>
        <a:buFont typeface="Wingdings 3" panose="05040102010807070707" pitchFamily="18" charset="2"/>
        <a:buChar char=""/>
        <a:defRPr sz="1157" kern="1200" cap="none">
          <a:solidFill>
            <a:schemeClr val="bg2">
              <a:lumMod val="75000"/>
            </a:schemeClr>
          </a:solidFill>
          <a:effectLst/>
          <a:latin typeface="+mn-lt"/>
          <a:ea typeface="+mn-ea"/>
          <a:cs typeface="+mn-cs"/>
        </a:defRPr>
      </a:lvl7pPr>
      <a:lvl8pPr marL="2834754" indent="-188984" algn="l" defTabSz="377967" rtl="0" eaLnBrk="1" latinLnBrk="0" hangingPunct="1">
        <a:spcBef>
          <a:spcPct val="20000"/>
        </a:spcBef>
        <a:spcAft>
          <a:spcPts val="496"/>
        </a:spcAft>
        <a:buClr>
          <a:schemeClr val="tx1"/>
        </a:buClr>
        <a:buSzPct val="80000"/>
        <a:buFont typeface="Wingdings 3" panose="05040102010807070707" pitchFamily="18" charset="2"/>
        <a:buChar char=""/>
        <a:defRPr sz="1157" kern="1200" cap="none">
          <a:solidFill>
            <a:schemeClr val="bg2">
              <a:lumMod val="75000"/>
            </a:schemeClr>
          </a:solidFill>
          <a:effectLst/>
          <a:latin typeface="+mn-lt"/>
          <a:ea typeface="+mn-ea"/>
          <a:cs typeface="+mn-cs"/>
        </a:defRPr>
      </a:lvl8pPr>
      <a:lvl9pPr marL="3212722" indent="-188984" algn="l" defTabSz="377967" rtl="0" eaLnBrk="1" latinLnBrk="0" hangingPunct="1">
        <a:spcBef>
          <a:spcPct val="20000"/>
        </a:spcBef>
        <a:spcAft>
          <a:spcPts val="496"/>
        </a:spcAft>
        <a:buClr>
          <a:schemeClr val="tx1"/>
        </a:buClr>
        <a:buSzPct val="80000"/>
        <a:buFont typeface="Wingdings 3" panose="05040102010807070707" pitchFamily="18" charset="2"/>
        <a:buChar char=""/>
        <a:defRPr sz="1157" kern="1200" cap="none">
          <a:solidFill>
            <a:schemeClr val="bg2">
              <a:lumMod val="75000"/>
            </a:schemeClr>
          </a:solidFill>
          <a:effectLst/>
          <a:latin typeface="+mn-lt"/>
          <a:ea typeface="+mn-ea"/>
          <a:cs typeface="+mn-cs"/>
        </a:defRPr>
      </a:lvl9pPr>
    </p:bodyStyle>
    <p:otherStyle>
      <a:defPPr>
        <a:defRPr lang="en-US"/>
      </a:defPPr>
      <a:lvl1pPr marL="0" algn="l" defTabSz="377967" rtl="0" eaLnBrk="1" latinLnBrk="0" hangingPunct="1">
        <a:defRPr sz="1488" kern="1200">
          <a:solidFill>
            <a:schemeClr val="tx1"/>
          </a:solidFill>
          <a:latin typeface="+mn-lt"/>
          <a:ea typeface="+mn-ea"/>
          <a:cs typeface="+mn-cs"/>
        </a:defRPr>
      </a:lvl1pPr>
      <a:lvl2pPr marL="377967" algn="l" defTabSz="377967" rtl="0" eaLnBrk="1" latinLnBrk="0" hangingPunct="1">
        <a:defRPr sz="1488" kern="1200">
          <a:solidFill>
            <a:schemeClr val="tx1"/>
          </a:solidFill>
          <a:latin typeface="+mn-lt"/>
          <a:ea typeface="+mn-ea"/>
          <a:cs typeface="+mn-cs"/>
        </a:defRPr>
      </a:lvl2pPr>
      <a:lvl3pPr marL="755934" algn="l" defTabSz="377967" rtl="0" eaLnBrk="1" latinLnBrk="0" hangingPunct="1">
        <a:defRPr sz="1488" kern="1200">
          <a:solidFill>
            <a:schemeClr val="tx1"/>
          </a:solidFill>
          <a:latin typeface="+mn-lt"/>
          <a:ea typeface="+mn-ea"/>
          <a:cs typeface="+mn-cs"/>
        </a:defRPr>
      </a:lvl3pPr>
      <a:lvl4pPr marL="1133902" algn="l" defTabSz="377967" rtl="0" eaLnBrk="1" latinLnBrk="0" hangingPunct="1">
        <a:defRPr sz="1488" kern="1200">
          <a:solidFill>
            <a:schemeClr val="tx1"/>
          </a:solidFill>
          <a:latin typeface="+mn-lt"/>
          <a:ea typeface="+mn-ea"/>
          <a:cs typeface="+mn-cs"/>
        </a:defRPr>
      </a:lvl4pPr>
      <a:lvl5pPr marL="1511869" algn="l" defTabSz="377967" rtl="0" eaLnBrk="1" latinLnBrk="0" hangingPunct="1">
        <a:defRPr sz="1488" kern="1200">
          <a:solidFill>
            <a:schemeClr val="tx1"/>
          </a:solidFill>
          <a:latin typeface="+mn-lt"/>
          <a:ea typeface="+mn-ea"/>
          <a:cs typeface="+mn-cs"/>
        </a:defRPr>
      </a:lvl5pPr>
      <a:lvl6pPr marL="1889836" algn="l" defTabSz="377967" rtl="0" eaLnBrk="1" latinLnBrk="0" hangingPunct="1">
        <a:defRPr sz="1488" kern="1200">
          <a:solidFill>
            <a:schemeClr val="tx1"/>
          </a:solidFill>
          <a:latin typeface="+mn-lt"/>
          <a:ea typeface="+mn-ea"/>
          <a:cs typeface="+mn-cs"/>
        </a:defRPr>
      </a:lvl6pPr>
      <a:lvl7pPr marL="2267803" algn="l" defTabSz="377967" rtl="0" eaLnBrk="1" latinLnBrk="0" hangingPunct="1">
        <a:defRPr sz="1488" kern="1200">
          <a:solidFill>
            <a:schemeClr val="tx1"/>
          </a:solidFill>
          <a:latin typeface="+mn-lt"/>
          <a:ea typeface="+mn-ea"/>
          <a:cs typeface="+mn-cs"/>
        </a:defRPr>
      </a:lvl7pPr>
      <a:lvl8pPr marL="2645771" algn="l" defTabSz="377967" rtl="0" eaLnBrk="1" latinLnBrk="0" hangingPunct="1">
        <a:defRPr sz="1488" kern="1200">
          <a:solidFill>
            <a:schemeClr val="tx1"/>
          </a:solidFill>
          <a:latin typeface="+mn-lt"/>
          <a:ea typeface="+mn-ea"/>
          <a:cs typeface="+mn-cs"/>
        </a:defRPr>
      </a:lvl8pPr>
      <a:lvl9pPr marL="3023738" algn="l" defTabSz="377967"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6.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1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14.xml"/><Relationship Id="rId16"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2.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2.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34.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2.png"/><Relationship Id="rId7"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children playing in a ball pit&#10;&#10;Description automatically generated">
            <a:extLst>
              <a:ext uri="{FF2B5EF4-FFF2-40B4-BE49-F238E27FC236}">
                <a16:creationId xmlns:a16="http://schemas.microsoft.com/office/drawing/2014/main" id="{052BAB44-759C-D43E-347C-89CF1CAD1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4" y="3756199"/>
            <a:ext cx="7559675" cy="5230117"/>
          </a:xfrm>
          <a:prstGeom prst="rect">
            <a:avLst/>
          </a:prstGeom>
        </p:spPr>
      </p:pic>
      <p:sp>
        <p:nvSpPr>
          <p:cNvPr id="9" name="Rectangle 8">
            <a:extLst>
              <a:ext uri="{FF2B5EF4-FFF2-40B4-BE49-F238E27FC236}">
                <a16:creationId xmlns:a16="http://schemas.microsoft.com/office/drawing/2014/main" id="{152E1F2F-5536-0552-D84E-4EB68778B90E}"/>
              </a:ext>
            </a:extLst>
          </p:cNvPr>
          <p:cNvSpPr/>
          <p:nvPr/>
        </p:nvSpPr>
        <p:spPr>
          <a:xfrm>
            <a:off x="711784" y="4339139"/>
            <a:ext cx="6136105" cy="853290"/>
          </a:xfrm>
          <a:prstGeom prst="rect">
            <a:avLst/>
          </a:prstGeom>
          <a:solidFill>
            <a:srgbClr val="006199"/>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DF3CCC2-EB99-8106-032D-53423F42FCC6}"/>
              </a:ext>
            </a:extLst>
          </p:cNvPr>
          <p:cNvSpPr txBox="1"/>
          <p:nvPr/>
        </p:nvSpPr>
        <p:spPr>
          <a:xfrm>
            <a:off x="711784" y="4508101"/>
            <a:ext cx="6136105" cy="584775"/>
          </a:xfrm>
          <a:prstGeom prst="rect">
            <a:avLst/>
          </a:prstGeom>
          <a:noFill/>
        </p:spPr>
        <p:txBody>
          <a:bodyPr wrap="square" rtlCol="0">
            <a:spAutoFit/>
          </a:bodyPr>
          <a:lstStyle/>
          <a:p>
            <a:pPr algn="ctr"/>
            <a:r>
              <a:rPr lang="en-GB" sz="3200" b="1" dirty="0">
                <a:latin typeface="Open Sans" panose="020B0606030504020204" pitchFamily="34" charset="0"/>
                <a:ea typeface="Open Sans" panose="020B0606030504020204" pitchFamily="34" charset="0"/>
                <a:cs typeface="Open Sans" panose="020B0606030504020204" pitchFamily="34" charset="0"/>
              </a:rPr>
              <a:t>CURRICULUM &amp; CULTURE</a:t>
            </a:r>
          </a:p>
        </p:txBody>
      </p:sp>
      <p:sp>
        <p:nvSpPr>
          <p:cNvPr id="10" name="Rectangle 9">
            <a:extLst>
              <a:ext uri="{FF2B5EF4-FFF2-40B4-BE49-F238E27FC236}">
                <a16:creationId xmlns:a16="http://schemas.microsoft.com/office/drawing/2014/main" id="{F464535B-D0C3-90CA-204F-665C603A277B}"/>
              </a:ext>
            </a:extLst>
          </p:cNvPr>
          <p:cNvSpPr/>
          <p:nvPr/>
        </p:nvSpPr>
        <p:spPr>
          <a:xfrm>
            <a:off x="1446663" y="7717809"/>
            <a:ext cx="4647063" cy="1078173"/>
          </a:xfrm>
          <a:prstGeom prst="rect">
            <a:avLst/>
          </a:prstGeom>
          <a:solidFill>
            <a:srgbClr val="006199"/>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E3963E08-33A9-4B5C-0C63-CFB2B388A938}"/>
              </a:ext>
            </a:extLst>
          </p:cNvPr>
          <p:cNvSpPr txBox="1"/>
          <p:nvPr/>
        </p:nvSpPr>
        <p:spPr>
          <a:xfrm>
            <a:off x="1446663" y="7807723"/>
            <a:ext cx="4647063" cy="1077218"/>
          </a:xfrm>
          <a:prstGeom prst="rect">
            <a:avLst/>
          </a:prstGeom>
          <a:noFill/>
        </p:spPr>
        <p:txBody>
          <a:bodyPr wrap="square" rtlCol="0">
            <a:spAutoFit/>
          </a:bodyPr>
          <a:lstStyle/>
          <a:p>
            <a:pPr algn="ctr"/>
            <a:r>
              <a:rPr lang="en-GB" sz="3200" b="1" dirty="0">
                <a:latin typeface="Open Sans" panose="020B0606030504020204" pitchFamily="34" charset="0"/>
                <a:ea typeface="Open Sans" panose="020B0606030504020204" pitchFamily="34" charset="0"/>
                <a:cs typeface="Open Sans" panose="020B0606030504020204" pitchFamily="34" charset="0"/>
              </a:rPr>
              <a:t>St. Mary’s Primary School</a:t>
            </a: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F0D5A648-EEB0-1CD9-D0D8-13783C6E6B83}"/>
              </a:ext>
            </a:extLst>
          </p:cNvPr>
          <p:cNvSpPr txBox="1"/>
          <p:nvPr/>
        </p:nvSpPr>
        <p:spPr>
          <a:xfrm>
            <a:off x="62837" y="9787340"/>
            <a:ext cx="7558636"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GB" sz="2400" i="1" dirty="0">
                <a:latin typeface="Open Sans" panose="020B0606030504020204" pitchFamily="34" charset="0"/>
                <a:ea typeface="Open Sans" panose="020B0606030504020204" pitchFamily="34" charset="0"/>
                <a:cs typeface="Open Sans" panose="020B0606030504020204" pitchFamily="34" charset="0"/>
              </a:rPr>
              <a:t>Called by God’ </a:t>
            </a:r>
          </a:p>
        </p:txBody>
      </p:sp>
      <p:pic>
        <p:nvPicPr>
          <p:cNvPr id="13" name="Picture 12" descr="A logo of a cross and a ribbon&#10;&#10;Description automatically generated">
            <a:extLst>
              <a:ext uri="{FF2B5EF4-FFF2-40B4-BE49-F238E27FC236}">
                <a16:creationId xmlns:a16="http://schemas.microsoft.com/office/drawing/2014/main" id="{EEF781CC-527A-4F31-CDF3-BC9D80E6C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8040" y="487659"/>
            <a:ext cx="2441518" cy="3604603"/>
          </a:xfrm>
          <a:prstGeom prst="rect">
            <a:avLst/>
          </a:prstGeom>
        </p:spPr>
      </p:pic>
      <p:pic>
        <p:nvPicPr>
          <p:cNvPr id="2050" name="Picture 2" descr="Image preview">
            <a:extLst>
              <a:ext uri="{FF2B5EF4-FFF2-40B4-BE49-F238E27FC236}">
                <a16:creationId xmlns:a16="http://schemas.microsoft.com/office/drawing/2014/main" id="{E3E43DC4-6BBB-650B-3A9C-1D36AC96FB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559675" cy="1069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082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F5CAF-EA67-4CA2-13D4-CC42FC67C39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2FF09B2-E8A0-A1CA-A779-86CBF6DC36E6}"/>
              </a:ext>
            </a:extLst>
          </p:cNvPr>
          <p:cNvSpPr txBox="1"/>
          <p:nvPr/>
        </p:nvSpPr>
        <p:spPr>
          <a:xfrm>
            <a:off x="1708727" y="169487"/>
            <a:ext cx="4137891" cy="400110"/>
          </a:xfrm>
          <a:prstGeom prst="rect">
            <a:avLst/>
          </a:prstGeom>
          <a:noFill/>
        </p:spPr>
        <p:txBody>
          <a:bodyPr wrap="square" rtlCol="0">
            <a:spAutoFit/>
          </a:bodyPr>
          <a:lstStyle/>
          <a:p>
            <a:pPr algn="ctr"/>
            <a:r>
              <a:rPr lang="en-GB" sz="2000" b="1">
                <a:latin typeface="Open Sans" panose="020B0606030504020204" pitchFamily="34" charset="0"/>
                <a:ea typeface="Open Sans" panose="020B0606030504020204" pitchFamily="34" charset="0"/>
                <a:cs typeface="Open Sans" panose="020B0606030504020204" pitchFamily="34" charset="0"/>
              </a:rPr>
              <a:t>CURRICULUM VISION</a:t>
            </a:r>
          </a:p>
        </p:txBody>
      </p:sp>
      <p:sp>
        <p:nvSpPr>
          <p:cNvPr id="2" name="Slide Number Placeholder 6">
            <a:extLst>
              <a:ext uri="{FF2B5EF4-FFF2-40B4-BE49-F238E27FC236}">
                <a16:creationId xmlns:a16="http://schemas.microsoft.com/office/drawing/2014/main" id="{592DF4F6-AE90-61B4-B71B-8A93C10A2F35}"/>
              </a:ext>
            </a:extLst>
          </p:cNvPr>
          <p:cNvSpPr>
            <a:spLocks noGrp="1"/>
          </p:cNvSpPr>
          <p:nvPr>
            <p:ph type="sldNum" sz="quarter" idx="12"/>
          </p:nvPr>
        </p:nvSpPr>
        <p:spPr>
          <a:xfrm>
            <a:off x="6315075" y="10042825"/>
            <a:ext cx="587375" cy="328948"/>
          </a:xfrm>
          <a:prstGeom prst="round2SameRect">
            <a:avLst/>
          </a:prstGeom>
          <a:solidFill>
            <a:srgbClr val="006199"/>
          </a:solidFill>
        </p:spPr>
        <p:txBody>
          <a:bodyPr/>
          <a:lstStyle/>
          <a:p>
            <a:pPr algn="ctr"/>
            <a:fld id="{1808ED91-3BB9-48C7-AFF0-8750AFC91D47}" type="slidenum">
              <a:rPr lang="en-GB" sz="1200" b="1" smtClean="0">
                <a:solidFill>
                  <a:schemeClr val="tx1"/>
                </a:solidFill>
              </a:rPr>
              <a:pPr algn="ctr"/>
              <a:t>10</a:t>
            </a:fld>
            <a:endParaRPr lang="en-GB" sz="1200" b="1">
              <a:solidFill>
                <a:schemeClr val="tx1"/>
              </a:solidFill>
            </a:endParaRPr>
          </a:p>
        </p:txBody>
      </p:sp>
      <p:sp>
        <p:nvSpPr>
          <p:cNvPr id="5" name="TextBox 4">
            <a:extLst>
              <a:ext uri="{FF2B5EF4-FFF2-40B4-BE49-F238E27FC236}">
                <a16:creationId xmlns:a16="http://schemas.microsoft.com/office/drawing/2014/main" id="{4DFD2C56-CDDA-E845-733D-2ED083285F76}"/>
              </a:ext>
            </a:extLst>
          </p:cNvPr>
          <p:cNvSpPr txBox="1"/>
          <p:nvPr/>
        </p:nvSpPr>
        <p:spPr>
          <a:xfrm>
            <a:off x="2964180" y="10322481"/>
            <a:ext cx="3794760" cy="369332"/>
          </a:xfrm>
          <a:prstGeom prst="rect">
            <a:avLst/>
          </a:prstGeom>
          <a:noFill/>
        </p:spPr>
        <p:txBody>
          <a:bodyPr wrap="square">
            <a:spAutoFit/>
          </a:bodyPr>
          <a:lstStyle/>
          <a:p>
            <a:r>
              <a:rPr lang="en-GB" sz="18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dirty="0"/>
          </a:p>
        </p:txBody>
      </p:sp>
      <p:pic>
        <p:nvPicPr>
          <p:cNvPr id="6" name="Picture 5" descr="A logo of a cross and a ribbon&#10;&#10;Description automatically generated">
            <a:extLst>
              <a:ext uri="{FF2B5EF4-FFF2-40B4-BE49-F238E27FC236}">
                <a16:creationId xmlns:a16="http://schemas.microsoft.com/office/drawing/2014/main" id="{FD5AEBC8-A5C6-3987-8777-3FE45C371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9" name="Picture 8" descr="A logo of a cross and a ribbon&#10;&#10;Description automatically generated">
            <a:extLst>
              <a:ext uri="{FF2B5EF4-FFF2-40B4-BE49-F238E27FC236}">
                <a16:creationId xmlns:a16="http://schemas.microsoft.com/office/drawing/2014/main" id="{A7CC7432-7D9A-DDA3-F521-73B4185A9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
        <p:nvSpPr>
          <p:cNvPr id="7" name="Rectangle 1">
            <a:extLst>
              <a:ext uri="{FF2B5EF4-FFF2-40B4-BE49-F238E27FC236}">
                <a16:creationId xmlns:a16="http://schemas.microsoft.com/office/drawing/2014/main" id="{F9B6DE95-FCB2-D267-F776-72456EE56A60}"/>
              </a:ext>
            </a:extLst>
          </p:cNvPr>
          <p:cNvSpPr>
            <a:spLocks noChangeArrowheads="1"/>
          </p:cNvSpPr>
          <p:nvPr/>
        </p:nvSpPr>
        <p:spPr bwMode="auto">
          <a:xfrm>
            <a:off x="0" y="1065010"/>
            <a:ext cx="734784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Our curriculum at St. Mary's in Newton Aycliffe has been thoughtfully adapted to ensure that children achieve 'success through connected experiences' and reflects the needs of our community. By integrating interdisciplinary learning, we create a cohesive</a:t>
            </a:r>
            <a:r>
              <a:rPr lang="en-US" altLang="en-US" sz="1200" dirty="0">
                <a:latin typeface="Segoe UI" panose="020B0502040204020203" pitchFamily="34" charset="0"/>
                <a:cs typeface="Segoe UI" panose="020B0502040204020203" pitchFamily="34" charset="0"/>
              </a:rPr>
              <a:t> </a:t>
            </a:r>
            <a:r>
              <a:rPr kumimoji="0" lang="en-US" altLang="en-US" sz="12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educational journey where subjects are interwoven, allowing students to see the relevance and application of their knowledge in real-world contexts. This approach fosters critical thinking, creativity, and collaboration, as students engage in projects that connect various domains of learning. Additionally, we emphasize experiential learning opportunities, such as field trips, community projects, and hands-on activities, which enrich the curriculum and provide meaningful, practical experiences. Through these</a:t>
            </a:r>
            <a:r>
              <a:rPr lang="en-US" altLang="en-US" sz="1200" dirty="0">
                <a:latin typeface="Segoe UI" panose="020B0502040204020203" pitchFamily="34" charset="0"/>
                <a:cs typeface="Segoe UI" panose="020B0502040204020203" pitchFamily="34" charset="0"/>
              </a:rPr>
              <a:t> </a:t>
            </a:r>
            <a:r>
              <a:rPr kumimoji="0" lang="en-US" altLang="en-US" sz="12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connected experiences, our students develop a deeper understanding and a lifelong love for learning, equipping them with the skills and confidence to succeed in an ever-evolving world.</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pic>
        <p:nvPicPr>
          <p:cNvPr id="1027" name="Picture 3" descr="Thumbnail Image symbol for success through connected experiences for school curriculum and vision document">
            <a:extLst>
              <a:ext uri="{FF2B5EF4-FFF2-40B4-BE49-F238E27FC236}">
                <a16:creationId xmlns:a16="http://schemas.microsoft.com/office/drawing/2014/main" id="{C61CA33C-DF4F-AEB0-7EA0-47E79D8EED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143830"/>
            <a:ext cx="7559675" cy="7038823"/>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393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reading books&#10;&#10;Description automatically generated">
            <a:extLst>
              <a:ext uri="{FF2B5EF4-FFF2-40B4-BE49-F238E27FC236}">
                <a16:creationId xmlns:a16="http://schemas.microsoft.com/office/drawing/2014/main" id="{41930585-09C0-57C9-F973-4F64F247C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 y="370993"/>
            <a:ext cx="7587386" cy="5058257"/>
          </a:xfrm>
          <a:prstGeom prst="rect">
            <a:avLst/>
          </a:prstGeom>
        </p:spPr>
      </p:pic>
      <p:sp>
        <p:nvSpPr>
          <p:cNvPr id="8" name="TextBox 7">
            <a:extLst>
              <a:ext uri="{FF2B5EF4-FFF2-40B4-BE49-F238E27FC236}">
                <a16:creationId xmlns:a16="http://schemas.microsoft.com/office/drawing/2014/main" id="{84FF7A6A-169B-FA56-B532-2E57CEB5FF61}"/>
              </a:ext>
            </a:extLst>
          </p:cNvPr>
          <p:cNvSpPr txBox="1"/>
          <p:nvPr/>
        </p:nvSpPr>
        <p:spPr>
          <a:xfrm>
            <a:off x="1708727" y="489527"/>
            <a:ext cx="4137891" cy="400110"/>
          </a:xfrm>
          <a:prstGeom prst="rect">
            <a:avLst/>
          </a:prstGeom>
          <a:noFill/>
        </p:spPr>
        <p:txBody>
          <a:bodyPr wrap="square" rtlCol="0">
            <a:spAutoFit/>
          </a:bodyPr>
          <a:lstStyle/>
          <a:p>
            <a:pPr algn="ctr"/>
            <a:r>
              <a:rPr lang="en-GB"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CURRICULUM VISION</a:t>
            </a:r>
          </a:p>
        </p:txBody>
      </p:sp>
      <p:sp>
        <p:nvSpPr>
          <p:cNvPr id="58" name="TextBox 57">
            <a:extLst>
              <a:ext uri="{FF2B5EF4-FFF2-40B4-BE49-F238E27FC236}">
                <a16:creationId xmlns:a16="http://schemas.microsoft.com/office/drawing/2014/main" id="{D3AD4254-BDA5-90FA-72A4-65E5F5C75053}"/>
              </a:ext>
            </a:extLst>
          </p:cNvPr>
          <p:cNvSpPr txBox="1"/>
          <p:nvPr/>
        </p:nvSpPr>
        <p:spPr>
          <a:xfrm>
            <a:off x="435482" y="8783547"/>
            <a:ext cx="6712085" cy="1460464"/>
          </a:xfrm>
          <a:prstGeom prst="rect">
            <a:avLst/>
          </a:prstGeom>
          <a:noFill/>
        </p:spPr>
        <p:txBody>
          <a:bodyPr wrap="square" lIns="91440" tIns="45720" rIns="91440" bIns="45720" rtlCol="0" anchor="t">
            <a:spAutoFit/>
          </a:bodyPr>
          <a:lstStyle/>
          <a:p>
            <a:pPr algn="just">
              <a:lnSpc>
                <a:spcPct val="107000"/>
              </a:lnSpc>
              <a:spcAft>
                <a:spcPts val="800"/>
              </a:spcAft>
            </a:pPr>
            <a:r>
              <a:rPr lang="en-GB" sz="1200" kern="0" dirty="0">
                <a:effectLst/>
                <a:ea typeface="Times New Roman" panose="02020603050405020304" pitchFamily="18" charset="0"/>
                <a:cs typeface="Arial"/>
              </a:rPr>
              <a:t>At St. Mary's Primary School, our curriculum drivers are the foundation of everything we do. These principles are interwoven throughout our educational approach and reflect our shared belief in nurturing every child's understanding of their role as a global citizen. We are dedicated to fostering aspirations for achievement, broadening horizons, and promoting the Gospel of life through Catholic Social Teaching. Our aim is to provide an education that not only prepares children for academic success but also </a:t>
            </a:r>
            <a:r>
              <a:rPr lang="en-GB" sz="1200" kern="0" dirty="0" err="1">
                <a:effectLst/>
                <a:ea typeface="Times New Roman" panose="02020603050405020304" pitchFamily="18" charset="0"/>
                <a:cs typeface="Arial"/>
              </a:rPr>
              <a:t>instills</a:t>
            </a:r>
            <a:r>
              <a:rPr lang="en-GB" sz="1200" kern="0" dirty="0">
                <a:effectLst/>
                <a:ea typeface="Times New Roman" panose="02020603050405020304" pitchFamily="18" charset="0"/>
                <a:cs typeface="Arial"/>
              </a:rPr>
              <a:t> values that will guide them throughout their lives.</a:t>
            </a:r>
          </a:p>
        </p:txBody>
      </p:sp>
      <p:sp>
        <p:nvSpPr>
          <p:cNvPr id="6" name="Rectangle 5">
            <a:extLst>
              <a:ext uri="{FF2B5EF4-FFF2-40B4-BE49-F238E27FC236}">
                <a16:creationId xmlns:a16="http://schemas.microsoft.com/office/drawing/2014/main" id="{FC404AE5-6586-2833-D26B-C73727E25A1D}"/>
              </a:ext>
            </a:extLst>
          </p:cNvPr>
          <p:cNvSpPr/>
          <p:nvPr/>
        </p:nvSpPr>
        <p:spPr>
          <a:xfrm>
            <a:off x="-2167" y="5428767"/>
            <a:ext cx="7587385" cy="1525264"/>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Box 8">
            <a:extLst>
              <a:ext uri="{FF2B5EF4-FFF2-40B4-BE49-F238E27FC236}">
                <a16:creationId xmlns:a16="http://schemas.microsoft.com/office/drawing/2014/main" id="{9DAA6775-15D2-0FBC-8F72-CEDE3ED5C752}"/>
              </a:ext>
            </a:extLst>
          </p:cNvPr>
          <p:cNvSpPr txBox="1"/>
          <p:nvPr/>
        </p:nvSpPr>
        <p:spPr>
          <a:xfrm>
            <a:off x="421109" y="5547784"/>
            <a:ext cx="6712085" cy="1415772"/>
          </a:xfrm>
          <a:prstGeom prst="rect">
            <a:avLst/>
          </a:prstGeom>
          <a:noFill/>
        </p:spPr>
        <p:txBody>
          <a:bodyPr wrap="square" lIns="91440" tIns="45720" rIns="91440" bIns="45720" rtlCol="0" anchor="t">
            <a:spAutoFit/>
          </a:bodyPr>
          <a:lstStyle/>
          <a:p>
            <a:pPr algn="ctr"/>
            <a:r>
              <a:rPr lang="en-GB" sz="1600" b="1" i="1">
                <a:ea typeface="+mn-lt"/>
                <a:cs typeface="+mn-lt"/>
              </a:rPr>
              <a:t> “The Curriculum is not just one of the many things that Head teachers have responsibility for – it defines the purposes of a school and the journey leaders want its pupils to take.”</a:t>
            </a:r>
            <a:endParaRPr lang="en-US" sz="1600">
              <a:ea typeface="+mn-lt"/>
              <a:cs typeface="+mn-lt"/>
            </a:endParaRPr>
          </a:p>
          <a:p>
            <a:pPr algn="ctr"/>
            <a:endParaRPr lang="en-GB" sz="1400" b="1">
              <a:ea typeface="+mn-lt"/>
              <a:cs typeface="+mn-lt"/>
            </a:endParaRPr>
          </a:p>
          <a:p>
            <a:pPr algn="ctr"/>
            <a:r>
              <a:rPr lang="en-GB" sz="1400" b="1">
                <a:ea typeface="+mn-lt"/>
                <a:cs typeface="+mn-lt"/>
              </a:rPr>
              <a:t>- Michael Young</a:t>
            </a:r>
            <a:endParaRPr lang="en-GB" sz="1400"/>
          </a:p>
          <a:p>
            <a:pPr algn="ctr"/>
            <a:endParaRPr lang="en-GB" sz="1000" b="1" i="1">
              <a:latin typeface="Open Sans"/>
              <a:ea typeface="Open Sans"/>
              <a:cs typeface="Open Sans"/>
            </a:endParaRPr>
          </a:p>
        </p:txBody>
      </p:sp>
      <p:grpSp>
        <p:nvGrpSpPr>
          <p:cNvPr id="14" name="Group 13">
            <a:extLst>
              <a:ext uri="{FF2B5EF4-FFF2-40B4-BE49-F238E27FC236}">
                <a16:creationId xmlns:a16="http://schemas.microsoft.com/office/drawing/2014/main" id="{6753E84E-26EC-1B6E-4C4E-B0880C3A9B28}"/>
              </a:ext>
            </a:extLst>
          </p:cNvPr>
          <p:cNvGrpSpPr/>
          <p:nvPr/>
        </p:nvGrpSpPr>
        <p:grpSpPr>
          <a:xfrm>
            <a:off x="609446" y="7182406"/>
            <a:ext cx="6335410" cy="1707739"/>
            <a:chOff x="526840" y="7445820"/>
            <a:chExt cx="6335410" cy="1707739"/>
          </a:xfrm>
        </p:grpSpPr>
        <p:pic>
          <p:nvPicPr>
            <p:cNvPr id="54" name="Picture 53" descr="A yellow and blue circle with a dart in the center&#10;&#10;Description automatically generated">
              <a:extLst>
                <a:ext uri="{FF2B5EF4-FFF2-40B4-BE49-F238E27FC236}">
                  <a16:creationId xmlns:a16="http://schemas.microsoft.com/office/drawing/2014/main" id="{2868A21B-A535-644A-1ADD-0BDD1E125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9761" y="7445821"/>
              <a:ext cx="1061408" cy="1061408"/>
            </a:xfrm>
            <a:prstGeom prst="rect">
              <a:avLst/>
            </a:prstGeom>
          </p:spPr>
        </p:pic>
        <p:pic>
          <p:nvPicPr>
            <p:cNvPr id="55" name="Picture 54" descr="A blue circle with arrows in center&#10;&#10;Description automatically generated">
              <a:extLst>
                <a:ext uri="{FF2B5EF4-FFF2-40B4-BE49-F238E27FC236}">
                  <a16:creationId xmlns:a16="http://schemas.microsoft.com/office/drawing/2014/main" id="{B3152FDB-7A44-0023-D338-49D72AAFD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3132" y="7445821"/>
              <a:ext cx="1061408" cy="1061408"/>
            </a:xfrm>
            <a:prstGeom prst="rect">
              <a:avLst/>
            </a:prstGeom>
          </p:spPr>
        </p:pic>
        <p:pic>
          <p:nvPicPr>
            <p:cNvPr id="57" name="Picture 56" descr="A circle with a globe in it&#10;&#10;Description automatically generated">
              <a:extLst>
                <a:ext uri="{FF2B5EF4-FFF2-40B4-BE49-F238E27FC236}">
                  <a16:creationId xmlns:a16="http://schemas.microsoft.com/office/drawing/2014/main" id="{D5867635-A990-6D6B-E020-1771035193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739" y="7445820"/>
              <a:ext cx="1061408" cy="1061408"/>
            </a:xfrm>
            <a:prstGeom prst="rect">
              <a:avLst/>
            </a:prstGeom>
          </p:spPr>
        </p:pic>
        <p:sp>
          <p:nvSpPr>
            <p:cNvPr id="10" name="TextBox 9">
              <a:extLst>
                <a:ext uri="{FF2B5EF4-FFF2-40B4-BE49-F238E27FC236}">
                  <a16:creationId xmlns:a16="http://schemas.microsoft.com/office/drawing/2014/main" id="{6D734F72-E883-1289-5866-D3409F786E46}"/>
                </a:ext>
              </a:extLst>
            </p:cNvPr>
            <p:cNvSpPr txBox="1"/>
            <p:nvPr/>
          </p:nvSpPr>
          <p:spPr>
            <a:xfrm>
              <a:off x="526840" y="8501705"/>
              <a:ext cx="1507206" cy="646331"/>
            </a:xfrm>
            <a:prstGeom prst="rect">
              <a:avLst/>
            </a:prstGeom>
            <a:noFill/>
          </p:spPr>
          <p:txBody>
            <a:bodyPr wrap="square" rtlCol="0">
              <a:spAutoFit/>
            </a:bodyPr>
            <a:lstStyle/>
            <a:p>
              <a:pPr algn="ctr"/>
              <a:r>
                <a:rPr lang="en-GB" sz="1200" b="1"/>
                <a:t>UNDERSTANDING OUR PLACE IN THE WORLD</a:t>
              </a:r>
            </a:p>
          </p:txBody>
        </p:sp>
        <p:sp>
          <p:nvSpPr>
            <p:cNvPr id="11" name="TextBox 10">
              <a:extLst>
                <a:ext uri="{FF2B5EF4-FFF2-40B4-BE49-F238E27FC236}">
                  <a16:creationId xmlns:a16="http://schemas.microsoft.com/office/drawing/2014/main" id="{95B6D26B-0102-88C1-D4AF-9F50E2C86337}"/>
                </a:ext>
              </a:extLst>
            </p:cNvPr>
            <p:cNvSpPr txBox="1"/>
            <p:nvPr/>
          </p:nvSpPr>
          <p:spPr>
            <a:xfrm>
              <a:off x="2146862" y="8511230"/>
              <a:ext cx="1507206" cy="461665"/>
            </a:xfrm>
            <a:prstGeom prst="rect">
              <a:avLst/>
            </a:prstGeom>
            <a:noFill/>
          </p:spPr>
          <p:txBody>
            <a:bodyPr wrap="square" rtlCol="0">
              <a:spAutoFit/>
            </a:bodyPr>
            <a:lstStyle/>
            <a:p>
              <a:pPr algn="ctr"/>
              <a:r>
                <a:rPr lang="en-GB" sz="1200" b="1"/>
                <a:t>ASPIRING TO ACHIEVE</a:t>
              </a:r>
            </a:p>
          </p:txBody>
        </p:sp>
        <p:sp>
          <p:nvSpPr>
            <p:cNvPr id="12" name="TextBox 11">
              <a:extLst>
                <a:ext uri="{FF2B5EF4-FFF2-40B4-BE49-F238E27FC236}">
                  <a16:creationId xmlns:a16="http://schemas.microsoft.com/office/drawing/2014/main" id="{2E32E4F1-0417-64D2-AFA0-BCC98D1F13F8}"/>
                </a:ext>
              </a:extLst>
            </p:cNvPr>
            <p:cNvSpPr txBox="1"/>
            <p:nvPr/>
          </p:nvSpPr>
          <p:spPr>
            <a:xfrm>
              <a:off x="4138909" y="8507228"/>
              <a:ext cx="1074305" cy="646331"/>
            </a:xfrm>
            <a:prstGeom prst="rect">
              <a:avLst/>
            </a:prstGeom>
            <a:noFill/>
          </p:spPr>
          <p:txBody>
            <a:bodyPr wrap="square" rtlCol="0">
              <a:spAutoFit/>
            </a:bodyPr>
            <a:lstStyle/>
            <a:p>
              <a:pPr algn="ctr"/>
              <a:r>
                <a:rPr lang="en-GB" sz="1200" b="1"/>
                <a:t>BROADENING HORIZONS</a:t>
              </a:r>
            </a:p>
          </p:txBody>
        </p:sp>
        <p:sp>
          <p:nvSpPr>
            <p:cNvPr id="13" name="TextBox 12">
              <a:extLst>
                <a:ext uri="{FF2B5EF4-FFF2-40B4-BE49-F238E27FC236}">
                  <a16:creationId xmlns:a16="http://schemas.microsoft.com/office/drawing/2014/main" id="{0C23A36C-D2D0-BC2F-76F6-459A656A98D4}"/>
                </a:ext>
              </a:extLst>
            </p:cNvPr>
            <p:cNvSpPr txBox="1"/>
            <p:nvPr/>
          </p:nvSpPr>
          <p:spPr>
            <a:xfrm>
              <a:off x="5666416" y="8507228"/>
              <a:ext cx="1195834" cy="646331"/>
            </a:xfrm>
            <a:prstGeom prst="rect">
              <a:avLst/>
            </a:prstGeom>
            <a:noFill/>
          </p:spPr>
          <p:txBody>
            <a:bodyPr wrap="square" rtlCol="0">
              <a:spAutoFit/>
            </a:bodyPr>
            <a:lstStyle/>
            <a:p>
              <a:pPr algn="ctr"/>
              <a:r>
                <a:rPr lang="en-GB" sz="1200" b="1"/>
                <a:t>LIVING A CATHOLIC LIFE</a:t>
              </a:r>
            </a:p>
          </p:txBody>
        </p:sp>
      </p:grpSp>
      <p:pic>
        <p:nvPicPr>
          <p:cNvPr id="4" name="Picture 3" descr="A logo of a cross with a scarf&#10;&#10;Description automatically generated">
            <a:extLst>
              <a:ext uri="{FF2B5EF4-FFF2-40B4-BE49-F238E27FC236}">
                <a16:creationId xmlns:a16="http://schemas.microsoft.com/office/drawing/2014/main" id="{8CE92D33-D6AF-3EA4-22D7-05C44C8A83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1042" y="7168111"/>
            <a:ext cx="1061408" cy="1061408"/>
          </a:xfrm>
          <a:prstGeom prst="rect">
            <a:avLst/>
          </a:prstGeom>
        </p:spPr>
      </p:pic>
      <p:sp>
        <p:nvSpPr>
          <p:cNvPr id="2" name="Slide Number Placeholder 6">
            <a:extLst>
              <a:ext uri="{FF2B5EF4-FFF2-40B4-BE49-F238E27FC236}">
                <a16:creationId xmlns:a16="http://schemas.microsoft.com/office/drawing/2014/main" id="{70D2FC00-2B68-C022-531E-5615FF89B8FC}"/>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tx1"/>
                </a:solidFill>
              </a:rPr>
              <a:pPr algn="ctr"/>
              <a:t>11</a:t>
            </a:fld>
            <a:endParaRPr lang="en-GB" sz="1200" b="1">
              <a:solidFill>
                <a:schemeClr val="tx1"/>
              </a:solidFill>
            </a:endParaRPr>
          </a:p>
        </p:txBody>
      </p:sp>
      <p:sp>
        <p:nvSpPr>
          <p:cNvPr id="15" name="TextBox 14">
            <a:extLst>
              <a:ext uri="{FF2B5EF4-FFF2-40B4-BE49-F238E27FC236}">
                <a16:creationId xmlns:a16="http://schemas.microsoft.com/office/drawing/2014/main" id="{66F48F08-D244-1BBF-667E-CA5040DE73A1}"/>
              </a:ext>
            </a:extLst>
          </p:cNvPr>
          <p:cNvSpPr txBox="1"/>
          <p:nvPr/>
        </p:nvSpPr>
        <p:spPr>
          <a:xfrm>
            <a:off x="2983071" y="10238999"/>
            <a:ext cx="3794760" cy="369332"/>
          </a:xfrm>
          <a:prstGeom prst="rect">
            <a:avLst/>
          </a:prstGeom>
          <a:noFill/>
        </p:spPr>
        <p:txBody>
          <a:bodyPr wrap="square">
            <a:spAutoFit/>
          </a:bodyPr>
          <a:lstStyle/>
          <a:p>
            <a:r>
              <a:rPr lang="en-GB" sz="18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dirty="0"/>
          </a:p>
        </p:txBody>
      </p:sp>
      <p:pic>
        <p:nvPicPr>
          <p:cNvPr id="16" name="Picture 15" descr="A logo of a cross and a ribbon&#10;&#10;Description automatically generated">
            <a:extLst>
              <a:ext uri="{FF2B5EF4-FFF2-40B4-BE49-F238E27FC236}">
                <a16:creationId xmlns:a16="http://schemas.microsoft.com/office/drawing/2014/main" id="{9421BC66-5A85-7938-F4DB-F06C988E85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17" name="Picture 16" descr="A logo of a cross and a ribbon&#10;&#10;Description automatically generated">
            <a:extLst>
              <a:ext uri="{FF2B5EF4-FFF2-40B4-BE49-F238E27FC236}">
                <a16:creationId xmlns:a16="http://schemas.microsoft.com/office/drawing/2014/main" id="{A19F4849-220A-8537-C846-A12A78909E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2211780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44950A0-6804-542A-8DAC-FE76FE5C6C09}"/>
              </a:ext>
            </a:extLst>
          </p:cNvPr>
          <p:cNvPicPr>
            <a:picLocks noChangeAspect="1"/>
          </p:cNvPicPr>
          <p:nvPr/>
        </p:nvPicPr>
        <p:blipFill>
          <a:blip r:embed="rId3"/>
          <a:stretch>
            <a:fillRect/>
          </a:stretch>
        </p:blipFill>
        <p:spPr>
          <a:xfrm>
            <a:off x="-1" y="342900"/>
            <a:ext cx="7559675" cy="5516687"/>
          </a:xfrm>
          <a:prstGeom prst="rect">
            <a:avLst/>
          </a:prstGeom>
        </p:spPr>
      </p:pic>
      <p:sp>
        <p:nvSpPr>
          <p:cNvPr id="8" name="TextBox 7">
            <a:extLst>
              <a:ext uri="{FF2B5EF4-FFF2-40B4-BE49-F238E27FC236}">
                <a16:creationId xmlns:a16="http://schemas.microsoft.com/office/drawing/2014/main" id="{84FF7A6A-169B-FA56-B532-2E57CEB5FF61}"/>
              </a:ext>
            </a:extLst>
          </p:cNvPr>
          <p:cNvSpPr txBox="1"/>
          <p:nvPr/>
        </p:nvSpPr>
        <p:spPr>
          <a:xfrm>
            <a:off x="1753133" y="476208"/>
            <a:ext cx="4137891" cy="400110"/>
          </a:xfrm>
          <a:prstGeom prst="rect">
            <a:avLst/>
          </a:prstGeom>
          <a:noFill/>
        </p:spPr>
        <p:txBody>
          <a:bodyPr wrap="square" rtlCol="0">
            <a:spAutoFit/>
          </a:bodyPr>
          <a:lstStyle/>
          <a:p>
            <a:pPr algn="ctr"/>
            <a:r>
              <a:rPr lang="en-GB"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CURRICULUM VISION</a:t>
            </a:r>
          </a:p>
        </p:txBody>
      </p:sp>
      <p:sp>
        <p:nvSpPr>
          <p:cNvPr id="6" name="Rectangle 5">
            <a:extLst>
              <a:ext uri="{FF2B5EF4-FFF2-40B4-BE49-F238E27FC236}">
                <a16:creationId xmlns:a16="http://schemas.microsoft.com/office/drawing/2014/main" id="{423BD80B-24BB-14F3-A5EB-EB31D45D75FB}"/>
              </a:ext>
            </a:extLst>
          </p:cNvPr>
          <p:cNvSpPr/>
          <p:nvPr/>
        </p:nvSpPr>
        <p:spPr>
          <a:xfrm>
            <a:off x="0" y="5340723"/>
            <a:ext cx="7575699" cy="1376068"/>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Box 77">
            <a:extLst>
              <a:ext uri="{FF2B5EF4-FFF2-40B4-BE49-F238E27FC236}">
                <a16:creationId xmlns:a16="http://schemas.microsoft.com/office/drawing/2014/main" id="{2F43C482-C742-2B87-2ACC-9B26106EA433}"/>
              </a:ext>
            </a:extLst>
          </p:cNvPr>
          <p:cNvSpPr txBox="1"/>
          <p:nvPr/>
        </p:nvSpPr>
        <p:spPr>
          <a:xfrm>
            <a:off x="466035" y="5421163"/>
            <a:ext cx="6712085" cy="1098570"/>
          </a:xfrm>
          <a:prstGeom prst="rect">
            <a:avLst/>
          </a:prstGeom>
          <a:noFill/>
        </p:spPr>
        <p:txBody>
          <a:bodyPr wrap="square" lIns="91440" tIns="45720" rIns="91440" bIns="45720" rtlCol="0" anchor="t">
            <a:spAutoFit/>
          </a:bodyPr>
          <a:lstStyle/>
          <a:p>
            <a:pPr algn="ctr">
              <a:lnSpc>
                <a:spcPct val="107000"/>
              </a:lnSpc>
              <a:spcAft>
                <a:spcPts val="800"/>
              </a:spcAft>
            </a:pPr>
            <a:r>
              <a:rPr lang="en-GB" sz="1400" b="1" i="1" kern="100" dirty="0">
                <a:effectLst/>
                <a:ea typeface="Calibri" panose="020F0502020204030204" pitchFamily="34" charset="0"/>
                <a:cs typeface="Arial"/>
              </a:rPr>
              <a:t>‘Success through connected experiences’</a:t>
            </a:r>
          </a:p>
          <a:p>
            <a:pPr algn="ctr">
              <a:lnSpc>
                <a:spcPct val="107000"/>
              </a:lnSpc>
              <a:spcAft>
                <a:spcPts val="800"/>
              </a:spcAft>
            </a:pPr>
            <a:r>
              <a:rPr lang="en-GB" sz="1400" b="1" kern="100" dirty="0">
                <a:effectLst/>
                <a:ea typeface="Calibri" panose="020F0502020204030204" pitchFamily="34" charset="0"/>
                <a:cs typeface="Arial"/>
              </a:rPr>
              <a:t>Our curriculum is carefully planned and designed to provide academic, spiritual, social, and cultural, opportunities for all to develop their character through a focus on virtues and Catholic Social Teaching. </a:t>
            </a:r>
            <a:endParaRPr lang="en-GB" sz="1400" b="1" kern="100" dirty="0">
              <a:effectLst/>
              <a:ea typeface="Calibri" panose="020F050202020403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E525DE8F-724A-456C-E489-DB25ED9995F0}"/>
              </a:ext>
            </a:extLst>
          </p:cNvPr>
          <p:cNvGrpSpPr/>
          <p:nvPr/>
        </p:nvGrpSpPr>
        <p:grpSpPr>
          <a:xfrm>
            <a:off x="640384" y="6998871"/>
            <a:ext cx="6333014" cy="3386011"/>
            <a:chOff x="640384" y="6962775"/>
            <a:chExt cx="6333014" cy="3386011"/>
          </a:xfrm>
        </p:grpSpPr>
        <p:pic>
          <p:nvPicPr>
            <p:cNvPr id="60" name="Picture 59" descr="A blue hand print in a white circle&#10;&#10;Description automatically generated">
              <a:extLst>
                <a:ext uri="{FF2B5EF4-FFF2-40B4-BE49-F238E27FC236}">
                  <a16:creationId xmlns:a16="http://schemas.microsoft.com/office/drawing/2014/main" id="{6E411F3E-44DE-8D85-E1DC-EFA835D2D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244237" y="8644707"/>
              <a:ext cx="1074305" cy="1074305"/>
            </a:xfrm>
            <a:prstGeom prst="rect">
              <a:avLst/>
            </a:prstGeom>
          </p:spPr>
        </p:pic>
        <p:pic>
          <p:nvPicPr>
            <p:cNvPr id="62" name="Picture 61" descr="A blue and white heart with a fingerprint in the middle&#10;&#10;Description automatically generated">
              <a:extLst>
                <a:ext uri="{FF2B5EF4-FFF2-40B4-BE49-F238E27FC236}">
                  <a16:creationId xmlns:a16="http://schemas.microsoft.com/office/drawing/2014/main" id="{6C8B9094-1D34-C940-DBDF-551EDF3CE2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305278" y="6971708"/>
              <a:ext cx="1074305" cy="1074305"/>
            </a:xfrm>
            <a:prstGeom prst="rect">
              <a:avLst/>
            </a:prstGeom>
          </p:spPr>
        </p:pic>
        <p:pic>
          <p:nvPicPr>
            <p:cNvPr id="64" name="Picture 63" descr="A blue heart and hand in a circle&#10;&#10;Description automatically generated">
              <a:extLst>
                <a:ext uri="{FF2B5EF4-FFF2-40B4-BE49-F238E27FC236}">
                  <a16:creationId xmlns:a16="http://schemas.microsoft.com/office/drawing/2014/main" id="{0287BDB4-5523-5BE3-F231-4F95624830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2194" y="8629163"/>
              <a:ext cx="1074305" cy="1074305"/>
            </a:xfrm>
            <a:prstGeom prst="rect">
              <a:avLst/>
            </a:prstGeom>
          </p:spPr>
        </p:pic>
        <p:pic>
          <p:nvPicPr>
            <p:cNvPr id="66" name="Picture 65" descr="A circle with a blue circle with a group of people and a globe&#10;&#10;Description automatically generated">
              <a:extLst>
                <a:ext uri="{FF2B5EF4-FFF2-40B4-BE49-F238E27FC236}">
                  <a16:creationId xmlns:a16="http://schemas.microsoft.com/office/drawing/2014/main" id="{FFE2E843-D1F6-A8E1-115B-316B9B542F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44610" y="8638095"/>
              <a:ext cx="1074305" cy="1074305"/>
            </a:xfrm>
            <a:prstGeom prst="rect">
              <a:avLst/>
            </a:prstGeom>
          </p:spPr>
        </p:pic>
        <p:pic>
          <p:nvPicPr>
            <p:cNvPr id="68" name="Picture 67" descr="A blue bird with a branch in its beak&#10;&#10;Description automatically generated">
              <a:extLst>
                <a:ext uri="{FF2B5EF4-FFF2-40B4-BE49-F238E27FC236}">
                  <a16:creationId xmlns:a16="http://schemas.microsoft.com/office/drawing/2014/main" id="{C6995CAC-7E10-B916-3025-1720FA6E33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40384" y="8629161"/>
              <a:ext cx="1074305" cy="1074305"/>
            </a:xfrm>
            <a:prstGeom prst="rect">
              <a:avLst/>
            </a:prstGeom>
          </p:spPr>
        </p:pic>
        <p:pic>
          <p:nvPicPr>
            <p:cNvPr id="70" name="Picture 69" descr="A blue and white circle with a hand and a group of people&#10;&#10;Description automatically generated">
              <a:extLst>
                <a:ext uri="{FF2B5EF4-FFF2-40B4-BE49-F238E27FC236}">
                  <a16:creationId xmlns:a16="http://schemas.microsoft.com/office/drawing/2014/main" id="{9D641DED-8BDD-4E99-39ED-0DE0C2B739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3195" y="6971708"/>
              <a:ext cx="1074305" cy="1074305"/>
            </a:xfrm>
            <a:prstGeom prst="rect">
              <a:avLst/>
            </a:prstGeom>
          </p:spPr>
        </p:pic>
        <p:pic>
          <p:nvPicPr>
            <p:cNvPr id="72" name="Picture 71" descr="A blue handshake in a circle&#10;&#10;Description automatically generated">
              <a:extLst>
                <a:ext uri="{FF2B5EF4-FFF2-40B4-BE49-F238E27FC236}">
                  <a16:creationId xmlns:a16="http://schemas.microsoft.com/office/drawing/2014/main" id="{F9FE0B85-A2BC-4BBC-F4E3-F00B970D88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597917" y="6970055"/>
              <a:ext cx="1074305" cy="1074305"/>
            </a:xfrm>
            <a:prstGeom prst="rect">
              <a:avLst/>
            </a:prstGeom>
          </p:spPr>
        </p:pic>
        <p:pic>
          <p:nvPicPr>
            <p:cNvPr id="74" name="Picture 73" descr="A blue hand holding a plant&#10;&#10;Description automatically generated">
              <a:extLst>
                <a:ext uri="{FF2B5EF4-FFF2-40B4-BE49-F238E27FC236}">
                  <a16:creationId xmlns:a16="http://schemas.microsoft.com/office/drawing/2014/main" id="{434271F4-D465-5EF5-D400-53644D57D3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44984" y="8638094"/>
              <a:ext cx="1074305" cy="1074305"/>
            </a:xfrm>
            <a:prstGeom prst="rect">
              <a:avLst/>
            </a:prstGeom>
          </p:spPr>
        </p:pic>
        <p:pic>
          <p:nvPicPr>
            <p:cNvPr id="76" name="Picture 75" descr="A blue and white circle with hands in the air&#10;&#10;Description automatically generated">
              <a:extLst>
                <a:ext uri="{FF2B5EF4-FFF2-40B4-BE49-F238E27FC236}">
                  <a16:creationId xmlns:a16="http://schemas.microsoft.com/office/drawing/2014/main" id="{9DB905F1-3C42-9AA9-56F1-B0ED34632D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3890556" y="6962775"/>
              <a:ext cx="1074305" cy="1074305"/>
            </a:xfrm>
            <a:prstGeom prst="rect">
              <a:avLst/>
            </a:prstGeom>
          </p:spPr>
        </p:pic>
        <p:sp>
          <p:nvSpPr>
            <p:cNvPr id="9" name="TextBox 8">
              <a:extLst>
                <a:ext uri="{FF2B5EF4-FFF2-40B4-BE49-F238E27FC236}">
                  <a16:creationId xmlns:a16="http://schemas.microsoft.com/office/drawing/2014/main" id="{02208B57-1457-864C-EA02-B72D8C9D488E}"/>
                </a:ext>
              </a:extLst>
            </p:cNvPr>
            <p:cNvSpPr txBox="1"/>
            <p:nvPr/>
          </p:nvSpPr>
          <p:spPr>
            <a:xfrm>
              <a:off x="1293072" y="8044360"/>
              <a:ext cx="1074305" cy="461665"/>
            </a:xfrm>
            <a:prstGeom prst="rect">
              <a:avLst/>
            </a:prstGeom>
            <a:noFill/>
          </p:spPr>
          <p:txBody>
            <a:bodyPr wrap="square" rtlCol="0">
              <a:spAutoFit/>
            </a:bodyPr>
            <a:lstStyle/>
            <a:p>
              <a:pPr algn="ctr"/>
              <a:r>
                <a:rPr lang="en-GB" sz="1200" b="1"/>
                <a:t>HUMAN DIGNITY</a:t>
              </a:r>
            </a:p>
          </p:txBody>
        </p:sp>
        <p:sp>
          <p:nvSpPr>
            <p:cNvPr id="10" name="TextBox 9">
              <a:extLst>
                <a:ext uri="{FF2B5EF4-FFF2-40B4-BE49-F238E27FC236}">
                  <a16:creationId xmlns:a16="http://schemas.microsoft.com/office/drawing/2014/main" id="{04A8A2B5-360E-69A5-03EE-6F5C40D45E4C}"/>
                </a:ext>
              </a:extLst>
            </p:cNvPr>
            <p:cNvSpPr txBox="1"/>
            <p:nvPr/>
          </p:nvSpPr>
          <p:spPr>
            <a:xfrm>
              <a:off x="2597917" y="8051990"/>
              <a:ext cx="1074305" cy="276999"/>
            </a:xfrm>
            <a:prstGeom prst="rect">
              <a:avLst/>
            </a:prstGeom>
            <a:noFill/>
          </p:spPr>
          <p:txBody>
            <a:bodyPr wrap="square" rtlCol="0">
              <a:spAutoFit/>
            </a:bodyPr>
            <a:lstStyle/>
            <a:p>
              <a:pPr algn="ctr"/>
              <a:r>
                <a:rPr lang="en-GB" sz="1200" b="1"/>
                <a:t>SOLIDARITY</a:t>
              </a:r>
            </a:p>
          </p:txBody>
        </p:sp>
        <p:sp>
          <p:nvSpPr>
            <p:cNvPr id="11" name="TextBox 10">
              <a:extLst>
                <a:ext uri="{FF2B5EF4-FFF2-40B4-BE49-F238E27FC236}">
                  <a16:creationId xmlns:a16="http://schemas.microsoft.com/office/drawing/2014/main" id="{EF4F5BCE-E98A-24B4-17CB-EE0C004D30FA}"/>
                </a:ext>
              </a:extLst>
            </p:cNvPr>
            <p:cNvSpPr txBox="1"/>
            <p:nvPr/>
          </p:nvSpPr>
          <p:spPr>
            <a:xfrm>
              <a:off x="3878350" y="8037080"/>
              <a:ext cx="1074305" cy="461665"/>
            </a:xfrm>
            <a:prstGeom prst="rect">
              <a:avLst/>
            </a:prstGeom>
            <a:noFill/>
          </p:spPr>
          <p:txBody>
            <a:bodyPr wrap="square" rtlCol="0">
              <a:spAutoFit/>
            </a:bodyPr>
            <a:lstStyle/>
            <a:p>
              <a:pPr algn="ctr"/>
              <a:r>
                <a:rPr lang="en-GB" sz="1200" b="1"/>
                <a:t>SUBSIDIARITY</a:t>
              </a:r>
            </a:p>
          </p:txBody>
        </p:sp>
        <p:sp>
          <p:nvSpPr>
            <p:cNvPr id="12" name="TextBox 11">
              <a:extLst>
                <a:ext uri="{FF2B5EF4-FFF2-40B4-BE49-F238E27FC236}">
                  <a16:creationId xmlns:a16="http://schemas.microsoft.com/office/drawing/2014/main" id="{54C694E5-9435-616E-000A-2A77AB42D0E6}"/>
                </a:ext>
              </a:extLst>
            </p:cNvPr>
            <p:cNvSpPr txBox="1"/>
            <p:nvPr/>
          </p:nvSpPr>
          <p:spPr>
            <a:xfrm>
              <a:off x="5051264" y="8051990"/>
              <a:ext cx="1319718" cy="646331"/>
            </a:xfrm>
            <a:prstGeom prst="rect">
              <a:avLst/>
            </a:prstGeom>
            <a:noFill/>
          </p:spPr>
          <p:txBody>
            <a:bodyPr wrap="square" rtlCol="0">
              <a:spAutoFit/>
            </a:bodyPr>
            <a:lstStyle/>
            <a:p>
              <a:pPr algn="ctr"/>
              <a:r>
                <a:rPr lang="en-GB" sz="1200" b="1"/>
                <a:t>RIGHTS &amp; RESPONSIBILITIES</a:t>
              </a:r>
            </a:p>
          </p:txBody>
        </p:sp>
        <p:sp>
          <p:nvSpPr>
            <p:cNvPr id="13" name="TextBox 12">
              <a:extLst>
                <a:ext uri="{FF2B5EF4-FFF2-40B4-BE49-F238E27FC236}">
                  <a16:creationId xmlns:a16="http://schemas.microsoft.com/office/drawing/2014/main" id="{EF1FEFE8-BAD4-DACA-B433-F9AE008FD69F}"/>
                </a:ext>
              </a:extLst>
            </p:cNvPr>
            <p:cNvSpPr txBox="1"/>
            <p:nvPr/>
          </p:nvSpPr>
          <p:spPr>
            <a:xfrm>
              <a:off x="643071" y="9702455"/>
              <a:ext cx="1074305" cy="276999"/>
            </a:xfrm>
            <a:prstGeom prst="rect">
              <a:avLst/>
            </a:prstGeom>
            <a:noFill/>
          </p:spPr>
          <p:txBody>
            <a:bodyPr wrap="square" rtlCol="0">
              <a:spAutoFit/>
            </a:bodyPr>
            <a:lstStyle/>
            <a:p>
              <a:pPr algn="ctr"/>
              <a:r>
                <a:rPr lang="en-GB" sz="1200" b="1"/>
                <a:t>PEACE</a:t>
              </a:r>
            </a:p>
          </p:txBody>
        </p:sp>
        <p:sp>
          <p:nvSpPr>
            <p:cNvPr id="14" name="TextBox 13">
              <a:extLst>
                <a:ext uri="{FF2B5EF4-FFF2-40B4-BE49-F238E27FC236}">
                  <a16:creationId xmlns:a16="http://schemas.microsoft.com/office/drawing/2014/main" id="{4951C9E0-4BD0-3242-AB71-83F26040909A}"/>
                </a:ext>
              </a:extLst>
            </p:cNvPr>
            <p:cNvSpPr txBox="1"/>
            <p:nvPr/>
          </p:nvSpPr>
          <p:spPr>
            <a:xfrm>
              <a:off x="1948029" y="9702455"/>
              <a:ext cx="1074305" cy="646331"/>
            </a:xfrm>
            <a:prstGeom prst="rect">
              <a:avLst/>
            </a:prstGeom>
            <a:noFill/>
          </p:spPr>
          <p:txBody>
            <a:bodyPr wrap="square" rtlCol="0">
              <a:spAutoFit/>
            </a:bodyPr>
            <a:lstStyle/>
            <a:p>
              <a:pPr algn="ctr"/>
              <a:r>
                <a:rPr lang="en-GB" sz="1200" b="1"/>
                <a:t>OPTION FOR THE POOR</a:t>
              </a:r>
            </a:p>
          </p:txBody>
        </p:sp>
        <p:sp>
          <p:nvSpPr>
            <p:cNvPr id="15" name="TextBox 14">
              <a:extLst>
                <a:ext uri="{FF2B5EF4-FFF2-40B4-BE49-F238E27FC236}">
                  <a16:creationId xmlns:a16="http://schemas.microsoft.com/office/drawing/2014/main" id="{38636081-EC04-B25F-A0C1-C1F9F7502DB8}"/>
                </a:ext>
              </a:extLst>
            </p:cNvPr>
            <p:cNvSpPr txBox="1"/>
            <p:nvPr/>
          </p:nvSpPr>
          <p:spPr>
            <a:xfrm>
              <a:off x="3232384" y="9712399"/>
              <a:ext cx="1074305" cy="461665"/>
            </a:xfrm>
            <a:prstGeom prst="rect">
              <a:avLst/>
            </a:prstGeom>
            <a:noFill/>
          </p:spPr>
          <p:txBody>
            <a:bodyPr wrap="square" rtlCol="0">
              <a:spAutoFit/>
            </a:bodyPr>
            <a:lstStyle/>
            <a:p>
              <a:pPr algn="ctr"/>
              <a:r>
                <a:rPr lang="en-GB" sz="1200" b="1"/>
                <a:t>COMMON GOOD</a:t>
              </a:r>
            </a:p>
          </p:txBody>
        </p:sp>
        <p:sp>
          <p:nvSpPr>
            <p:cNvPr id="16" name="TextBox 15">
              <a:extLst>
                <a:ext uri="{FF2B5EF4-FFF2-40B4-BE49-F238E27FC236}">
                  <a16:creationId xmlns:a16="http://schemas.microsoft.com/office/drawing/2014/main" id="{6C5C33A9-7E14-5E52-6CFA-A4FB2C25075C}"/>
                </a:ext>
              </a:extLst>
            </p:cNvPr>
            <p:cNvSpPr txBox="1"/>
            <p:nvPr/>
          </p:nvSpPr>
          <p:spPr>
            <a:xfrm>
              <a:off x="4490501" y="9702455"/>
              <a:ext cx="1182522" cy="461665"/>
            </a:xfrm>
            <a:prstGeom prst="rect">
              <a:avLst/>
            </a:prstGeom>
            <a:noFill/>
          </p:spPr>
          <p:txBody>
            <a:bodyPr wrap="square" rtlCol="0">
              <a:spAutoFit/>
            </a:bodyPr>
            <a:lstStyle/>
            <a:p>
              <a:pPr algn="ctr"/>
              <a:r>
                <a:rPr lang="en-GB" sz="1200" b="1"/>
                <a:t>PARTICIPATION</a:t>
              </a:r>
            </a:p>
          </p:txBody>
        </p:sp>
        <p:sp>
          <p:nvSpPr>
            <p:cNvPr id="17" name="TextBox 16">
              <a:extLst>
                <a:ext uri="{FF2B5EF4-FFF2-40B4-BE49-F238E27FC236}">
                  <a16:creationId xmlns:a16="http://schemas.microsoft.com/office/drawing/2014/main" id="{982093FE-2812-8D87-D73A-4489DC9F16C2}"/>
                </a:ext>
              </a:extLst>
            </p:cNvPr>
            <p:cNvSpPr txBox="1"/>
            <p:nvPr/>
          </p:nvSpPr>
          <p:spPr>
            <a:xfrm>
              <a:off x="5790876" y="9702454"/>
              <a:ext cx="1182522" cy="276999"/>
            </a:xfrm>
            <a:prstGeom prst="rect">
              <a:avLst/>
            </a:prstGeom>
            <a:noFill/>
          </p:spPr>
          <p:txBody>
            <a:bodyPr wrap="square" rtlCol="0">
              <a:spAutoFit/>
            </a:bodyPr>
            <a:lstStyle/>
            <a:p>
              <a:pPr algn="ctr"/>
              <a:r>
                <a:rPr lang="en-GB" sz="1200" b="1"/>
                <a:t>STEWARDSHIP</a:t>
              </a:r>
            </a:p>
          </p:txBody>
        </p:sp>
      </p:grpSp>
      <p:pic>
        <p:nvPicPr>
          <p:cNvPr id="4" name="Picture 3" descr="A logo of a cross with a scarf&#10;&#10;Description automatically generated">
            <a:extLst>
              <a:ext uri="{FF2B5EF4-FFF2-40B4-BE49-F238E27FC236}">
                <a16:creationId xmlns:a16="http://schemas.microsoft.com/office/drawing/2014/main" id="{CC71A3E2-DB4F-5D1C-FB09-9AFF6CC7A62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7145" y="1072582"/>
            <a:ext cx="1061408" cy="1061408"/>
          </a:xfrm>
          <a:prstGeom prst="rect">
            <a:avLst/>
          </a:prstGeom>
        </p:spPr>
      </p:pic>
      <p:sp>
        <p:nvSpPr>
          <p:cNvPr id="2" name="Slide Number Placeholder 6">
            <a:extLst>
              <a:ext uri="{FF2B5EF4-FFF2-40B4-BE49-F238E27FC236}">
                <a16:creationId xmlns:a16="http://schemas.microsoft.com/office/drawing/2014/main" id="{CC0AC8B8-1A5D-E4F2-833E-2E67E86A4E89}"/>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tx1"/>
                </a:solidFill>
              </a:rPr>
              <a:pPr algn="ctr"/>
              <a:t>12</a:t>
            </a:fld>
            <a:endParaRPr lang="en-GB" sz="1200" b="1">
              <a:solidFill>
                <a:schemeClr val="tx1"/>
              </a:solidFill>
            </a:endParaRPr>
          </a:p>
        </p:txBody>
      </p:sp>
      <p:sp>
        <p:nvSpPr>
          <p:cNvPr id="7" name="TextBox 6">
            <a:extLst>
              <a:ext uri="{FF2B5EF4-FFF2-40B4-BE49-F238E27FC236}">
                <a16:creationId xmlns:a16="http://schemas.microsoft.com/office/drawing/2014/main" id="{87F3F943-5AE9-661B-CB59-D4CBA52D546A}"/>
              </a:ext>
            </a:extLst>
          </p:cNvPr>
          <p:cNvSpPr txBox="1"/>
          <p:nvPr/>
        </p:nvSpPr>
        <p:spPr>
          <a:xfrm>
            <a:off x="2855624" y="10322714"/>
            <a:ext cx="3794760" cy="369332"/>
          </a:xfrm>
          <a:prstGeom prst="rect">
            <a:avLst/>
          </a:prstGeom>
          <a:noFill/>
        </p:spPr>
        <p:txBody>
          <a:bodyPr wrap="square">
            <a:spAutoFit/>
          </a:bodyPr>
          <a:lstStyle/>
          <a:p>
            <a:r>
              <a:rPr lang="en-GB" sz="18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dirty="0"/>
          </a:p>
        </p:txBody>
      </p:sp>
      <p:pic>
        <p:nvPicPr>
          <p:cNvPr id="20" name="Picture 19" descr="A logo of a cross and a ribbon&#10;&#10;Description automatically generated">
            <a:extLst>
              <a:ext uri="{FF2B5EF4-FFF2-40B4-BE49-F238E27FC236}">
                <a16:creationId xmlns:a16="http://schemas.microsoft.com/office/drawing/2014/main" id="{2C4CAF8F-9FBD-D03A-C0ED-C9B2102E70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7545" y="153422"/>
            <a:ext cx="625678" cy="923737"/>
          </a:xfrm>
          <a:prstGeom prst="rect">
            <a:avLst/>
          </a:prstGeom>
        </p:spPr>
      </p:pic>
      <p:pic>
        <p:nvPicPr>
          <p:cNvPr id="21" name="Picture 20" descr="A logo of a cross and a ribbon&#10;&#10;Description automatically generated">
            <a:extLst>
              <a:ext uri="{FF2B5EF4-FFF2-40B4-BE49-F238E27FC236}">
                <a16:creationId xmlns:a16="http://schemas.microsoft.com/office/drawing/2014/main" id="{00C27D3A-7F8D-C702-6C45-BDBD3009051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73992" y="87158"/>
            <a:ext cx="625678" cy="923737"/>
          </a:xfrm>
          <a:prstGeom prst="rect">
            <a:avLst/>
          </a:prstGeom>
        </p:spPr>
      </p:pic>
    </p:spTree>
    <p:extLst>
      <p:ext uri="{BB962C8B-B14F-4D97-AF65-F5344CB8AC3E}">
        <p14:creationId xmlns:p14="http://schemas.microsoft.com/office/powerpoint/2010/main" val="573583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E62A7AD-9FAF-3B01-B811-5F6892514F36}"/>
              </a:ext>
            </a:extLst>
          </p:cNvPr>
          <p:cNvPicPr>
            <a:picLocks noChangeAspect="1"/>
          </p:cNvPicPr>
          <p:nvPr/>
        </p:nvPicPr>
        <p:blipFill>
          <a:blip r:embed="rId3"/>
          <a:stretch>
            <a:fillRect/>
          </a:stretch>
        </p:blipFill>
        <p:spPr>
          <a:xfrm>
            <a:off x="-2168" y="29199"/>
            <a:ext cx="7559675" cy="5378844"/>
          </a:xfrm>
          <a:prstGeom prst="rect">
            <a:avLst/>
          </a:prstGeom>
        </p:spPr>
      </p:pic>
      <p:sp>
        <p:nvSpPr>
          <p:cNvPr id="13" name="Rectangle 12">
            <a:extLst>
              <a:ext uri="{FF2B5EF4-FFF2-40B4-BE49-F238E27FC236}">
                <a16:creationId xmlns:a16="http://schemas.microsoft.com/office/drawing/2014/main" id="{1322875C-8252-1E1F-B1DB-8B9BA27E1270}"/>
              </a:ext>
            </a:extLst>
          </p:cNvPr>
          <p:cNvSpPr/>
          <p:nvPr/>
        </p:nvSpPr>
        <p:spPr>
          <a:xfrm>
            <a:off x="1" y="5358106"/>
            <a:ext cx="7558636" cy="1506587"/>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Box 13">
            <a:extLst>
              <a:ext uri="{FF2B5EF4-FFF2-40B4-BE49-F238E27FC236}">
                <a16:creationId xmlns:a16="http://schemas.microsoft.com/office/drawing/2014/main" id="{C03FA182-5C6C-EA7B-589A-B1393F2CBFA3}"/>
              </a:ext>
            </a:extLst>
          </p:cNvPr>
          <p:cNvSpPr txBox="1"/>
          <p:nvPr/>
        </p:nvSpPr>
        <p:spPr>
          <a:xfrm>
            <a:off x="442042" y="5424904"/>
            <a:ext cx="6712085" cy="1329082"/>
          </a:xfrm>
          <a:prstGeom prst="rect">
            <a:avLst/>
          </a:prstGeom>
          <a:noFill/>
        </p:spPr>
        <p:txBody>
          <a:bodyPr wrap="square" lIns="91440" tIns="45720" rIns="91440" bIns="45720" rtlCol="0" anchor="t">
            <a:spAutoFit/>
          </a:bodyPr>
          <a:lstStyle/>
          <a:p>
            <a:pPr algn="ctr">
              <a:lnSpc>
                <a:spcPct val="107000"/>
              </a:lnSpc>
              <a:spcAft>
                <a:spcPts val="800"/>
              </a:spcAft>
            </a:pPr>
            <a:r>
              <a:rPr lang="en-GB" sz="1400" b="1" i="1" kern="100" dirty="0">
                <a:effectLst/>
                <a:ea typeface="Calibri" panose="020F0502020204030204" pitchFamily="34" charset="0"/>
                <a:cs typeface="Arial"/>
              </a:rPr>
              <a:t>‘Success through connected Experiences’</a:t>
            </a:r>
          </a:p>
          <a:p>
            <a:pPr algn="ctr">
              <a:lnSpc>
                <a:spcPct val="107000"/>
              </a:lnSpc>
              <a:spcAft>
                <a:spcPts val="800"/>
              </a:spcAft>
            </a:pPr>
            <a:r>
              <a:rPr lang="en-GB" sz="1400" b="1" kern="100" dirty="0">
                <a:effectLst/>
                <a:ea typeface="Calibri" panose="020F0502020204030204" pitchFamily="34" charset="0"/>
                <a:cs typeface="Arial"/>
              </a:rPr>
              <a:t>The virtues of respect and responsibility, justice and compassion, confidence and resilience, honesty and self-belief, run through our curriculum and are designed to help pupils develop their sense of self and be ready to move with confidence onto their next chapter. </a:t>
            </a:r>
          </a:p>
        </p:txBody>
      </p:sp>
      <p:sp>
        <p:nvSpPr>
          <p:cNvPr id="8" name="TextBox 7">
            <a:extLst>
              <a:ext uri="{FF2B5EF4-FFF2-40B4-BE49-F238E27FC236}">
                <a16:creationId xmlns:a16="http://schemas.microsoft.com/office/drawing/2014/main" id="{84FF7A6A-169B-FA56-B532-2E57CEB5FF61}"/>
              </a:ext>
            </a:extLst>
          </p:cNvPr>
          <p:cNvSpPr txBox="1"/>
          <p:nvPr/>
        </p:nvSpPr>
        <p:spPr>
          <a:xfrm>
            <a:off x="1708727" y="489527"/>
            <a:ext cx="4137891" cy="400110"/>
          </a:xfrm>
          <a:prstGeom prst="rect">
            <a:avLst/>
          </a:prstGeom>
          <a:noFill/>
        </p:spPr>
        <p:txBody>
          <a:bodyPr wrap="square" rtlCol="0">
            <a:spAutoFit/>
          </a:bodyPr>
          <a:lstStyle/>
          <a:p>
            <a:pPr algn="ctr"/>
            <a:r>
              <a:rPr lang="en-GB"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CURRICULUM VISION</a:t>
            </a:r>
          </a:p>
        </p:txBody>
      </p:sp>
      <p:grpSp>
        <p:nvGrpSpPr>
          <p:cNvPr id="19" name="Group 18">
            <a:extLst>
              <a:ext uri="{FF2B5EF4-FFF2-40B4-BE49-F238E27FC236}">
                <a16:creationId xmlns:a16="http://schemas.microsoft.com/office/drawing/2014/main" id="{23B4C1C9-F4BC-01DF-9162-49DD07BC7445}"/>
              </a:ext>
            </a:extLst>
          </p:cNvPr>
          <p:cNvGrpSpPr/>
          <p:nvPr/>
        </p:nvGrpSpPr>
        <p:grpSpPr>
          <a:xfrm>
            <a:off x="1287766" y="7170268"/>
            <a:ext cx="4991516" cy="3122218"/>
            <a:chOff x="1287766" y="7189318"/>
            <a:chExt cx="4991516" cy="3122218"/>
          </a:xfrm>
        </p:grpSpPr>
        <p:pic>
          <p:nvPicPr>
            <p:cNvPr id="23" name="Picture 22" descr="A blue and white circle with hands and a heart&#10;&#10;Description automatically generated">
              <a:extLst>
                <a:ext uri="{FF2B5EF4-FFF2-40B4-BE49-F238E27FC236}">
                  <a16:creationId xmlns:a16="http://schemas.microsoft.com/office/drawing/2014/main" id="{E5B061F1-FC62-7342-279F-0F78303D46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072" y="7189320"/>
              <a:ext cx="1081678" cy="1081678"/>
            </a:xfrm>
            <a:prstGeom prst="rect">
              <a:avLst/>
            </a:prstGeom>
          </p:spPr>
        </p:pic>
        <p:pic>
          <p:nvPicPr>
            <p:cNvPr id="25" name="Picture 24" descr="A blue and white thumb up sign&#10;&#10;Description automatically generated">
              <a:extLst>
                <a:ext uri="{FF2B5EF4-FFF2-40B4-BE49-F238E27FC236}">
                  <a16:creationId xmlns:a16="http://schemas.microsoft.com/office/drawing/2014/main" id="{4E4203CF-8962-6043-DF25-75DD9F6625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4583" y="7189319"/>
              <a:ext cx="1081678" cy="1081678"/>
            </a:xfrm>
            <a:prstGeom prst="rect">
              <a:avLst/>
            </a:prstGeom>
          </p:spPr>
        </p:pic>
        <p:pic>
          <p:nvPicPr>
            <p:cNvPr id="27" name="Picture 26" descr="A blue and white circle with a hand and a heart&#10;&#10;Description automatically generated">
              <a:extLst>
                <a:ext uri="{FF2B5EF4-FFF2-40B4-BE49-F238E27FC236}">
                  <a16:creationId xmlns:a16="http://schemas.microsoft.com/office/drawing/2014/main" id="{E3D9C5E8-F6F9-152D-0FF0-E93559A7FF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6093" y="7189319"/>
              <a:ext cx="1081678" cy="1081678"/>
            </a:xfrm>
            <a:prstGeom prst="rect">
              <a:avLst/>
            </a:prstGeom>
          </p:spPr>
        </p:pic>
        <p:pic>
          <p:nvPicPr>
            <p:cNvPr id="29" name="Picture 28" descr="A blue and white circle with hands holding scales&#10;&#10;Description automatically generated">
              <a:extLst>
                <a:ext uri="{FF2B5EF4-FFF2-40B4-BE49-F238E27FC236}">
                  <a16:creationId xmlns:a16="http://schemas.microsoft.com/office/drawing/2014/main" id="{B4D391C3-5EB6-E02B-2551-707705AD69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7604" y="7189318"/>
              <a:ext cx="1081678" cy="1081678"/>
            </a:xfrm>
            <a:prstGeom prst="rect">
              <a:avLst/>
            </a:prstGeom>
          </p:spPr>
        </p:pic>
        <p:pic>
          <p:nvPicPr>
            <p:cNvPr id="31" name="Picture 30" descr="A logo of hands holding a plant&#10;&#10;Description automatically generated">
              <a:extLst>
                <a:ext uri="{FF2B5EF4-FFF2-40B4-BE49-F238E27FC236}">
                  <a16:creationId xmlns:a16="http://schemas.microsoft.com/office/drawing/2014/main" id="{75139182-AB88-DF41-333C-DB99EDA4CE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3072" y="8758651"/>
              <a:ext cx="1081678" cy="1081678"/>
            </a:xfrm>
            <a:prstGeom prst="rect">
              <a:avLst/>
            </a:prstGeom>
          </p:spPr>
        </p:pic>
        <p:pic>
          <p:nvPicPr>
            <p:cNvPr id="33" name="Picture 32" descr="A blue and white circle with a hand shake&#10;&#10;Description automatically generated">
              <a:extLst>
                <a:ext uri="{FF2B5EF4-FFF2-40B4-BE49-F238E27FC236}">
                  <a16:creationId xmlns:a16="http://schemas.microsoft.com/office/drawing/2014/main" id="{C2EF7B10-7963-E124-3A58-3845A3709A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94583" y="8758651"/>
              <a:ext cx="1081678" cy="1081678"/>
            </a:xfrm>
            <a:prstGeom prst="rect">
              <a:avLst/>
            </a:prstGeom>
          </p:spPr>
        </p:pic>
        <p:pic>
          <p:nvPicPr>
            <p:cNvPr id="35" name="Picture 34" descr="A blue and white circle with a black background&#10;&#10;Description automatically generated">
              <a:extLst>
                <a:ext uri="{FF2B5EF4-FFF2-40B4-BE49-F238E27FC236}">
                  <a16:creationId xmlns:a16="http://schemas.microsoft.com/office/drawing/2014/main" id="{0CFF749F-913D-FF5C-C5F0-2B7A8EDACC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96092" y="8764434"/>
              <a:ext cx="1081678" cy="1081678"/>
            </a:xfrm>
            <a:prstGeom prst="rect">
              <a:avLst/>
            </a:prstGeom>
          </p:spPr>
        </p:pic>
        <p:pic>
          <p:nvPicPr>
            <p:cNvPr id="37" name="Picture 36" descr="A blue hand in a white circle&#10;&#10;Description automatically generated">
              <a:extLst>
                <a:ext uri="{FF2B5EF4-FFF2-40B4-BE49-F238E27FC236}">
                  <a16:creationId xmlns:a16="http://schemas.microsoft.com/office/drawing/2014/main" id="{3A4DA4D3-5E5F-E263-CAB8-FE470CE21B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97604" y="8758651"/>
              <a:ext cx="1081678" cy="1081678"/>
            </a:xfrm>
            <a:prstGeom prst="rect">
              <a:avLst/>
            </a:prstGeom>
          </p:spPr>
        </p:pic>
        <p:sp>
          <p:nvSpPr>
            <p:cNvPr id="2" name="TextBox 1">
              <a:extLst>
                <a:ext uri="{FF2B5EF4-FFF2-40B4-BE49-F238E27FC236}">
                  <a16:creationId xmlns:a16="http://schemas.microsoft.com/office/drawing/2014/main" id="{022A53EF-DA2F-E801-4D57-5C0BE813F547}"/>
                </a:ext>
              </a:extLst>
            </p:cNvPr>
            <p:cNvSpPr txBox="1"/>
            <p:nvPr/>
          </p:nvSpPr>
          <p:spPr>
            <a:xfrm>
              <a:off x="1287766" y="8270996"/>
              <a:ext cx="1074305" cy="461665"/>
            </a:xfrm>
            <a:prstGeom prst="rect">
              <a:avLst/>
            </a:prstGeom>
            <a:noFill/>
          </p:spPr>
          <p:txBody>
            <a:bodyPr wrap="square" rtlCol="0">
              <a:spAutoFit/>
            </a:bodyPr>
            <a:lstStyle/>
            <a:p>
              <a:pPr algn="ctr"/>
              <a:r>
                <a:rPr lang="en-GB" sz="1200" b="1"/>
                <a:t>COMPASSION</a:t>
              </a:r>
            </a:p>
          </p:txBody>
        </p:sp>
        <p:sp>
          <p:nvSpPr>
            <p:cNvPr id="4" name="TextBox 3">
              <a:extLst>
                <a:ext uri="{FF2B5EF4-FFF2-40B4-BE49-F238E27FC236}">
                  <a16:creationId xmlns:a16="http://schemas.microsoft.com/office/drawing/2014/main" id="{DC2E46B8-AE85-1C38-3FCE-D36040E95515}"/>
                </a:ext>
              </a:extLst>
            </p:cNvPr>
            <p:cNvSpPr txBox="1"/>
            <p:nvPr/>
          </p:nvSpPr>
          <p:spPr>
            <a:xfrm>
              <a:off x="2591929" y="8266399"/>
              <a:ext cx="1074305" cy="461665"/>
            </a:xfrm>
            <a:prstGeom prst="rect">
              <a:avLst/>
            </a:prstGeom>
            <a:noFill/>
          </p:spPr>
          <p:txBody>
            <a:bodyPr wrap="square" rtlCol="0">
              <a:spAutoFit/>
            </a:bodyPr>
            <a:lstStyle/>
            <a:p>
              <a:pPr algn="ctr"/>
              <a:r>
                <a:rPr lang="en-GB" sz="1200" b="1"/>
                <a:t>CONFIDENCE</a:t>
              </a:r>
            </a:p>
          </p:txBody>
        </p:sp>
        <p:sp>
          <p:nvSpPr>
            <p:cNvPr id="5" name="TextBox 4">
              <a:extLst>
                <a:ext uri="{FF2B5EF4-FFF2-40B4-BE49-F238E27FC236}">
                  <a16:creationId xmlns:a16="http://schemas.microsoft.com/office/drawing/2014/main" id="{3F2887BE-82F0-6DA4-A04E-013305C64D4D}"/>
                </a:ext>
              </a:extLst>
            </p:cNvPr>
            <p:cNvSpPr txBox="1"/>
            <p:nvPr/>
          </p:nvSpPr>
          <p:spPr>
            <a:xfrm>
              <a:off x="3917731" y="8270996"/>
              <a:ext cx="1074305" cy="276999"/>
            </a:xfrm>
            <a:prstGeom prst="rect">
              <a:avLst/>
            </a:prstGeom>
            <a:noFill/>
          </p:spPr>
          <p:txBody>
            <a:bodyPr wrap="square" rtlCol="0">
              <a:spAutoFit/>
            </a:bodyPr>
            <a:lstStyle/>
            <a:p>
              <a:pPr algn="ctr"/>
              <a:r>
                <a:rPr lang="en-GB" sz="1200" b="1"/>
                <a:t>HONESTY</a:t>
              </a:r>
            </a:p>
          </p:txBody>
        </p:sp>
        <p:sp>
          <p:nvSpPr>
            <p:cNvPr id="6" name="TextBox 5">
              <a:extLst>
                <a:ext uri="{FF2B5EF4-FFF2-40B4-BE49-F238E27FC236}">
                  <a16:creationId xmlns:a16="http://schemas.microsoft.com/office/drawing/2014/main" id="{951F727E-4128-F3A5-790D-0FB05CE55113}"/>
                </a:ext>
              </a:extLst>
            </p:cNvPr>
            <p:cNvSpPr txBox="1"/>
            <p:nvPr/>
          </p:nvSpPr>
          <p:spPr>
            <a:xfrm>
              <a:off x="5197604" y="8270995"/>
              <a:ext cx="1074305" cy="276999"/>
            </a:xfrm>
            <a:prstGeom prst="rect">
              <a:avLst/>
            </a:prstGeom>
            <a:noFill/>
          </p:spPr>
          <p:txBody>
            <a:bodyPr wrap="square" rtlCol="0">
              <a:spAutoFit/>
            </a:bodyPr>
            <a:lstStyle/>
            <a:p>
              <a:pPr algn="ctr"/>
              <a:r>
                <a:rPr lang="en-GB" sz="1200" b="1"/>
                <a:t>JUSTICE</a:t>
              </a:r>
            </a:p>
          </p:txBody>
        </p:sp>
        <p:sp>
          <p:nvSpPr>
            <p:cNvPr id="9" name="TextBox 8">
              <a:extLst>
                <a:ext uri="{FF2B5EF4-FFF2-40B4-BE49-F238E27FC236}">
                  <a16:creationId xmlns:a16="http://schemas.microsoft.com/office/drawing/2014/main" id="{C2DBEE6A-5124-2ED7-1E66-F153E7A3FC11}"/>
                </a:ext>
              </a:extLst>
            </p:cNvPr>
            <p:cNvSpPr txBox="1"/>
            <p:nvPr/>
          </p:nvSpPr>
          <p:spPr>
            <a:xfrm>
              <a:off x="1287766" y="9840329"/>
              <a:ext cx="1074305" cy="276999"/>
            </a:xfrm>
            <a:prstGeom prst="rect">
              <a:avLst/>
            </a:prstGeom>
            <a:noFill/>
          </p:spPr>
          <p:txBody>
            <a:bodyPr wrap="square" rtlCol="0">
              <a:spAutoFit/>
            </a:bodyPr>
            <a:lstStyle/>
            <a:p>
              <a:pPr algn="ctr"/>
              <a:r>
                <a:rPr lang="en-GB" sz="1200" b="1"/>
                <a:t>RESILIENCE</a:t>
              </a:r>
            </a:p>
          </p:txBody>
        </p:sp>
        <p:sp>
          <p:nvSpPr>
            <p:cNvPr id="10" name="TextBox 9">
              <a:extLst>
                <a:ext uri="{FF2B5EF4-FFF2-40B4-BE49-F238E27FC236}">
                  <a16:creationId xmlns:a16="http://schemas.microsoft.com/office/drawing/2014/main" id="{ED1078AF-45C6-7D0D-4E1B-78B4313A9B58}"/>
                </a:ext>
              </a:extLst>
            </p:cNvPr>
            <p:cNvSpPr txBox="1"/>
            <p:nvPr/>
          </p:nvSpPr>
          <p:spPr>
            <a:xfrm>
              <a:off x="2591929" y="9835732"/>
              <a:ext cx="1074305" cy="276999"/>
            </a:xfrm>
            <a:prstGeom prst="rect">
              <a:avLst/>
            </a:prstGeom>
            <a:noFill/>
          </p:spPr>
          <p:txBody>
            <a:bodyPr wrap="square" rtlCol="0">
              <a:spAutoFit/>
            </a:bodyPr>
            <a:lstStyle/>
            <a:p>
              <a:pPr algn="ctr"/>
              <a:r>
                <a:rPr lang="en-GB" sz="1200" b="1"/>
                <a:t>RESPECT</a:t>
              </a:r>
            </a:p>
          </p:txBody>
        </p:sp>
        <p:sp>
          <p:nvSpPr>
            <p:cNvPr id="11" name="TextBox 10">
              <a:extLst>
                <a:ext uri="{FF2B5EF4-FFF2-40B4-BE49-F238E27FC236}">
                  <a16:creationId xmlns:a16="http://schemas.microsoft.com/office/drawing/2014/main" id="{59AB786B-B78C-4364-3BC3-0B3BF1965316}"/>
                </a:ext>
              </a:extLst>
            </p:cNvPr>
            <p:cNvSpPr txBox="1"/>
            <p:nvPr/>
          </p:nvSpPr>
          <p:spPr>
            <a:xfrm>
              <a:off x="3798085" y="9849871"/>
              <a:ext cx="1267667" cy="461665"/>
            </a:xfrm>
            <a:prstGeom prst="rect">
              <a:avLst/>
            </a:prstGeom>
            <a:noFill/>
          </p:spPr>
          <p:txBody>
            <a:bodyPr wrap="square" rtlCol="0">
              <a:spAutoFit/>
            </a:bodyPr>
            <a:lstStyle/>
            <a:p>
              <a:pPr algn="ctr"/>
              <a:r>
                <a:rPr lang="en-GB" sz="1200" b="1"/>
                <a:t>RESPONSIBILITY</a:t>
              </a:r>
            </a:p>
          </p:txBody>
        </p:sp>
        <p:sp>
          <p:nvSpPr>
            <p:cNvPr id="12" name="TextBox 11">
              <a:extLst>
                <a:ext uri="{FF2B5EF4-FFF2-40B4-BE49-F238E27FC236}">
                  <a16:creationId xmlns:a16="http://schemas.microsoft.com/office/drawing/2014/main" id="{470017DC-7FBB-4128-CC9A-DF6EF01B7ACD}"/>
                </a:ext>
              </a:extLst>
            </p:cNvPr>
            <p:cNvSpPr txBox="1"/>
            <p:nvPr/>
          </p:nvSpPr>
          <p:spPr>
            <a:xfrm>
              <a:off x="5197604" y="9840328"/>
              <a:ext cx="1074305" cy="276999"/>
            </a:xfrm>
            <a:prstGeom prst="rect">
              <a:avLst/>
            </a:prstGeom>
            <a:noFill/>
          </p:spPr>
          <p:txBody>
            <a:bodyPr wrap="square" rtlCol="0">
              <a:spAutoFit/>
            </a:bodyPr>
            <a:lstStyle/>
            <a:p>
              <a:pPr algn="ctr"/>
              <a:r>
                <a:rPr lang="en-GB" sz="1200" b="1"/>
                <a:t>SELF-BELIEF</a:t>
              </a:r>
            </a:p>
          </p:txBody>
        </p:sp>
      </p:grpSp>
      <p:pic>
        <p:nvPicPr>
          <p:cNvPr id="3" name="Picture 2" descr="A logo of a cross with a scarf&#10;&#10;Description automatically generated">
            <a:extLst>
              <a:ext uri="{FF2B5EF4-FFF2-40B4-BE49-F238E27FC236}">
                <a16:creationId xmlns:a16="http://schemas.microsoft.com/office/drawing/2014/main" id="{82B0E6B8-DF6D-37EC-C961-04E20B16A0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29081" y="982087"/>
            <a:ext cx="1061408" cy="1061408"/>
          </a:xfrm>
          <a:prstGeom prst="rect">
            <a:avLst/>
          </a:prstGeom>
        </p:spPr>
      </p:pic>
      <p:sp>
        <p:nvSpPr>
          <p:cNvPr id="7" name="Slide Number Placeholder 6">
            <a:extLst>
              <a:ext uri="{FF2B5EF4-FFF2-40B4-BE49-F238E27FC236}">
                <a16:creationId xmlns:a16="http://schemas.microsoft.com/office/drawing/2014/main" id="{BBCF4B84-5A16-8DA9-4720-DA93C25A1284}"/>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tx1"/>
                </a:solidFill>
              </a:rPr>
              <a:pPr algn="ctr"/>
              <a:t>13</a:t>
            </a:fld>
            <a:endParaRPr lang="en-GB" sz="1200" b="1">
              <a:solidFill>
                <a:schemeClr val="tx1"/>
              </a:solidFill>
            </a:endParaRPr>
          </a:p>
        </p:txBody>
      </p:sp>
      <p:sp>
        <p:nvSpPr>
          <p:cNvPr id="16" name="TextBox 15">
            <a:extLst>
              <a:ext uri="{FF2B5EF4-FFF2-40B4-BE49-F238E27FC236}">
                <a16:creationId xmlns:a16="http://schemas.microsoft.com/office/drawing/2014/main" id="{DBA33F4B-2903-1CEF-A57D-D310A5859A52}"/>
              </a:ext>
            </a:extLst>
          </p:cNvPr>
          <p:cNvSpPr txBox="1"/>
          <p:nvPr/>
        </p:nvSpPr>
        <p:spPr>
          <a:xfrm>
            <a:off x="2948940" y="10293282"/>
            <a:ext cx="3794760" cy="369332"/>
          </a:xfrm>
          <a:prstGeom prst="rect">
            <a:avLst/>
          </a:prstGeom>
          <a:noFill/>
        </p:spPr>
        <p:txBody>
          <a:bodyPr wrap="square">
            <a:spAutoFit/>
          </a:bodyPr>
          <a:lstStyle/>
          <a:p>
            <a:r>
              <a:rPr lang="en-GB" sz="18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dirty="0"/>
          </a:p>
        </p:txBody>
      </p:sp>
      <p:pic>
        <p:nvPicPr>
          <p:cNvPr id="20" name="Picture 19" descr="A logo of a cross and a ribbon&#10;&#10;Description automatically generated">
            <a:extLst>
              <a:ext uri="{FF2B5EF4-FFF2-40B4-BE49-F238E27FC236}">
                <a16:creationId xmlns:a16="http://schemas.microsoft.com/office/drawing/2014/main" id="{E23D9886-8CA0-AEDA-85A3-0EB206E609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21" name="Picture 20" descr="A logo of a cross and a ribbon&#10;&#10;Description automatically generated">
            <a:extLst>
              <a:ext uri="{FF2B5EF4-FFF2-40B4-BE49-F238E27FC236}">
                <a16:creationId xmlns:a16="http://schemas.microsoft.com/office/drawing/2014/main" id="{4C75D301-A7A0-094F-46CE-CD319CD0902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3200755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of a cross and a ribbon&#10;&#10;Description automatically generated">
            <a:extLst>
              <a:ext uri="{FF2B5EF4-FFF2-40B4-BE49-F238E27FC236}">
                <a16:creationId xmlns:a16="http://schemas.microsoft.com/office/drawing/2014/main" id="{4A2F3474-6F9E-F8D1-E6A7-11B5A7FFE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5" name="Picture 4" descr="A logo of a cross and a ribbon&#10;&#10;Description automatically generated">
            <a:extLst>
              <a:ext uri="{FF2B5EF4-FFF2-40B4-BE49-F238E27FC236}">
                <a16:creationId xmlns:a16="http://schemas.microsoft.com/office/drawing/2014/main" id="{0BB66347-1750-E487-64FE-388B3F611E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
        <p:nvSpPr>
          <p:cNvPr id="7" name="TextBox 6">
            <a:extLst>
              <a:ext uri="{FF2B5EF4-FFF2-40B4-BE49-F238E27FC236}">
                <a16:creationId xmlns:a16="http://schemas.microsoft.com/office/drawing/2014/main" id="{8A54F40F-15A5-31B5-B431-9B8CE4DE1F9F}"/>
              </a:ext>
            </a:extLst>
          </p:cNvPr>
          <p:cNvSpPr txBox="1"/>
          <p:nvPr/>
        </p:nvSpPr>
        <p:spPr>
          <a:xfrm>
            <a:off x="1884621" y="369652"/>
            <a:ext cx="3794760" cy="646331"/>
          </a:xfrm>
          <a:prstGeom prst="rect">
            <a:avLst/>
          </a:prstGeom>
          <a:noFill/>
        </p:spPr>
        <p:txBody>
          <a:bodyPr wrap="square">
            <a:spAutoFit/>
          </a:bodyPr>
          <a:lstStyle/>
          <a:p>
            <a:pPr algn="ctr"/>
            <a:r>
              <a:rPr lang="en-GB"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CURRICULUM VISION- GOLDEN THREADS</a:t>
            </a:r>
          </a:p>
        </p:txBody>
      </p:sp>
      <p:pic>
        <p:nvPicPr>
          <p:cNvPr id="1026" name="Picture 2" descr="Image preview">
            <a:extLst>
              <a:ext uri="{FF2B5EF4-FFF2-40B4-BE49-F238E27FC236}">
                <a16:creationId xmlns:a16="http://schemas.microsoft.com/office/drawing/2014/main" id="{D8A36F59-1C57-CAF5-A7FF-4A5990A84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4915" y="1755119"/>
            <a:ext cx="3794759" cy="3883680"/>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1028" name="Picture 4" descr="Image preview">
            <a:extLst>
              <a:ext uri="{FF2B5EF4-FFF2-40B4-BE49-F238E27FC236}">
                <a16:creationId xmlns:a16="http://schemas.microsoft.com/office/drawing/2014/main" id="{6B5FD780-08C3-E299-DEC6-D6DD85FBC6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6" y="1755118"/>
            <a:ext cx="3883681" cy="3883681"/>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946A75-258E-26A3-93DE-0088E0EE2595}"/>
              </a:ext>
            </a:extLst>
          </p:cNvPr>
          <p:cNvSpPr txBox="1"/>
          <p:nvPr/>
        </p:nvSpPr>
        <p:spPr>
          <a:xfrm>
            <a:off x="-14923" y="6529569"/>
            <a:ext cx="7559676" cy="3416320"/>
          </a:xfrm>
          <a:prstGeom prst="rect">
            <a:avLst/>
          </a:prstGeom>
          <a:noFill/>
        </p:spPr>
        <p:txBody>
          <a:bodyPr wrap="square">
            <a:spAutoFit/>
          </a:bodyPr>
          <a:lstStyle/>
          <a:p>
            <a:r>
              <a:rPr lang="en-GB" sz="1200" b="0" i="0" dirty="0">
                <a:effectLst/>
                <a:latin typeface="+mj-lt"/>
              </a:rPr>
              <a:t>At St. Mary's, 'Gender and Culture' are now considered a "golden thread" woven through our history curriculum to ensure that students gain a more comprehensive and inclusive understanding of the past. This focus is particularly important in Newton Aycliffe, an area of high deprivation where children may have limited opportunities to explore diverse historical perspectives. By integrating gender and cultural narratives, we aim to break down stereotypes, promote equality, and highlight the contributions of all groups throughout history, not just the dominant or traditional ones. This approach helps students see themselves in the broader context of history, raising their aspirations and challenging the limiting beliefs they may face. It encourages critical thinking, empathy, and a sense of empowerment, enabling students to envision a future where they can make a positive impact, regardless of their background or gender.</a:t>
            </a:r>
          </a:p>
          <a:p>
            <a:endParaRPr lang="en-GB" sz="1200" dirty="0">
              <a:latin typeface="+mj-lt"/>
            </a:endParaRPr>
          </a:p>
          <a:p>
            <a:r>
              <a:rPr lang="en-GB" sz="1200" dirty="0">
                <a:latin typeface="+mj-lt"/>
              </a:rPr>
              <a:t>At St. Mary's Primary School, careers education is one of the 'golden threads' seamlessly woven throughout our curriculum. From an early age, pupils are introduced to a variety of career paths through rich experiences and interactions with professionals from diverse fields. By meeting and learning from people in different professions, our pupils develop a broad understanding of the world of work and the various opportunities available to them. This approach not only inspires their aspirations but also equips them with the knowledge and skills needed to pursue their future goals with confidence.</a:t>
            </a:r>
          </a:p>
        </p:txBody>
      </p:sp>
      <p:sp>
        <p:nvSpPr>
          <p:cNvPr id="10" name="Slide Number Placeholder 6">
            <a:extLst>
              <a:ext uri="{FF2B5EF4-FFF2-40B4-BE49-F238E27FC236}">
                <a16:creationId xmlns:a16="http://schemas.microsoft.com/office/drawing/2014/main" id="{4A377B0C-77EA-68B5-BFC0-BBC8DD1B90C2}"/>
              </a:ext>
            </a:extLst>
          </p:cNvPr>
          <p:cNvSpPr>
            <a:spLocks noGrp="1"/>
          </p:cNvSpPr>
          <p:nvPr>
            <p:ph type="sldNum" sz="quarter" idx="12"/>
          </p:nvPr>
        </p:nvSpPr>
        <p:spPr>
          <a:xfrm>
            <a:off x="6501548" y="10244999"/>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14</a:t>
            </a:fld>
            <a:endParaRPr lang="en-GB" sz="1200" b="1" dirty="0">
              <a:solidFill>
                <a:schemeClr val="bg1"/>
              </a:solidFill>
            </a:endParaRPr>
          </a:p>
        </p:txBody>
      </p:sp>
      <p:sp>
        <p:nvSpPr>
          <p:cNvPr id="6" name="TextBox 5">
            <a:extLst>
              <a:ext uri="{FF2B5EF4-FFF2-40B4-BE49-F238E27FC236}">
                <a16:creationId xmlns:a16="http://schemas.microsoft.com/office/drawing/2014/main" id="{2C9A4258-22FA-E822-A5A3-9543D3F1855D}"/>
              </a:ext>
            </a:extLst>
          </p:cNvPr>
          <p:cNvSpPr txBox="1"/>
          <p:nvPr/>
        </p:nvSpPr>
        <p:spPr>
          <a:xfrm>
            <a:off x="2630385" y="10309656"/>
            <a:ext cx="3832860" cy="369332"/>
          </a:xfrm>
          <a:prstGeom prst="rect">
            <a:avLst/>
          </a:prstGeom>
          <a:noFill/>
        </p:spPr>
        <p:txBody>
          <a:bodyPr wrap="square">
            <a:spAutoFit/>
          </a:bodyPr>
          <a:lstStyle/>
          <a:p>
            <a:r>
              <a:rPr lang="en-GB" sz="18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dirty="0"/>
          </a:p>
        </p:txBody>
      </p:sp>
      <p:sp>
        <p:nvSpPr>
          <p:cNvPr id="11" name="TextBox 10">
            <a:extLst>
              <a:ext uri="{FF2B5EF4-FFF2-40B4-BE49-F238E27FC236}">
                <a16:creationId xmlns:a16="http://schemas.microsoft.com/office/drawing/2014/main" id="{9924A748-F76A-8097-B205-9B894BC6D269}"/>
              </a:ext>
            </a:extLst>
          </p:cNvPr>
          <p:cNvSpPr txBox="1"/>
          <p:nvPr/>
        </p:nvSpPr>
        <p:spPr>
          <a:xfrm>
            <a:off x="1823074" y="5716972"/>
            <a:ext cx="3825240" cy="660758"/>
          </a:xfrm>
          <a:prstGeom prst="rect">
            <a:avLst/>
          </a:prstGeom>
          <a:noFill/>
        </p:spPr>
        <p:txBody>
          <a:bodyPr wrap="square">
            <a:spAutoFit/>
          </a:bodyPr>
          <a:lstStyle/>
          <a:p>
            <a:pPr algn="ctr">
              <a:lnSpc>
                <a:spcPct val="107000"/>
              </a:lnSpc>
              <a:spcAft>
                <a:spcPts val="800"/>
              </a:spcAft>
            </a:pPr>
            <a:r>
              <a:rPr lang="en-GB" sz="1800" b="1" i="1" kern="100" dirty="0">
                <a:effectLst/>
                <a:ea typeface="Calibri" panose="020F0502020204030204" pitchFamily="34" charset="0"/>
                <a:cs typeface="Arial"/>
              </a:rPr>
              <a:t>‘Success through connected Experiences’</a:t>
            </a:r>
          </a:p>
        </p:txBody>
      </p:sp>
    </p:spTree>
    <p:extLst>
      <p:ext uri="{BB962C8B-B14F-4D97-AF65-F5344CB8AC3E}">
        <p14:creationId xmlns:p14="http://schemas.microsoft.com/office/powerpoint/2010/main" val="2564082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4FF7A6A-169B-FA56-B532-2E57CEB5FF61}"/>
              </a:ext>
            </a:extLst>
          </p:cNvPr>
          <p:cNvSpPr txBox="1"/>
          <p:nvPr/>
        </p:nvSpPr>
        <p:spPr>
          <a:xfrm>
            <a:off x="1708727" y="489527"/>
            <a:ext cx="4137891" cy="400110"/>
          </a:xfrm>
          <a:prstGeom prst="rect">
            <a:avLst/>
          </a:prstGeom>
          <a:noFill/>
        </p:spPr>
        <p:txBody>
          <a:bodyPr wrap="square" rtlCol="0">
            <a:spAutoFit/>
          </a:bodyPr>
          <a:lstStyle/>
          <a:p>
            <a:pPr algn="ctr"/>
            <a:r>
              <a:rPr lang="en-GB" sz="2000" b="1">
                <a:solidFill>
                  <a:schemeClr val="bg1"/>
                </a:solidFill>
                <a:latin typeface="Open Sans" panose="020B0606030504020204" pitchFamily="34" charset="0"/>
                <a:ea typeface="Open Sans" panose="020B0606030504020204" pitchFamily="34" charset="0"/>
                <a:cs typeface="Open Sans" panose="020B0606030504020204" pitchFamily="34" charset="0"/>
              </a:rPr>
              <a:t>CURRICULUM VISION</a:t>
            </a:r>
          </a:p>
        </p:txBody>
      </p:sp>
      <p:sp>
        <p:nvSpPr>
          <p:cNvPr id="2" name="TextBox 1">
            <a:extLst>
              <a:ext uri="{FF2B5EF4-FFF2-40B4-BE49-F238E27FC236}">
                <a16:creationId xmlns:a16="http://schemas.microsoft.com/office/drawing/2014/main" id="{8DC529AB-3EB0-7AD1-5648-1FCB1C5AD279}"/>
              </a:ext>
            </a:extLst>
          </p:cNvPr>
          <p:cNvSpPr txBox="1"/>
          <p:nvPr/>
        </p:nvSpPr>
        <p:spPr>
          <a:xfrm>
            <a:off x="137655" y="7161004"/>
            <a:ext cx="4510238" cy="3041282"/>
          </a:xfrm>
          <a:prstGeom prst="rect">
            <a:avLst/>
          </a:prstGeom>
          <a:noFill/>
        </p:spPr>
        <p:txBody>
          <a:bodyPr wrap="square" lIns="91440" tIns="45720" rIns="91440" bIns="45720" rtlCol="0" anchor="t">
            <a:spAutoFit/>
          </a:bodyPr>
          <a:lstStyle/>
          <a:p>
            <a:pPr algn="just">
              <a:lnSpc>
                <a:spcPct val="107000"/>
              </a:lnSpc>
              <a:spcAft>
                <a:spcPts val="800"/>
              </a:spcAft>
            </a:pPr>
            <a:r>
              <a:rPr lang="en-GB" sz="1200" b="1" kern="100" dirty="0">
                <a:effectLst/>
                <a:ea typeface="Calibri" panose="020F0502020204030204" pitchFamily="34" charset="0"/>
                <a:cs typeface="Calibri"/>
              </a:rPr>
              <a:t>At St. Mary's Primary School, substantive and disciplinary knowledge forms the core of each subject. We deliberately connect related areas of study to consolidate and embed learning, ensuring that mental models develop over time. We take pride in our evidence-informed practice and our commitment to the highest quality professional development. Recognizing that memory is central to learning, we strategically plan opportunities for pupils to recall and remember their knowledge. This approach strengthens their memories, allowing them to confidently draw on prior learning and make meaningful connections as they build on their knowledge. By fostering a robust understanding and recall of essential knowledge, we empower our pupils to achieve their full potential.</a:t>
            </a:r>
            <a:endParaRPr lang="en-GB" sz="1200" kern="100" dirty="0">
              <a:ea typeface="Calibri" panose="020F0502020204030204" pitchFamily="34" charset="0"/>
              <a:cs typeface="Calibri"/>
            </a:endParaRPr>
          </a:p>
        </p:txBody>
      </p:sp>
      <p:pic>
        <p:nvPicPr>
          <p:cNvPr id="5" name="Picture 4" descr="A purple and white circle with a brush in it&#10;&#10;Description automatically generated">
            <a:extLst>
              <a:ext uri="{FF2B5EF4-FFF2-40B4-BE49-F238E27FC236}">
                <a16:creationId xmlns:a16="http://schemas.microsoft.com/office/drawing/2014/main" id="{5F92F119-BC72-35EB-201E-080A6EACC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5795" y="7591295"/>
            <a:ext cx="1093145" cy="1093145"/>
          </a:xfrm>
          <a:prstGeom prst="rect">
            <a:avLst/>
          </a:prstGeom>
        </p:spPr>
      </p:pic>
      <p:pic>
        <p:nvPicPr>
          <p:cNvPr id="6" name="Picture 5" descr="A computer screen in a circle&#10;&#10;Description automatically generated">
            <a:extLst>
              <a:ext uri="{FF2B5EF4-FFF2-40B4-BE49-F238E27FC236}">
                <a16:creationId xmlns:a16="http://schemas.microsoft.com/office/drawing/2014/main" id="{1F4EEE4B-C353-76D4-66F5-567F9E4DDA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2141" y="5144623"/>
            <a:ext cx="1093145" cy="1093145"/>
          </a:xfrm>
          <a:prstGeom prst="rect">
            <a:avLst/>
          </a:prstGeom>
        </p:spPr>
      </p:pic>
      <p:pic>
        <p:nvPicPr>
          <p:cNvPr id="9" name="Picture 8" descr="A logo with orange and white gears&#10;&#10;Description automatically generated">
            <a:extLst>
              <a:ext uri="{FF2B5EF4-FFF2-40B4-BE49-F238E27FC236}">
                <a16:creationId xmlns:a16="http://schemas.microsoft.com/office/drawing/2014/main" id="{D7A6C43B-0BA8-6FAC-12AE-F73553AD4E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6285" y="6364261"/>
            <a:ext cx="1093145" cy="1093145"/>
          </a:xfrm>
          <a:prstGeom prst="rect">
            <a:avLst/>
          </a:prstGeom>
        </p:spPr>
      </p:pic>
      <p:pic>
        <p:nvPicPr>
          <p:cNvPr id="10" name="Picture 9" descr="A logo of a globe&#10;&#10;Description automatically generated">
            <a:extLst>
              <a:ext uri="{FF2B5EF4-FFF2-40B4-BE49-F238E27FC236}">
                <a16:creationId xmlns:a16="http://schemas.microsoft.com/office/drawing/2014/main" id="{76954294-14CC-93E2-9AD7-3D06557D1F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2248" y="3892319"/>
            <a:ext cx="1093145" cy="1093145"/>
          </a:xfrm>
          <a:prstGeom prst="rect">
            <a:avLst/>
          </a:prstGeom>
        </p:spPr>
      </p:pic>
      <p:pic>
        <p:nvPicPr>
          <p:cNvPr id="11" name="Picture 10" descr="A blue and white logo&#10;&#10;Description automatically generated">
            <a:extLst>
              <a:ext uri="{FF2B5EF4-FFF2-40B4-BE49-F238E27FC236}">
                <a16:creationId xmlns:a16="http://schemas.microsoft.com/office/drawing/2014/main" id="{23544E94-7A32-60BA-079F-295DC536A8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3849" y="3892320"/>
            <a:ext cx="1093145" cy="1093145"/>
          </a:xfrm>
          <a:prstGeom prst="rect">
            <a:avLst/>
          </a:prstGeom>
        </p:spPr>
      </p:pic>
      <p:pic>
        <p:nvPicPr>
          <p:cNvPr id="12" name="Picture 11" descr="A blue and white circle with a calculator&#10;&#10;Description automatically generated">
            <a:extLst>
              <a:ext uri="{FF2B5EF4-FFF2-40B4-BE49-F238E27FC236}">
                <a16:creationId xmlns:a16="http://schemas.microsoft.com/office/drawing/2014/main" id="{AB9DBF9E-49DD-E9D9-BE12-7278C74F3B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5816" y="2657432"/>
            <a:ext cx="1093145" cy="1093145"/>
          </a:xfrm>
          <a:prstGeom prst="rect">
            <a:avLst/>
          </a:prstGeom>
        </p:spPr>
      </p:pic>
      <p:pic>
        <p:nvPicPr>
          <p:cNvPr id="13" name="Picture 12" descr="A logo of a chat&#10;&#10;Description automatically generated">
            <a:extLst>
              <a:ext uri="{FF2B5EF4-FFF2-40B4-BE49-F238E27FC236}">
                <a16:creationId xmlns:a16="http://schemas.microsoft.com/office/drawing/2014/main" id="{42FDF3E9-E366-C6BA-885D-53F53DCB22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15048" y="5132929"/>
            <a:ext cx="1093145" cy="1093145"/>
          </a:xfrm>
          <a:prstGeom prst="rect">
            <a:avLst/>
          </a:prstGeom>
        </p:spPr>
      </p:pic>
      <p:pic>
        <p:nvPicPr>
          <p:cNvPr id="14" name="Picture 13" descr="A white circle with blue and green outline of music notes&#10;&#10;Description automatically generated">
            <a:extLst>
              <a:ext uri="{FF2B5EF4-FFF2-40B4-BE49-F238E27FC236}">
                <a16:creationId xmlns:a16="http://schemas.microsoft.com/office/drawing/2014/main" id="{3DE91FB6-84D4-2E9E-E10C-4BE646A4B9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31385" y="6364262"/>
            <a:ext cx="1093145" cy="1093145"/>
          </a:xfrm>
          <a:prstGeom prst="rect">
            <a:avLst/>
          </a:prstGeom>
        </p:spPr>
      </p:pic>
      <p:pic>
        <p:nvPicPr>
          <p:cNvPr id="15" name="Picture 14" descr="A logo of a basketball&#10;&#10;Description automatically generated">
            <a:extLst>
              <a:ext uri="{FF2B5EF4-FFF2-40B4-BE49-F238E27FC236}">
                <a16:creationId xmlns:a16="http://schemas.microsoft.com/office/drawing/2014/main" id="{CD6B5632-2BE4-20ED-4276-A7986986EF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86745" y="8817153"/>
            <a:ext cx="1093145" cy="1093145"/>
          </a:xfrm>
          <a:prstGeom prst="rect">
            <a:avLst/>
          </a:prstGeom>
        </p:spPr>
      </p:pic>
      <p:pic>
        <p:nvPicPr>
          <p:cNvPr id="16" name="Picture 15" descr="A green and white circle with a group of people in it&#10;&#10;Description automatically generated">
            <a:extLst>
              <a:ext uri="{FF2B5EF4-FFF2-40B4-BE49-F238E27FC236}">
                <a16:creationId xmlns:a16="http://schemas.microsoft.com/office/drawing/2014/main" id="{B3640342-B13F-457B-E882-B44B75E4EA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94431" y="7585947"/>
            <a:ext cx="1093145" cy="1093145"/>
          </a:xfrm>
          <a:prstGeom prst="rect">
            <a:avLst/>
          </a:prstGeom>
        </p:spPr>
      </p:pic>
      <p:pic>
        <p:nvPicPr>
          <p:cNvPr id="17" name="Picture 16" descr="A yellow and white circle with a cross in it&#10;&#10;Description automatically generated">
            <a:extLst>
              <a:ext uri="{FF2B5EF4-FFF2-40B4-BE49-F238E27FC236}">
                <a16:creationId xmlns:a16="http://schemas.microsoft.com/office/drawing/2014/main" id="{A765CEA7-0DEF-BC3A-CAEA-0E1F5E42AE6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74991" y="8808134"/>
            <a:ext cx="1093145" cy="1093145"/>
          </a:xfrm>
          <a:prstGeom prst="rect">
            <a:avLst/>
          </a:prstGeom>
        </p:spPr>
      </p:pic>
      <p:pic>
        <p:nvPicPr>
          <p:cNvPr id="18" name="Picture 17" descr="A purple and white circle with a book in it&#10;&#10;Description automatically generated">
            <a:extLst>
              <a:ext uri="{FF2B5EF4-FFF2-40B4-BE49-F238E27FC236}">
                <a16:creationId xmlns:a16="http://schemas.microsoft.com/office/drawing/2014/main" id="{37FD2FCC-89F1-D4B0-0570-E9AA8192AD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83235" y="1419269"/>
            <a:ext cx="1093145" cy="1093145"/>
          </a:xfrm>
          <a:prstGeom prst="rect">
            <a:avLst/>
          </a:prstGeom>
        </p:spPr>
      </p:pic>
      <p:pic>
        <p:nvPicPr>
          <p:cNvPr id="19" name="Picture 18" descr="A red and white circle with a beaker with a liquid inside&#10;&#10;Description automatically generated">
            <a:extLst>
              <a:ext uri="{FF2B5EF4-FFF2-40B4-BE49-F238E27FC236}">
                <a16:creationId xmlns:a16="http://schemas.microsoft.com/office/drawing/2014/main" id="{F8B4A0FF-A3BD-90A3-1993-04020037712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70240" y="2665285"/>
            <a:ext cx="1093145" cy="1093145"/>
          </a:xfrm>
          <a:prstGeom prst="rect">
            <a:avLst/>
          </a:prstGeom>
        </p:spPr>
      </p:pic>
      <p:pic>
        <p:nvPicPr>
          <p:cNvPr id="21" name="Picture 20" descr="A purple and white circle with a purple marker in it&#10;&#10;Description automatically generated">
            <a:extLst>
              <a:ext uri="{FF2B5EF4-FFF2-40B4-BE49-F238E27FC236}">
                <a16:creationId xmlns:a16="http://schemas.microsoft.com/office/drawing/2014/main" id="{5375ED53-42BF-025C-0A98-85B48143D2C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97660" y="1424048"/>
            <a:ext cx="1093145" cy="1093145"/>
          </a:xfrm>
          <a:prstGeom prst="rect">
            <a:avLst/>
          </a:prstGeom>
        </p:spPr>
      </p:pic>
      <p:sp>
        <p:nvSpPr>
          <p:cNvPr id="22" name="Rectangle 21">
            <a:extLst>
              <a:ext uri="{FF2B5EF4-FFF2-40B4-BE49-F238E27FC236}">
                <a16:creationId xmlns:a16="http://schemas.microsoft.com/office/drawing/2014/main" id="{99CC6CB9-1E2E-129F-8D47-23067B8D6FAC}"/>
              </a:ext>
            </a:extLst>
          </p:cNvPr>
          <p:cNvSpPr/>
          <p:nvPr/>
        </p:nvSpPr>
        <p:spPr>
          <a:xfrm>
            <a:off x="65564" y="5148233"/>
            <a:ext cx="4800599" cy="1762600"/>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TextBox 22">
            <a:extLst>
              <a:ext uri="{FF2B5EF4-FFF2-40B4-BE49-F238E27FC236}">
                <a16:creationId xmlns:a16="http://schemas.microsoft.com/office/drawing/2014/main" id="{B1F6A651-E02D-3A17-9257-2BC11E1DB0EE}"/>
              </a:ext>
            </a:extLst>
          </p:cNvPr>
          <p:cNvSpPr txBox="1"/>
          <p:nvPr/>
        </p:nvSpPr>
        <p:spPr>
          <a:xfrm>
            <a:off x="395834" y="5345906"/>
            <a:ext cx="4140057" cy="1431674"/>
          </a:xfrm>
          <a:prstGeom prst="rect">
            <a:avLst/>
          </a:prstGeom>
          <a:noFill/>
        </p:spPr>
        <p:txBody>
          <a:bodyPr wrap="square" lIns="91440" tIns="45720" rIns="91440" bIns="45720" rtlCol="0" anchor="t">
            <a:spAutoFit/>
          </a:bodyPr>
          <a:lstStyle/>
          <a:p>
            <a:pPr algn="ctr">
              <a:lnSpc>
                <a:spcPct val="107000"/>
              </a:lnSpc>
              <a:spcAft>
                <a:spcPts val="800"/>
              </a:spcAft>
            </a:pPr>
            <a:r>
              <a:rPr lang="en-GB" sz="1400" b="1" i="1" kern="100" dirty="0">
                <a:effectLst/>
                <a:ea typeface="Calibri" panose="020F0502020204030204" pitchFamily="34" charset="0"/>
                <a:cs typeface="Arial"/>
              </a:rPr>
              <a:t>‘Success through connected Experiences’</a:t>
            </a:r>
            <a:endParaRPr lang="en-GB" sz="1400" b="1" kern="100" dirty="0">
              <a:effectLst/>
              <a:ea typeface="Calibri" panose="020F0502020204030204" pitchFamily="34" charset="0"/>
              <a:cs typeface="Arial"/>
            </a:endParaRPr>
          </a:p>
          <a:p>
            <a:pPr algn="ctr">
              <a:lnSpc>
                <a:spcPct val="107000"/>
              </a:lnSpc>
              <a:spcAft>
                <a:spcPts val="800"/>
              </a:spcAft>
            </a:pPr>
            <a:r>
              <a:rPr lang="en-GB" sz="1400" b="1" kern="100" dirty="0">
                <a:effectLst/>
                <a:ea typeface="Calibri" panose="020F0502020204030204" pitchFamily="34" charset="0"/>
                <a:cs typeface="Arial"/>
              </a:rPr>
              <a:t>Individual subject disciplines are taught explicitly with coherent links created. </a:t>
            </a:r>
          </a:p>
          <a:p>
            <a:pPr algn="ctr">
              <a:lnSpc>
                <a:spcPct val="107000"/>
              </a:lnSpc>
              <a:spcAft>
                <a:spcPts val="800"/>
              </a:spcAft>
            </a:pPr>
            <a:r>
              <a:rPr lang="en-GB" sz="1400" b="1" kern="100" dirty="0">
                <a:effectLst/>
                <a:ea typeface="Calibri" panose="020F0502020204030204" pitchFamily="34" charset="0"/>
                <a:cs typeface="Arial"/>
              </a:rPr>
              <a:t>Our curriculum is sequenced to ensure that knowledge is cumulative.</a:t>
            </a:r>
          </a:p>
        </p:txBody>
      </p:sp>
      <p:sp>
        <p:nvSpPr>
          <p:cNvPr id="4" name="Slide Number Placeholder 6">
            <a:extLst>
              <a:ext uri="{FF2B5EF4-FFF2-40B4-BE49-F238E27FC236}">
                <a16:creationId xmlns:a16="http://schemas.microsoft.com/office/drawing/2014/main" id="{BCE7A12E-620D-5D90-A0F9-B912C37F29C3}"/>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15</a:t>
            </a:fld>
            <a:endParaRPr lang="en-GB" sz="1200" b="1">
              <a:solidFill>
                <a:schemeClr val="bg1"/>
              </a:solidFill>
            </a:endParaRPr>
          </a:p>
        </p:txBody>
      </p:sp>
      <p:pic>
        <p:nvPicPr>
          <p:cNvPr id="24" name="Picture 23">
            <a:extLst>
              <a:ext uri="{FF2B5EF4-FFF2-40B4-BE49-F238E27FC236}">
                <a16:creationId xmlns:a16="http://schemas.microsoft.com/office/drawing/2014/main" id="{58CC37F3-0259-D2BA-E7B0-3DCE2308B25F}"/>
              </a:ext>
            </a:extLst>
          </p:cNvPr>
          <p:cNvPicPr>
            <a:picLocks noChangeAspect="1"/>
          </p:cNvPicPr>
          <p:nvPr/>
        </p:nvPicPr>
        <p:blipFill>
          <a:blip r:embed="rId17"/>
          <a:stretch>
            <a:fillRect/>
          </a:stretch>
        </p:blipFill>
        <p:spPr>
          <a:xfrm>
            <a:off x="100767" y="1623042"/>
            <a:ext cx="4894338" cy="3480568"/>
          </a:xfrm>
          <a:prstGeom prst="rect">
            <a:avLst/>
          </a:prstGeom>
        </p:spPr>
      </p:pic>
      <p:sp>
        <p:nvSpPr>
          <p:cNvPr id="25" name="TextBox 24">
            <a:extLst>
              <a:ext uri="{FF2B5EF4-FFF2-40B4-BE49-F238E27FC236}">
                <a16:creationId xmlns:a16="http://schemas.microsoft.com/office/drawing/2014/main" id="{B337D4F9-8ADF-A1EA-6738-204441F9FD81}"/>
              </a:ext>
            </a:extLst>
          </p:cNvPr>
          <p:cNvSpPr txBox="1"/>
          <p:nvPr/>
        </p:nvSpPr>
        <p:spPr>
          <a:xfrm>
            <a:off x="3177611" y="10155681"/>
            <a:ext cx="3794760" cy="369332"/>
          </a:xfrm>
          <a:prstGeom prst="rect">
            <a:avLst/>
          </a:prstGeom>
          <a:noFill/>
        </p:spPr>
        <p:txBody>
          <a:bodyPr wrap="square">
            <a:spAutoFit/>
          </a:bodyPr>
          <a:lstStyle/>
          <a:p>
            <a:r>
              <a:rPr lang="en-GB" sz="18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dirty="0"/>
          </a:p>
        </p:txBody>
      </p:sp>
      <p:pic>
        <p:nvPicPr>
          <p:cNvPr id="3" name="Picture 2" descr="A yellow and blue circle with a dart in the center&#10;&#10;Description automatically generated">
            <a:extLst>
              <a:ext uri="{FF2B5EF4-FFF2-40B4-BE49-F238E27FC236}">
                <a16:creationId xmlns:a16="http://schemas.microsoft.com/office/drawing/2014/main" id="{FC920CD2-C956-C174-0B13-459B5EB6F18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46968" y="845320"/>
            <a:ext cx="1061408" cy="1061408"/>
          </a:xfrm>
          <a:prstGeom prst="rect">
            <a:avLst/>
          </a:prstGeom>
        </p:spPr>
      </p:pic>
      <p:pic>
        <p:nvPicPr>
          <p:cNvPr id="26" name="Picture 25" descr="A logo of a cross and a ribbon&#10;&#10;Description automatically generated">
            <a:extLst>
              <a:ext uri="{FF2B5EF4-FFF2-40B4-BE49-F238E27FC236}">
                <a16:creationId xmlns:a16="http://schemas.microsoft.com/office/drawing/2014/main" id="{3565F72A-C0A3-F677-2A03-300AF1139D8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27" name="Picture 26" descr="A logo of a cross and a ribbon&#10;&#10;Description automatically generated">
            <a:extLst>
              <a:ext uri="{FF2B5EF4-FFF2-40B4-BE49-F238E27FC236}">
                <a16:creationId xmlns:a16="http://schemas.microsoft.com/office/drawing/2014/main" id="{66B19CA1-BEEF-7AF4-2389-29B363920C1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3811144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8C7284-52E6-903D-2AC9-85CE98517EC2}"/>
              </a:ext>
            </a:extLst>
          </p:cNvPr>
          <p:cNvPicPr>
            <a:picLocks noChangeAspect="1"/>
          </p:cNvPicPr>
          <p:nvPr/>
        </p:nvPicPr>
        <p:blipFill>
          <a:blip r:embed="rId3"/>
          <a:stretch>
            <a:fillRect/>
          </a:stretch>
        </p:blipFill>
        <p:spPr>
          <a:xfrm>
            <a:off x="-2167" y="0"/>
            <a:ext cx="7558636" cy="5048250"/>
          </a:xfrm>
          <a:prstGeom prst="rect">
            <a:avLst/>
          </a:prstGeom>
        </p:spPr>
      </p:pic>
      <p:sp>
        <p:nvSpPr>
          <p:cNvPr id="8" name="TextBox 7">
            <a:extLst>
              <a:ext uri="{FF2B5EF4-FFF2-40B4-BE49-F238E27FC236}">
                <a16:creationId xmlns:a16="http://schemas.microsoft.com/office/drawing/2014/main" id="{84FF7A6A-169B-FA56-B532-2E57CEB5FF61}"/>
              </a:ext>
            </a:extLst>
          </p:cNvPr>
          <p:cNvSpPr txBox="1"/>
          <p:nvPr/>
        </p:nvSpPr>
        <p:spPr>
          <a:xfrm>
            <a:off x="1722579" y="284593"/>
            <a:ext cx="4137891" cy="400110"/>
          </a:xfrm>
          <a:prstGeom prst="rect">
            <a:avLst/>
          </a:prstGeom>
          <a:noFill/>
        </p:spPr>
        <p:txBody>
          <a:bodyPr wrap="square" rtlCol="0">
            <a:spAutoFit/>
          </a:bodyPr>
          <a:lstStyle/>
          <a:p>
            <a:pPr algn="ctr"/>
            <a:r>
              <a:rPr lang="en-GB"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CURRICULUM VISION</a:t>
            </a:r>
          </a:p>
        </p:txBody>
      </p:sp>
      <p:sp>
        <p:nvSpPr>
          <p:cNvPr id="20" name="TextBox 19">
            <a:extLst>
              <a:ext uri="{FF2B5EF4-FFF2-40B4-BE49-F238E27FC236}">
                <a16:creationId xmlns:a16="http://schemas.microsoft.com/office/drawing/2014/main" id="{38FD0BE2-CFC5-5671-78E0-2F18651F8E0C}"/>
              </a:ext>
            </a:extLst>
          </p:cNvPr>
          <p:cNvSpPr txBox="1"/>
          <p:nvPr/>
        </p:nvSpPr>
        <p:spPr>
          <a:xfrm>
            <a:off x="421109" y="6687612"/>
            <a:ext cx="6712085" cy="3519553"/>
          </a:xfrm>
          <a:prstGeom prst="rect">
            <a:avLst/>
          </a:prstGeom>
          <a:noFill/>
        </p:spPr>
        <p:txBody>
          <a:bodyPr wrap="square" lIns="91440" tIns="45720" rIns="91440" bIns="45720" rtlCol="0" anchor="t">
            <a:spAutoFit/>
          </a:bodyPr>
          <a:lstStyle/>
          <a:p>
            <a:pPr algn="just">
              <a:lnSpc>
                <a:spcPct val="107000"/>
              </a:lnSpc>
              <a:spcAft>
                <a:spcPts val="800"/>
              </a:spcAft>
            </a:pPr>
            <a:r>
              <a:rPr lang="en-GB" sz="1100" b="1" kern="0" dirty="0">
                <a:effectLst/>
                <a:latin typeface="Calibri"/>
                <a:ea typeface="Times New Roman" panose="02020603050405020304" pitchFamily="18" charset="0"/>
                <a:cs typeface="Calibri"/>
              </a:rPr>
              <a:t>Our curriculum at St. Mary's Primary School is purposeful and responsive, designed to achieve several key aims:</a:t>
            </a:r>
          </a:p>
          <a:p>
            <a:pPr algn="just">
              <a:lnSpc>
                <a:spcPct val="107000"/>
              </a:lnSpc>
              <a:spcAft>
                <a:spcPts val="800"/>
              </a:spcAft>
            </a:pPr>
            <a:r>
              <a:rPr lang="en-GB" sz="1100" b="1" kern="0" dirty="0">
                <a:effectLst/>
                <a:latin typeface="Calibri"/>
                <a:ea typeface="Times New Roman" panose="02020603050405020304" pitchFamily="18" charset="0"/>
                <a:cs typeface="Calibri"/>
              </a:rPr>
              <a:t> Create a positive and supportive environment for all pupils without exception: We ensure every student feels safe, valued, and encouraged to reach their potential.</a:t>
            </a:r>
          </a:p>
          <a:p>
            <a:pPr algn="just">
              <a:lnSpc>
                <a:spcPct val="107000"/>
              </a:lnSpc>
              <a:spcAft>
                <a:spcPts val="800"/>
              </a:spcAft>
            </a:pPr>
            <a:r>
              <a:rPr lang="en-GB" sz="1100" b="1" kern="0" dirty="0">
                <a:effectLst/>
                <a:latin typeface="Calibri"/>
                <a:ea typeface="Times New Roman" panose="02020603050405020304" pitchFamily="18" charset="0"/>
                <a:cs typeface="Calibri"/>
              </a:rPr>
              <a:t>- Build an ongoing, holistic understanding of our pupils and their needs: We develop a comprehensive view of each child's unique strengths and areas for growth.</a:t>
            </a:r>
          </a:p>
          <a:p>
            <a:pPr algn="just">
              <a:lnSpc>
                <a:spcPct val="107000"/>
              </a:lnSpc>
              <a:spcAft>
                <a:spcPts val="800"/>
              </a:spcAft>
            </a:pPr>
            <a:r>
              <a:rPr lang="en-GB" sz="1100" b="1" kern="0" dirty="0">
                <a:effectLst/>
                <a:latin typeface="Calibri"/>
                <a:ea typeface="Times New Roman" panose="02020603050405020304" pitchFamily="18" charset="0"/>
                <a:cs typeface="Calibri"/>
              </a:rPr>
              <a:t>- Ensure all have access to high-quality teaching and all areas of the curriculum: Every pupil receives exceptional instruction across all subjects.</a:t>
            </a:r>
          </a:p>
          <a:p>
            <a:pPr algn="just">
              <a:lnSpc>
                <a:spcPct val="107000"/>
              </a:lnSpc>
              <a:spcAft>
                <a:spcPts val="800"/>
              </a:spcAft>
            </a:pPr>
            <a:r>
              <a:rPr lang="en-GB" sz="1100" b="1" kern="0" dirty="0">
                <a:effectLst/>
                <a:latin typeface="Calibri"/>
                <a:ea typeface="Times New Roman" panose="02020603050405020304" pitchFamily="18" charset="0"/>
                <a:cs typeface="Calibri"/>
              </a:rPr>
              <a:t>- Establish fundamental skills: From EYFS onwards, we rigorously develop reading, writing, oracy, listening, and numeracy skills, challenging all pupils academically.</a:t>
            </a:r>
          </a:p>
          <a:p>
            <a:pPr algn="just">
              <a:lnSpc>
                <a:spcPct val="107000"/>
              </a:lnSpc>
              <a:spcAft>
                <a:spcPts val="800"/>
              </a:spcAft>
            </a:pPr>
            <a:r>
              <a:rPr lang="en-GB" sz="1100" b="1" kern="0" dirty="0">
                <a:effectLst/>
                <a:latin typeface="Calibri"/>
                <a:ea typeface="Times New Roman" panose="02020603050405020304" pitchFamily="18" charset="0"/>
                <a:cs typeface="Calibri"/>
              </a:rPr>
              <a:t>- Expose pupils to the richness of the English language: We enable them to experience the pleasure of reading, the excitement of writing, and the joy of exploring new concepts.</a:t>
            </a:r>
          </a:p>
          <a:p>
            <a:pPr algn="just">
              <a:lnSpc>
                <a:spcPct val="107000"/>
              </a:lnSpc>
              <a:spcAft>
                <a:spcPts val="800"/>
              </a:spcAft>
            </a:pPr>
            <a:r>
              <a:rPr lang="en-GB" sz="1100" b="1" kern="0" dirty="0">
                <a:effectLst/>
                <a:latin typeface="Calibri"/>
                <a:ea typeface="Times New Roman" panose="02020603050405020304" pitchFamily="18" charset="0"/>
                <a:cs typeface="Calibri"/>
              </a:rPr>
              <a:t>- Adopt a metacognitive approach to learning: We aim to reduce cognitive load and provide opportunities across the curriculum for debate and critical thinking.</a:t>
            </a:r>
          </a:p>
          <a:p>
            <a:pPr algn="just">
              <a:lnSpc>
                <a:spcPct val="107000"/>
              </a:lnSpc>
              <a:spcAft>
                <a:spcPts val="800"/>
              </a:spcAft>
            </a:pPr>
            <a:r>
              <a:rPr lang="en-GB" sz="1100" b="1" kern="0" dirty="0">
                <a:effectLst/>
                <a:latin typeface="Calibri"/>
                <a:ea typeface="Times New Roman" panose="02020603050405020304" pitchFamily="18" charset="0"/>
                <a:cs typeface="Calibri"/>
              </a:rPr>
              <a:t>By focusing on these aims, our curriculum not only meets the diverse needs of our pupils but also prepares them for lifelong learning and success.</a:t>
            </a:r>
            <a:endParaRPr lang="en-GB" sz="1050" kern="0" dirty="0">
              <a:ea typeface="+mn-lt"/>
              <a:cs typeface="+mn-lt"/>
            </a:endParaRPr>
          </a:p>
        </p:txBody>
      </p:sp>
      <p:sp>
        <p:nvSpPr>
          <p:cNvPr id="5" name="Rectangle 4">
            <a:extLst>
              <a:ext uri="{FF2B5EF4-FFF2-40B4-BE49-F238E27FC236}">
                <a16:creationId xmlns:a16="http://schemas.microsoft.com/office/drawing/2014/main" id="{E1B3EE6D-DB55-5175-5799-72B16230EA9D}"/>
              </a:ext>
            </a:extLst>
          </p:cNvPr>
          <p:cNvSpPr/>
          <p:nvPr/>
        </p:nvSpPr>
        <p:spPr>
          <a:xfrm>
            <a:off x="-2167" y="4974583"/>
            <a:ext cx="7587385" cy="1546533"/>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26DF96C8-4BFD-CD09-2B1E-B572A5363207}"/>
              </a:ext>
            </a:extLst>
          </p:cNvPr>
          <p:cNvSpPr txBox="1"/>
          <p:nvPr/>
        </p:nvSpPr>
        <p:spPr>
          <a:xfrm>
            <a:off x="421109" y="5093600"/>
            <a:ext cx="6712085" cy="1508105"/>
          </a:xfrm>
          <a:prstGeom prst="rect">
            <a:avLst/>
          </a:prstGeom>
          <a:noFill/>
        </p:spPr>
        <p:txBody>
          <a:bodyPr wrap="square" lIns="91440" tIns="45720" rIns="91440" bIns="45720" rtlCol="0" anchor="t">
            <a:spAutoFit/>
          </a:bodyPr>
          <a:lstStyle/>
          <a:p>
            <a:pPr algn="ctr"/>
            <a:r>
              <a:rPr lang="en-GB" sz="1600" b="1" i="1">
                <a:ea typeface="+mn-lt"/>
                <a:cs typeface="+mn-lt"/>
              </a:rPr>
              <a:t> “In a democratic society which prizes equality of opportunity, the curriculum should be based on the knowledge we consider all young people should have the access to and begin to acquire during their earliest years.”</a:t>
            </a:r>
          </a:p>
          <a:p>
            <a:pPr algn="ctr"/>
            <a:endParaRPr lang="en-GB" sz="1400" b="1">
              <a:ea typeface="+mn-lt"/>
              <a:cs typeface="+mn-lt"/>
            </a:endParaRPr>
          </a:p>
          <a:p>
            <a:pPr algn="ctr"/>
            <a:r>
              <a:rPr lang="en-GB" sz="1400" b="1">
                <a:ea typeface="+mn-lt"/>
                <a:cs typeface="+mn-lt"/>
              </a:rPr>
              <a:t>- Mary Myatt</a:t>
            </a:r>
            <a:endParaRPr lang="en-GB" sz="1000" b="1" i="1">
              <a:latin typeface="Open Sans"/>
              <a:ea typeface="Open Sans"/>
              <a:cs typeface="Open Sans"/>
            </a:endParaRPr>
          </a:p>
        </p:txBody>
      </p:sp>
      <p:sp>
        <p:nvSpPr>
          <p:cNvPr id="2" name="Slide Number Placeholder 6">
            <a:extLst>
              <a:ext uri="{FF2B5EF4-FFF2-40B4-BE49-F238E27FC236}">
                <a16:creationId xmlns:a16="http://schemas.microsoft.com/office/drawing/2014/main" id="{00F08581-266E-1FD8-FEF5-05E067F0DE3D}"/>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tx1"/>
                </a:solidFill>
              </a:rPr>
              <a:pPr algn="ctr"/>
              <a:t>16</a:t>
            </a:fld>
            <a:endParaRPr lang="en-GB" sz="1200" b="1">
              <a:solidFill>
                <a:schemeClr val="tx1"/>
              </a:solidFill>
            </a:endParaRPr>
          </a:p>
        </p:txBody>
      </p:sp>
      <p:sp>
        <p:nvSpPr>
          <p:cNvPr id="4" name="TextBox 3">
            <a:extLst>
              <a:ext uri="{FF2B5EF4-FFF2-40B4-BE49-F238E27FC236}">
                <a16:creationId xmlns:a16="http://schemas.microsoft.com/office/drawing/2014/main" id="{7A1DFF7C-6985-181C-F658-31872FB75E38}"/>
              </a:ext>
            </a:extLst>
          </p:cNvPr>
          <p:cNvSpPr txBox="1"/>
          <p:nvPr/>
        </p:nvSpPr>
        <p:spPr>
          <a:xfrm>
            <a:off x="2979420" y="10222554"/>
            <a:ext cx="3794760" cy="369332"/>
          </a:xfrm>
          <a:prstGeom prst="rect">
            <a:avLst/>
          </a:prstGeom>
          <a:noFill/>
        </p:spPr>
        <p:txBody>
          <a:bodyPr wrap="square">
            <a:spAutoFit/>
          </a:bodyPr>
          <a:lstStyle/>
          <a:p>
            <a:r>
              <a:rPr lang="en-GB" sz="18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dirty="0"/>
          </a:p>
        </p:txBody>
      </p:sp>
      <p:pic>
        <p:nvPicPr>
          <p:cNvPr id="9" name="Picture 8" descr="A logo of a cross and a ribbon&#10;&#10;Description automatically generated">
            <a:extLst>
              <a:ext uri="{FF2B5EF4-FFF2-40B4-BE49-F238E27FC236}">
                <a16:creationId xmlns:a16="http://schemas.microsoft.com/office/drawing/2014/main" id="{3D57673B-CC3C-D310-22EA-802C58EDF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11" name="Picture 10" descr="A logo of a cross and a ribbon&#10;&#10;Description automatically generated">
            <a:extLst>
              <a:ext uri="{FF2B5EF4-FFF2-40B4-BE49-F238E27FC236}">
                <a16:creationId xmlns:a16="http://schemas.microsoft.com/office/drawing/2014/main" id="{4E072530-1855-7828-9C70-5555E04686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2045846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4694FAA-70DE-ED39-A66D-E91C3ECDCC1C}"/>
              </a:ext>
            </a:extLst>
          </p:cNvPr>
          <p:cNvPicPr>
            <a:picLocks noChangeAspect="1"/>
          </p:cNvPicPr>
          <p:nvPr/>
        </p:nvPicPr>
        <p:blipFill>
          <a:blip r:embed="rId3"/>
          <a:stretch>
            <a:fillRect/>
          </a:stretch>
        </p:blipFill>
        <p:spPr>
          <a:xfrm>
            <a:off x="0" y="5566875"/>
            <a:ext cx="7557509" cy="5124937"/>
          </a:xfrm>
          <a:prstGeom prst="rect">
            <a:avLst/>
          </a:prstGeom>
        </p:spPr>
      </p:pic>
      <p:sp>
        <p:nvSpPr>
          <p:cNvPr id="8" name="TextBox 7">
            <a:extLst>
              <a:ext uri="{FF2B5EF4-FFF2-40B4-BE49-F238E27FC236}">
                <a16:creationId xmlns:a16="http://schemas.microsoft.com/office/drawing/2014/main" id="{84FF7A6A-169B-FA56-B532-2E57CEB5FF61}"/>
              </a:ext>
            </a:extLst>
          </p:cNvPr>
          <p:cNvSpPr txBox="1"/>
          <p:nvPr/>
        </p:nvSpPr>
        <p:spPr>
          <a:xfrm>
            <a:off x="1709808" y="406762"/>
            <a:ext cx="4137891" cy="369332"/>
          </a:xfrm>
          <a:prstGeom prst="rect">
            <a:avLst/>
          </a:prstGeom>
          <a:noFill/>
        </p:spPr>
        <p:txBody>
          <a:bodyPr wrap="square" rtlCol="0">
            <a:spAutoFit/>
          </a:bodyPr>
          <a:lstStyle/>
          <a:p>
            <a:pPr algn="ctr"/>
            <a:r>
              <a:rPr lang="en-GB" b="1" dirty="0">
                <a:latin typeface="Open Sans" panose="020B0606030504020204" pitchFamily="34" charset="0"/>
                <a:ea typeface="Open Sans" panose="020B0606030504020204" pitchFamily="34" charset="0"/>
                <a:cs typeface="Open Sans" panose="020B0606030504020204" pitchFamily="34" charset="0"/>
              </a:rPr>
              <a:t>CURRICULUM IMPLEMENTATION</a:t>
            </a:r>
          </a:p>
        </p:txBody>
      </p:sp>
      <p:sp>
        <p:nvSpPr>
          <p:cNvPr id="20" name="TextBox 19">
            <a:extLst>
              <a:ext uri="{FF2B5EF4-FFF2-40B4-BE49-F238E27FC236}">
                <a16:creationId xmlns:a16="http://schemas.microsoft.com/office/drawing/2014/main" id="{38FD0BE2-CFC5-5671-78E0-2F18651F8E0C}"/>
              </a:ext>
            </a:extLst>
          </p:cNvPr>
          <p:cNvSpPr txBox="1"/>
          <p:nvPr/>
        </p:nvSpPr>
        <p:spPr>
          <a:xfrm>
            <a:off x="423794" y="1314696"/>
            <a:ext cx="6712085" cy="3064172"/>
          </a:xfrm>
          <a:prstGeom prst="rect">
            <a:avLst/>
          </a:prstGeom>
          <a:noFill/>
        </p:spPr>
        <p:txBody>
          <a:bodyPr wrap="square" lIns="91440" tIns="45720" rIns="91440" bIns="45720" rtlCol="0" anchor="t">
            <a:spAutoFit/>
          </a:bodyPr>
          <a:lstStyle/>
          <a:p>
            <a:pPr algn="just">
              <a:lnSpc>
                <a:spcPct val="107000"/>
              </a:lnSpc>
              <a:spcAft>
                <a:spcPts val="800"/>
              </a:spcAft>
            </a:pPr>
            <a:r>
              <a:rPr lang="en-GB" sz="1200" kern="100">
                <a:effectLst/>
                <a:ea typeface="Calibri" panose="020F0502020204030204" pitchFamily="34" charset="0"/>
                <a:cs typeface="Arial"/>
              </a:rPr>
              <a:t>Carefully sequenced progression documents clearly outline the knowledge and skills developed in each subject area of study. Dedicated time for revisiting key knowledge is carved into each lesson and </a:t>
            </a:r>
            <a:r>
              <a:rPr lang="en-GB" sz="1200" kern="100">
                <a:ea typeface="Calibri" panose="020F0502020204030204" pitchFamily="34" charset="0"/>
                <a:cs typeface="Arial"/>
              </a:rPr>
              <a:t>planning</a:t>
            </a:r>
            <a:r>
              <a:rPr lang="en-GB" sz="1200" kern="100">
                <a:effectLst/>
                <a:ea typeface="Calibri" panose="020F0502020204030204" pitchFamily="34" charset="0"/>
                <a:cs typeface="Arial"/>
              </a:rPr>
              <a:t> builds in time to recap previous learning to then build on knowledge and understanding in new, related areas of study. </a:t>
            </a:r>
            <a:r>
              <a:rPr lang="en-GB" sz="1200" kern="0">
                <a:effectLst/>
                <a:ea typeface="Times New Roman" panose="02020603050405020304" pitchFamily="18" charset="0"/>
                <a:cs typeface="Arial"/>
              </a:rPr>
              <a:t>Careful consideration has been given to the amount of time each subject is taught.</a:t>
            </a:r>
            <a:r>
              <a:rPr lang="en-GB" sz="1200" kern="0">
                <a:ea typeface="Times New Roman" panose="02020603050405020304" pitchFamily="18" charset="0"/>
                <a:cs typeface="Arial"/>
              </a:rPr>
              <a:t> </a:t>
            </a:r>
            <a:endParaRPr lang="en-GB" sz="1200" kern="100">
              <a:effectLst/>
              <a:ea typeface="Calibri" panose="020F0502020204030204" pitchFamily="34" charset="0"/>
              <a:cs typeface="Arial" panose="020B0604020202020204" pitchFamily="34" charset="0"/>
            </a:endParaRPr>
          </a:p>
          <a:p>
            <a:pPr algn="just" fontAlgn="t">
              <a:lnSpc>
                <a:spcPct val="107000"/>
              </a:lnSpc>
              <a:spcAft>
                <a:spcPts val="800"/>
              </a:spcAft>
            </a:pPr>
            <a:r>
              <a:rPr lang="en-GB" sz="1200" kern="0">
                <a:effectLst/>
                <a:ea typeface="Times New Roman" panose="02020603050405020304" pitchFamily="18" charset="0"/>
                <a:cs typeface="Arial"/>
              </a:rPr>
              <a:t>We value the power of authentic experience; learning is brought to </a:t>
            </a:r>
            <a:r>
              <a:rPr lang="en-GB" sz="1200" kern="0">
                <a:ea typeface="Times New Roman" panose="02020603050405020304" pitchFamily="18" charset="0"/>
                <a:cs typeface="Arial"/>
              </a:rPr>
              <a:t>life. We</a:t>
            </a:r>
            <a:r>
              <a:rPr lang="en-GB" sz="1200" kern="0">
                <a:effectLst/>
                <a:ea typeface="Times New Roman" panose="02020603050405020304" pitchFamily="18" charset="0"/>
                <a:cs typeface="Arial"/>
              </a:rPr>
              <a:t> have built into our sequence of learning, curriculum continuity </a:t>
            </a:r>
            <a:r>
              <a:rPr lang="en-GB" sz="1200" kern="0">
                <a:ea typeface="Times New Roman" panose="02020603050405020304" pitchFamily="18" charset="0"/>
                <a:cs typeface="Arial"/>
              </a:rPr>
              <a:t>learning and</a:t>
            </a:r>
            <a:r>
              <a:rPr lang="en-GB" sz="1200" kern="0">
                <a:effectLst/>
                <a:ea typeface="Times New Roman" panose="02020603050405020304" pitchFamily="18" charset="0"/>
                <a:cs typeface="Arial"/>
              </a:rPr>
              <a:t> peer </a:t>
            </a:r>
            <a:r>
              <a:rPr lang="en-GB" sz="1200" kern="0">
                <a:ea typeface="Times New Roman" panose="02020603050405020304" pitchFamily="18" charset="0"/>
                <a:cs typeface="Arial"/>
              </a:rPr>
              <a:t>networks</a:t>
            </a:r>
            <a:r>
              <a:rPr lang="en-GB" sz="1200" kern="0">
                <a:effectLst/>
                <a:ea typeface="Times New Roman" panose="02020603050405020304" pitchFamily="18" charset="0"/>
                <a:cs typeface="Arial"/>
              </a:rPr>
              <a:t> </a:t>
            </a:r>
            <a:r>
              <a:rPr lang="en-GB" sz="1200" kern="0">
                <a:ea typeface="Times New Roman" panose="02020603050405020304" pitchFamily="18" charset="0"/>
                <a:cs typeface="Arial"/>
              </a:rPr>
              <a:t>with</a:t>
            </a:r>
            <a:r>
              <a:rPr lang="en-GB" sz="1200" kern="0">
                <a:effectLst/>
                <a:ea typeface="Times New Roman" panose="02020603050405020304" pitchFamily="18" charset="0"/>
                <a:cs typeface="Arial"/>
              </a:rPr>
              <a:t> our secondary schools. </a:t>
            </a:r>
            <a:r>
              <a:rPr lang="en-GB" sz="1200" kern="0">
                <a:ea typeface="Times New Roman" panose="02020603050405020304" pitchFamily="18" charset="0"/>
                <a:cs typeface="Arial"/>
              </a:rPr>
              <a:t>These opportunities enable </a:t>
            </a:r>
            <a:r>
              <a:rPr lang="en-GB" sz="1200" kern="0">
                <a:effectLst/>
                <a:ea typeface="Times New Roman" panose="02020603050405020304" pitchFamily="18" charset="0"/>
                <a:cs typeface="Arial"/>
              </a:rPr>
              <a:t>our pupils to achieve successful transition. Trips, excursions and in-school events, are carefully mapped</a:t>
            </a:r>
            <a:r>
              <a:rPr lang="en-GB" sz="1200" kern="0">
                <a:ea typeface="Times New Roman" panose="02020603050405020304" pitchFamily="18" charset="0"/>
                <a:cs typeface="Arial"/>
              </a:rPr>
              <a:t> </a:t>
            </a:r>
            <a:r>
              <a:rPr lang="en-GB" sz="1200" kern="0">
                <a:effectLst/>
                <a:ea typeface="Times New Roman" panose="02020603050405020304" pitchFamily="18" charset="0"/>
                <a:cs typeface="Arial"/>
              </a:rPr>
              <a:t> to ensure a balance of coastal, urban and rural experiences.</a:t>
            </a:r>
          </a:p>
          <a:p>
            <a:pPr algn="just" fontAlgn="t">
              <a:lnSpc>
                <a:spcPct val="107000"/>
              </a:lnSpc>
              <a:spcAft>
                <a:spcPts val="800"/>
              </a:spcAft>
            </a:pPr>
            <a:r>
              <a:rPr lang="en-GB" sz="1200" kern="0">
                <a:ea typeface="Calibri" panose="020F0502020204030204" pitchFamily="34" charset="0"/>
                <a:cs typeface="Arial"/>
              </a:rPr>
              <a:t>We have outlined fundamental guiding principles, which are implemented to ensure consistency of approach.</a:t>
            </a:r>
            <a:r>
              <a:rPr lang="en-GB" sz="1200" kern="100">
                <a:ea typeface="Calibri" panose="020F0502020204030204" pitchFamily="34" charset="0"/>
                <a:cs typeface="Arial"/>
              </a:rPr>
              <a:t> </a:t>
            </a:r>
            <a:r>
              <a:rPr lang="en-GB" sz="1200" kern="100">
                <a:effectLst/>
                <a:ea typeface="Times New Roman" panose="02020603050405020304" pitchFamily="18" charset="0"/>
                <a:cs typeface="Arial"/>
              </a:rPr>
              <a:t>At the heart of our collective teaching pedagogy lies evidence-informed practice. We value Rosenshein’s Principles of Instruction</a:t>
            </a:r>
            <a:r>
              <a:rPr lang="en-GB" sz="1200" kern="100">
                <a:ea typeface="Times New Roman" panose="02020603050405020304" pitchFamily="18" charset="0"/>
                <a:cs typeface="Arial"/>
              </a:rPr>
              <a:t>,</a:t>
            </a:r>
            <a:r>
              <a:rPr lang="en-GB" sz="1200" kern="100">
                <a:effectLst/>
                <a:ea typeface="Times New Roman" panose="02020603050405020304" pitchFamily="18" charset="0"/>
                <a:cs typeface="Arial"/>
              </a:rPr>
              <a:t> and these can be seen in practice </a:t>
            </a:r>
            <a:r>
              <a:rPr lang="en-GB" sz="1200" kern="100">
                <a:ea typeface="Times New Roman" panose="02020603050405020304" pitchFamily="18" charset="0"/>
                <a:cs typeface="Arial"/>
              </a:rPr>
              <a:t>throughout</a:t>
            </a:r>
            <a:r>
              <a:rPr lang="en-GB" sz="1200" kern="100">
                <a:effectLst/>
                <a:ea typeface="Times New Roman" panose="02020603050405020304" pitchFamily="18" charset="0"/>
                <a:cs typeface="Arial"/>
              </a:rPr>
              <a:t> our </a:t>
            </a:r>
            <a:r>
              <a:rPr lang="en-GB" sz="1200" kern="100">
                <a:ea typeface="Times New Roman" panose="02020603050405020304" pitchFamily="18" charset="0"/>
                <a:cs typeface="Arial"/>
              </a:rPr>
              <a:t>curriculum</a:t>
            </a:r>
            <a:r>
              <a:rPr lang="en-GB" sz="1200" kern="100">
                <a:effectLst/>
                <a:ea typeface="Times New Roman" panose="02020603050405020304" pitchFamily="18" charset="0"/>
                <a:cs typeface="Arial"/>
              </a:rPr>
              <a:t>.</a:t>
            </a:r>
            <a:r>
              <a:rPr lang="en-GB" sz="1200" kern="100">
                <a:ea typeface="Times New Roman" panose="02020603050405020304" pitchFamily="18" charset="0"/>
                <a:cs typeface="Arial"/>
              </a:rPr>
              <a:t> </a:t>
            </a:r>
            <a:endParaRPr lang="en-GB" sz="1200" kern="100">
              <a:effectLst/>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9414A5E-0D7B-52D7-A4F5-89357DF6951C}"/>
              </a:ext>
            </a:extLst>
          </p:cNvPr>
          <p:cNvSpPr/>
          <p:nvPr/>
        </p:nvSpPr>
        <p:spPr>
          <a:xfrm>
            <a:off x="0" y="4120339"/>
            <a:ext cx="7587385" cy="1534509"/>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a:extLst>
              <a:ext uri="{FF2B5EF4-FFF2-40B4-BE49-F238E27FC236}">
                <a16:creationId xmlns:a16="http://schemas.microsoft.com/office/drawing/2014/main" id="{0DE5F91D-C437-2DF4-B99B-519A03F8B410}"/>
              </a:ext>
            </a:extLst>
          </p:cNvPr>
          <p:cNvSpPr txBox="1"/>
          <p:nvPr/>
        </p:nvSpPr>
        <p:spPr>
          <a:xfrm>
            <a:off x="423276" y="4239356"/>
            <a:ext cx="6712085" cy="1261884"/>
          </a:xfrm>
          <a:prstGeom prst="rect">
            <a:avLst/>
          </a:prstGeom>
          <a:noFill/>
        </p:spPr>
        <p:txBody>
          <a:bodyPr wrap="square" lIns="91440" tIns="45720" rIns="91440" bIns="45720" rtlCol="0" anchor="t">
            <a:spAutoFit/>
          </a:bodyPr>
          <a:lstStyle/>
          <a:p>
            <a:pPr algn="ctr"/>
            <a:r>
              <a:rPr lang="en-GB" sz="1600" b="1" i="1">
                <a:ea typeface="+mn-lt"/>
                <a:cs typeface="+mn-lt"/>
              </a:rPr>
              <a:t>“It doesn’t matter how great an educational idea or intervention is in principle; what really matters is how it manifests itself in the day-to-day work of people in schools.”</a:t>
            </a:r>
          </a:p>
          <a:p>
            <a:pPr algn="ctr"/>
            <a:endParaRPr lang="en-GB" sz="1400" b="1">
              <a:ea typeface="+mn-lt"/>
              <a:cs typeface="+mn-lt"/>
            </a:endParaRPr>
          </a:p>
          <a:p>
            <a:pPr algn="ctr"/>
            <a:r>
              <a:rPr lang="en-GB" sz="1400" b="1">
                <a:ea typeface="+mn-lt"/>
                <a:cs typeface="+mn-lt"/>
              </a:rPr>
              <a:t>- Sir Kevan Collins</a:t>
            </a:r>
            <a:endParaRPr lang="en-GB" sz="1000" b="1" i="1">
              <a:latin typeface="Open Sans"/>
              <a:ea typeface="Open Sans"/>
              <a:cs typeface="Open Sans"/>
            </a:endParaRPr>
          </a:p>
        </p:txBody>
      </p:sp>
      <p:sp>
        <p:nvSpPr>
          <p:cNvPr id="2" name="Slide Number Placeholder 6">
            <a:extLst>
              <a:ext uri="{FF2B5EF4-FFF2-40B4-BE49-F238E27FC236}">
                <a16:creationId xmlns:a16="http://schemas.microsoft.com/office/drawing/2014/main" id="{E9716DE7-FFCF-70A0-50DB-EA0B8F81820D}"/>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tx1"/>
                </a:solidFill>
              </a:rPr>
              <a:pPr algn="ctr"/>
              <a:t>17</a:t>
            </a:fld>
            <a:endParaRPr lang="en-GB" sz="1200" b="1">
              <a:solidFill>
                <a:schemeClr val="tx1"/>
              </a:solidFill>
            </a:endParaRPr>
          </a:p>
        </p:txBody>
      </p:sp>
      <p:sp>
        <p:nvSpPr>
          <p:cNvPr id="7" name="TextBox 6">
            <a:extLst>
              <a:ext uri="{FF2B5EF4-FFF2-40B4-BE49-F238E27FC236}">
                <a16:creationId xmlns:a16="http://schemas.microsoft.com/office/drawing/2014/main" id="{27DF0F7F-60AC-565F-9577-F10637629260}"/>
              </a:ext>
            </a:extLst>
          </p:cNvPr>
          <p:cNvSpPr txBox="1"/>
          <p:nvPr/>
        </p:nvSpPr>
        <p:spPr>
          <a:xfrm>
            <a:off x="2814002" y="10265817"/>
            <a:ext cx="3794760" cy="369332"/>
          </a:xfrm>
          <a:prstGeom prst="rect">
            <a:avLst/>
          </a:prstGeom>
          <a:noFill/>
        </p:spPr>
        <p:txBody>
          <a:bodyPr wrap="square">
            <a:spAutoFit/>
          </a:bodyPr>
          <a:lstStyle/>
          <a:p>
            <a:r>
              <a:rPr lang="en-GB" sz="18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dirty="0"/>
          </a:p>
        </p:txBody>
      </p:sp>
      <p:pic>
        <p:nvPicPr>
          <p:cNvPr id="9" name="Picture 8" descr="A logo of a cross and a ribbon&#10;&#10;Description automatically generated">
            <a:extLst>
              <a:ext uri="{FF2B5EF4-FFF2-40B4-BE49-F238E27FC236}">
                <a16:creationId xmlns:a16="http://schemas.microsoft.com/office/drawing/2014/main" id="{D9E925F9-0730-547D-AC44-F267C0F73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11" name="Picture 10" descr="A logo of a cross and a ribbon&#10;&#10;Description automatically generated">
            <a:extLst>
              <a:ext uri="{FF2B5EF4-FFF2-40B4-BE49-F238E27FC236}">
                <a16:creationId xmlns:a16="http://schemas.microsoft.com/office/drawing/2014/main" id="{D8916421-E4B6-4A9D-6753-E833FDD809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
        <p:nvSpPr>
          <p:cNvPr id="10" name="TextBox 9">
            <a:extLst>
              <a:ext uri="{FF2B5EF4-FFF2-40B4-BE49-F238E27FC236}">
                <a16:creationId xmlns:a16="http://schemas.microsoft.com/office/drawing/2014/main" id="{DFDD2DDE-9F45-966C-EF45-DBB49F4DDD82}"/>
              </a:ext>
            </a:extLst>
          </p:cNvPr>
          <p:cNvSpPr txBox="1"/>
          <p:nvPr/>
        </p:nvSpPr>
        <p:spPr>
          <a:xfrm>
            <a:off x="1881373" y="676522"/>
            <a:ext cx="3794760" cy="660758"/>
          </a:xfrm>
          <a:prstGeom prst="rect">
            <a:avLst/>
          </a:prstGeom>
          <a:noFill/>
        </p:spPr>
        <p:txBody>
          <a:bodyPr wrap="square">
            <a:spAutoFit/>
          </a:bodyPr>
          <a:lstStyle/>
          <a:p>
            <a:pPr algn="ctr">
              <a:lnSpc>
                <a:spcPct val="107000"/>
              </a:lnSpc>
              <a:spcAft>
                <a:spcPts val="800"/>
              </a:spcAft>
            </a:pPr>
            <a:r>
              <a:rPr lang="en-GB" sz="1800" b="1" i="1" kern="100" dirty="0">
                <a:effectLst/>
                <a:ea typeface="Calibri" panose="020F0502020204030204" pitchFamily="34" charset="0"/>
                <a:cs typeface="Arial"/>
              </a:rPr>
              <a:t>‘Success through connected Experiences’</a:t>
            </a:r>
          </a:p>
        </p:txBody>
      </p:sp>
    </p:spTree>
    <p:extLst>
      <p:ext uri="{BB962C8B-B14F-4D97-AF65-F5344CB8AC3E}">
        <p14:creationId xmlns:p14="http://schemas.microsoft.com/office/powerpoint/2010/main" val="818956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644A1FBA-B230-BD92-1993-F5584C659F91}"/>
              </a:ext>
            </a:extLst>
          </p:cNvPr>
          <p:cNvSpPr/>
          <p:nvPr/>
        </p:nvSpPr>
        <p:spPr>
          <a:xfrm>
            <a:off x="168442" y="4524101"/>
            <a:ext cx="7222789" cy="1631126"/>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18" name="TextBox 13">
            <a:extLst>
              <a:ext uri="{FF2B5EF4-FFF2-40B4-BE49-F238E27FC236}">
                <a16:creationId xmlns:a16="http://schemas.microsoft.com/office/drawing/2014/main" id="{79FC994A-2DDC-D25B-8A30-0D12C077C194}"/>
              </a:ext>
            </a:extLst>
          </p:cNvPr>
          <p:cNvSpPr txBox="1"/>
          <p:nvPr/>
        </p:nvSpPr>
        <p:spPr>
          <a:xfrm>
            <a:off x="239916" y="4556713"/>
            <a:ext cx="7113622" cy="141577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200" b="1">
                <a:cs typeface="Calibri"/>
              </a:rPr>
              <a:t>Homework</a:t>
            </a:r>
          </a:p>
          <a:p>
            <a:pPr algn="just"/>
            <a:endParaRPr lang="en-GB" sz="1100" b="1" u="sng">
              <a:cs typeface="Calibri"/>
            </a:endParaRPr>
          </a:p>
          <a:p>
            <a:r>
              <a:rPr lang="en-GB" sz="1050">
                <a:cs typeface="Calibri"/>
              </a:rPr>
              <a:t>Homework must be purposeful, relevant, and designed to support learning. It should be carefully planned to consolidate understandings positively, and not overly burden pupils.</a:t>
            </a:r>
          </a:p>
          <a:p>
            <a:endParaRPr lang="en-GB" sz="1050">
              <a:cs typeface="Calibri"/>
            </a:endParaRPr>
          </a:p>
          <a:p>
            <a:r>
              <a:rPr lang="en-GB" sz="1050">
                <a:cs typeface="Calibri"/>
              </a:rPr>
              <a:t>Common homework activities are reading, practice in spellings and number facts. Other effective strategies include extended activities to develop inquiry skills. The quality of the tasks is more important than the quantity of work required. Homework must relate closely to learning during school time. </a:t>
            </a:r>
          </a:p>
        </p:txBody>
      </p:sp>
      <p:sp>
        <p:nvSpPr>
          <p:cNvPr id="7" name="TextBox 6">
            <a:extLst>
              <a:ext uri="{FF2B5EF4-FFF2-40B4-BE49-F238E27FC236}">
                <a16:creationId xmlns:a16="http://schemas.microsoft.com/office/drawing/2014/main" id="{39CC2211-815C-0E1D-635D-ED612DC65DA3}"/>
              </a:ext>
            </a:extLst>
          </p:cNvPr>
          <p:cNvSpPr txBox="1"/>
          <p:nvPr/>
        </p:nvSpPr>
        <p:spPr>
          <a:xfrm>
            <a:off x="1708727" y="489527"/>
            <a:ext cx="4137891" cy="400110"/>
          </a:xfrm>
          <a:prstGeom prst="rect">
            <a:avLst/>
          </a:prstGeom>
          <a:noFill/>
        </p:spPr>
        <p:txBody>
          <a:bodyPr wrap="square" rtlCol="0">
            <a:spAutoFit/>
          </a:bodyPr>
          <a:lstStyle/>
          <a:p>
            <a:pPr algn="ctr"/>
            <a:r>
              <a:rPr lang="en-GB" sz="2000" b="1">
                <a:latin typeface="Open Sans" panose="020B0606030504020204" pitchFamily="34" charset="0"/>
                <a:ea typeface="Open Sans" panose="020B0606030504020204" pitchFamily="34" charset="0"/>
                <a:cs typeface="Open Sans" panose="020B0606030504020204" pitchFamily="34" charset="0"/>
              </a:rPr>
              <a:t>TEACHING AND LEARNING</a:t>
            </a:r>
          </a:p>
        </p:txBody>
      </p:sp>
      <p:sp>
        <p:nvSpPr>
          <p:cNvPr id="12" name="Rectangle 11">
            <a:extLst>
              <a:ext uri="{FF2B5EF4-FFF2-40B4-BE49-F238E27FC236}">
                <a16:creationId xmlns:a16="http://schemas.microsoft.com/office/drawing/2014/main" id="{6AA567D0-E595-85E6-FE60-FFF1022EC938}"/>
              </a:ext>
            </a:extLst>
          </p:cNvPr>
          <p:cNvSpPr/>
          <p:nvPr/>
        </p:nvSpPr>
        <p:spPr>
          <a:xfrm>
            <a:off x="0" y="8989768"/>
            <a:ext cx="7565848" cy="1142834"/>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Box 13">
            <a:extLst>
              <a:ext uri="{FF2B5EF4-FFF2-40B4-BE49-F238E27FC236}">
                <a16:creationId xmlns:a16="http://schemas.microsoft.com/office/drawing/2014/main" id="{EE1771FE-9CC0-7112-CF49-D98EF124A010}"/>
              </a:ext>
            </a:extLst>
          </p:cNvPr>
          <p:cNvSpPr txBox="1"/>
          <p:nvPr/>
        </p:nvSpPr>
        <p:spPr>
          <a:xfrm>
            <a:off x="317563" y="9067453"/>
            <a:ext cx="6733622" cy="892552"/>
          </a:xfrm>
          <a:prstGeom prst="rect">
            <a:avLst/>
          </a:prstGeom>
          <a:noFill/>
        </p:spPr>
        <p:txBody>
          <a:bodyPr wrap="square" lIns="91440" tIns="45720" rIns="91440" bIns="45720" anchor="t">
            <a:spAutoFit/>
          </a:bodyPr>
          <a:lstStyle/>
          <a:p>
            <a:pPr algn="ctr"/>
            <a:r>
              <a:rPr lang="en-GB" sz="1400" b="1" i="1">
                <a:ea typeface="+mn-lt"/>
                <a:cs typeface="+mn-lt"/>
              </a:rPr>
              <a:t>“The highest effects are associated with rote learning, practice or rehearsal of subject matter.”</a:t>
            </a:r>
            <a:endParaRPr lang="en-GB" sz="1400">
              <a:ea typeface="+mn-lt"/>
              <a:cs typeface="+mn-lt"/>
            </a:endParaRPr>
          </a:p>
          <a:p>
            <a:pPr algn="ctr"/>
            <a:endParaRPr lang="en-GB" sz="1200" b="1">
              <a:ea typeface="+mn-lt"/>
              <a:cs typeface="+mn-lt"/>
            </a:endParaRPr>
          </a:p>
          <a:p>
            <a:pPr algn="ctr"/>
            <a:r>
              <a:rPr lang="en-GB" sz="1200" b="1">
                <a:ea typeface="+mn-lt"/>
                <a:cs typeface="+mn-lt"/>
              </a:rPr>
              <a:t>-Tom Sherrington and John Hattie</a:t>
            </a:r>
            <a:endParaRPr lang="en-GB" sz="1200" b="0" i="0">
              <a:effectLst/>
              <a:cs typeface="Calibri"/>
            </a:endParaRPr>
          </a:p>
        </p:txBody>
      </p:sp>
      <p:sp>
        <p:nvSpPr>
          <p:cNvPr id="19" name="Rectangle: Rounded Corners 18">
            <a:extLst>
              <a:ext uri="{FF2B5EF4-FFF2-40B4-BE49-F238E27FC236}">
                <a16:creationId xmlns:a16="http://schemas.microsoft.com/office/drawing/2014/main" id="{2759D809-33EA-4308-C6A6-0EEB47E19EDD}"/>
              </a:ext>
            </a:extLst>
          </p:cNvPr>
          <p:cNvSpPr/>
          <p:nvPr/>
        </p:nvSpPr>
        <p:spPr>
          <a:xfrm>
            <a:off x="168442" y="6282741"/>
            <a:ext cx="7222789" cy="261661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26" name="TextBox 25">
            <a:extLst>
              <a:ext uri="{FF2B5EF4-FFF2-40B4-BE49-F238E27FC236}">
                <a16:creationId xmlns:a16="http://schemas.microsoft.com/office/drawing/2014/main" id="{31DF8276-06BD-AD1E-B2E1-CB55819325ED}"/>
              </a:ext>
            </a:extLst>
          </p:cNvPr>
          <p:cNvSpPr txBox="1"/>
          <p:nvPr/>
        </p:nvSpPr>
        <p:spPr>
          <a:xfrm>
            <a:off x="317563" y="6311023"/>
            <a:ext cx="6958328" cy="2646878"/>
          </a:xfrm>
          <a:prstGeom prst="rect">
            <a:avLst/>
          </a:prstGeom>
          <a:noFill/>
        </p:spPr>
        <p:txBody>
          <a:bodyPr wrap="square" lIns="91440" tIns="45720" rIns="91440" bIns="45720" anchor="t">
            <a:spAutoFit/>
          </a:bodyPr>
          <a:lstStyle/>
          <a:p>
            <a:pPr algn="just" fontAlgn="base"/>
            <a:r>
              <a:rPr lang="en-GB" sz="1200" b="1">
                <a:cs typeface="Calibri"/>
              </a:rPr>
              <a:t>Marking and Feedback</a:t>
            </a:r>
          </a:p>
          <a:p>
            <a:pPr algn="just" fontAlgn="base"/>
            <a:endParaRPr lang="en-GB" sz="1100">
              <a:cs typeface="Calibri"/>
            </a:endParaRPr>
          </a:p>
          <a:p>
            <a:pPr algn="just" fontAlgn="base"/>
            <a:r>
              <a:rPr lang="en-GB" sz="1100">
                <a:cs typeface="Calibri"/>
              </a:rPr>
              <a:t>Timely and constructive feedback in the learning process is crucial. Feedback practices that are specific and actionable contribute significantly to a pupil's overall success. The primary purpose of marking and feedback is to enhance learning and progress by providing constructive guidance. Fidelity through consistent and effective practices across all phases is essential. Summative pieces of work will be marked promptly, allowing pupils to reflect on feedback and apply it to future assignments.</a:t>
            </a:r>
          </a:p>
          <a:p>
            <a:pPr algn="just" fontAlgn="base"/>
            <a:endParaRPr lang="en-GB" sz="1100">
              <a:cs typeface="Calibri"/>
            </a:endParaRPr>
          </a:p>
          <a:p>
            <a:pPr algn="just" fontAlgn="base"/>
            <a:r>
              <a:rPr lang="en-GB" sz="1100"/>
              <a:t>Formative</a:t>
            </a:r>
            <a:r>
              <a:rPr lang="en-GB" sz="1100" b="0" i="0">
                <a:effectLst/>
              </a:rPr>
              <a:t> and summative assessments will be used to evaluate pupil progress. Formative assessments provide ongoing feedback, while summative assessments measure overall achievement. A balanced approach ensures a comprehensive understanding of pupil performance.</a:t>
            </a:r>
            <a:r>
              <a:rPr lang="en-GB" sz="1100"/>
              <a:t> In summative pieces of work teachers</a:t>
            </a:r>
            <a:r>
              <a:rPr lang="en-GB" sz="1100" b="0" i="0">
                <a:effectLst/>
              </a:rPr>
              <a:t> </a:t>
            </a:r>
            <a:r>
              <a:rPr lang="en-GB" sz="1100"/>
              <a:t>will </a:t>
            </a:r>
            <a:r>
              <a:rPr lang="en-GB" sz="1100" b="0" i="0">
                <a:effectLst/>
              </a:rPr>
              <a:t>highlight strengths, identify areas for improvement, and suggest strategies for enhancement. Comments will be clear and encouraging, fostering a positive learning environment.</a:t>
            </a:r>
            <a:endParaRPr lang="en-US" sz="1100"/>
          </a:p>
        </p:txBody>
      </p:sp>
      <p:sp>
        <p:nvSpPr>
          <p:cNvPr id="5" name="Rectangle: Rounded Corners 4">
            <a:extLst>
              <a:ext uri="{FF2B5EF4-FFF2-40B4-BE49-F238E27FC236}">
                <a16:creationId xmlns:a16="http://schemas.microsoft.com/office/drawing/2014/main" id="{3C57A488-BC4E-3288-7D0B-4AFC12F8B81B}"/>
              </a:ext>
            </a:extLst>
          </p:cNvPr>
          <p:cNvSpPr/>
          <p:nvPr/>
        </p:nvSpPr>
        <p:spPr>
          <a:xfrm>
            <a:off x="168442" y="1310006"/>
            <a:ext cx="7222789" cy="1273956"/>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9" name="TextBox 13">
            <a:extLst>
              <a:ext uri="{FF2B5EF4-FFF2-40B4-BE49-F238E27FC236}">
                <a16:creationId xmlns:a16="http://schemas.microsoft.com/office/drawing/2014/main" id="{DD2D7504-F548-FEFC-6AAB-CC685001A30A}"/>
              </a:ext>
            </a:extLst>
          </p:cNvPr>
          <p:cNvSpPr txBox="1"/>
          <p:nvPr/>
        </p:nvSpPr>
        <p:spPr>
          <a:xfrm>
            <a:off x="231382" y="1362208"/>
            <a:ext cx="6860891" cy="109260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200" b="1" dirty="0">
                <a:cs typeface="Calibri"/>
              </a:rPr>
              <a:t>Presentation &amp; Handwriting</a:t>
            </a:r>
            <a:endParaRPr lang="en-GB" sz="1200" b="1" dirty="0"/>
          </a:p>
          <a:p>
            <a:pPr algn="just"/>
            <a:endParaRPr lang="en-GB" sz="1100" b="1" u="sng" dirty="0">
              <a:cs typeface="Calibri"/>
            </a:endParaRPr>
          </a:p>
          <a:p>
            <a:r>
              <a:rPr lang="en-GB" sz="1050" dirty="0">
                <a:cs typeface="Calibri"/>
              </a:rPr>
              <a:t>High expectations need to be maintained including the use of cursive writing. Where necessary, there needs to be opportunities to practice and develop fluency and speed writing in pen when they have demonstrated proficiency. Correct spelling, punctuation, and good grammar will be expected and corrected using the marking criteria. All work should be dated, titled and underlined. </a:t>
            </a:r>
          </a:p>
        </p:txBody>
      </p:sp>
      <p:sp>
        <p:nvSpPr>
          <p:cNvPr id="16" name="TextBox 14">
            <a:extLst>
              <a:ext uri="{FF2B5EF4-FFF2-40B4-BE49-F238E27FC236}">
                <a16:creationId xmlns:a16="http://schemas.microsoft.com/office/drawing/2014/main" id="{C031355D-6D2D-18C3-F35B-B40989505262}"/>
              </a:ext>
            </a:extLst>
          </p:cNvPr>
          <p:cNvSpPr txBox="1"/>
          <p:nvPr/>
        </p:nvSpPr>
        <p:spPr>
          <a:xfrm>
            <a:off x="241423" y="2781136"/>
            <a:ext cx="6885902" cy="163121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200" b="1">
                <a:cs typeface="Calibri"/>
              </a:rPr>
              <a:t>Learning Environment</a:t>
            </a:r>
          </a:p>
          <a:p>
            <a:pPr algn="just" fontAlgn="base"/>
            <a:endParaRPr lang="en-GB" sz="1100" b="1" u="sng">
              <a:cs typeface="Calibri"/>
            </a:endParaRPr>
          </a:p>
          <a:p>
            <a:pPr algn="just" fontAlgn="base"/>
            <a:r>
              <a:rPr lang="en-GB" sz="1100" b="0" i="0">
                <a:effectLst/>
              </a:rPr>
              <a:t>All spaces are kept safe, clean and ready for pupils to excel</a:t>
            </a:r>
            <a:r>
              <a:rPr lang="en-GB" sz="1100"/>
              <a:t>; </a:t>
            </a:r>
            <a:r>
              <a:rPr lang="en-GB" sz="1100" b="0" i="0">
                <a:effectLst/>
              </a:rPr>
              <a:t>arranged to promote learning through:  </a:t>
            </a:r>
          </a:p>
          <a:p>
            <a:pPr marL="628650" lvl="1" indent="-171450" algn="just" rtl="0" fontAlgn="base">
              <a:buFont typeface="Arial" panose="020B0604020202020204" pitchFamily="34" charset="0"/>
              <a:buChar char="•"/>
            </a:pPr>
            <a:r>
              <a:rPr lang="en-GB" sz="1100" b="0" i="0">
                <a:effectLst/>
              </a:rPr>
              <a:t>Seating layout that allows everyone to see the board and participate </a:t>
            </a:r>
            <a:endParaRPr lang="en-GB" sz="1100" b="0" i="0">
              <a:effectLst/>
              <a:cs typeface="Calibri" panose="020F0502020204030204"/>
            </a:endParaRPr>
          </a:p>
          <a:p>
            <a:pPr marL="628650" lvl="1" indent="-171450" algn="just" rtl="0" fontAlgn="base">
              <a:buFont typeface="Arial" panose="020B0604020202020204" pitchFamily="34" charset="0"/>
              <a:buChar char="•"/>
            </a:pPr>
            <a:r>
              <a:rPr lang="en-GB" sz="1100" b="0" i="0">
                <a:effectLst/>
              </a:rPr>
              <a:t>Accessible resources for learning such as books, pens, pencils, rulers, manipulatives </a:t>
            </a:r>
            <a:endParaRPr lang="en-GB" sz="1100" b="0" i="0">
              <a:effectLst/>
              <a:cs typeface="Calibri" panose="020F0502020204030204"/>
            </a:endParaRPr>
          </a:p>
          <a:p>
            <a:pPr marL="628650" lvl="1" indent="-171450" algn="just" rtl="0" fontAlgn="base">
              <a:buFont typeface="Arial" panose="020B0604020202020204" pitchFamily="34" charset="0"/>
              <a:buChar char="•"/>
            </a:pPr>
            <a:r>
              <a:rPr lang="en-GB" sz="1100" b="0" i="0">
                <a:effectLst/>
              </a:rPr>
              <a:t>Comfortable, well-resourced reading areas </a:t>
            </a:r>
            <a:endParaRPr lang="en-GB" sz="1100" b="0" i="0">
              <a:effectLst/>
              <a:cs typeface="Calibri" panose="020F0502020204030204"/>
            </a:endParaRPr>
          </a:p>
          <a:p>
            <a:pPr marL="628650" lvl="1" indent="-171450" algn="just" rtl="0" fontAlgn="base">
              <a:buFont typeface="Arial" panose="020B0604020202020204" pitchFamily="34" charset="0"/>
              <a:buChar char="•"/>
            </a:pPr>
            <a:r>
              <a:rPr lang="en-GB" sz="1100" b="0" i="0">
                <a:effectLst/>
              </a:rPr>
              <a:t>Displays that celebrate and support pupils’ learning </a:t>
            </a:r>
            <a:endParaRPr lang="en-GB" sz="1100" b="0" i="0">
              <a:effectLst/>
              <a:cs typeface="Calibri" panose="020F0502020204030204"/>
            </a:endParaRPr>
          </a:p>
          <a:p>
            <a:pPr marL="628650" lvl="1" indent="-171450" algn="just" rtl="0" fontAlgn="base">
              <a:buFont typeface="Arial" panose="020B0604020202020204" pitchFamily="34" charset="0"/>
              <a:buChar char="•"/>
            </a:pPr>
            <a:r>
              <a:rPr lang="en-GB" sz="1100" b="0" i="0">
                <a:effectLst/>
              </a:rPr>
              <a:t>Sacred prayer space </a:t>
            </a:r>
            <a:endParaRPr lang="en-GB" sz="1100" b="0" i="0">
              <a:effectLst/>
              <a:cs typeface="Calibri" panose="020F0502020204030204"/>
            </a:endParaRPr>
          </a:p>
        </p:txBody>
      </p:sp>
      <p:sp>
        <p:nvSpPr>
          <p:cNvPr id="20" name="Rectangle: Rounded Corners 19">
            <a:extLst>
              <a:ext uri="{FF2B5EF4-FFF2-40B4-BE49-F238E27FC236}">
                <a16:creationId xmlns:a16="http://schemas.microsoft.com/office/drawing/2014/main" id="{596014A4-118E-6512-EA04-042BBE841FA2}"/>
              </a:ext>
            </a:extLst>
          </p:cNvPr>
          <p:cNvSpPr/>
          <p:nvPr/>
        </p:nvSpPr>
        <p:spPr>
          <a:xfrm>
            <a:off x="168442" y="2711477"/>
            <a:ext cx="7222789" cy="1679510"/>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2" name="Slide Number Placeholder 6">
            <a:extLst>
              <a:ext uri="{FF2B5EF4-FFF2-40B4-BE49-F238E27FC236}">
                <a16:creationId xmlns:a16="http://schemas.microsoft.com/office/drawing/2014/main" id="{FA453F0C-6685-41D2-B72A-EBFBA383C539}"/>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100" b="1" smtClean="0">
                <a:solidFill>
                  <a:schemeClr val="tx1"/>
                </a:solidFill>
              </a:rPr>
              <a:pPr algn="ctr"/>
              <a:t>18</a:t>
            </a:fld>
            <a:endParaRPr lang="en-GB" sz="1100" b="1">
              <a:solidFill>
                <a:schemeClr val="tx1"/>
              </a:solidFill>
            </a:endParaRPr>
          </a:p>
        </p:txBody>
      </p:sp>
      <p:sp>
        <p:nvSpPr>
          <p:cNvPr id="8" name="TextBox 7">
            <a:extLst>
              <a:ext uri="{FF2B5EF4-FFF2-40B4-BE49-F238E27FC236}">
                <a16:creationId xmlns:a16="http://schemas.microsoft.com/office/drawing/2014/main" id="{F9F3B787-9CC7-0AA4-8497-27ACBFEFE5C6}"/>
              </a:ext>
            </a:extLst>
          </p:cNvPr>
          <p:cNvSpPr txBox="1"/>
          <p:nvPr/>
        </p:nvSpPr>
        <p:spPr>
          <a:xfrm>
            <a:off x="2814002" y="10178199"/>
            <a:ext cx="3794760" cy="338554"/>
          </a:xfrm>
          <a:prstGeom prst="rect">
            <a:avLst/>
          </a:prstGeom>
          <a:noFill/>
        </p:spPr>
        <p:txBody>
          <a:bodyPr wrap="square">
            <a:spAutoFit/>
          </a:bodyPr>
          <a:lstStyle/>
          <a:p>
            <a:r>
              <a:rPr lang="en-GB" sz="16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sz="1600" dirty="0"/>
          </a:p>
        </p:txBody>
      </p:sp>
      <p:pic>
        <p:nvPicPr>
          <p:cNvPr id="10" name="Picture 9" descr="A logo of a cross and a ribbon&#10;&#10;Description automatically generated">
            <a:extLst>
              <a:ext uri="{FF2B5EF4-FFF2-40B4-BE49-F238E27FC236}">
                <a16:creationId xmlns:a16="http://schemas.microsoft.com/office/drawing/2014/main" id="{CBBF8E97-E495-91F9-2FE0-40DECFEBA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11" name="Picture 10" descr="A logo of a cross and a ribbon&#10;&#10;Description automatically generated">
            <a:extLst>
              <a:ext uri="{FF2B5EF4-FFF2-40B4-BE49-F238E27FC236}">
                <a16:creationId xmlns:a16="http://schemas.microsoft.com/office/drawing/2014/main" id="{908D76EF-0D5B-19FC-D6DB-93108C23F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pic>
        <p:nvPicPr>
          <p:cNvPr id="6" name="Picture 5" descr="A yellow and blue circle with a dart in the center&#10;&#10;Description automatically generated">
            <a:extLst>
              <a:ext uri="{FF2B5EF4-FFF2-40B4-BE49-F238E27FC236}">
                <a16:creationId xmlns:a16="http://schemas.microsoft.com/office/drawing/2014/main" id="{1500B634-3B19-E10C-0F25-EDAC57CE93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6023" y="899444"/>
            <a:ext cx="1061408" cy="1061408"/>
          </a:xfrm>
          <a:prstGeom prst="rect">
            <a:avLst/>
          </a:prstGeom>
        </p:spPr>
      </p:pic>
    </p:spTree>
    <p:extLst>
      <p:ext uri="{BB962C8B-B14F-4D97-AF65-F5344CB8AC3E}">
        <p14:creationId xmlns:p14="http://schemas.microsoft.com/office/powerpoint/2010/main" val="1740982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060D763-0F41-4A08-F041-79A431BE43C8}"/>
              </a:ext>
            </a:extLst>
          </p:cNvPr>
          <p:cNvSpPr txBox="1"/>
          <p:nvPr/>
        </p:nvSpPr>
        <p:spPr>
          <a:xfrm>
            <a:off x="1821883" y="377967"/>
            <a:ext cx="4013433" cy="553998"/>
          </a:xfrm>
          <a:prstGeom prst="rect">
            <a:avLst/>
          </a:prstGeom>
          <a:noFill/>
        </p:spPr>
        <p:txBody>
          <a:bodyPr wrap="square" lIns="91440" tIns="45720" rIns="91440" bIns="45720" rtlCol="0" anchor="t">
            <a:spAutoFit/>
          </a:bodyPr>
          <a:lstStyle/>
          <a:p>
            <a:pPr algn="ctr"/>
            <a:r>
              <a:rPr lang="en-GB" sz="2000" b="1">
                <a:ea typeface="+mn-lt"/>
                <a:cs typeface="+mn-lt"/>
              </a:rPr>
              <a:t>ADAPTIVE TEACHING </a:t>
            </a:r>
            <a:endParaRPr lang="en-US" sz="2000">
              <a:ea typeface="+mn-lt"/>
              <a:cs typeface="+mn-lt"/>
            </a:endParaRPr>
          </a:p>
          <a:p>
            <a:pPr algn="ctr"/>
            <a:r>
              <a:rPr lang="en-GB" sz="1000" b="1">
                <a:ea typeface="+mn-lt"/>
                <a:cs typeface="+mn-lt"/>
              </a:rPr>
              <a:t>EEF’s Five-a-Day principles:</a:t>
            </a:r>
            <a:endParaRPr lang="en-US" sz="1000">
              <a:ea typeface="+mn-lt"/>
              <a:cs typeface="+mn-lt"/>
            </a:endParaRPr>
          </a:p>
        </p:txBody>
      </p:sp>
      <p:sp>
        <p:nvSpPr>
          <p:cNvPr id="4" name="Rectangle: Rounded Corners 3">
            <a:extLst>
              <a:ext uri="{FF2B5EF4-FFF2-40B4-BE49-F238E27FC236}">
                <a16:creationId xmlns:a16="http://schemas.microsoft.com/office/drawing/2014/main" id="{FD7FF2DE-F744-4A59-659D-A6D1C4E447D7}"/>
              </a:ext>
            </a:extLst>
          </p:cNvPr>
          <p:cNvSpPr/>
          <p:nvPr/>
        </p:nvSpPr>
        <p:spPr>
          <a:xfrm>
            <a:off x="168443" y="5793341"/>
            <a:ext cx="7222789" cy="1628206"/>
          </a:xfrm>
          <a:prstGeom prst="roundRect">
            <a:avLst/>
          </a:prstGeom>
          <a:solidFill>
            <a:schemeClr val="bg1"/>
          </a:solid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7F9B844C-78C1-07E1-92A1-6574D8C2E002}"/>
              </a:ext>
            </a:extLst>
          </p:cNvPr>
          <p:cNvSpPr txBox="1"/>
          <p:nvPr/>
        </p:nvSpPr>
        <p:spPr>
          <a:xfrm>
            <a:off x="317270" y="5787841"/>
            <a:ext cx="6885903" cy="157735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200" b="1" dirty="0">
                <a:cs typeface="Calibri"/>
              </a:rPr>
              <a:t>Cognitive and Metacognitive Strategies</a:t>
            </a:r>
          </a:p>
          <a:p>
            <a:pPr algn="just"/>
            <a:endParaRPr lang="en-GB" sz="1100" b="1" u="sng" dirty="0">
              <a:cs typeface="Calibri"/>
            </a:endParaRPr>
          </a:p>
          <a:p>
            <a:pPr algn="just"/>
            <a:r>
              <a:rPr lang="en-GB" sz="1050" dirty="0">
                <a:cs typeface="Calibri"/>
              </a:rPr>
              <a:t>Skills like memorisation techniques or subject specific strategies like methods to solve problems in maths. Metacognitive strategies help pupils plan, monitor and evaluate their learning</a:t>
            </a:r>
          </a:p>
          <a:p>
            <a:pPr algn="just"/>
            <a:endParaRPr lang="en-GB" sz="1050" dirty="0">
              <a:cs typeface="Calibri"/>
            </a:endParaRPr>
          </a:p>
          <a:p>
            <a:pPr algn="just"/>
            <a:r>
              <a:rPr lang="en-GB" sz="1050" dirty="0">
                <a:cs typeface="Calibri"/>
              </a:rPr>
              <a:t>Examples: chunking the task will support pupils with additional needs – this may be through provision of checklists, instructions on a whiteboard or providing one question at a time. This helps reduce distractions to avoid overloading working memory. Prompt sheets that help pupils to evaluate their progress, with ideas for further support.</a:t>
            </a:r>
          </a:p>
        </p:txBody>
      </p:sp>
      <p:sp>
        <p:nvSpPr>
          <p:cNvPr id="10" name="Rectangle: Rounded Corners 9">
            <a:extLst>
              <a:ext uri="{FF2B5EF4-FFF2-40B4-BE49-F238E27FC236}">
                <a16:creationId xmlns:a16="http://schemas.microsoft.com/office/drawing/2014/main" id="{51C1823C-5D1C-B9A1-60FA-55B2F4269B90}"/>
              </a:ext>
            </a:extLst>
          </p:cNvPr>
          <p:cNvSpPr/>
          <p:nvPr/>
        </p:nvSpPr>
        <p:spPr>
          <a:xfrm>
            <a:off x="3799454" y="7494306"/>
            <a:ext cx="3591778" cy="2749592"/>
          </a:xfrm>
          <a:prstGeom prst="roundRect">
            <a:avLst/>
          </a:prstGeom>
          <a:solidFill>
            <a:srgbClr val="1524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TextBox 10">
            <a:extLst>
              <a:ext uri="{FF2B5EF4-FFF2-40B4-BE49-F238E27FC236}">
                <a16:creationId xmlns:a16="http://schemas.microsoft.com/office/drawing/2014/main" id="{14D686A5-ACA6-2016-DF72-A3AC38B3E23D}"/>
              </a:ext>
            </a:extLst>
          </p:cNvPr>
          <p:cNvSpPr txBox="1"/>
          <p:nvPr/>
        </p:nvSpPr>
        <p:spPr>
          <a:xfrm>
            <a:off x="4039156" y="7612962"/>
            <a:ext cx="3253819" cy="242374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100" b="1" dirty="0">
                <a:cs typeface="Calibri"/>
              </a:rPr>
              <a:t>Flexible Grouping</a:t>
            </a:r>
          </a:p>
          <a:p>
            <a:pPr algn="just"/>
            <a:endParaRPr lang="en-GB" sz="1050" b="1" u="sng" dirty="0">
              <a:cs typeface="Calibri"/>
            </a:endParaRPr>
          </a:p>
          <a:p>
            <a:r>
              <a:rPr lang="en-GB" sz="1000" dirty="0">
                <a:cs typeface="Calibri"/>
              </a:rPr>
              <a:t>When pupils are allocated to smaller groups based on individual needs that they currently share with others. Such groups are formed for an explicit purpose/disbanded when that purpose is met</a:t>
            </a:r>
          </a:p>
          <a:p>
            <a:endParaRPr lang="en-GB" sz="1000" dirty="0">
              <a:cs typeface="Calibri"/>
            </a:endParaRPr>
          </a:p>
          <a:p>
            <a:r>
              <a:rPr lang="en-GB" sz="1000" dirty="0">
                <a:cs typeface="Calibri"/>
              </a:rPr>
              <a:t>Examples: allocating temporary groups can allow teachers to set up opportunities for collaborative learning, for example to read and analyse source texts, complete graphic organisers, independently carry out a skill, remember a fact, or understand a concept. Pre-teaching key vocabulary, is a useful technique.</a:t>
            </a:r>
          </a:p>
        </p:txBody>
      </p:sp>
      <p:sp>
        <p:nvSpPr>
          <p:cNvPr id="12" name="Rectangle: Rounded Corners 11">
            <a:extLst>
              <a:ext uri="{FF2B5EF4-FFF2-40B4-BE49-F238E27FC236}">
                <a16:creationId xmlns:a16="http://schemas.microsoft.com/office/drawing/2014/main" id="{017FE492-B5D3-FB79-0190-0EEEC590D3BC}"/>
              </a:ext>
            </a:extLst>
          </p:cNvPr>
          <p:cNvSpPr/>
          <p:nvPr/>
        </p:nvSpPr>
        <p:spPr>
          <a:xfrm>
            <a:off x="3799454" y="3155078"/>
            <a:ext cx="3591780" cy="2540872"/>
          </a:xfrm>
          <a:prstGeom prst="round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Box 12">
            <a:extLst>
              <a:ext uri="{FF2B5EF4-FFF2-40B4-BE49-F238E27FC236}">
                <a16:creationId xmlns:a16="http://schemas.microsoft.com/office/drawing/2014/main" id="{3218E967-DC3F-12DD-91A0-179DF8DD54EE}"/>
              </a:ext>
            </a:extLst>
          </p:cNvPr>
          <p:cNvSpPr txBox="1"/>
          <p:nvPr/>
        </p:nvSpPr>
        <p:spPr>
          <a:xfrm>
            <a:off x="3902528" y="3305788"/>
            <a:ext cx="3488704" cy="220060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400" b="1">
                <a:cs typeface="Calibri"/>
              </a:rPr>
              <a:t>Use of Technology</a:t>
            </a:r>
          </a:p>
          <a:p>
            <a:pPr algn="just"/>
            <a:endParaRPr lang="en-GB" sz="1200" b="1" u="sng">
              <a:cs typeface="Calibri"/>
            </a:endParaRPr>
          </a:p>
          <a:p>
            <a:r>
              <a:rPr lang="en-GB" sz="1200">
                <a:cs typeface="Calibri"/>
              </a:rPr>
              <a:t>C</a:t>
            </a:r>
            <a:r>
              <a:rPr lang="en-GB" sz="1100">
                <a:cs typeface="Calibri"/>
              </a:rPr>
              <a:t>an assist teacher modelling. Technology, as a method to provide feedback to pupils and/ or parents can be effective, especially when the pupil can act on this feedback. </a:t>
            </a:r>
          </a:p>
          <a:p>
            <a:endParaRPr lang="en-GB" sz="1100">
              <a:cs typeface="Calibri"/>
            </a:endParaRPr>
          </a:p>
          <a:p>
            <a:r>
              <a:rPr lang="en-GB" sz="1100">
                <a:cs typeface="Calibri"/>
              </a:rPr>
              <a:t>Examples: use a visualizer to model worked examples. Technology applications, such as online quizzes; speech generating apps to enable note-taking and extended writing can be helpful.</a:t>
            </a:r>
          </a:p>
        </p:txBody>
      </p:sp>
      <p:sp>
        <p:nvSpPr>
          <p:cNvPr id="2" name="Rectangle: Rounded Corners 1">
            <a:extLst>
              <a:ext uri="{FF2B5EF4-FFF2-40B4-BE49-F238E27FC236}">
                <a16:creationId xmlns:a16="http://schemas.microsoft.com/office/drawing/2014/main" id="{5F48AA64-F08D-33AF-3195-95319D479E9C}"/>
              </a:ext>
            </a:extLst>
          </p:cNvPr>
          <p:cNvSpPr/>
          <p:nvPr/>
        </p:nvSpPr>
        <p:spPr>
          <a:xfrm>
            <a:off x="168443" y="1151084"/>
            <a:ext cx="7222789" cy="1901065"/>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GB" sz="900" dirty="0">
                <a:solidFill>
                  <a:schemeClr val="tx1"/>
                </a:solidFill>
                <a:ea typeface="Open Sans"/>
                <a:cs typeface="Calibri"/>
              </a:rPr>
              <a:t>At St. Mary's Primary School, our curriculum is designed to be delivered to the whole class. However, class teachers adapt tasks to meet the needs of individual children. To ensure pupils with SEND achieve well, they are exposed to the same learning as their peers, with adaptations in the way they evidence their learning.</a:t>
            </a:r>
          </a:p>
          <a:p>
            <a:endParaRPr lang="en-GB" sz="900" dirty="0">
              <a:solidFill>
                <a:schemeClr val="tx1"/>
              </a:solidFill>
              <a:ea typeface="Open Sans"/>
              <a:cs typeface="Calibri"/>
            </a:endParaRPr>
          </a:p>
          <a:p>
            <a:r>
              <a:rPr lang="en-GB" sz="900" dirty="0">
                <a:solidFill>
                  <a:schemeClr val="tx1"/>
                </a:solidFill>
                <a:ea typeface="Open Sans"/>
                <a:cs typeface="Calibri"/>
              </a:rPr>
              <a:t>Through scaffolding, tasks are adjusted so all pupils can access and demonstrate the same threshold concepts and learning objectives as their non-SEND counterparts. Scaffolding strategies include providing sentence starters, writing frames, vocabulary banks, sorting and matching cards, or visual prompts.</a:t>
            </a:r>
          </a:p>
          <a:p>
            <a:endParaRPr lang="en-GB" sz="900" dirty="0">
              <a:solidFill>
                <a:schemeClr val="tx1"/>
              </a:solidFill>
              <a:ea typeface="Open Sans"/>
              <a:cs typeface="Calibri"/>
            </a:endParaRPr>
          </a:p>
          <a:p>
            <a:r>
              <a:rPr lang="en-GB" sz="900" dirty="0">
                <a:solidFill>
                  <a:schemeClr val="tx1"/>
                </a:solidFill>
                <a:ea typeface="Open Sans"/>
                <a:cs typeface="Calibri"/>
              </a:rPr>
              <a:t>Both reactive and proactive adaptations make our curriculum accessible and achievable for all. By responding to pupils' needs and strengths, we ensure that every child can reach the ambitious curriculum end points, ultimately knowing more and remembering more</a:t>
            </a:r>
            <a:r>
              <a:rPr lang="en-GB" sz="1000" dirty="0">
                <a:solidFill>
                  <a:schemeClr val="tx1"/>
                </a:solidFill>
                <a:ea typeface="Open Sans"/>
                <a:cs typeface="Calibri"/>
              </a:rPr>
              <a:t>.</a:t>
            </a:r>
            <a:endParaRPr lang="en-GB" sz="1000" dirty="0">
              <a:solidFill>
                <a:schemeClr val="tx1"/>
              </a:solidFill>
              <a:cs typeface="Calibri"/>
            </a:endParaRPr>
          </a:p>
        </p:txBody>
      </p:sp>
      <p:sp>
        <p:nvSpPr>
          <p:cNvPr id="15" name="Rectangle: Rounded Corners 14">
            <a:extLst>
              <a:ext uri="{FF2B5EF4-FFF2-40B4-BE49-F238E27FC236}">
                <a16:creationId xmlns:a16="http://schemas.microsoft.com/office/drawing/2014/main" id="{D57D9F1A-098F-031A-1C72-E7318D643D34}"/>
              </a:ext>
            </a:extLst>
          </p:cNvPr>
          <p:cNvSpPr/>
          <p:nvPr/>
        </p:nvSpPr>
        <p:spPr>
          <a:xfrm>
            <a:off x="168443" y="3149541"/>
            <a:ext cx="3591779" cy="2546409"/>
          </a:xfrm>
          <a:prstGeom prst="roundRect">
            <a:avLst/>
          </a:prstGeom>
          <a:solidFill>
            <a:srgbClr val="1524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16" name="TextBox 13">
            <a:extLst>
              <a:ext uri="{FF2B5EF4-FFF2-40B4-BE49-F238E27FC236}">
                <a16:creationId xmlns:a16="http://schemas.microsoft.com/office/drawing/2014/main" id="{2A1265C6-CBF3-28D6-D7AE-A82E85826FFC}"/>
              </a:ext>
            </a:extLst>
          </p:cNvPr>
          <p:cNvSpPr txBox="1"/>
          <p:nvPr/>
        </p:nvSpPr>
        <p:spPr>
          <a:xfrm>
            <a:off x="275979" y="3211537"/>
            <a:ext cx="3425217" cy="238526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200" b="1" dirty="0">
                <a:cs typeface="Calibri"/>
              </a:rPr>
              <a:t>Scaffolding</a:t>
            </a:r>
            <a:endParaRPr lang="en-GB" sz="1200" b="1" dirty="0"/>
          </a:p>
          <a:p>
            <a:pPr algn="just"/>
            <a:endParaRPr lang="en-GB" sz="1100" b="1" u="sng" dirty="0">
              <a:cs typeface="Calibri"/>
            </a:endParaRPr>
          </a:p>
          <a:p>
            <a:r>
              <a:rPr lang="en-GB" sz="1050" dirty="0">
                <a:cs typeface="Calibri"/>
              </a:rPr>
              <a:t>A metaphor for temporary support that is removed when it is no longer required. This requires effective assessment to gain a precise understanding of the pupil’s current capabilities. </a:t>
            </a:r>
          </a:p>
          <a:p>
            <a:endParaRPr lang="en-GB" sz="1050" dirty="0">
              <a:cs typeface="Calibri"/>
            </a:endParaRPr>
          </a:p>
          <a:p>
            <a:r>
              <a:rPr lang="en-GB" sz="1050" dirty="0">
                <a:cs typeface="Calibri"/>
              </a:rPr>
              <a:t>Examples: support can be visual, verbal, or written; writing frames, partially completed examples, knowledge organisers,  sentence starters; reminders of what equipment is needed and classroom routines. Scaffolding discussion: promoting prediction, questioning, clarification and summarising.</a:t>
            </a:r>
          </a:p>
        </p:txBody>
      </p:sp>
      <p:sp>
        <p:nvSpPr>
          <p:cNvPr id="17" name="Rectangle: Rounded Corners 16">
            <a:extLst>
              <a:ext uri="{FF2B5EF4-FFF2-40B4-BE49-F238E27FC236}">
                <a16:creationId xmlns:a16="http://schemas.microsoft.com/office/drawing/2014/main" id="{B8D2A56A-C251-C313-3F87-FDADD04707E9}"/>
              </a:ext>
            </a:extLst>
          </p:cNvPr>
          <p:cNvSpPr/>
          <p:nvPr/>
        </p:nvSpPr>
        <p:spPr>
          <a:xfrm>
            <a:off x="197105" y="7502125"/>
            <a:ext cx="3563117" cy="2741774"/>
          </a:xfrm>
          <a:prstGeom prst="round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18" name="TextBox 14">
            <a:extLst>
              <a:ext uri="{FF2B5EF4-FFF2-40B4-BE49-F238E27FC236}">
                <a16:creationId xmlns:a16="http://schemas.microsoft.com/office/drawing/2014/main" id="{B7ACA42D-56C4-CD0C-75E1-8AAE275C06BF}"/>
              </a:ext>
            </a:extLst>
          </p:cNvPr>
          <p:cNvSpPr txBox="1"/>
          <p:nvPr/>
        </p:nvSpPr>
        <p:spPr>
          <a:xfrm>
            <a:off x="266699" y="7617756"/>
            <a:ext cx="3434497" cy="279307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600" b="1" dirty="0">
                <a:cs typeface="Calibri"/>
              </a:rPr>
              <a:t>Explicit Instruction</a:t>
            </a:r>
          </a:p>
          <a:p>
            <a:pPr algn="just"/>
            <a:endParaRPr lang="en-GB" sz="1200" b="1" u="sng" dirty="0">
              <a:cs typeface="Calibri"/>
            </a:endParaRPr>
          </a:p>
          <a:p>
            <a:r>
              <a:rPr lang="en-GB" sz="1100" dirty="0">
                <a:cs typeface="Calibri"/>
              </a:rPr>
              <a:t>A</a:t>
            </a:r>
            <a:r>
              <a:rPr lang="en-GB" sz="1050" dirty="0">
                <a:cs typeface="Calibri"/>
              </a:rPr>
              <a:t> range of teacher-led approaches, focused on teacher demonstration followed by guided then independent practice, for example,  </a:t>
            </a:r>
            <a:r>
              <a:rPr lang="en-GB" sz="1050" dirty="0" err="1">
                <a:cs typeface="Calibri"/>
              </a:rPr>
              <a:t>Rosenshine’s</a:t>
            </a:r>
            <a:r>
              <a:rPr lang="en-GB" sz="1050" dirty="0">
                <a:cs typeface="Calibri"/>
              </a:rPr>
              <a:t>  ‘Principles of Instruction’.</a:t>
            </a:r>
            <a:r>
              <a:rPr lang="en-GB" sz="1050" dirty="0"/>
              <a:t> </a:t>
            </a:r>
            <a:endParaRPr lang="en-GB" sz="1050" dirty="0">
              <a:cs typeface="Calibri"/>
            </a:endParaRPr>
          </a:p>
          <a:p>
            <a:r>
              <a:rPr lang="en-GB" sz="1050" dirty="0">
                <a:cs typeface="Calibri"/>
              </a:rPr>
              <a:t>Examples: worked examples with the teacher modelling self-regulation and thought processes is helpful; a teacher might teach a strategy for summarising a paragraph by initially  ‘thinking aloud’ while identifying the topic of the paragraph to model this process to the pupil. They would then give the pupil the opportunity to practise this skill; using visual aids and concrete examples promotes discussion and links in learning.</a:t>
            </a:r>
          </a:p>
        </p:txBody>
      </p:sp>
      <p:pic>
        <p:nvPicPr>
          <p:cNvPr id="5" name="Picture 4" descr="A yellow and blue circle with a dart in the center&#10;&#10;Description automatically generated">
            <a:extLst>
              <a:ext uri="{FF2B5EF4-FFF2-40B4-BE49-F238E27FC236}">
                <a16:creationId xmlns:a16="http://schemas.microsoft.com/office/drawing/2014/main" id="{FA2A0F7E-DA5B-6C67-8312-6E6085298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0721" y="376621"/>
            <a:ext cx="555344" cy="555344"/>
          </a:xfrm>
          <a:prstGeom prst="rect">
            <a:avLst/>
          </a:prstGeom>
        </p:spPr>
      </p:pic>
      <p:sp>
        <p:nvSpPr>
          <p:cNvPr id="3" name="Slide Number Placeholder 6">
            <a:extLst>
              <a:ext uri="{FF2B5EF4-FFF2-40B4-BE49-F238E27FC236}">
                <a16:creationId xmlns:a16="http://schemas.microsoft.com/office/drawing/2014/main" id="{FC83FA56-89E0-9893-628F-484EFC38FF28}"/>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tx1"/>
                </a:solidFill>
              </a:rPr>
              <a:pPr algn="ctr"/>
              <a:t>19</a:t>
            </a:fld>
            <a:endParaRPr lang="en-GB" sz="1200" b="1">
              <a:solidFill>
                <a:schemeClr val="tx1"/>
              </a:solidFill>
            </a:endParaRPr>
          </a:p>
        </p:txBody>
      </p:sp>
      <p:sp>
        <p:nvSpPr>
          <p:cNvPr id="14" name="TextBox 13">
            <a:extLst>
              <a:ext uri="{FF2B5EF4-FFF2-40B4-BE49-F238E27FC236}">
                <a16:creationId xmlns:a16="http://schemas.microsoft.com/office/drawing/2014/main" id="{CB85B1EE-27CD-4D85-568F-F37B5FF1873E}"/>
              </a:ext>
            </a:extLst>
          </p:cNvPr>
          <p:cNvSpPr txBox="1"/>
          <p:nvPr/>
        </p:nvSpPr>
        <p:spPr>
          <a:xfrm>
            <a:off x="2814002" y="10305560"/>
            <a:ext cx="3794760" cy="369332"/>
          </a:xfrm>
          <a:prstGeom prst="rect">
            <a:avLst/>
          </a:prstGeom>
          <a:noFill/>
        </p:spPr>
        <p:txBody>
          <a:bodyPr wrap="square">
            <a:spAutoFit/>
          </a:bodyPr>
          <a:lstStyle/>
          <a:p>
            <a:r>
              <a:rPr lang="en-GB" sz="18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dirty="0"/>
          </a:p>
        </p:txBody>
      </p:sp>
      <p:pic>
        <p:nvPicPr>
          <p:cNvPr id="19" name="Picture 18" descr="A logo of a cross and a ribbon&#10;&#10;Description automatically generated">
            <a:extLst>
              <a:ext uri="{FF2B5EF4-FFF2-40B4-BE49-F238E27FC236}">
                <a16:creationId xmlns:a16="http://schemas.microsoft.com/office/drawing/2014/main" id="{719C481C-FDDE-7ABD-7C1D-E20B28551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20" name="Picture 19" descr="A logo of a cross and a ribbon&#10;&#10;Description automatically generated">
            <a:extLst>
              <a:ext uri="{FF2B5EF4-FFF2-40B4-BE49-F238E27FC236}">
                <a16:creationId xmlns:a16="http://schemas.microsoft.com/office/drawing/2014/main" id="{F033CFA8-6C0E-D7F3-9CBE-6DA541DF0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3628933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A3AD5B-4042-FDEB-94C8-4A5373066967}"/>
              </a:ext>
            </a:extLst>
          </p:cNvPr>
          <p:cNvSpPr txBox="1"/>
          <p:nvPr/>
        </p:nvSpPr>
        <p:spPr>
          <a:xfrm>
            <a:off x="1713056" y="475130"/>
            <a:ext cx="4137891" cy="400110"/>
          </a:xfrm>
          <a:prstGeom prst="rect">
            <a:avLst/>
          </a:prstGeom>
          <a:noFill/>
        </p:spPr>
        <p:txBody>
          <a:bodyPr wrap="square" rtlCol="0">
            <a:spAutoFit/>
          </a:bodyPr>
          <a:lstStyle/>
          <a:p>
            <a:pPr algn="ctr"/>
            <a:r>
              <a:rPr lang="en-GB"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CONTENTS</a:t>
            </a:r>
          </a:p>
        </p:txBody>
      </p:sp>
      <p:graphicFrame>
        <p:nvGraphicFramePr>
          <p:cNvPr id="6" name="Table 5">
            <a:extLst>
              <a:ext uri="{FF2B5EF4-FFF2-40B4-BE49-F238E27FC236}">
                <a16:creationId xmlns:a16="http://schemas.microsoft.com/office/drawing/2014/main" id="{7A4228CE-30E7-6383-F779-1B9CC1E65015}"/>
              </a:ext>
            </a:extLst>
          </p:cNvPr>
          <p:cNvGraphicFramePr>
            <a:graphicFrameLocks noGrp="1"/>
          </p:cNvGraphicFramePr>
          <p:nvPr>
            <p:extLst>
              <p:ext uri="{D42A27DB-BD31-4B8C-83A1-F6EECF244321}">
                <p14:modId xmlns:p14="http://schemas.microsoft.com/office/powerpoint/2010/main" val="1400167473"/>
              </p:ext>
            </p:extLst>
          </p:nvPr>
        </p:nvGraphicFramePr>
        <p:xfrm>
          <a:off x="1495344" y="1016187"/>
          <a:ext cx="4661752" cy="8839145"/>
        </p:xfrm>
        <a:graphic>
          <a:graphicData uri="http://schemas.openxmlformats.org/drawingml/2006/table">
            <a:tbl>
              <a:tblPr firstRow="1" bandRow="1">
                <a:tableStyleId>{5C22544A-7EE6-4342-B048-85BDC9FD1C3A}</a:tableStyleId>
              </a:tblPr>
              <a:tblGrid>
                <a:gridCol w="4661752">
                  <a:extLst>
                    <a:ext uri="{9D8B030D-6E8A-4147-A177-3AD203B41FA5}">
                      <a16:colId xmlns:a16="http://schemas.microsoft.com/office/drawing/2014/main" val="3718750281"/>
                    </a:ext>
                  </a:extLst>
                </a:gridCol>
              </a:tblGrid>
              <a:tr h="301019">
                <a:tc>
                  <a:txBody>
                    <a:bodyPr/>
                    <a:lstStyle/>
                    <a:p>
                      <a:pPr algn="ctr"/>
                      <a:r>
                        <a:rPr lang="en-GB" sz="1400">
                          <a:latin typeface="Open Sans"/>
                          <a:ea typeface="Open Sans"/>
                          <a:cs typeface="Open Sans"/>
                        </a:rPr>
                        <a:t>SECTION</a:t>
                      </a:r>
                    </a:p>
                  </a:txBody>
                  <a:tcPr anchor="ctr">
                    <a:solidFill>
                      <a:srgbClr val="006199"/>
                    </a:solidFill>
                  </a:tcPr>
                </a:tc>
                <a:extLst>
                  <a:ext uri="{0D108BD9-81ED-4DB2-BD59-A6C34878D82A}">
                    <a16:rowId xmlns:a16="http://schemas.microsoft.com/office/drawing/2014/main" val="1251865492"/>
                  </a:ext>
                </a:extLst>
              </a:tr>
              <a:tr h="478277">
                <a:tc>
                  <a:txBody>
                    <a:bodyPr/>
                    <a:lstStyle/>
                    <a:p>
                      <a:pPr algn="l"/>
                      <a:r>
                        <a:rPr lang="en-GB" sz="1400" b="1">
                          <a:solidFill>
                            <a:srgbClr val="15243C"/>
                          </a:solidFill>
                          <a:latin typeface="Calibri"/>
                          <a:ea typeface="Open Sans"/>
                          <a:cs typeface="Open Sans"/>
                        </a:rPr>
                        <a:t>WELCOME</a:t>
                      </a:r>
                    </a:p>
                  </a:txBody>
                  <a:tcPr anchor="ctr"/>
                </a:tc>
                <a:extLst>
                  <a:ext uri="{0D108BD9-81ED-4DB2-BD59-A6C34878D82A}">
                    <a16:rowId xmlns:a16="http://schemas.microsoft.com/office/drawing/2014/main" val="976309948"/>
                  </a:ext>
                </a:extLst>
              </a:tr>
              <a:tr h="478277">
                <a:tc>
                  <a:txBody>
                    <a:bodyPr/>
                    <a:lstStyle/>
                    <a:p>
                      <a:pPr lvl="0" algn="l">
                        <a:buNone/>
                      </a:pPr>
                      <a:r>
                        <a:rPr lang="en-GB" sz="1400" b="1">
                          <a:solidFill>
                            <a:srgbClr val="15243C"/>
                          </a:solidFill>
                          <a:latin typeface="Calibri"/>
                          <a:ea typeface="Open Sans"/>
                          <a:cs typeface="Open Sans"/>
                        </a:rPr>
                        <a:t>SAFEGUARDING CULTURE </a:t>
                      </a:r>
                    </a:p>
                  </a:txBody>
                  <a:tcPr anchor="ctr"/>
                </a:tc>
                <a:extLst>
                  <a:ext uri="{0D108BD9-81ED-4DB2-BD59-A6C34878D82A}">
                    <a16:rowId xmlns:a16="http://schemas.microsoft.com/office/drawing/2014/main" val="1205141087"/>
                  </a:ext>
                </a:extLst>
              </a:tr>
              <a:tr h="478277">
                <a:tc>
                  <a:txBody>
                    <a:bodyPr/>
                    <a:lstStyle/>
                    <a:p>
                      <a:pPr lvl="0" algn="l">
                        <a:buNone/>
                      </a:pPr>
                      <a:r>
                        <a:rPr lang="en-GB" sz="1400" b="1">
                          <a:solidFill>
                            <a:srgbClr val="15243C"/>
                          </a:solidFill>
                          <a:latin typeface="Calibri"/>
                          <a:ea typeface="Open Sans"/>
                          <a:cs typeface="Open Sans"/>
                        </a:rPr>
                        <a:t>ATTENDANCE CULTURE </a:t>
                      </a:r>
                    </a:p>
                  </a:txBody>
                  <a:tcPr anchor="ctr"/>
                </a:tc>
                <a:extLst>
                  <a:ext uri="{0D108BD9-81ED-4DB2-BD59-A6C34878D82A}">
                    <a16:rowId xmlns:a16="http://schemas.microsoft.com/office/drawing/2014/main" val="4003805936"/>
                  </a:ext>
                </a:extLst>
              </a:tr>
              <a:tr h="326915">
                <a:tc>
                  <a:txBody>
                    <a:bodyPr/>
                    <a:lstStyle/>
                    <a:p>
                      <a:pPr lvl="0" algn="l">
                        <a:buNone/>
                      </a:pPr>
                      <a:r>
                        <a:rPr lang="en-GB" sz="1400" b="1">
                          <a:solidFill>
                            <a:srgbClr val="15243C"/>
                          </a:solidFill>
                          <a:latin typeface="Calibri"/>
                          <a:ea typeface="Open Sans"/>
                          <a:cs typeface="Open Sans"/>
                        </a:rPr>
                        <a:t>BEHAVIOUR AND ATTITUDES CULTURE</a:t>
                      </a:r>
                    </a:p>
                  </a:txBody>
                  <a:tcPr anchor="ctr"/>
                </a:tc>
                <a:extLst>
                  <a:ext uri="{0D108BD9-81ED-4DB2-BD59-A6C34878D82A}">
                    <a16:rowId xmlns:a16="http://schemas.microsoft.com/office/drawing/2014/main" val="2581081633"/>
                  </a:ext>
                </a:extLst>
              </a:tr>
              <a:tr h="478277">
                <a:tc>
                  <a:txBody>
                    <a:bodyPr/>
                    <a:lstStyle/>
                    <a:p>
                      <a:pPr algn="l"/>
                      <a:r>
                        <a:rPr lang="en-GB" sz="1400" b="1" dirty="0">
                          <a:solidFill>
                            <a:srgbClr val="15243C"/>
                          </a:solidFill>
                          <a:latin typeface="Calibri"/>
                          <a:ea typeface="Open Sans"/>
                          <a:cs typeface="Open Sans"/>
                        </a:rPr>
                        <a:t>OUR CURRICULUM VISION</a:t>
                      </a:r>
                    </a:p>
                  </a:txBody>
                  <a:tcPr anchor="ctr"/>
                </a:tc>
                <a:extLst>
                  <a:ext uri="{0D108BD9-81ED-4DB2-BD59-A6C34878D82A}">
                    <a16:rowId xmlns:a16="http://schemas.microsoft.com/office/drawing/2014/main" val="2056535399"/>
                  </a:ext>
                </a:extLst>
              </a:tr>
              <a:tr h="478277">
                <a:tc>
                  <a:txBody>
                    <a:bodyPr/>
                    <a:lstStyle/>
                    <a:p>
                      <a:pPr algn="l"/>
                      <a:r>
                        <a:rPr lang="en-GB" sz="1400" b="1">
                          <a:solidFill>
                            <a:srgbClr val="15243C"/>
                          </a:solidFill>
                          <a:latin typeface="Calibri"/>
                          <a:ea typeface="Open Sans"/>
                          <a:cs typeface="Open Sans"/>
                        </a:rPr>
                        <a:t>CURRICULUM IMPLEMENTATION</a:t>
                      </a:r>
                    </a:p>
                  </a:txBody>
                  <a:tcPr anchor="ctr"/>
                </a:tc>
                <a:extLst>
                  <a:ext uri="{0D108BD9-81ED-4DB2-BD59-A6C34878D82A}">
                    <a16:rowId xmlns:a16="http://schemas.microsoft.com/office/drawing/2014/main" val="890236317"/>
                  </a:ext>
                </a:extLst>
              </a:tr>
              <a:tr h="478277">
                <a:tc>
                  <a:txBody>
                    <a:bodyPr/>
                    <a:lstStyle/>
                    <a:p>
                      <a:pPr algn="l"/>
                      <a:r>
                        <a:rPr lang="en-GB" sz="1400" b="1">
                          <a:solidFill>
                            <a:srgbClr val="15243C"/>
                          </a:solidFill>
                          <a:latin typeface="Calibri"/>
                          <a:ea typeface="Open Sans"/>
                          <a:cs typeface="Open Sans"/>
                        </a:rPr>
                        <a:t>CURRICULUM IMPACT</a:t>
                      </a:r>
                    </a:p>
                  </a:txBody>
                  <a:tcPr anchor="ctr"/>
                </a:tc>
                <a:extLst>
                  <a:ext uri="{0D108BD9-81ED-4DB2-BD59-A6C34878D82A}">
                    <a16:rowId xmlns:a16="http://schemas.microsoft.com/office/drawing/2014/main" val="1025844313"/>
                  </a:ext>
                </a:extLst>
              </a:tr>
              <a:tr h="313293">
                <a:tc>
                  <a:txBody>
                    <a:bodyPr/>
                    <a:lstStyle/>
                    <a:p>
                      <a:pPr algn="l"/>
                      <a:r>
                        <a:rPr lang="en-GB" sz="1400" b="1">
                          <a:solidFill>
                            <a:srgbClr val="15243C"/>
                          </a:solidFill>
                          <a:latin typeface="Calibri"/>
                          <a:ea typeface="Open Sans"/>
                          <a:cs typeface="Open Sans"/>
                        </a:rPr>
                        <a:t>TEACHING AND LEARNING</a:t>
                      </a:r>
                    </a:p>
                  </a:txBody>
                  <a:tcPr anchor="ctr"/>
                </a:tc>
                <a:extLst>
                  <a:ext uri="{0D108BD9-81ED-4DB2-BD59-A6C34878D82A}">
                    <a16:rowId xmlns:a16="http://schemas.microsoft.com/office/drawing/2014/main" val="1890674404"/>
                  </a:ext>
                </a:extLst>
              </a:tr>
              <a:tr h="367778">
                <a:tc>
                  <a:txBody>
                    <a:bodyPr/>
                    <a:lstStyle/>
                    <a:p>
                      <a:pPr lvl="0" algn="l">
                        <a:buNone/>
                      </a:pPr>
                      <a:r>
                        <a:rPr lang="en-GB" sz="1400" b="1">
                          <a:solidFill>
                            <a:srgbClr val="15243C"/>
                          </a:solidFill>
                          <a:latin typeface="Calibri"/>
                          <a:ea typeface="Open Sans"/>
                          <a:cs typeface="Open Sans"/>
                        </a:rPr>
                        <a:t>ADAPTIVE TEACHING </a:t>
                      </a:r>
                    </a:p>
                  </a:txBody>
                  <a:tcPr anchor="ctr"/>
                </a:tc>
                <a:extLst>
                  <a:ext uri="{0D108BD9-81ED-4DB2-BD59-A6C34878D82A}">
                    <a16:rowId xmlns:a16="http://schemas.microsoft.com/office/drawing/2014/main" val="1198989202"/>
                  </a:ext>
                </a:extLst>
              </a:tr>
              <a:tr h="367778">
                <a:tc>
                  <a:txBody>
                    <a:bodyPr/>
                    <a:lstStyle/>
                    <a:p>
                      <a:pPr algn="l"/>
                      <a:r>
                        <a:rPr lang="en-US" sz="1400" b="1" kern="1200">
                          <a:solidFill>
                            <a:srgbClr val="15243C"/>
                          </a:solidFill>
                          <a:effectLst/>
                          <a:latin typeface="Calibri"/>
                          <a:ea typeface="Open Sans"/>
                          <a:cs typeface="Open Sans"/>
                        </a:rPr>
                        <a:t>CURRICULUM AND ASSESSMENT</a:t>
                      </a:r>
                    </a:p>
                  </a:txBody>
                  <a:tcPr anchor="ctr"/>
                </a:tc>
                <a:extLst>
                  <a:ext uri="{0D108BD9-81ED-4DB2-BD59-A6C34878D82A}">
                    <a16:rowId xmlns:a16="http://schemas.microsoft.com/office/drawing/2014/main" val="2586042538"/>
                  </a:ext>
                </a:extLst>
              </a:tr>
              <a:tr h="422264">
                <a:tc>
                  <a:txBody>
                    <a:bodyPr/>
                    <a:lstStyle/>
                    <a:p>
                      <a:pPr algn="l"/>
                      <a:r>
                        <a:rPr lang="en-US" sz="1400" b="1" kern="1200">
                          <a:solidFill>
                            <a:srgbClr val="15243C"/>
                          </a:solidFill>
                          <a:effectLst/>
                          <a:latin typeface="Calibri"/>
                          <a:ea typeface="Open Sans"/>
                          <a:cs typeface="Open Sans"/>
                        </a:rPr>
                        <a:t>QUALITY ASSURANCE </a:t>
                      </a:r>
                    </a:p>
                  </a:txBody>
                  <a:tcPr anchor="ctr"/>
                </a:tc>
                <a:extLst>
                  <a:ext uri="{0D108BD9-81ED-4DB2-BD59-A6C34878D82A}">
                    <a16:rowId xmlns:a16="http://schemas.microsoft.com/office/drawing/2014/main" val="2981471823"/>
                  </a:ext>
                </a:extLst>
              </a:tr>
              <a:tr h="395023">
                <a:tc>
                  <a:txBody>
                    <a:bodyPr/>
                    <a:lstStyle/>
                    <a:p>
                      <a:pPr lvl="0" algn="l">
                        <a:buNone/>
                      </a:pPr>
                      <a:r>
                        <a:rPr lang="en-US" sz="1400" b="1" kern="1200">
                          <a:solidFill>
                            <a:srgbClr val="15243C"/>
                          </a:solidFill>
                          <a:effectLst/>
                          <a:latin typeface="Calibri"/>
                          <a:ea typeface="Open Sans"/>
                          <a:cs typeface="Open Sans"/>
                        </a:rPr>
                        <a:t>TIMETABLING </a:t>
                      </a:r>
                    </a:p>
                  </a:txBody>
                  <a:tcPr anchor="ctr"/>
                </a:tc>
                <a:extLst>
                  <a:ext uri="{0D108BD9-81ED-4DB2-BD59-A6C34878D82A}">
                    <a16:rowId xmlns:a16="http://schemas.microsoft.com/office/drawing/2014/main" val="650026742"/>
                  </a:ext>
                </a:extLst>
              </a:tr>
              <a:tr h="395023">
                <a:tc>
                  <a:txBody>
                    <a:bodyPr/>
                    <a:lstStyle/>
                    <a:p>
                      <a:pPr lvl="0" algn="l">
                        <a:buNone/>
                      </a:pPr>
                      <a:r>
                        <a:rPr lang="en-US" sz="1400" b="1" kern="1200">
                          <a:solidFill>
                            <a:srgbClr val="15243C"/>
                          </a:solidFill>
                          <a:effectLst/>
                          <a:latin typeface="Calibri"/>
                          <a:ea typeface="Open Sans"/>
                          <a:cs typeface="Open Sans"/>
                        </a:rPr>
                        <a:t>TERMLY PLANNING </a:t>
                      </a:r>
                    </a:p>
                  </a:txBody>
                  <a:tcPr anchor="ctr"/>
                </a:tc>
                <a:extLst>
                  <a:ext uri="{0D108BD9-81ED-4DB2-BD59-A6C34878D82A}">
                    <a16:rowId xmlns:a16="http://schemas.microsoft.com/office/drawing/2014/main" val="2517717720"/>
                  </a:ext>
                </a:extLst>
              </a:tr>
              <a:tr h="395023">
                <a:tc>
                  <a:txBody>
                    <a:bodyPr/>
                    <a:lstStyle/>
                    <a:p>
                      <a:pPr algn="l"/>
                      <a:r>
                        <a:rPr lang="en-US" sz="1400" b="1" kern="1200">
                          <a:solidFill>
                            <a:srgbClr val="15243C"/>
                          </a:solidFill>
                          <a:effectLst/>
                          <a:latin typeface="Calibri"/>
                          <a:ea typeface="Open Sans"/>
                          <a:cs typeface="Open Sans"/>
                        </a:rPr>
                        <a:t>READING, WRITING AND COMMUNICATION </a:t>
                      </a:r>
                    </a:p>
                  </a:txBody>
                  <a:tcPr anchor="ctr"/>
                </a:tc>
                <a:extLst>
                  <a:ext uri="{0D108BD9-81ED-4DB2-BD59-A6C34878D82A}">
                    <a16:rowId xmlns:a16="http://schemas.microsoft.com/office/drawing/2014/main" val="1647432783"/>
                  </a:ext>
                </a:extLst>
              </a:tr>
              <a:tr h="544856">
                <a:tc>
                  <a:txBody>
                    <a:bodyPr/>
                    <a:lstStyle/>
                    <a:p>
                      <a:pPr algn="l"/>
                      <a:r>
                        <a:rPr lang="en-US" sz="1400" b="1" kern="1200">
                          <a:solidFill>
                            <a:srgbClr val="15243C"/>
                          </a:solidFill>
                          <a:effectLst/>
                          <a:latin typeface="Calibri"/>
                          <a:ea typeface="Open Sans"/>
                          <a:cs typeface="Open Sans"/>
                        </a:rPr>
                        <a:t>MATHEMATICS AND NUMERACY </a:t>
                      </a:r>
                    </a:p>
                  </a:txBody>
                  <a:tcPr anchor="ctr"/>
                </a:tc>
                <a:extLst>
                  <a:ext uri="{0D108BD9-81ED-4DB2-BD59-A6C34878D82A}">
                    <a16:rowId xmlns:a16="http://schemas.microsoft.com/office/drawing/2014/main" val="470275300"/>
                  </a:ext>
                </a:extLst>
              </a:tr>
              <a:tr h="326915">
                <a:tc>
                  <a:txBody>
                    <a:bodyPr/>
                    <a:lstStyle/>
                    <a:p>
                      <a:pPr algn="l"/>
                      <a:r>
                        <a:rPr lang="en-US" sz="1400" b="1" kern="1200">
                          <a:solidFill>
                            <a:srgbClr val="15243C"/>
                          </a:solidFill>
                          <a:effectLst/>
                          <a:latin typeface="Calibri"/>
                          <a:ea typeface="Open Sans"/>
                          <a:cs typeface="Open Sans"/>
                        </a:rPr>
                        <a:t>EARLY YEARS </a:t>
                      </a:r>
                    </a:p>
                  </a:txBody>
                  <a:tcPr anchor="ctr"/>
                </a:tc>
                <a:extLst>
                  <a:ext uri="{0D108BD9-81ED-4DB2-BD59-A6C34878D82A}">
                    <a16:rowId xmlns:a16="http://schemas.microsoft.com/office/drawing/2014/main" val="3876414711"/>
                  </a:ext>
                </a:extLst>
              </a:tr>
              <a:tr h="326915">
                <a:tc>
                  <a:txBody>
                    <a:bodyPr/>
                    <a:lstStyle/>
                    <a:p>
                      <a:pPr algn="l"/>
                      <a:r>
                        <a:rPr lang="en-US" sz="1400" b="1" kern="1200">
                          <a:solidFill>
                            <a:srgbClr val="15243C"/>
                          </a:solidFill>
                          <a:effectLst/>
                          <a:latin typeface="Calibri"/>
                          <a:ea typeface="Open Sans"/>
                          <a:cs typeface="Open Sans"/>
                        </a:rPr>
                        <a:t>MIXED YEARGROUP TEACHING</a:t>
                      </a:r>
                    </a:p>
                  </a:txBody>
                  <a:tcPr anchor="ctr"/>
                </a:tc>
                <a:extLst>
                  <a:ext uri="{0D108BD9-81ED-4DB2-BD59-A6C34878D82A}">
                    <a16:rowId xmlns:a16="http://schemas.microsoft.com/office/drawing/2014/main" val="4177567930"/>
                  </a:ext>
                </a:extLst>
              </a:tr>
              <a:tr h="395023">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400" b="1" kern="1200">
                          <a:solidFill>
                            <a:srgbClr val="15243C"/>
                          </a:solidFill>
                          <a:effectLst/>
                          <a:latin typeface="Calibri"/>
                          <a:ea typeface="Open Sans"/>
                          <a:cs typeface="Open Sans"/>
                        </a:rPr>
                        <a:t>DEFINITION OF TERMS</a:t>
                      </a:r>
                    </a:p>
                  </a:txBody>
                  <a:tcPr anchor="ctr"/>
                </a:tc>
                <a:extLst>
                  <a:ext uri="{0D108BD9-81ED-4DB2-BD59-A6C34878D82A}">
                    <a16:rowId xmlns:a16="http://schemas.microsoft.com/office/drawing/2014/main" val="545686022"/>
                  </a:ext>
                </a:extLst>
              </a:tr>
              <a:tr h="301019">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GB" sz="1400" b="1">
                          <a:solidFill>
                            <a:srgbClr val="15243C"/>
                          </a:solidFill>
                          <a:latin typeface="+mn-lt"/>
                          <a:ea typeface="Open Sans"/>
                          <a:cs typeface="Open Sans"/>
                        </a:rPr>
                        <a:t>WORKLOAD </a:t>
                      </a:r>
                    </a:p>
                  </a:txBody>
                  <a:tcPr anchor="ctr"/>
                </a:tc>
                <a:extLst>
                  <a:ext uri="{0D108BD9-81ED-4DB2-BD59-A6C34878D82A}">
                    <a16:rowId xmlns:a16="http://schemas.microsoft.com/office/drawing/2014/main" val="626732572"/>
                  </a:ext>
                </a:extLst>
              </a:tr>
              <a:tr h="478277">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400" b="1" kern="1200">
                          <a:solidFill>
                            <a:srgbClr val="15243C"/>
                          </a:solidFill>
                          <a:effectLst/>
                          <a:latin typeface="+mn-lt"/>
                          <a:ea typeface="Open Sans"/>
                          <a:cs typeface="Open Sans"/>
                        </a:rPr>
                        <a:t>ARTIFICIAL INTELLIGENCE(AI)</a:t>
                      </a:r>
                    </a:p>
                  </a:txBody>
                  <a:tcPr anchor="ctr"/>
                </a:tc>
                <a:extLst>
                  <a:ext uri="{0D108BD9-81ED-4DB2-BD59-A6C34878D82A}">
                    <a16:rowId xmlns:a16="http://schemas.microsoft.com/office/drawing/2014/main" val="225141501"/>
                  </a:ext>
                </a:extLst>
              </a:tr>
              <a:tr h="0">
                <a:tc>
                  <a:txBody>
                    <a:bodyPr/>
                    <a:lstStyle/>
                    <a:p>
                      <a:pPr marL="0" marR="0" lvl="0" indent="0" algn="l" defTabSz="755934" rtl="0" eaLnBrk="1" fontAlgn="auto" latinLnBrk="0" hangingPunct="1">
                        <a:lnSpc>
                          <a:spcPct val="100000"/>
                        </a:lnSpc>
                        <a:spcBef>
                          <a:spcPts val="0"/>
                        </a:spcBef>
                        <a:spcAft>
                          <a:spcPts val="0"/>
                        </a:spcAft>
                        <a:buClrTx/>
                        <a:buSzTx/>
                        <a:buFontTx/>
                        <a:buNone/>
                        <a:tabLst/>
                        <a:defRPr/>
                      </a:pPr>
                      <a:r>
                        <a:rPr lang="en-US" sz="1400" b="1" kern="1200" dirty="0">
                          <a:solidFill>
                            <a:srgbClr val="15243C"/>
                          </a:solidFill>
                          <a:effectLst/>
                          <a:latin typeface="+mn-lt"/>
                          <a:ea typeface="Open Sans"/>
                          <a:cs typeface="Open Sans"/>
                        </a:rPr>
                        <a:t>APPENDICES</a:t>
                      </a:r>
                    </a:p>
                  </a:txBody>
                  <a:tcPr anchor="ctr"/>
                </a:tc>
                <a:extLst>
                  <a:ext uri="{0D108BD9-81ED-4DB2-BD59-A6C34878D82A}">
                    <a16:rowId xmlns:a16="http://schemas.microsoft.com/office/drawing/2014/main" val="587951239"/>
                  </a:ext>
                </a:extLst>
              </a:tr>
            </a:tbl>
          </a:graphicData>
        </a:graphic>
      </p:graphicFrame>
      <p:sp>
        <p:nvSpPr>
          <p:cNvPr id="7" name="Slide Number Placeholder 6">
            <a:extLst>
              <a:ext uri="{FF2B5EF4-FFF2-40B4-BE49-F238E27FC236}">
                <a16:creationId xmlns:a16="http://schemas.microsoft.com/office/drawing/2014/main" id="{9088D600-1278-6F80-88B6-7918B59828BC}"/>
              </a:ext>
            </a:extLst>
          </p:cNvPr>
          <p:cNvSpPr>
            <a:spLocks noGrp="1"/>
          </p:cNvSpPr>
          <p:nvPr>
            <p:ph type="sldNum" sz="quarter" idx="12"/>
          </p:nvPr>
        </p:nvSpPr>
        <p:spPr>
          <a:xfrm>
            <a:off x="6800848" y="1027041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2</a:t>
            </a:fld>
            <a:endParaRPr lang="en-GB" sz="1200" b="1" dirty="0">
              <a:solidFill>
                <a:schemeClr val="bg1"/>
              </a:solidFill>
            </a:endParaRPr>
          </a:p>
        </p:txBody>
      </p:sp>
      <p:sp>
        <p:nvSpPr>
          <p:cNvPr id="2" name="TextBox 1">
            <a:extLst>
              <a:ext uri="{FF2B5EF4-FFF2-40B4-BE49-F238E27FC236}">
                <a16:creationId xmlns:a16="http://schemas.microsoft.com/office/drawing/2014/main" id="{ED19067D-B9CB-5613-CFFE-1DEFCCDEAABA}"/>
              </a:ext>
            </a:extLst>
          </p:cNvPr>
          <p:cNvSpPr txBox="1"/>
          <p:nvPr/>
        </p:nvSpPr>
        <p:spPr>
          <a:xfrm>
            <a:off x="1039" y="10912515"/>
            <a:ext cx="7558636"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GB" sz="2400" i="1" dirty="0">
                <a:latin typeface="Open Sans" panose="020B0606030504020204" pitchFamily="34" charset="0"/>
                <a:ea typeface="Open Sans" panose="020B0606030504020204" pitchFamily="34" charset="0"/>
                <a:cs typeface="Open Sans" panose="020B0606030504020204" pitchFamily="34" charset="0"/>
              </a:rPr>
              <a:t>Called by God’ </a:t>
            </a:r>
          </a:p>
        </p:txBody>
      </p:sp>
      <p:pic>
        <p:nvPicPr>
          <p:cNvPr id="3" name="Picture 2" descr="A logo of a cross and a ribbon&#10;&#10;Description automatically generated">
            <a:extLst>
              <a:ext uri="{FF2B5EF4-FFF2-40B4-BE49-F238E27FC236}">
                <a16:creationId xmlns:a16="http://schemas.microsoft.com/office/drawing/2014/main" id="{2CA6B2C9-1FF1-757C-F6A2-9D537BAAD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8" name="Picture 7" descr="A logo of a cross and a ribbon&#10;&#10;Description automatically generated">
            <a:extLst>
              <a:ext uri="{FF2B5EF4-FFF2-40B4-BE49-F238E27FC236}">
                <a16:creationId xmlns:a16="http://schemas.microsoft.com/office/drawing/2014/main" id="{43BAEEA6-922E-EFCA-2D55-B20322516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
        <p:nvSpPr>
          <p:cNvPr id="4" name="TextBox 3">
            <a:extLst>
              <a:ext uri="{FF2B5EF4-FFF2-40B4-BE49-F238E27FC236}">
                <a16:creationId xmlns:a16="http://schemas.microsoft.com/office/drawing/2014/main" id="{641970CE-896D-0D2B-076D-3516202BB3CB}"/>
              </a:ext>
            </a:extLst>
          </p:cNvPr>
          <p:cNvSpPr txBox="1"/>
          <p:nvPr/>
        </p:nvSpPr>
        <p:spPr>
          <a:xfrm>
            <a:off x="1039" y="10132032"/>
            <a:ext cx="7558636"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i="1" dirty="0">
                <a:latin typeface="Open Sans" panose="020B0606030504020204" pitchFamily="34" charset="0"/>
                <a:ea typeface="Open Sans" panose="020B0606030504020204" pitchFamily="34" charset="0"/>
                <a:cs typeface="Open Sans" panose="020B0606030504020204" pitchFamily="34" charset="0"/>
              </a:rPr>
              <a:t>‘</a:t>
            </a:r>
            <a:r>
              <a:rPr lang="en-GB" sz="2400" i="1" dirty="0">
                <a:latin typeface="Open Sans" panose="020B0606030504020204" pitchFamily="34" charset="0"/>
                <a:ea typeface="Open Sans" panose="020B0606030504020204" pitchFamily="34" charset="0"/>
                <a:cs typeface="Open Sans" panose="020B0606030504020204" pitchFamily="34" charset="0"/>
              </a:rPr>
              <a:t>Called by God’ </a:t>
            </a:r>
          </a:p>
        </p:txBody>
      </p:sp>
    </p:spTree>
    <p:extLst>
      <p:ext uri="{BB962C8B-B14F-4D97-AF65-F5344CB8AC3E}">
        <p14:creationId xmlns:p14="http://schemas.microsoft.com/office/powerpoint/2010/main" val="3176346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BC92D26E-9D84-B7B0-0A57-D0F0357B8CE9}"/>
              </a:ext>
            </a:extLst>
          </p:cNvPr>
          <p:cNvSpPr/>
          <p:nvPr/>
        </p:nvSpPr>
        <p:spPr>
          <a:xfrm>
            <a:off x="499286" y="5981140"/>
            <a:ext cx="6653473" cy="534581"/>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a:extLst>
              <a:ext uri="{FF2B5EF4-FFF2-40B4-BE49-F238E27FC236}">
                <a16:creationId xmlns:a16="http://schemas.microsoft.com/office/drawing/2014/main" id="{4B44E80E-A68C-63C9-3D6A-C5AA59B038C4}"/>
              </a:ext>
            </a:extLst>
          </p:cNvPr>
          <p:cNvSpPr txBox="1"/>
          <p:nvPr/>
        </p:nvSpPr>
        <p:spPr>
          <a:xfrm>
            <a:off x="1766926" y="587725"/>
            <a:ext cx="3965303" cy="400110"/>
          </a:xfrm>
          <a:prstGeom prst="rect">
            <a:avLst/>
          </a:prstGeom>
          <a:noFill/>
        </p:spPr>
        <p:txBody>
          <a:bodyPr wrap="square" lIns="91440" tIns="45720" rIns="91440" bIns="45720" rtlCol="0" anchor="t">
            <a:spAutoFit/>
          </a:bodyPr>
          <a:lstStyle/>
          <a:p>
            <a:pPr algn="ctr"/>
            <a:r>
              <a:rPr lang="en-GB" sz="2000" b="1">
                <a:latin typeface="Open Sans"/>
                <a:ea typeface="Open Sans"/>
                <a:cs typeface="Open Sans"/>
              </a:rPr>
              <a:t>CURRICULUM &amp; ASSESSMENT </a:t>
            </a:r>
          </a:p>
        </p:txBody>
      </p:sp>
      <p:sp>
        <p:nvSpPr>
          <p:cNvPr id="10" name="TextBox 9">
            <a:extLst>
              <a:ext uri="{FF2B5EF4-FFF2-40B4-BE49-F238E27FC236}">
                <a16:creationId xmlns:a16="http://schemas.microsoft.com/office/drawing/2014/main" id="{688176F0-DDE0-C61D-3AD9-384C534BFDF7}"/>
              </a:ext>
            </a:extLst>
          </p:cNvPr>
          <p:cNvSpPr txBox="1"/>
          <p:nvPr/>
        </p:nvSpPr>
        <p:spPr>
          <a:xfrm>
            <a:off x="421103" y="1298607"/>
            <a:ext cx="6712085" cy="478849"/>
          </a:xfrm>
          <a:prstGeom prst="rect">
            <a:avLst/>
          </a:prstGeom>
          <a:noFill/>
        </p:spPr>
        <p:txBody>
          <a:bodyPr wrap="square">
            <a:spAutoFit/>
          </a:bodyPr>
          <a:lstStyle/>
          <a:p>
            <a:pPr algn="just">
              <a:lnSpc>
                <a:spcPct val="107000"/>
              </a:lnSpc>
              <a:spcAft>
                <a:spcPts val="800"/>
              </a:spcAft>
            </a:pPr>
            <a:r>
              <a:rPr lang="en-GB" sz="1200">
                <a:effectLst/>
                <a:latin typeface="Calibri" panose="020F0502020204030204" pitchFamily="34" charset="0"/>
                <a:ea typeface="Arial" panose="020B0604020202020204" pitchFamily="34" charset="0"/>
                <a:cs typeface="Calibri" panose="020F0502020204030204" pitchFamily="34" charset="0"/>
              </a:rPr>
              <a:t>We consider the greatest impact of the curriculum to be high rates of pupil achievement as evidenced by pupils’ classroom work, their ability to articulate their learning, balanced with performance data. </a:t>
            </a:r>
          </a:p>
        </p:txBody>
      </p:sp>
      <p:sp>
        <p:nvSpPr>
          <p:cNvPr id="11" name="TextBox 10">
            <a:extLst>
              <a:ext uri="{FF2B5EF4-FFF2-40B4-BE49-F238E27FC236}">
                <a16:creationId xmlns:a16="http://schemas.microsoft.com/office/drawing/2014/main" id="{E180D209-E562-FF09-1EBE-F9C4C552C06E}"/>
              </a:ext>
            </a:extLst>
          </p:cNvPr>
          <p:cNvSpPr txBox="1"/>
          <p:nvPr/>
        </p:nvSpPr>
        <p:spPr>
          <a:xfrm>
            <a:off x="-15740" y="1851600"/>
            <a:ext cx="7585774" cy="307777"/>
          </a:xfrm>
          <a:prstGeom prst="rect">
            <a:avLst/>
          </a:prstGeom>
          <a:noFill/>
        </p:spPr>
        <p:txBody>
          <a:bodyPr wrap="square" rtlCol="0">
            <a:spAutoFit/>
          </a:bodyPr>
          <a:lstStyle/>
          <a:p>
            <a:pPr algn="ctr"/>
            <a:r>
              <a:rPr lang="en-GB" sz="1400" b="1">
                <a:solidFill>
                  <a:srgbClr val="006199"/>
                </a:solidFill>
                <a:latin typeface="Open Sans" panose="020B0606030504020204" pitchFamily="34" charset="0"/>
                <a:ea typeface="Open Sans" panose="020B0606030504020204" pitchFamily="34" charset="0"/>
                <a:cs typeface="Open Sans" panose="020B0606030504020204" pitchFamily="34" charset="0"/>
              </a:rPr>
              <a:t>Our Curriculum Aims To Develop And Instil In Pupils:</a:t>
            </a:r>
          </a:p>
        </p:txBody>
      </p:sp>
      <p:sp>
        <p:nvSpPr>
          <p:cNvPr id="12" name="Rectangle: Rounded Corners 11">
            <a:extLst>
              <a:ext uri="{FF2B5EF4-FFF2-40B4-BE49-F238E27FC236}">
                <a16:creationId xmlns:a16="http://schemas.microsoft.com/office/drawing/2014/main" id="{BA0A7BF7-31A3-6A1B-0C8E-A6F0034553B0}"/>
              </a:ext>
            </a:extLst>
          </p:cNvPr>
          <p:cNvSpPr/>
          <p:nvPr/>
        </p:nvSpPr>
        <p:spPr>
          <a:xfrm>
            <a:off x="492763" y="3259113"/>
            <a:ext cx="6653473" cy="534581"/>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Rectangle: Rounded Corners 12">
            <a:extLst>
              <a:ext uri="{FF2B5EF4-FFF2-40B4-BE49-F238E27FC236}">
                <a16:creationId xmlns:a16="http://schemas.microsoft.com/office/drawing/2014/main" id="{995D6479-4BC1-0170-BC80-333DC382CE85}"/>
              </a:ext>
            </a:extLst>
          </p:cNvPr>
          <p:cNvSpPr/>
          <p:nvPr/>
        </p:nvSpPr>
        <p:spPr>
          <a:xfrm>
            <a:off x="3765673" y="2185796"/>
            <a:ext cx="3367514" cy="936729"/>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Rectangle: Rounded Corners 13">
            <a:extLst>
              <a:ext uri="{FF2B5EF4-FFF2-40B4-BE49-F238E27FC236}">
                <a16:creationId xmlns:a16="http://schemas.microsoft.com/office/drawing/2014/main" id="{EC4D63D6-B73A-D3A3-DA80-DE260787CE39}"/>
              </a:ext>
            </a:extLst>
          </p:cNvPr>
          <p:cNvSpPr/>
          <p:nvPr/>
        </p:nvSpPr>
        <p:spPr>
          <a:xfrm>
            <a:off x="492302" y="2182987"/>
            <a:ext cx="3118457" cy="936729"/>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D2051613-EAA4-31E3-05E6-480F2A7F9C01}"/>
              </a:ext>
            </a:extLst>
          </p:cNvPr>
          <p:cNvSpPr txBox="1"/>
          <p:nvPr/>
        </p:nvSpPr>
        <p:spPr>
          <a:xfrm>
            <a:off x="610955" y="2208420"/>
            <a:ext cx="2900771" cy="769441"/>
          </a:xfrm>
          <a:prstGeom prst="rect">
            <a:avLst/>
          </a:prstGeom>
          <a:noFill/>
        </p:spPr>
        <p:txBody>
          <a:bodyPr wrap="square" rtlCol="0">
            <a:spAutoFit/>
          </a:bodyPr>
          <a:lstStyle/>
          <a:p>
            <a:r>
              <a:rPr lang="en-GB" sz="1100" dirty="0"/>
              <a:t>Values, motivation, aspirations, and the moral imperatives in line with Gospel values and Catholic Social Teaching that inform their choices and actions.</a:t>
            </a:r>
          </a:p>
        </p:txBody>
      </p:sp>
      <p:sp>
        <p:nvSpPr>
          <p:cNvPr id="16" name="TextBox 15">
            <a:extLst>
              <a:ext uri="{FF2B5EF4-FFF2-40B4-BE49-F238E27FC236}">
                <a16:creationId xmlns:a16="http://schemas.microsoft.com/office/drawing/2014/main" id="{739F7564-B36F-6A32-D303-17555687FCE9}"/>
              </a:ext>
            </a:extLst>
          </p:cNvPr>
          <p:cNvSpPr txBox="1"/>
          <p:nvPr/>
        </p:nvSpPr>
        <p:spPr>
          <a:xfrm>
            <a:off x="3818454" y="2208532"/>
            <a:ext cx="3139763" cy="646331"/>
          </a:xfrm>
          <a:prstGeom prst="rect">
            <a:avLst/>
          </a:prstGeom>
          <a:noFill/>
        </p:spPr>
        <p:txBody>
          <a:bodyPr wrap="square" rtlCol="0">
            <a:spAutoFit/>
          </a:bodyPr>
          <a:lstStyle/>
          <a:p>
            <a:r>
              <a:rPr lang="en-GB" sz="1200"/>
              <a:t>The development of knowledge; </a:t>
            </a:r>
            <a:r>
              <a:rPr lang="en-GB" sz="1200" b="1"/>
              <a:t>progress in knowing more and remembering more. </a:t>
            </a:r>
          </a:p>
        </p:txBody>
      </p:sp>
      <p:sp>
        <p:nvSpPr>
          <p:cNvPr id="17" name="Rectangle: Rounded Corners 16">
            <a:extLst>
              <a:ext uri="{FF2B5EF4-FFF2-40B4-BE49-F238E27FC236}">
                <a16:creationId xmlns:a16="http://schemas.microsoft.com/office/drawing/2014/main" id="{FCFF2888-DD52-3B54-2BE1-98DA8FEF7398}"/>
              </a:ext>
            </a:extLst>
          </p:cNvPr>
          <p:cNvSpPr/>
          <p:nvPr/>
        </p:nvSpPr>
        <p:spPr>
          <a:xfrm>
            <a:off x="492764" y="3921250"/>
            <a:ext cx="3118456" cy="731034"/>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TextBox 17">
            <a:extLst>
              <a:ext uri="{FF2B5EF4-FFF2-40B4-BE49-F238E27FC236}">
                <a16:creationId xmlns:a16="http://schemas.microsoft.com/office/drawing/2014/main" id="{7671D35B-D111-52A7-5DCE-6CCDD2E708C9}"/>
              </a:ext>
            </a:extLst>
          </p:cNvPr>
          <p:cNvSpPr txBox="1"/>
          <p:nvPr/>
        </p:nvSpPr>
        <p:spPr>
          <a:xfrm>
            <a:off x="660705" y="3287430"/>
            <a:ext cx="6296965" cy="461665"/>
          </a:xfrm>
          <a:prstGeom prst="rect">
            <a:avLst/>
          </a:prstGeom>
          <a:noFill/>
        </p:spPr>
        <p:txBody>
          <a:bodyPr wrap="square" rtlCol="0">
            <a:spAutoFit/>
          </a:bodyPr>
          <a:lstStyle/>
          <a:p>
            <a:r>
              <a:rPr lang="en-GB" sz="1200"/>
              <a:t>The ability to apply; </a:t>
            </a:r>
            <a:r>
              <a:rPr lang="en-GB" sz="1200" b="1"/>
              <a:t>progress in knowledge applied in more challenging, relevant, and engaging ways, evidenced through pupils’ classroom work.</a:t>
            </a:r>
          </a:p>
        </p:txBody>
      </p:sp>
      <p:sp>
        <p:nvSpPr>
          <p:cNvPr id="19" name="TextBox 18">
            <a:extLst>
              <a:ext uri="{FF2B5EF4-FFF2-40B4-BE49-F238E27FC236}">
                <a16:creationId xmlns:a16="http://schemas.microsoft.com/office/drawing/2014/main" id="{74C6BE2F-00B5-BFFE-0021-C17F4042FC01}"/>
              </a:ext>
            </a:extLst>
          </p:cNvPr>
          <p:cNvSpPr txBox="1"/>
          <p:nvPr/>
        </p:nvSpPr>
        <p:spPr>
          <a:xfrm>
            <a:off x="647733" y="3948262"/>
            <a:ext cx="2825380" cy="646331"/>
          </a:xfrm>
          <a:prstGeom prst="rect">
            <a:avLst/>
          </a:prstGeom>
          <a:noFill/>
        </p:spPr>
        <p:txBody>
          <a:bodyPr wrap="square" rtlCol="0">
            <a:spAutoFit/>
          </a:bodyPr>
          <a:lstStyle/>
          <a:p>
            <a:r>
              <a:rPr lang="en-GB" sz="1200"/>
              <a:t>The acquisition of 21st century skills to translate knowledge into actions for success.</a:t>
            </a:r>
          </a:p>
        </p:txBody>
      </p:sp>
      <p:sp>
        <p:nvSpPr>
          <p:cNvPr id="20" name="Rectangle: Rounded Corners 19">
            <a:extLst>
              <a:ext uri="{FF2B5EF4-FFF2-40B4-BE49-F238E27FC236}">
                <a16:creationId xmlns:a16="http://schemas.microsoft.com/office/drawing/2014/main" id="{FAFA120C-920B-105F-3F80-D1D1C45A9481}"/>
              </a:ext>
            </a:extLst>
          </p:cNvPr>
          <p:cNvSpPr/>
          <p:nvPr/>
        </p:nvSpPr>
        <p:spPr>
          <a:xfrm>
            <a:off x="499286" y="4792133"/>
            <a:ext cx="6627375" cy="343042"/>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Rectangle: Rounded Corners 20">
            <a:extLst>
              <a:ext uri="{FF2B5EF4-FFF2-40B4-BE49-F238E27FC236}">
                <a16:creationId xmlns:a16="http://schemas.microsoft.com/office/drawing/2014/main" id="{FA62264F-C9A2-919B-BF74-44DC7A8CC341}"/>
              </a:ext>
            </a:extLst>
          </p:cNvPr>
          <p:cNvSpPr/>
          <p:nvPr/>
        </p:nvSpPr>
        <p:spPr>
          <a:xfrm>
            <a:off x="3766016" y="3915856"/>
            <a:ext cx="3380220" cy="742126"/>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TextBox 21">
            <a:extLst>
              <a:ext uri="{FF2B5EF4-FFF2-40B4-BE49-F238E27FC236}">
                <a16:creationId xmlns:a16="http://schemas.microsoft.com/office/drawing/2014/main" id="{4D5CAAD9-19CF-ADC7-38E9-0E84704E43B8}"/>
              </a:ext>
            </a:extLst>
          </p:cNvPr>
          <p:cNvSpPr txBox="1"/>
          <p:nvPr/>
        </p:nvSpPr>
        <p:spPr>
          <a:xfrm>
            <a:off x="3818454" y="3947913"/>
            <a:ext cx="3126243" cy="646331"/>
          </a:xfrm>
          <a:prstGeom prst="rect">
            <a:avLst/>
          </a:prstGeom>
          <a:noFill/>
        </p:spPr>
        <p:txBody>
          <a:bodyPr wrap="square" rtlCol="0">
            <a:spAutoFit/>
          </a:bodyPr>
          <a:lstStyle/>
          <a:p>
            <a:r>
              <a:rPr lang="en-GB" sz="1200" dirty="0"/>
              <a:t>An understanding of how well they are doing and what they have to do to improve.</a:t>
            </a:r>
          </a:p>
        </p:txBody>
      </p:sp>
      <p:sp>
        <p:nvSpPr>
          <p:cNvPr id="23" name="TextBox 22">
            <a:extLst>
              <a:ext uri="{FF2B5EF4-FFF2-40B4-BE49-F238E27FC236}">
                <a16:creationId xmlns:a16="http://schemas.microsoft.com/office/drawing/2014/main" id="{3D7BCC1B-0400-149D-55DA-91CCA68119DA}"/>
              </a:ext>
            </a:extLst>
          </p:cNvPr>
          <p:cNvSpPr txBox="1"/>
          <p:nvPr/>
        </p:nvSpPr>
        <p:spPr>
          <a:xfrm>
            <a:off x="647733" y="4821332"/>
            <a:ext cx="6296964" cy="276999"/>
          </a:xfrm>
          <a:prstGeom prst="rect">
            <a:avLst/>
          </a:prstGeom>
          <a:noFill/>
        </p:spPr>
        <p:txBody>
          <a:bodyPr wrap="square" rtlCol="0">
            <a:spAutoFit/>
          </a:bodyPr>
          <a:lstStyle/>
          <a:p>
            <a:r>
              <a:rPr lang="en-GB" sz="1200"/>
              <a:t>A love of reading for pleasure and the ability to read well. </a:t>
            </a:r>
          </a:p>
        </p:txBody>
      </p:sp>
      <p:sp>
        <p:nvSpPr>
          <p:cNvPr id="25" name="TextBox 24">
            <a:extLst>
              <a:ext uri="{FF2B5EF4-FFF2-40B4-BE49-F238E27FC236}">
                <a16:creationId xmlns:a16="http://schemas.microsoft.com/office/drawing/2014/main" id="{4EEA9160-8A64-8F4A-0EC3-7577CE6318E3}"/>
              </a:ext>
            </a:extLst>
          </p:cNvPr>
          <p:cNvSpPr txBox="1"/>
          <p:nvPr/>
        </p:nvSpPr>
        <p:spPr>
          <a:xfrm>
            <a:off x="642227" y="6008051"/>
            <a:ext cx="6296964" cy="461665"/>
          </a:xfrm>
          <a:prstGeom prst="rect">
            <a:avLst/>
          </a:prstGeom>
          <a:noFill/>
        </p:spPr>
        <p:txBody>
          <a:bodyPr wrap="square" rtlCol="0">
            <a:spAutoFit/>
          </a:bodyPr>
          <a:lstStyle/>
          <a:p>
            <a:r>
              <a:rPr lang="en-GB" sz="1200"/>
              <a:t>The ability to write confidently in all subjects for a range of audiences, drawing upon a range of high-quality texts.</a:t>
            </a:r>
            <a:endParaRPr lang="en-GB" sz="1200" b="1" u="sng"/>
          </a:p>
        </p:txBody>
      </p:sp>
      <p:sp>
        <p:nvSpPr>
          <p:cNvPr id="31" name="Rectangle: Rounded Corners 30">
            <a:extLst>
              <a:ext uri="{FF2B5EF4-FFF2-40B4-BE49-F238E27FC236}">
                <a16:creationId xmlns:a16="http://schemas.microsoft.com/office/drawing/2014/main" id="{73DFC2FE-B821-EEE9-8975-7C9709E336BB}"/>
              </a:ext>
            </a:extLst>
          </p:cNvPr>
          <p:cNvSpPr/>
          <p:nvPr/>
        </p:nvSpPr>
        <p:spPr>
          <a:xfrm>
            <a:off x="499286" y="5264747"/>
            <a:ext cx="3111933" cy="584702"/>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TextBox 31">
            <a:extLst>
              <a:ext uri="{FF2B5EF4-FFF2-40B4-BE49-F238E27FC236}">
                <a16:creationId xmlns:a16="http://schemas.microsoft.com/office/drawing/2014/main" id="{715A627C-6D3B-539D-DEF5-B380629B3D31}"/>
              </a:ext>
            </a:extLst>
          </p:cNvPr>
          <p:cNvSpPr txBox="1"/>
          <p:nvPr/>
        </p:nvSpPr>
        <p:spPr>
          <a:xfrm>
            <a:off x="654255" y="5291759"/>
            <a:ext cx="2818857" cy="461665"/>
          </a:xfrm>
          <a:prstGeom prst="rect">
            <a:avLst/>
          </a:prstGeom>
          <a:noFill/>
        </p:spPr>
        <p:txBody>
          <a:bodyPr wrap="square" rtlCol="0">
            <a:spAutoFit/>
          </a:bodyPr>
          <a:lstStyle/>
          <a:p>
            <a:r>
              <a:rPr lang="en-GB" sz="1200"/>
              <a:t>Knowledge of, and the confidence to, articulate their learning.</a:t>
            </a:r>
          </a:p>
        </p:txBody>
      </p:sp>
      <p:sp>
        <p:nvSpPr>
          <p:cNvPr id="33" name="Rectangle: Rounded Corners 32">
            <a:extLst>
              <a:ext uri="{FF2B5EF4-FFF2-40B4-BE49-F238E27FC236}">
                <a16:creationId xmlns:a16="http://schemas.microsoft.com/office/drawing/2014/main" id="{30493DA2-EEE5-4A05-82D7-3334F39D3C8C}"/>
              </a:ext>
            </a:extLst>
          </p:cNvPr>
          <p:cNvSpPr/>
          <p:nvPr/>
        </p:nvSpPr>
        <p:spPr>
          <a:xfrm>
            <a:off x="3766187" y="5257222"/>
            <a:ext cx="3386571" cy="592226"/>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TextBox 33">
            <a:extLst>
              <a:ext uri="{FF2B5EF4-FFF2-40B4-BE49-F238E27FC236}">
                <a16:creationId xmlns:a16="http://schemas.microsoft.com/office/drawing/2014/main" id="{DFA7F01C-7EBB-1A87-E21A-939F4CD4132D}"/>
              </a:ext>
            </a:extLst>
          </p:cNvPr>
          <p:cNvSpPr txBox="1"/>
          <p:nvPr/>
        </p:nvSpPr>
        <p:spPr>
          <a:xfrm>
            <a:off x="3779837" y="5290423"/>
            <a:ext cx="3171383" cy="461665"/>
          </a:xfrm>
          <a:prstGeom prst="rect">
            <a:avLst/>
          </a:prstGeom>
          <a:noFill/>
        </p:spPr>
        <p:txBody>
          <a:bodyPr wrap="square" rtlCol="0">
            <a:spAutoFit/>
          </a:bodyPr>
          <a:lstStyle/>
          <a:p>
            <a:r>
              <a:rPr lang="en-GB" sz="1200"/>
              <a:t>Readiness and motivation to succeed in their next phase of learning. </a:t>
            </a:r>
          </a:p>
        </p:txBody>
      </p:sp>
      <p:sp>
        <p:nvSpPr>
          <p:cNvPr id="37" name="Rectangle: Rounded Corners 36">
            <a:extLst>
              <a:ext uri="{FF2B5EF4-FFF2-40B4-BE49-F238E27FC236}">
                <a16:creationId xmlns:a16="http://schemas.microsoft.com/office/drawing/2014/main" id="{C389064A-FB8D-9C05-6B78-4C456BB7FC82}"/>
              </a:ext>
            </a:extLst>
          </p:cNvPr>
          <p:cNvSpPr/>
          <p:nvPr/>
        </p:nvSpPr>
        <p:spPr>
          <a:xfrm>
            <a:off x="492763" y="6874147"/>
            <a:ext cx="6633899" cy="1304797"/>
          </a:xfrm>
          <a:prstGeom prst="roundRect">
            <a:avLst/>
          </a:prstGeom>
          <a:solidFill>
            <a:srgbClr val="1524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TextBox 37">
            <a:extLst>
              <a:ext uri="{FF2B5EF4-FFF2-40B4-BE49-F238E27FC236}">
                <a16:creationId xmlns:a16="http://schemas.microsoft.com/office/drawing/2014/main" id="{A78C8B31-07A0-86B1-D6B0-697E9BFEA917}"/>
              </a:ext>
            </a:extLst>
          </p:cNvPr>
          <p:cNvSpPr txBox="1"/>
          <p:nvPr/>
        </p:nvSpPr>
        <p:spPr>
          <a:xfrm>
            <a:off x="599242" y="6871454"/>
            <a:ext cx="6355805" cy="120032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200" b="1" u="sng" dirty="0">
                <a:cs typeface="Calibri"/>
              </a:rPr>
              <a:t>Formative Assessment:</a:t>
            </a:r>
          </a:p>
          <a:p>
            <a:pPr algn="just"/>
            <a:r>
              <a:rPr lang="en-GB" sz="1200" dirty="0">
                <a:cs typeface="Calibri"/>
              </a:rPr>
              <a:t>All formative assessment must inform planning and ensure adaptive teaching. Assessment must provide a measure of where pupils are in their learning, their knowledge and skill gaps, and provide detailed feedback to pupils on how to close those gaps. Feedback must cause thinking. A grade or score should not be provided to the pupil. </a:t>
            </a:r>
          </a:p>
        </p:txBody>
      </p:sp>
      <p:sp>
        <p:nvSpPr>
          <p:cNvPr id="39" name="Rectangle: Rounded Corners 38">
            <a:extLst>
              <a:ext uri="{FF2B5EF4-FFF2-40B4-BE49-F238E27FC236}">
                <a16:creationId xmlns:a16="http://schemas.microsoft.com/office/drawing/2014/main" id="{46A6141B-4814-AB38-7E2B-73E14A9C6CEA}"/>
              </a:ext>
            </a:extLst>
          </p:cNvPr>
          <p:cNvSpPr/>
          <p:nvPr/>
        </p:nvSpPr>
        <p:spPr>
          <a:xfrm>
            <a:off x="512340" y="8249122"/>
            <a:ext cx="6633898" cy="1798950"/>
          </a:xfrm>
          <a:prstGeom prst="round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TextBox 39">
            <a:extLst>
              <a:ext uri="{FF2B5EF4-FFF2-40B4-BE49-F238E27FC236}">
                <a16:creationId xmlns:a16="http://schemas.microsoft.com/office/drawing/2014/main" id="{BFEC6FC4-DE35-9564-248A-994E91EC9EFE}"/>
              </a:ext>
            </a:extLst>
          </p:cNvPr>
          <p:cNvSpPr txBox="1"/>
          <p:nvPr/>
        </p:nvSpPr>
        <p:spPr>
          <a:xfrm>
            <a:off x="614685" y="8297516"/>
            <a:ext cx="6389003" cy="193899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GB" sz="1200" b="1" u="sng" dirty="0">
                <a:cs typeface="Calibri"/>
              </a:rPr>
              <a:t>Summative Assessment:</a:t>
            </a:r>
          </a:p>
          <a:p>
            <a:pPr algn="just"/>
            <a:r>
              <a:rPr lang="en-GB" sz="1200" dirty="0">
                <a:cs typeface="Calibri"/>
              </a:rPr>
              <a:t>Summative assessments must be graded using examination board / DfE objectives and grade criteria. In primary schools, this includes standardised testing against age related outcomes.</a:t>
            </a:r>
          </a:p>
          <a:p>
            <a:pPr algn="just"/>
            <a:endParaRPr lang="en-GB" sz="1200" dirty="0">
              <a:cs typeface="Calibri"/>
            </a:endParaRPr>
          </a:p>
          <a:p>
            <a:pPr algn="just"/>
            <a:r>
              <a:rPr lang="en-GB" sz="1200" dirty="0">
                <a:cs typeface="Calibri"/>
              </a:rPr>
              <a:t>Data will be collected at 3 key points across the academic year as agreed at whole Trust level.</a:t>
            </a:r>
          </a:p>
          <a:p>
            <a:pPr algn="just"/>
            <a:endParaRPr lang="en-GB" sz="1200" dirty="0">
              <a:cs typeface="Calibri"/>
            </a:endParaRPr>
          </a:p>
          <a:p>
            <a:pPr algn="just"/>
            <a:r>
              <a:rPr lang="en-GB" sz="1200" dirty="0">
                <a:cs typeface="Calibri"/>
              </a:rPr>
              <a:t>In the secondary phase of education, KS2 scaled scores in Maths, English Reading, Writing and Grammar will be used to determine pupils’ KS4 aspirational targets.</a:t>
            </a:r>
          </a:p>
        </p:txBody>
      </p:sp>
      <p:sp>
        <p:nvSpPr>
          <p:cNvPr id="42" name="TextBox 41">
            <a:extLst>
              <a:ext uri="{FF2B5EF4-FFF2-40B4-BE49-F238E27FC236}">
                <a16:creationId xmlns:a16="http://schemas.microsoft.com/office/drawing/2014/main" id="{84B8BBCF-3522-C8C0-A257-1D76144E0583}"/>
              </a:ext>
            </a:extLst>
          </p:cNvPr>
          <p:cNvSpPr txBox="1"/>
          <p:nvPr/>
        </p:nvSpPr>
        <p:spPr>
          <a:xfrm>
            <a:off x="16300" y="6563677"/>
            <a:ext cx="7585774" cy="307777"/>
          </a:xfrm>
          <a:prstGeom prst="rect">
            <a:avLst/>
          </a:prstGeom>
          <a:noFill/>
        </p:spPr>
        <p:txBody>
          <a:bodyPr wrap="square" rtlCol="0">
            <a:spAutoFit/>
          </a:bodyPr>
          <a:lstStyle/>
          <a:p>
            <a:pPr algn="ctr"/>
            <a:r>
              <a:rPr lang="en-GB" sz="1400" b="1">
                <a:solidFill>
                  <a:srgbClr val="006199"/>
                </a:solidFill>
                <a:latin typeface="Open Sans" panose="020B0606030504020204" pitchFamily="34" charset="0"/>
                <a:ea typeface="Open Sans" panose="020B0606030504020204" pitchFamily="34" charset="0"/>
                <a:cs typeface="Open Sans" panose="020B0606030504020204" pitchFamily="34" charset="0"/>
              </a:rPr>
              <a:t>Monitoring Progress: </a:t>
            </a:r>
          </a:p>
        </p:txBody>
      </p:sp>
      <p:pic>
        <p:nvPicPr>
          <p:cNvPr id="36" name="Picture 35" descr="A blue and white circle with a magnifying glass and a paper with check marks&#10;&#10;Description automatically generated">
            <a:extLst>
              <a:ext uri="{FF2B5EF4-FFF2-40B4-BE49-F238E27FC236}">
                <a16:creationId xmlns:a16="http://schemas.microsoft.com/office/drawing/2014/main" id="{84BC81F0-BD3F-83F8-B264-911C77FB3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015" y="8921086"/>
            <a:ext cx="477017" cy="477017"/>
          </a:xfrm>
          <a:prstGeom prst="rect">
            <a:avLst/>
          </a:prstGeom>
        </p:spPr>
      </p:pic>
      <p:pic>
        <p:nvPicPr>
          <p:cNvPr id="45" name="Picture 44" descr="A blue and white circle with arrows pointing to a magnifying glass&#10;&#10;Description automatically generated">
            <a:extLst>
              <a:ext uri="{FF2B5EF4-FFF2-40B4-BE49-F238E27FC236}">
                <a16:creationId xmlns:a16="http://schemas.microsoft.com/office/drawing/2014/main" id="{D5B45FDE-5FB3-6946-BDAB-D7E6B2115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015" y="7287919"/>
            <a:ext cx="477251" cy="477251"/>
          </a:xfrm>
          <a:prstGeom prst="rect">
            <a:avLst/>
          </a:prstGeom>
        </p:spPr>
      </p:pic>
      <p:sp>
        <p:nvSpPr>
          <p:cNvPr id="2" name="Slide Number Placeholder 6">
            <a:extLst>
              <a:ext uri="{FF2B5EF4-FFF2-40B4-BE49-F238E27FC236}">
                <a16:creationId xmlns:a16="http://schemas.microsoft.com/office/drawing/2014/main" id="{5D8E934B-EAF2-B749-EF03-C45B78FC556B}"/>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tx1"/>
                </a:solidFill>
              </a:rPr>
              <a:pPr algn="ctr"/>
              <a:t>20</a:t>
            </a:fld>
            <a:endParaRPr lang="en-GB" sz="1200" b="1" dirty="0">
              <a:solidFill>
                <a:schemeClr val="tx1"/>
              </a:solidFill>
            </a:endParaRPr>
          </a:p>
        </p:txBody>
      </p:sp>
      <p:sp>
        <p:nvSpPr>
          <p:cNvPr id="6" name="TextBox 5">
            <a:extLst>
              <a:ext uri="{FF2B5EF4-FFF2-40B4-BE49-F238E27FC236}">
                <a16:creationId xmlns:a16="http://schemas.microsoft.com/office/drawing/2014/main" id="{CEA964B1-A7E4-1F05-2DCB-C4C98C5DB931}"/>
              </a:ext>
            </a:extLst>
          </p:cNvPr>
          <p:cNvSpPr txBox="1"/>
          <p:nvPr/>
        </p:nvSpPr>
        <p:spPr>
          <a:xfrm>
            <a:off x="2941320" y="10254734"/>
            <a:ext cx="3810000" cy="369332"/>
          </a:xfrm>
          <a:prstGeom prst="rect">
            <a:avLst/>
          </a:prstGeom>
          <a:noFill/>
        </p:spPr>
        <p:txBody>
          <a:bodyPr wrap="square">
            <a:spAutoFit/>
          </a:bodyPr>
          <a:lstStyle/>
          <a:p>
            <a:r>
              <a:rPr lang="en-GB" sz="18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dirty="0"/>
          </a:p>
        </p:txBody>
      </p:sp>
      <p:pic>
        <p:nvPicPr>
          <p:cNvPr id="7" name="Picture 6" descr="A logo of a cross and a ribbon&#10;&#10;Description automatically generated">
            <a:extLst>
              <a:ext uri="{FF2B5EF4-FFF2-40B4-BE49-F238E27FC236}">
                <a16:creationId xmlns:a16="http://schemas.microsoft.com/office/drawing/2014/main" id="{B1A25217-5477-9368-5C84-23466822F9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8" name="Picture 7" descr="A logo of a cross and a ribbon&#10;&#10;Description automatically generated">
            <a:extLst>
              <a:ext uri="{FF2B5EF4-FFF2-40B4-BE49-F238E27FC236}">
                <a16:creationId xmlns:a16="http://schemas.microsoft.com/office/drawing/2014/main" id="{B2527670-EA57-8E3D-4BC8-C733B79042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1144319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FF1DAD1-9226-AD1C-3DAD-123C3D7A9749}"/>
              </a:ext>
            </a:extLst>
          </p:cNvPr>
          <p:cNvSpPr txBox="1"/>
          <p:nvPr/>
        </p:nvSpPr>
        <p:spPr>
          <a:xfrm>
            <a:off x="1723436" y="499098"/>
            <a:ext cx="4201533" cy="369332"/>
          </a:xfrm>
          <a:prstGeom prst="rect">
            <a:avLst/>
          </a:prstGeom>
          <a:noFill/>
        </p:spPr>
        <p:txBody>
          <a:bodyPr wrap="square" lIns="91440" tIns="45720" rIns="91440" bIns="45720" rtlCol="0" anchor="t">
            <a:spAutoFit/>
          </a:bodyPr>
          <a:lstStyle/>
          <a:p>
            <a:pPr algn="ctr"/>
            <a:r>
              <a:rPr lang="en-GB" b="1">
                <a:latin typeface="Open Sans"/>
                <a:ea typeface="Open Sans"/>
                <a:cs typeface="Open Sans"/>
              </a:rPr>
              <a:t>QUALITY ASSURANCE Summary</a:t>
            </a:r>
            <a:endParaRPr lang="en-GB" b="1">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Rounded Corners 15">
            <a:extLst>
              <a:ext uri="{FF2B5EF4-FFF2-40B4-BE49-F238E27FC236}">
                <a16:creationId xmlns:a16="http://schemas.microsoft.com/office/drawing/2014/main" id="{6A9A361E-9850-C741-C788-505F68F60681}"/>
              </a:ext>
            </a:extLst>
          </p:cNvPr>
          <p:cNvSpPr/>
          <p:nvPr/>
        </p:nvSpPr>
        <p:spPr>
          <a:xfrm>
            <a:off x="479711" y="1689461"/>
            <a:ext cx="6660652" cy="529736"/>
          </a:xfrm>
          <a:prstGeom prst="round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Rectangle: Rounded Corners 16">
            <a:extLst>
              <a:ext uri="{FF2B5EF4-FFF2-40B4-BE49-F238E27FC236}">
                <a16:creationId xmlns:a16="http://schemas.microsoft.com/office/drawing/2014/main" id="{EE21FF76-AF90-74EF-4253-47356C0B7313}"/>
              </a:ext>
            </a:extLst>
          </p:cNvPr>
          <p:cNvSpPr/>
          <p:nvPr/>
        </p:nvSpPr>
        <p:spPr>
          <a:xfrm>
            <a:off x="472538" y="1170189"/>
            <a:ext cx="6653473" cy="363348"/>
          </a:xfrm>
          <a:prstGeom prst="roundRect">
            <a:avLst/>
          </a:prstGeom>
          <a:solidFill>
            <a:srgbClr val="1524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TextBox 17">
            <a:extLst>
              <a:ext uri="{FF2B5EF4-FFF2-40B4-BE49-F238E27FC236}">
                <a16:creationId xmlns:a16="http://schemas.microsoft.com/office/drawing/2014/main" id="{0B5FD287-20E6-FE49-CEEF-C0FA3D4A81B8}"/>
              </a:ext>
            </a:extLst>
          </p:cNvPr>
          <p:cNvSpPr txBox="1"/>
          <p:nvPr/>
        </p:nvSpPr>
        <p:spPr>
          <a:xfrm>
            <a:off x="479712" y="1218121"/>
            <a:ext cx="6437224" cy="276999"/>
          </a:xfrm>
          <a:prstGeom prst="rect">
            <a:avLst/>
          </a:prstGeom>
          <a:noFill/>
        </p:spPr>
        <p:txBody>
          <a:bodyPr wrap="square" lIns="91440" tIns="45720" rIns="91440" bIns="45720" rtlCol="0" anchor="t">
            <a:spAutoFit/>
          </a:bodyPr>
          <a:lstStyle/>
          <a:p>
            <a:r>
              <a:rPr lang="en-GB" sz="1200"/>
              <a:t>We are committed to continuous improvement inspired by the best evidence.</a:t>
            </a:r>
          </a:p>
        </p:txBody>
      </p:sp>
      <p:sp>
        <p:nvSpPr>
          <p:cNvPr id="19" name="TextBox 18">
            <a:extLst>
              <a:ext uri="{FF2B5EF4-FFF2-40B4-BE49-F238E27FC236}">
                <a16:creationId xmlns:a16="http://schemas.microsoft.com/office/drawing/2014/main" id="{1DEFEF70-D8A0-A449-0B88-8025D1C3F3B0}"/>
              </a:ext>
            </a:extLst>
          </p:cNvPr>
          <p:cNvSpPr txBox="1"/>
          <p:nvPr/>
        </p:nvSpPr>
        <p:spPr>
          <a:xfrm>
            <a:off x="479712" y="1719024"/>
            <a:ext cx="6358288" cy="646331"/>
          </a:xfrm>
          <a:prstGeom prst="rect">
            <a:avLst/>
          </a:prstGeom>
          <a:noFill/>
        </p:spPr>
        <p:txBody>
          <a:bodyPr wrap="square" lIns="91440" tIns="45720" rIns="91440" bIns="45720" rtlCol="0" anchor="t">
            <a:spAutoFit/>
          </a:bodyPr>
          <a:lstStyle/>
          <a:p>
            <a:r>
              <a:rPr lang="en-GB" sz="1200">
                <a:ea typeface="+mn-lt"/>
                <a:cs typeface="+mn-lt"/>
              </a:rPr>
              <a:t>We expect leaders have a consistent approach to the quality assurance so they set appropriate, actionable feedback to ensure quality outcomes for all pupils. </a:t>
            </a:r>
            <a:endParaRPr lang="en-US"/>
          </a:p>
        </p:txBody>
      </p:sp>
      <p:sp>
        <p:nvSpPr>
          <p:cNvPr id="20" name="Rectangle: Rounded Corners 19">
            <a:extLst>
              <a:ext uri="{FF2B5EF4-FFF2-40B4-BE49-F238E27FC236}">
                <a16:creationId xmlns:a16="http://schemas.microsoft.com/office/drawing/2014/main" id="{E202073D-3412-993D-D27C-E1BFFD0BA9D9}"/>
              </a:ext>
            </a:extLst>
          </p:cNvPr>
          <p:cNvSpPr/>
          <p:nvPr/>
        </p:nvSpPr>
        <p:spPr>
          <a:xfrm>
            <a:off x="451462" y="2368410"/>
            <a:ext cx="6688901" cy="751671"/>
          </a:xfrm>
          <a:prstGeom prst="roundRect">
            <a:avLst/>
          </a:prstGeom>
          <a:solidFill>
            <a:srgbClr val="15243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200">
                <a:solidFill>
                  <a:schemeClr val="tx1"/>
                </a:solidFill>
                <a:latin typeface="Calibri"/>
                <a:ea typeface="Calibri"/>
                <a:cs typeface="Calibri"/>
              </a:rPr>
              <a:t>Great</a:t>
            </a:r>
            <a:r>
              <a:rPr lang="en-GB" sz="1200" b="0" i="0" u="none" strike="noStrike" baseline="0">
                <a:solidFill>
                  <a:schemeClr val="tx1"/>
                </a:solidFill>
                <a:latin typeface="Calibri"/>
                <a:ea typeface="Calibri"/>
                <a:cs typeface="Calibri"/>
              </a:rPr>
              <a:t> teaching is the most important lever to improve pupil attainment. Ensuring </a:t>
            </a:r>
            <a:r>
              <a:rPr lang="en-GB" sz="1200">
                <a:solidFill>
                  <a:schemeClr val="tx1"/>
                </a:solidFill>
                <a:latin typeface="Calibri"/>
                <a:ea typeface="Calibri"/>
                <a:cs typeface="Calibri"/>
              </a:rPr>
              <a:t>all staff are </a:t>
            </a:r>
            <a:r>
              <a:rPr lang="en-GB" sz="1200" b="0" i="0" u="none" strike="noStrike" baseline="0">
                <a:solidFill>
                  <a:schemeClr val="tx1"/>
                </a:solidFill>
                <a:latin typeface="Calibri"/>
                <a:ea typeface="Calibri"/>
                <a:cs typeface="Calibri"/>
              </a:rPr>
              <a:t>supported </a:t>
            </a:r>
            <a:r>
              <a:rPr lang="en-GB" sz="1200">
                <a:solidFill>
                  <a:schemeClr val="tx1"/>
                </a:solidFill>
                <a:latin typeface="Calibri"/>
                <a:ea typeface="Calibri"/>
                <a:cs typeface="Calibri"/>
              </a:rPr>
              <a:t>to deliver</a:t>
            </a:r>
            <a:r>
              <a:rPr lang="en-GB" sz="1200" b="0" i="0" u="none" strike="noStrike" baseline="0">
                <a:solidFill>
                  <a:schemeClr val="tx1"/>
                </a:solidFill>
                <a:latin typeface="Calibri"/>
                <a:ea typeface="Calibri"/>
                <a:cs typeface="Calibri"/>
              </a:rPr>
              <a:t> </a:t>
            </a:r>
            <a:r>
              <a:rPr lang="en-GB" sz="1200">
                <a:solidFill>
                  <a:schemeClr val="tx1"/>
                </a:solidFill>
                <a:latin typeface="Calibri"/>
                <a:ea typeface="Calibri"/>
                <a:cs typeface="Calibri"/>
              </a:rPr>
              <a:t>great </a:t>
            </a:r>
            <a:r>
              <a:rPr lang="en-GB" sz="1200" b="0" i="0" u="none" strike="noStrike" baseline="0">
                <a:solidFill>
                  <a:schemeClr val="tx1"/>
                </a:solidFill>
                <a:latin typeface="Calibri"/>
                <a:ea typeface="Calibri"/>
                <a:cs typeface="Calibri"/>
              </a:rPr>
              <a:t>teaching is essential to achieving the best outcomes, particularly </a:t>
            </a:r>
            <a:r>
              <a:rPr lang="en-GB" sz="1200">
                <a:solidFill>
                  <a:schemeClr val="tx1"/>
                </a:solidFill>
                <a:latin typeface="Calibri"/>
                <a:ea typeface="Calibri"/>
                <a:cs typeface="Calibri"/>
              </a:rPr>
              <a:t>the disadvantaged, EEF</a:t>
            </a:r>
            <a:r>
              <a:rPr lang="en-GB" sz="1200" b="0" i="0" u="none" strike="noStrike" baseline="0">
                <a:solidFill>
                  <a:schemeClr val="tx1"/>
                </a:solidFill>
                <a:latin typeface="Calibri"/>
                <a:ea typeface="Calibri"/>
                <a:cs typeface="Calibri"/>
              </a:rPr>
              <a:t> </a:t>
            </a:r>
            <a:endParaRPr lang="en-GB">
              <a:solidFill>
                <a:schemeClr val="tx1"/>
              </a:solidFill>
              <a:cs typeface="Calibri" panose="020F0502020204030204"/>
            </a:endParaRPr>
          </a:p>
        </p:txBody>
      </p:sp>
      <p:sp>
        <p:nvSpPr>
          <p:cNvPr id="27" name="TextBox 26">
            <a:extLst>
              <a:ext uri="{FF2B5EF4-FFF2-40B4-BE49-F238E27FC236}">
                <a16:creationId xmlns:a16="http://schemas.microsoft.com/office/drawing/2014/main" id="{579994CD-D591-7DB7-833A-8B485BDC5887}"/>
              </a:ext>
            </a:extLst>
          </p:cNvPr>
          <p:cNvSpPr txBox="1"/>
          <p:nvPr/>
        </p:nvSpPr>
        <p:spPr>
          <a:xfrm>
            <a:off x="626649" y="4658918"/>
            <a:ext cx="6296965" cy="276999"/>
          </a:xfrm>
          <a:prstGeom prst="rect">
            <a:avLst/>
          </a:prstGeom>
          <a:noFill/>
        </p:spPr>
        <p:txBody>
          <a:bodyPr wrap="square" rtlCol="0">
            <a:spAutoFit/>
          </a:bodyPr>
          <a:lstStyle/>
          <a:p>
            <a:r>
              <a:rPr lang="en-GB" sz="1200"/>
              <a:t>To evaluate teaching and inform professional development.</a:t>
            </a:r>
            <a:endParaRPr lang="en-GB" sz="1200" b="1"/>
          </a:p>
        </p:txBody>
      </p:sp>
      <p:sp>
        <p:nvSpPr>
          <p:cNvPr id="32" name="Rectangle: Rounded Corners 31">
            <a:extLst>
              <a:ext uri="{FF2B5EF4-FFF2-40B4-BE49-F238E27FC236}">
                <a16:creationId xmlns:a16="http://schemas.microsoft.com/office/drawing/2014/main" id="{86622B96-E178-E269-DD9A-CA0A3FFDE7E6}"/>
              </a:ext>
            </a:extLst>
          </p:cNvPr>
          <p:cNvSpPr/>
          <p:nvPr/>
        </p:nvSpPr>
        <p:spPr>
          <a:xfrm>
            <a:off x="540578" y="3672799"/>
            <a:ext cx="872089" cy="690237"/>
          </a:xfrm>
          <a:prstGeom prst="roundRect">
            <a:avLst/>
          </a:prstGeom>
          <a:solidFill>
            <a:schemeClr val="bg1"/>
          </a:solid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Rectangle: Rounded Corners 40">
            <a:extLst>
              <a:ext uri="{FF2B5EF4-FFF2-40B4-BE49-F238E27FC236}">
                <a16:creationId xmlns:a16="http://schemas.microsoft.com/office/drawing/2014/main" id="{2AC8CDCE-603D-C597-62EB-74B444F5A9ED}"/>
              </a:ext>
            </a:extLst>
          </p:cNvPr>
          <p:cNvSpPr/>
          <p:nvPr/>
        </p:nvSpPr>
        <p:spPr>
          <a:xfrm>
            <a:off x="1581498" y="3678784"/>
            <a:ext cx="1685053" cy="690237"/>
          </a:xfrm>
          <a:prstGeom prst="roundRect">
            <a:avLst/>
          </a:prstGeom>
          <a:solidFill>
            <a:schemeClr val="bg1"/>
          </a:solid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Rectangle: Rounded Corners 41">
            <a:extLst>
              <a:ext uri="{FF2B5EF4-FFF2-40B4-BE49-F238E27FC236}">
                <a16:creationId xmlns:a16="http://schemas.microsoft.com/office/drawing/2014/main" id="{50F3E164-CC87-4288-081B-C7AD49D9AED6}"/>
              </a:ext>
            </a:extLst>
          </p:cNvPr>
          <p:cNvSpPr/>
          <p:nvPr/>
        </p:nvSpPr>
        <p:spPr>
          <a:xfrm>
            <a:off x="3380237" y="3688080"/>
            <a:ext cx="1385927" cy="690237"/>
          </a:xfrm>
          <a:prstGeom prst="roundRect">
            <a:avLst/>
          </a:prstGeom>
          <a:solidFill>
            <a:schemeClr val="bg1"/>
          </a:solid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Rectangle: Rounded Corners 42">
            <a:extLst>
              <a:ext uri="{FF2B5EF4-FFF2-40B4-BE49-F238E27FC236}">
                <a16:creationId xmlns:a16="http://schemas.microsoft.com/office/drawing/2014/main" id="{881FF5B0-CAD9-66EA-9B07-51CCD42A42CA}"/>
              </a:ext>
            </a:extLst>
          </p:cNvPr>
          <p:cNvSpPr/>
          <p:nvPr/>
        </p:nvSpPr>
        <p:spPr>
          <a:xfrm>
            <a:off x="4872631" y="3669157"/>
            <a:ext cx="1147508" cy="690237"/>
          </a:xfrm>
          <a:prstGeom prst="roundRect">
            <a:avLst/>
          </a:prstGeom>
          <a:solidFill>
            <a:schemeClr val="bg1"/>
          </a:solid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Rectangle: Rounded Corners 43">
            <a:extLst>
              <a:ext uri="{FF2B5EF4-FFF2-40B4-BE49-F238E27FC236}">
                <a16:creationId xmlns:a16="http://schemas.microsoft.com/office/drawing/2014/main" id="{58706E02-7AF9-B082-EF46-9BB21A15D0EE}"/>
              </a:ext>
            </a:extLst>
          </p:cNvPr>
          <p:cNvSpPr/>
          <p:nvPr/>
        </p:nvSpPr>
        <p:spPr>
          <a:xfrm>
            <a:off x="6093088" y="3659387"/>
            <a:ext cx="993665" cy="690237"/>
          </a:xfrm>
          <a:prstGeom prst="roundRect">
            <a:avLst/>
          </a:prstGeom>
          <a:solidFill>
            <a:schemeClr val="bg1"/>
          </a:solid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TextBox 44">
            <a:extLst>
              <a:ext uri="{FF2B5EF4-FFF2-40B4-BE49-F238E27FC236}">
                <a16:creationId xmlns:a16="http://schemas.microsoft.com/office/drawing/2014/main" id="{E9C3D913-440F-F23B-C95D-403A8B26A881}"/>
              </a:ext>
            </a:extLst>
          </p:cNvPr>
          <p:cNvSpPr txBox="1"/>
          <p:nvPr/>
        </p:nvSpPr>
        <p:spPr>
          <a:xfrm>
            <a:off x="553687" y="3793178"/>
            <a:ext cx="851804" cy="461665"/>
          </a:xfrm>
          <a:prstGeom prst="rect">
            <a:avLst/>
          </a:prstGeom>
          <a:noFill/>
        </p:spPr>
        <p:txBody>
          <a:bodyPr wrap="square" rtlCol="0" anchor="ctr">
            <a:spAutoFit/>
          </a:bodyPr>
          <a:lstStyle/>
          <a:p>
            <a:pPr algn="ctr"/>
            <a:r>
              <a:rPr lang="en-GB" sz="1200"/>
              <a:t>Pupil voice</a:t>
            </a:r>
            <a:endParaRPr lang="en-GB" sz="1200" b="1"/>
          </a:p>
        </p:txBody>
      </p:sp>
      <p:sp>
        <p:nvSpPr>
          <p:cNvPr id="46" name="TextBox 45">
            <a:extLst>
              <a:ext uri="{FF2B5EF4-FFF2-40B4-BE49-F238E27FC236}">
                <a16:creationId xmlns:a16="http://schemas.microsoft.com/office/drawing/2014/main" id="{A5EFE279-B1C2-6865-2BEA-5B9BED4522FD}"/>
              </a:ext>
            </a:extLst>
          </p:cNvPr>
          <p:cNvSpPr txBox="1"/>
          <p:nvPr/>
        </p:nvSpPr>
        <p:spPr>
          <a:xfrm>
            <a:off x="1492756" y="3701529"/>
            <a:ext cx="1759746" cy="646331"/>
          </a:xfrm>
          <a:prstGeom prst="rect">
            <a:avLst/>
          </a:prstGeom>
          <a:noFill/>
        </p:spPr>
        <p:txBody>
          <a:bodyPr wrap="square" lIns="91440" tIns="45720" rIns="91440" bIns="45720" rtlCol="0" anchor="ctr">
            <a:spAutoFit/>
          </a:bodyPr>
          <a:lstStyle/>
          <a:p>
            <a:pPr algn="ctr"/>
            <a:r>
              <a:rPr lang="en-GB" sz="1200"/>
              <a:t>Curriculum planning adapted to meet individual needs </a:t>
            </a:r>
            <a:endParaRPr lang="en-GB" sz="1200">
              <a:cs typeface="Calibri"/>
            </a:endParaRPr>
          </a:p>
        </p:txBody>
      </p:sp>
      <p:sp>
        <p:nvSpPr>
          <p:cNvPr id="47" name="TextBox 46">
            <a:extLst>
              <a:ext uri="{FF2B5EF4-FFF2-40B4-BE49-F238E27FC236}">
                <a16:creationId xmlns:a16="http://schemas.microsoft.com/office/drawing/2014/main" id="{1588C48E-A5BD-4F02-1E95-B3D252DCF7BC}"/>
              </a:ext>
            </a:extLst>
          </p:cNvPr>
          <p:cNvSpPr txBox="1"/>
          <p:nvPr/>
        </p:nvSpPr>
        <p:spPr>
          <a:xfrm>
            <a:off x="3528500" y="3516863"/>
            <a:ext cx="1117258" cy="1015663"/>
          </a:xfrm>
          <a:prstGeom prst="rect">
            <a:avLst/>
          </a:prstGeom>
          <a:noFill/>
        </p:spPr>
        <p:txBody>
          <a:bodyPr wrap="square" rtlCol="0" anchor="ctr">
            <a:spAutoFit/>
          </a:bodyPr>
          <a:lstStyle/>
          <a:p>
            <a:pPr algn="ctr"/>
            <a:r>
              <a:rPr lang="en-GB" sz="1200"/>
              <a:t>Attainment and progress data analysis </a:t>
            </a:r>
            <a:endParaRPr lang="en-GB" sz="1200" b="1"/>
          </a:p>
        </p:txBody>
      </p:sp>
      <p:sp>
        <p:nvSpPr>
          <p:cNvPr id="48" name="TextBox 47">
            <a:extLst>
              <a:ext uri="{FF2B5EF4-FFF2-40B4-BE49-F238E27FC236}">
                <a16:creationId xmlns:a16="http://schemas.microsoft.com/office/drawing/2014/main" id="{B53DA3D2-8D69-05A6-5E20-B5B04F57AC56}"/>
              </a:ext>
            </a:extLst>
          </p:cNvPr>
          <p:cNvSpPr txBox="1"/>
          <p:nvPr/>
        </p:nvSpPr>
        <p:spPr>
          <a:xfrm>
            <a:off x="4884716" y="3867520"/>
            <a:ext cx="1117258" cy="461665"/>
          </a:xfrm>
          <a:prstGeom prst="rect">
            <a:avLst/>
          </a:prstGeom>
          <a:noFill/>
        </p:spPr>
        <p:txBody>
          <a:bodyPr wrap="square" rtlCol="0">
            <a:spAutoFit/>
          </a:bodyPr>
          <a:lstStyle/>
          <a:p>
            <a:pPr algn="ctr"/>
            <a:r>
              <a:rPr lang="en-GB" sz="1200"/>
              <a:t>Work sampling</a:t>
            </a:r>
            <a:endParaRPr lang="en-GB" sz="1200" b="1"/>
          </a:p>
        </p:txBody>
      </p:sp>
      <p:sp>
        <p:nvSpPr>
          <p:cNvPr id="49" name="TextBox 48">
            <a:extLst>
              <a:ext uri="{FF2B5EF4-FFF2-40B4-BE49-F238E27FC236}">
                <a16:creationId xmlns:a16="http://schemas.microsoft.com/office/drawing/2014/main" id="{2D6AE319-F236-532B-C660-E0C92CFD91A9}"/>
              </a:ext>
            </a:extLst>
          </p:cNvPr>
          <p:cNvSpPr txBox="1"/>
          <p:nvPr/>
        </p:nvSpPr>
        <p:spPr>
          <a:xfrm>
            <a:off x="6093088" y="3770269"/>
            <a:ext cx="993665" cy="461665"/>
          </a:xfrm>
          <a:prstGeom prst="rect">
            <a:avLst/>
          </a:prstGeom>
          <a:noFill/>
        </p:spPr>
        <p:txBody>
          <a:bodyPr wrap="square" rtlCol="0" anchor="ctr">
            <a:spAutoFit/>
          </a:bodyPr>
          <a:lstStyle/>
          <a:p>
            <a:pPr algn="ctr"/>
            <a:r>
              <a:rPr lang="en-GB" sz="1200"/>
              <a:t>Lesson visits</a:t>
            </a:r>
            <a:endParaRPr lang="en-GB" sz="1200" b="1"/>
          </a:p>
        </p:txBody>
      </p:sp>
      <p:sp>
        <p:nvSpPr>
          <p:cNvPr id="2" name="Rectangle: Rounded Corners 1">
            <a:extLst>
              <a:ext uri="{FF2B5EF4-FFF2-40B4-BE49-F238E27FC236}">
                <a16:creationId xmlns:a16="http://schemas.microsoft.com/office/drawing/2014/main" id="{953A8377-EB6D-6AEF-5385-F2EE3387F5A5}"/>
              </a:ext>
            </a:extLst>
          </p:cNvPr>
          <p:cNvSpPr/>
          <p:nvPr/>
        </p:nvSpPr>
        <p:spPr>
          <a:xfrm>
            <a:off x="3857625" y="6352966"/>
            <a:ext cx="3325794" cy="89733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3" name="Rectangle: Rounded Corners 2">
            <a:extLst>
              <a:ext uri="{FF2B5EF4-FFF2-40B4-BE49-F238E27FC236}">
                <a16:creationId xmlns:a16="http://schemas.microsoft.com/office/drawing/2014/main" id="{BDDC36A0-CAC5-2BC9-4DE6-1A4939AA60EA}"/>
              </a:ext>
            </a:extLst>
          </p:cNvPr>
          <p:cNvSpPr/>
          <p:nvPr/>
        </p:nvSpPr>
        <p:spPr>
          <a:xfrm>
            <a:off x="529946" y="6359718"/>
            <a:ext cx="3175279" cy="882522"/>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5" name="TextBox 14">
            <a:extLst>
              <a:ext uri="{FF2B5EF4-FFF2-40B4-BE49-F238E27FC236}">
                <a16:creationId xmlns:a16="http://schemas.microsoft.com/office/drawing/2014/main" id="{8B663699-283B-A739-B8B3-53F8C90A3665}"/>
              </a:ext>
            </a:extLst>
          </p:cNvPr>
          <p:cNvSpPr txBox="1"/>
          <p:nvPr/>
        </p:nvSpPr>
        <p:spPr>
          <a:xfrm>
            <a:off x="626650" y="6352587"/>
            <a:ext cx="2961100" cy="101566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a:t>Staff are entitled to be celebrated and have areas for development clearly identified, then be provided with access to relevant exceptional professional development.</a:t>
            </a:r>
          </a:p>
        </p:txBody>
      </p:sp>
      <p:sp>
        <p:nvSpPr>
          <p:cNvPr id="10" name="TextBox 19">
            <a:extLst>
              <a:ext uri="{FF2B5EF4-FFF2-40B4-BE49-F238E27FC236}">
                <a16:creationId xmlns:a16="http://schemas.microsoft.com/office/drawing/2014/main" id="{4E5B8F91-8384-4974-4CE7-B86902317782}"/>
              </a:ext>
            </a:extLst>
          </p:cNvPr>
          <p:cNvSpPr txBox="1"/>
          <p:nvPr/>
        </p:nvSpPr>
        <p:spPr>
          <a:xfrm>
            <a:off x="3971924" y="6347853"/>
            <a:ext cx="3196837" cy="101566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200"/>
              <a:t>A professional development programme that will provide opportunities for staff to participate in a variety of learning opportunities building whole school and Trust capacity. </a:t>
            </a:r>
          </a:p>
        </p:txBody>
      </p:sp>
      <p:sp>
        <p:nvSpPr>
          <p:cNvPr id="12" name="TextBox 11">
            <a:extLst>
              <a:ext uri="{FF2B5EF4-FFF2-40B4-BE49-F238E27FC236}">
                <a16:creationId xmlns:a16="http://schemas.microsoft.com/office/drawing/2014/main" id="{15093F82-4117-A20A-3A4B-52B6533542DF}"/>
              </a:ext>
            </a:extLst>
          </p:cNvPr>
          <p:cNvSpPr txBox="1"/>
          <p:nvPr/>
        </p:nvSpPr>
        <p:spPr>
          <a:xfrm>
            <a:off x="1787078" y="5909884"/>
            <a:ext cx="4137891" cy="33855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a:latin typeface="Times"/>
                <a:ea typeface="Open Sans"/>
                <a:cs typeface="Times"/>
              </a:rPr>
              <a:t> </a:t>
            </a:r>
            <a:r>
              <a:rPr lang="en-GB" sz="1600" b="1">
                <a:latin typeface="Open Sans"/>
                <a:ea typeface="Open Sans"/>
                <a:cs typeface="Open Sans"/>
              </a:rPr>
              <a:t>PROFESSIONAL DEVELOPMENT</a:t>
            </a:r>
            <a:endParaRPr lang="en-US">
              <a:latin typeface="Open Sans"/>
              <a:ea typeface="Open Sans"/>
              <a:cs typeface="Open Sans"/>
            </a:endParaRPr>
          </a:p>
        </p:txBody>
      </p:sp>
      <p:sp>
        <p:nvSpPr>
          <p:cNvPr id="14" name="TextBox 13">
            <a:extLst>
              <a:ext uri="{FF2B5EF4-FFF2-40B4-BE49-F238E27FC236}">
                <a16:creationId xmlns:a16="http://schemas.microsoft.com/office/drawing/2014/main" id="{217525C1-6C4F-BD06-D5D3-79FDF5D413CA}"/>
              </a:ext>
            </a:extLst>
          </p:cNvPr>
          <p:cNvSpPr txBox="1"/>
          <p:nvPr/>
        </p:nvSpPr>
        <p:spPr>
          <a:xfrm>
            <a:off x="529946" y="8083715"/>
            <a:ext cx="666891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cs typeface="Calibri"/>
              </a:rPr>
              <a:t>An additional strand to quality assurance process is moderation involving all staff, it is focused on professional development. It takes place at a school and Trust level. The process is designed to allow staff a voice in sharing opinions on pupil work from across the curriculum. </a:t>
            </a:r>
          </a:p>
        </p:txBody>
      </p:sp>
      <p:sp>
        <p:nvSpPr>
          <p:cNvPr id="34" name="Rectangle 33">
            <a:extLst>
              <a:ext uri="{FF2B5EF4-FFF2-40B4-BE49-F238E27FC236}">
                <a16:creationId xmlns:a16="http://schemas.microsoft.com/office/drawing/2014/main" id="{58B77E57-DBA6-2022-430E-8D372324EB4E}"/>
              </a:ext>
            </a:extLst>
          </p:cNvPr>
          <p:cNvSpPr/>
          <p:nvPr/>
        </p:nvSpPr>
        <p:spPr>
          <a:xfrm>
            <a:off x="0" y="8895459"/>
            <a:ext cx="7587385" cy="1262841"/>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35" name="TextBox 38">
            <a:extLst>
              <a:ext uri="{FF2B5EF4-FFF2-40B4-BE49-F238E27FC236}">
                <a16:creationId xmlns:a16="http://schemas.microsoft.com/office/drawing/2014/main" id="{DB9661E3-EDAC-4F8A-B700-B00552922D6E}"/>
              </a:ext>
            </a:extLst>
          </p:cNvPr>
          <p:cNvSpPr txBox="1"/>
          <p:nvPr/>
        </p:nvSpPr>
        <p:spPr>
          <a:xfrm>
            <a:off x="459156" y="8999986"/>
            <a:ext cx="6712085" cy="126188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i="1">
                <a:ea typeface="+mn-lt"/>
                <a:cs typeface="+mn-lt"/>
              </a:rPr>
              <a:t>“Professional learning happens when we think hard about our practice  </a:t>
            </a:r>
          </a:p>
          <a:p>
            <a:pPr algn="ctr"/>
            <a:r>
              <a:rPr lang="en-GB" sz="1600" b="1" i="1">
                <a:ea typeface="+mn-lt"/>
                <a:cs typeface="+mn-lt"/>
              </a:rPr>
              <a:t>and take full ownership of it.” </a:t>
            </a:r>
            <a:endParaRPr lang="en-GB" sz="1400" b="1">
              <a:ea typeface="+mn-lt"/>
              <a:cs typeface="+mn-lt"/>
            </a:endParaRPr>
          </a:p>
          <a:p>
            <a:pPr algn="ctr"/>
            <a:endParaRPr lang="en-GB" sz="1400" b="1">
              <a:ea typeface="+mn-lt"/>
              <a:cs typeface="+mn-lt"/>
            </a:endParaRPr>
          </a:p>
          <a:p>
            <a:pPr algn="ctr"/>
            <a:r>
              <a:rPr lang="en-GB" sz="1400" b="1">
                <a:ea typeface="+mn-lt"/>
                <a:cs typeface="+mn-lt"/>
              </a:rPr>
              <a:t>- Dr Tristian </a:t>
            </a:r>
            <a:r>
              <a:rPr lang="en-GB" sz="1400" b="1" err="1">
                <a:ea typeface="+mn-lt"/>
                <a:cs typeface="+mn-lt"/>
              </a:rPr>
              <a:t>Stobie</a:t>
            </a:r>
            <a:endParaRPr lang="en-GB" sz="1400" b="1">
              <a:ea typeface="+mn-lt"/>
              <a:cs typeface="+mn-lt"/>
            </a:endParaRPr>
          </a:p>
        </p:txBody>
      </p:sp>
      <p:sp>
        <p:nvSpPr>
          <p:cNvPr id="6" name="TextBox 5">
            <a:extLst>
              <a:ext uri="{FF2B5EF4-FFF2-40B4-BE49-F238E27FC236}">
                <a16:creationId xmlns:a16="http://schemas.microsoft.com/office/drawing/2014/main" id="{E05A9579-BFBF-8DE4-F106-BD3DDA588E3F}"/>
              </a:ext>
            </a:extLst>
          </p:cNvPr>
          <p:cNvSpPr txBox="1"/>
          <p:nvPr/>
        </p:nvSpPr>
        <p:spPr>
          <a:xfrm>
            <a:off x="1431634" y="3224080"/>
            <a:ext cx="49351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a:rPr>
              <a:t>Quality Assurance activities </a:t>
            </a:r>
          </a:p>
        </p:txBody>
      </p:sp>
      <p:sp>
        <p:nvSpPr>
          <p:cNvPr id="7" name="Rectangle 6">
            <a:extLst>
              <a:ext uri="{FF2B5EF4-FFF2-40B4-BE49-F238E27FC236}">
                <a16:creationId xmlns:a16="http://schemas.microsoft.com/office/drawing/2014/main" id="{99C48E5F-D098-CE9C-383F-3D7527E69F52}"/>
              </a:ext>
            </a:extLst>
          </p:cNvPr>
          <p:cNvSpPr/>
          <p:nvPr/>
        </p:nvSpPr>
        <p:spPr>
          <a:xfrm>
            <a:off x="0" y="4549676"/>
            <a:ext cx="7587385" cy="1262841"/>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1" name="TextBox 38">
            <a:extLst>
              <a:ext uri="{FF2B5EF4-FFF2-40B4-BE49-F238E27FC236}">
                <a16:creationId xmlns:a16="http://schemas.microsoft.com/office/drawing/2014/main" id="{38C4C940-7F7C-3278-4F9D-3B699490FD4B}"/>
              </a:ext>
            </a:extLst>
          </p:cNvPr>
          <p:cNvSpPr txBox="1"/>
          <p:nvPr/>
        </p:nvSpPr>
        <p:spPr>
          <a:xfrm>
            <a:off x="459156" y="4654203"/>
            <a:ext cx="6712085" cy="1015663"/>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i="1">
                <a:ea typeface="+mn-lt"/>
                <a:cs typeface="+mn-lt"/>
              </a:rPr>
              <a:t>“True intuitive expertise is learned from prolonged experience with good feedback.”  </a:t>
            </a:r>
            <a:endParaRPr lang="en-GB" sz="1400" b="1">
              <a:ea typeface="+mn-lt"/>
              <a:cs typeface="+mn-lt"/>
            </a:endParaRPr>
          </a:p>
          <a:p>
            <a:pPr algn="ctr"/>
            <a:endParaRPr lang="en-GB" sz="1400" b="1">
              <a:ea typeface="+mn-lt"/>
              <a:cs typeface="+mn-lt"/>
            </a:endParaRPr>
          </a:p>
          <a:p>
            <a:pPr algn="ctr"/>
            <a:r>
              <a:rPr lang="en-GB" sz="1400" b="1">
                <a:ea typeface="+mn-lt"/>
                <a:cs typeface="+mn-lt"/>
              </a:rPr>
              <a:t>- Daniel Kahneman</a:t>
            </a:r>
          </a:p>
        </p:txBody>
      </p:sp>
      <p:sp>
        <p:nvSpPr>
          <p:cNvPr id="13" name="Rectangle: Rounded Corners 12">
            <a:extLst>
              <a:ext uri="{FF2B5EF4-FFF2-40B4-BE49-F238E27FC236}">
                <a16:creationId xmlns:a16="http://schemas.microsoft.com/office/drawing/2014/main" id="{889E95D0-28C4-8CCF-484B-0C4DCF8A2B56}"/>
              </a:ext>
            </a:extLst>
          </p:cNvPr>
          <p:cNvSpPr/>
          <p:nvPr/>
        </p:nvSpPr>
        <p:spPr>
          <a:xfrm>
            <a:off x="529946" y="7417110"/>
            <a:ext cx="6668915" cy="524731"/>
          </a:xfrm>
          <a:prstGeom prst="roundRect">
            <a:avLst/>
          </a:prstGeom>
          <a:solidFill>
            <a:srgbClr val="15243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200">
                <a:solidFill>
                  <a:schemeClr val="tx1"/>
                </a:solidFill>
                <a:latin typeface="Calibri"/>
                <a:ea typeface="Calibri"/>
                <a:cs typeface="Calibri"/>
              </a:rPr>
              <a:t>Calendared quality assurance opportunities; two each term. Once per term it will include five key activities, one to four visited a second time each term.  </a:t>
            </a:r>
          </a:p>
        </p:txBody>
      </p:sp>
      <p:sp>
        <p:nvSpPr>
          <p:cNvPr id="8" name="Slide Number Placeholder 6">
            <a:extLst>
              <a:ext uri="{FF2B5EF4-FFF2-40B4-BE49-F238E27FC236}">
                <a16:creationId xmlns:a16="http://schemas.microsoft.com/office/drawing/2014/main" id="{E10C4AD1-CA96-EE49-4864-CF32F721A994}"/>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tx1"/>
                </a:solidFill>
              </a:rPr>
              <a:pPr algn="ctr"/>
              <a:t>21</a:t>
            </a:fld>
            <a:endParaRPr lang="en-GB" sz="1200" b="1">
              <a:solidFill>
                <a:schemeClr val="tx1"/>
              </a:solidFill>
            </a:endParaRPr>
          </a:p>
        </p:txBody>
      </p:sp>
      <p:sp>
        <p:nvSpPr>
          <p:cNvPr id="21" name="TextBox 20">
            <a:extLst>
              <a:ext uri="{FF2B5EF4-FFF2-40B4-BE49-F238E27FC236}">
                <a16:creationId xmlns:a16="http://schemas.microsoft.com/office/drawing/2014/main" id="{021CB601-032B-2288-13D4-7F4A1731F257}"/>
              </a:ext>
            </a:extLst>
          </p:cNvPr>
          <p:cNvSpPr txBox="1"/>
          <p:nvPr/>
        </p:nvSpPr>
        <p:spPr>
          <a:xfrm>
            <a:off x="2975251" y="10243574"/>
            <a:ext cx="3794760" cy="369332"/>
          </a:xfrm>
          <a:prstGeom prst="rect">
            <a:avLst/>
          </a:prstGeom>
          <a:noFill/>
        </p:spPr>
        <p:txBody>
          <a:bodyPr wrap="square">
            <a:spAutoFit/>
          </a:bodyPr>
          <a:lstStyle/>
          <a:p>
            <a:r>
              <a:rPr lang="en-GB" sz="18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dirty="0"/>
          </a:p>
        </p:txBody>
      </p:sp>
      <p:pic>
        <p:nvPicPr>
          <p:cNvPr id="22" name="Picture 21" descr="A logo of a cross and a ribbon&#10;&#10;Description automatically generated">
            <a:extLst>
              <a:ext uri="{FF2B5EF4-FFF2-40B4-BE49-F238E27FC236}">
                <a16:creationId xmlns:a16="http://schemas.microsoft.com/office/drawing/2014/main" id="{14434FE1-D99A-1B93-01CA-7BDB94A86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23" name="Picture 22" descr="A logo of a cross and a ribbon&#10;&#10;Description automatically generated">
            <a:extLst>
              <a:ext uri="{FF2B5EF4-FFF2-40B4-BE49-F238E27FC236}">
                <a16:creationId xmlns:a16="http://schemas.microsoft.com/office/drawing/2014/main" id="{38447B35-0CFA-69B7-6646-023C22535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1827061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1045D1-8002-83C6-5152-524B249EEAEC}"/>
              </a:ext>
            </a:extLst>
          </p:cNvPr>
          <p:cNvSpPr txBox="1"/>
          <p:nvPr/>
        </p:nvSpPr>
        <p:spPr>
          <a:xfrm>
            <a:off x="208319" y="1179965"/>
            <a:ext cx="7121529"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200" b="0" i="0" dirty="0">
                <a:ea typeface="Calibri"/>
                <a:cs typeface="Calibri"/>
              </a:rPr>
              <a:t>Reading is one of the most vital life skills we cultivate at St. Mary's Primary School. It enables us to access, understand, and apply information. Through reading, both spoken and silent, we develop our communication, writing, and presentation skills. It also expands our imagination and creative thinking.</a:t>
            </a:r>
          </a:p>
          <a:p>
            <a:pPr algn="just"/>
            <a:r>
              <a:rPr lang="en-GB" sz="1200" b="0" i="0" dirty="0">
                <a:ea typeface="Calibri"/>
                <a:cs typeface="Calibri"/>
              </a:rPr>
              <a:t>Reading teaches us how to listen and be empathetic, improving our overall well-being. Teaching children to read is fundamental to their educational achievement. We are committed to ensuring that disadvantaged pupils have the same sense of entitlement and opportunity to read for both academic purposes and pleasure, just like their peers.</a:t>
            </a:r>
          </a:p>
          <a:p>
            <a:pPr algn="just"/>
            <a:endParaRPr lang="en-GB" sz="1200" b="0" i="0" dirty="0">
              <a:ea typeface="Calibri"/>
              <a:cs typeface="Calibri"/>
            </a:endParaRPr>
          </a:p>
          <a:p>
            <a:pPr algn="just"/>
            <a:r>
              <a:rPr lang="en-GB" sz="1200" b="0" i="0" dirty="0">
                <a:ea typeface="Calibri"/>
                <a:cs typeface="Calibri"/>
              </a:rPr>
              <a:t>At St. Mary's, we recognize the profound impact reading has on a child's development and future success, and we strive to foster a love of reading in all our pupils.</a:t>
            </a:r>
            <a:endParaRPr lang="en-GB" sz="1200" dirty="0">
              <a:ea typeface="+mn-lt"/>
              <a:cs typeface="+mn-lt"/>
            </a:endParaRPr>
          </a:p>
        </p:txBody>
      </p:sp>
      <p:sp>
        <p:nvSpPr>
          <p:cNvPr id="6" name="Rectangle 5">
            <a:extLst>
              <a:ext uri="{FF2B5EF4-FFF2-40B4-BE49-F238E27FC236}">
                <a16:creationId xmlns:a16="http://schemas.microsoft.com/office/drawing/2014/main" id="{304F4978-0D63-A778-EE25-687780B3ABD4}"/>
              </a:ext>
            </a:extLst>
          </p:cNvPr>
          <p:cNvSpPr/>
          <p:nvPr/>
        </p:nvSpPr>
        <p:spPr>
          <a:xfrm>
            <a:off x="1620344" y="419097"/>
            <a:ext cx="4300400" cy="742951"/>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a:extLst>
              <a:ext uri="{FF2B5EF4-FFF2-40B4-BE49-F238E27FC236}">
                <a16:creationId xmlns:a16="http://schemas.microsoft.com/office/drawing/2014/main" id="{4B44E80E-A68C-63C9-3D6A-C5AA59B038C4}"/>
              </a:ext>
            </a:extLst>
          </p:cNvPr>
          <p:cNvSpPr txBox="1"/>
          <p:nvPr/>
        </p:nvSpPr>
        <p:spPr>
          <a:xfrm>
            <a:off x="1653695" y="461216"/>
            <a:ext cx="4246905" cy="646331"/>
          </a:xfrm>
          <a:prstGeom prst="rect">
            <a:avLst/>
          </a:prstGeom>
          <a:noFill/>
        </p:spPr>
        <p:txBody>
          <a:bodyPr wrap="square" lIns="91440" tIns="45720" rIns="91440" bIns="45720" rtlCol="0" anchor="t">
            <a:spAutoFit/>
          </a:bodyPr>
          <a:lstStyle/>
          <a:p>
            <a:pPr algn="ctr"/>
            <a:r>
              <a:rPr lang="en-GB" b="1">
                <a:latin typeface="Open Sans"/>
                <a:ea typeface="Open Sans"/>
                <a:cs typeface="Open Sans"/>
              </a:rPr>
              <a:t>READING, WRITING &amp; COMMUNICATION SUMMARY </a:t>
            </a:r>
            <a:endParaRPr lang="en-GB" b="1">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D741F3EB-196A-5C79-9B71-0216D0171250}"/>
              </a:ext>
            </a:extLst>
          </p:cNvPr>
          <p:cNvSpPr/>
          <p:nvPr/>
        </p:nvSpPr>
        <p:spPr>
          <a:xfrm>
            <a:off x="0" y="2736580"/>
            <a:ext cx="7587385" cy="882823"/>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10" name="TextBox 38">
            <a:extLst>
              <a:ext uri="{FF2B5EF4-FFF2-40B4-BE49-F238E27FC236}">
                <a16:creationId xmlns:a16="http://schemas.microsoft.com/office/drawing/2014/main" id="{0CD1737C-C1CF-F2B6-D43F-06AC4E88501E}"/>
              </a:ext>
            </a:extLst>
          </p:cNvPr>
          <p:cNvSpPr txBox="1"/>
          <p:nvPr/>
        </p:nvSpPr>
        <p:spPr>
          <a:xfrm>
            <a:off x="445298" y="2799188"/>
            <a:ext cx="6712085" cy="76944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i="1" dirty="0">
                <a:ea typeface="+mn-lt"/>
                <a:cs typeface="+mn-lt"/>
              </a:rPr>
              <a:t>“I read a book one day and my whole life was changed.” </a:t>
            </a:r>
            <a:endParaRPr lang="en-GB" sz="1400" b="1" dirty="0">
              <a:ea typeface="+mn-lt"/>
              <a:cs typeface="+mn-lt"/>
            </a:endParaRPr>
          </a:p>
          <a:p>
            <a:pPr algn="ctr"/>
            <a:endParaRPr lang="en-GB" sz="1400" b="1" dirty="0">
              <a:ea typeface="+mn-lt"/>
              <a:cs typeface="+mn-lt"/>
            </a:endParaRPr>
          </a:p>
          <a:p>
            <a:pPr algn="ctr"/>
            <a:r>
              <a:rPr lang="en-GB" sz="1400" b="1" dirty="0">
                <a:ea typeface="+mn-lt"/>
                <a:cs typeface="+mn-lt"/>
              </a:rPr>
              <a:t>- Orhan </a:t>
            </a:r>
            <a:r>
              <a:rPr lang="en-GB" sz="1400" b="1" dirty="0" err="1">
                <a:ea typeface="+mn-lt"/>
                <a:cs typeface="+mn-lt"/>
              </a:rPr>
              <a:t>Pamck</a:t>
            </a:r>
            <a:endParaRPr lang="en-GB" sz="1400" b="1" dirty="0">
              <a:ea typeface="+mn-lt"/>
              <a:cs typeface="+mn-lt"/>
            </a:endParaRPr>
          </a:p>
        </p:txBody>
      </p:sp>
      <p:sp>
        <p:nvSpPr>
          <p:cNvPr id="11" name="Rectangle 10">
            <a:extLst>
              <a:ext uri="{FF2B5EF4-FFF2-40B4-BE49-F238E27FC236}">
                <a16:creationId xmlns:a16="http://schemas.microsoft.com/office/drawing/2014/main" id="{D774CA48-F865-0F2C-2E2F-AFC98C2ACECA}"/>
              </a:ext>
            </a:extLst>
          </p:cNvPr>
          <p:cNvSpPr/>
          <p:nvPr/>
        </p:nvSpPr>
        <p:spPr>
          <a:xfrm>
            <a:off x="-9525" y="8027297"/>
            <a:ext cx="7587385" cy="1458215"/>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600">
              <a:solidFill>
                <a:schemeClr val="tx1"/>
              </a:solidFill>
            </a:endParaRPr>
          </a:p>
        </p:txBody>
      </p:sp>
      <p:sp>
        <p:nvSpPr>
          <p:cNvPr id="12" name="TextBox 38">
            <a:extLst>
              <a:ext uri="{FF2B5EF4-FFF2-40B4-BE49-F238E27FC236}">
                <a16:creationId xmlns:a16="http://schemas.microsoft.com/office/drawing/2014/main" id="{F302768F-4C59-0397-9673-B87BA917F9EA}"/>
              </a:ext>
            </a:extLst>
          </p:cNvPr>
          <p:cNvSpPr txBox="1"/>
          <p:nvPr/>
        </p:nvSpPr>
        <p:spPr>
          <a:xfrm>
            <a:off x="449631" y="8131824"/>
            <a:ext cx="6712085" cy="110799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400" b="1" i="1">
                <a:ea typeface="+mn-lt"/>
                <a:cs typeface="+mn-lt"/>
              </a:rPr>
              <a:t>“Fluent reading supports comprehension because pupils’ cognitive resources are freed from focusing on word recognition and can be redirected towards comprehending the text.”</a:t>
            </a:r>
            <a:endParaRPr lang="en-GB" sz="1200" b="1">
              <a:ea typeface="+mn-lt"/>
              <a:cs typeface="+mn-lt"/>
            </a:endParaRPr>
          </a:p>
          <a:p>
            <a:pPr algn="ctr"/>
            <a:endParaRPr lang="en-GB" sz="1200" b="1">
              <a:ea typeface="+mn-lt"/>
              <a:cs typeface="+mn-lt"/>
            </a:endParaRPr>
          </a:p>
          <a:p>
            <a:pPr algn="ctr"/>
            <a:r>
              <a:rPr lang="en-GB" sz="1200" b="1">
                <a:ea typeface="+mn-lt"/>
                <a:cs typeface="+mn-lt"/>
              </a:rPr>
              <a:t>- EEF</a:t>
            </a:r>
          </a:p>
        </p:txBody>
      </p:sp>
      <p:sp>
        <p:nvSpPr>
          <p:cNvPr id="13" name="TextBox 12">
            <a:extLst>
              <a:ext uri="{FF2B5EF4-FFF2-40B4-BE49-F238E27FC236}">
                <a16:creationId xmlns:a16="http://schemas.microsoft.com/office/drawing/2014/main" id="{982E5C05-2F9A-CE4B-109C-AFFA43E0CBE7}"/>
              </a:ext>
            </a:extLst>
          </p:cNvPr>
          <p:cNvSpPr txBox="1"/>
          <p:nvPr/>
        </p:nvSpPr>
        <p:spPr>
          <a:xfrm>
            <a:off x="240577" y="3587696"/>
            <a:ext cx="7121529" cy="307777"/>
          </a:xfrm>
          <a:prstGeom prst="rect">
            <a:avLst/>
          </a:prstGeom>
          <a:noFill/>
        </p:spPr>
        <p:txBody>
          <a:bodyPr wrap="square" rtlCol="0">
            <a:spAutoFit/>
          </a:bodyPr>
          <a:lstStyle/>
          <a:p>
            <a:pPr algn="ctr" rtl="0"/>
            <a:r>
              <a:rPr lang="en-GB" sz="1400" b="1" i="0" dirty="0">
                <a:ea typeface="Calibri"/>
                <a:cs typeface="Calibri"/>
              </a:rPr>
              <a:t>We will develop academic excellence in </a:t>
            </a:r>
            <a:r>
              <a:rPr lang="en-GB" sz="1400" b="1" dirty="0">
                <a:ea typeface="Calibri"/>
                <a:cs typeface="Calibri"/>
              </a:rPr>
              <a:t>our</a:t>
            </a:r>
            <a:r>
              <a:rPr lang="en-GB" sz="1400" b="1" i="0" dirty="0">
                <a:ea typeface="Calibri"/>
                <a:cs typeface="Calibri"/>
              </a:rPr>
              <a:t> school through:</a:t>
            </a:r>
            <a:r>
              <a:rPr lang="en-GB" sz="1400" b="0" i="0" dirty="0">
                <a:ea typeface="Calibri"/>
                <a:cs typeface="Calibri"/>
              </a:rPr>
              <a:t> </a:t>
            </a:r>
          </a:p>
        </p:txBody>
      </p:sp>
      <p:sp>
        <p:nvSpPr>
          <p:cNvPr id="14" name="TextBox 13">
            <a:extLst>
              <a:ext uri="{FF2B5EF4-FFF2-40B4-BE49-F238E27FC236}">
                <a16:creationId xmlns:a16="http://schemas.microsoft.com/office/drawing/2014/main" id="{FEAFC512-415A-BA2A-D7D8-B0FE065330F1}"/>
              </a:ext>
            </a:extLst>
          </p:cNvPr>
          <p:cNvSpPr txBox="1"/>
          <p:nvPr/>
        </p:nvSpPr>
        <p:spPr>
          <a:xfrm>
            <a:off x="219071" y="9527529"/>
            <a:ext cx="7121529" cy="646331"/>
          </a:xfrm>
          <a:prstGeom prst="rect">
            <a:avLst/>
          </a:prstGeom>
          <a:noFill/>
        </p:spPr>
        <p:txBody>
          <a:bodyPr wrap="square" rtlCol="0">
            <a:spAutoFit/>
          </a:bodyPr>
          <a:lstStyle/>
          <a:p>
            <a:pPr algn="just"/>
            <a:r>
              <a:rPr lang="en-GB" sz="1200" b="0" i="0" dirty="0">
                <a:ea typeface="Calibri"/>
                <a:cs typeface="Calibri"/>
              </a:rPr>
              <a:t>Reading and writing are combined. Reading helps pupils gain knowledge, developing comprehension and fluency which leads to better writing. Writing opportunities are provided in all subjects to deepen pupils’ understanding</a:t>
            </a:r>
            <a:r>
              <a:rPr lang="en-GB" sz="1200" dirty="0">
                <a:ea typeface="Calibri"/>
                <a:cs typeface="Calibri"/>
              </a:rPr>
              <a:t>. </a:t>
            </a:r>
          </a:p>
        </p:txBody>
      </p:sp>
      <p:sp>
        <p:nvSpPr>
          <p:cNvPr id="17" name="Rectangle: Rounded Corners 16">
            <a:extLst>
              <a:ext uri="{FF2B5EF4-FFF2-40B4-BE49-F238E27FC236}">
                <a16:creationId xmlns:a16="http://schemas.microsoft.com/office/drawing/2014/main" id="{32E4C4D7-BBF8-C764-7305-E084DD425C8B}"/>
              </a:ext>
            </a:extLst>
          </p:cNvPr>
          <p:cNvSpPr/>
          <p:nvPr/>
        </p:nvSpPr>
        <p:spPr>
          <a:xfrm>
            <a:off x="240578" y="3949266"/>
            <a:ext cx="7100024" cy="324996"/>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8" name="TextBox 17">
            <a:extLst>
              <a:ext uri="{FF2B5EF4-FFF2-40B4-BE49-F238E27FC236}">
                <a16:creationId xmlns:a16="http://schemas.microsoft.com/office/drawing/2014/main" id="{F57211AC-C71C-871F-C379-54C83B28BF01}"/>
              </a:ext>
            </a:extLst>
          </p:cNvPr>
          <p:cNvSpPr txBox="1"/>
          <p:nvPr/>
        </p:nvSpPr>
        <p:spPr>
          <a:xfrm>
            <a:off x="240577" y="3968688"/>
            <a:ext cx="6824651" cy="246221"/>
          </a:xfrm>
          <a:prstGeom prst="rect">
            <a:avLst/>
          </a:prstGeom>
          <a:noFill/>
        </p:spPr>
        <p:txBody>
          <a:bodyPr wrap="square" rtlCol="0">
            <a:spAutoFit/>
          </a:bodyPr>
          <a:lstStyle/>
          <a:p>
            <a:r>
              <a:rPr lang="en-GB" sz="1000" dirty="0"/>
              <a:t>A love of reading for pleasure, with a rigorous approach to develop confidence and enjoyment of literacy.</a:t>
            </a:r>
          </a:p>
        </p:txBody>
      </p:sp>
      <p:sp>
        <p:nvSpPr>
          <p:cNvPr id="19" name="Rectangle: Rounded Corners 18">
            <a:extLst>
              <a:ext uri="{FF2B5EF4-FFF2-40B4-BE49-F238E27FC236}">
                <a16:creationId xmlns:a16="http://schemas.microsoft.com/office/drawing/2014/main" id="{73105F30-3410-54D8-BC6C-768AD836C145}"/>
              </a:ext>
            </a:extLst>
          </p:cNvPr>
          <p:cNvSpPr/>
          <p:nvPr/>
        </p:nvSpPr>
        <p:spPr>
          <a:xfrm>
            <a:off x="240577" y="4406466"/>
            <a:ext cx="7100023" cy="324996"/>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0" name="TextBox 19">
            <a:extLst>
              <a:ext uri="{FF2B5EF4-FFF2-40B4-BE49-F238E27FC236}">
                <a16:creationId xmlns:a16="http://schemas.microsoft.com/office/drawing/2014/main" id="{3E3FA0C2-805B-7A94-7CFA-EBD165285C1E}"/>
              </a:ext>
            </a:extLst>
          </p:cNvPr>
          <p:cNvSpPr txBox="1"/>
          <p:nvPr/>
        </p:nvSpPr>
        <p:spPr>
          <a:xfrm>
            <a:off x="240578" y="4425888"/>
            <a:ext cx="5464898" cy="261610"/>
          </a:xfrm>
          <a:prstGeom prst="rect">
            <a:avLst/>
          </a:prstGeom>
          <a:noFill/>
        </p:spPr>
        <p:txBody>
          <a:bodyPr wrap="square" rtlCol="0">
            <a:spAutoFit/>
          </a:bodyPr>
          <a:lstStyle/>
          <a:p>
            <a:r>
              <a:rPr lang="en-GB" sz="1100"/>
              <a:t>A language-rich environment, in relation to the different tiers of vocabulary.</a:t>
            </a:r>
          </a:p>
        </p:txBody>
      </p:sp>
      <p:sp>
        <p:nvSpPr>
          <p:cNvPr id="21" name="Rectangle: Rounded Corners 20">
            <a:extLst>
              <a:ext uri="{FF2B5EF4-FFF2-40B4-BE49-F238E27FC236}">
                <a16:creationId xmlns:a16="http://schemas.microsoft.com/office/drawing/2014/main" id="{5C41E267-CB8B-0AF5-193D-46B62160AE0E}"/>
              </a:ext>
            </a:extLst>
          </p:cNvPr>
          <p:cNvSpPr/>
          <p:nvPr/>
        </p:nvSpPr>
        <p:spPr>
          <a:xfrm>
            <a:off x="3887700" y="7160877"/>
            <a:ext cx="3431396" cy="646330"/>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2" name="TextBox 21">
            <a:extLst>
              <a:ext uri="{FF2B5EF4-FFF2-40B4-BE49-F238E27FC236}">
                <a16:creationId xmlns:a16="http://schemas.microsoft.com/office/drawing/2014/main" id="{7AB2401C-3AB9-5E0A-F2E3-D8CF7DCCB414}"/>
              </a:ext>
            </a:extLst>
          </p:cNvPr>
          <p:cNvSpPr txBox="1"/>
          <p:nvPr/>
        </p:nvSpPr>
        <p:spPr>
          <a:xfrm>
            <a:off x="3887700" y="7180299"/>
            <a:ext cx="3360825" cy="600164"/>
          </a:xfrm>
          <a:prstGeom prst="rect">
            <a:avLst/>
          </a:prstGeom>
          <a:noFill/>
        </p:spPr>
        <p:txBody>
          <a:bodyPr wrap="square" rtlCol="0">
            <a:spAutoFit/>
          </a:bodyPr>
          <a:lstStyle/>
          <a:p>
            <a:r>
              <a:rPr lang="en-GB" sz="1100"/>
              <a:t>Reading materials closely matched to learners’ knowledge and skills, ensuring sequential development and stretch.</a:t>
            </a:r>
          </a:p>
        </p:txBody>
      </p:sp>
      <p:sp>
        <p:nvSpPr>
          <p:cNvPr id="23" name="Rectangle: Rounded Corners 22">
            <a:extLst>
              <a:ext uri="{FF2B5EF4-FFF2-40B4-BE49-F238E27FC236}">
                <a16:creationId xmlns:a16="http://schemas.microsoft.com/office/drawing/2014/main" id="{ACB2EA13-A311-D68D-C011-AA9D3A0F47F4}"/>
              </a:ext>
            </a:extLst>
          </p:cNvPr>
          <p:cNvSpPr/>
          <p:nvPr/>
        </p:nvSpPr>
        <p:spPr>
          <a:xfrm>
            <a:off x="219073" y="5320866"/>
            <a:ext cx="7100023" cy="324996"/>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4" name="TextBox 23">
            <a:extLst>
              <a:ext uri="{FF2B5EF4-FFF2-40B4-BE49-F238E27FC236}">
                <a16:creationId xmlns:a16="http://schemas.microsoft.com/office/drawing/2014/main" id="{43FD3560-7AAE-AE19-04A9-2865293D216D}"/>
              </a:ext>
            </a:extLst>
          </p:cNvPr>
          <p:cNvSpPr txBox="1"/>
          <p:nvPr/>
        </p:nvSpPr>
        <p:spPr>
          <a:xfrm>
            <a:off x="219073" y="5340288"/>
            <a:ext cx="6562727" cy="230832"/>
          </a:xfrm>
          <a:prstGeom prst="rect">
            <a:avLst/>
          </a:prstGeom>
          <a:noFill/>
        </p:spPr>
        <p:txBody>
          <a:bodyPr wrap="square" rtlCol="0">
            <a:spAutoFit/>
          </a:bodyPr>
          <a:lstStyle/>
          <a:p>
            <a:r>
              <a:rPr lang="en-GB" sz="900" dirty="0"/>
              <a:t>A highly targeted support programme for pupils who have gaps in reading, writing and communication.</a:t>
            </a:r>
          </a:p>
        </p:txBody>
      </p:sp>
      <p:sp>
        <p:nvSpPr>
          <p:cNvPr id="25" name="Rectangle: Rounded Corners 24">
            <a:extLst>
              <a:ext uri="{FF2B5EF4-FFF2-40B4-BE49-F238E27FC236}">
                <a16:creationId xmlns:a16="http://schemas.microsoft.com/office/drawing/2014/main" id="{B91F8EFA-E631-85E0-F747-51647F617802}"/>
              </a:ext>
            </a:extLst>
          </p:cNvPr>
          <p:cNvSpPr/>
          <p:nvPr/>
        </p:nvSpPr>
        <p:spPr>
          <a:xfrm>
            <a:off x="219072" y="4872819"/>
            <a:ext cx="7100024" cy="324996"/>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6" name="TextBox 25">
            <a:extLst>
              <a:ext uri="{FF2B5EF4-FFF2-40B4-BE49-F238E27FC236}">
                <a16:creationId xmlns:a16="http://schemas.microsoft.com/office/drawing/2014/main" id="{74CF348C-1E0B-9075-4E0C-E0AE6DF542CD}"/>
              </a:ext>
            </a:extLst>
          </p:cNvPr>
          <p:cNvSpPr txBox="1"/>
          <p:nvPr/>
        </p:nvSpPr>
        <p:spPr>
          <a:xfrm>
            <a:off x="219071" y="4892241"/>
            <a:ext cx="6824651" cy="261610"/>
          </a:xfrm>
          <a:prstGeom prst="rect">
            <a:avLst/>
          </a:prstGeom>
          <a:noFill/>
        </p:spPr>
        <p:txBody>
          <a:bodyPr wrap="square" rtlCol="0">
            <a:spAutoFit/>
          </a:bodyPr>
          <a:lstStyle/>
          <a:p>
            <a:r>
              <a:rPr lang="en-GB" sz="1100"/>
              <a:t>All staff to confidently model excellent habits in reading, writing and communication.</a:t>
            </a:r>
          </a:p>
        </p:txBody>
      </p:sp>
      <p:sp>
        <p:nvSpPr>
          <p:cNvPr id="27" name="Rectangle: Rounded Corners 26">
            <a:extLst>
              <a:ext uri="{FF2B5EF4-FFF2-40B4-BE49-F238E27FC236}">
                <a16:creationId xmlns:a16="http://schemas.microsoft.com/office/drawing/2014/main" id="{8CE1C61C-BACE-2CA7-D437-66AC0E5E9BD5}"/>
              </a:ext>
            </a:extLst>
          </p:cNvPr>
          <p:cNvSpPr/>
          <p:nvPr/>
        </p:nvSpPr>
        <p:spPr>
          <a:xfrm>
            <a:off x="219073" y="6216960"/>
            <a:ext cx="7100023" cy="324996"/>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8" name="TextBox 27">
            <a:extLst>
              <a:ext uri="{FF2B5EF4-FFF2-40B4-BE49-F238E27FC236}">
                <a16:creationId xmlns:a16="http://schemas.microsoft.com/office/drawing/2014/main" id="{DE68D583-B81D-3B98-649B-CC4AD66EE5FC}"/>
              </a:ext>
            </a:extLst>
          </p:cNvPr>
          <p:cNvSpPr txBox="1"/>
          <p:nvPr/>
        </p:nvSpPr>
        <p:spPr>
          <a:xfrm>
            <a:off x="219073" y="6236382"/>
            <a:ext cx="6562727" cy="253916"/>
          </a:xfrm>
          <a:prstGeom prst="rect">
            <a:avLst/>
          </a:prstGeom>
          <a:noFill/>
        </p:spPr>
        <p:txBody>
          <a:bodyPr wrap="square" rtlCol="0">
            <a:spAutoFit/>
          </a:bodyPr>
          <a:lstStyle/>
          <a:p>
            <a:r>
              <a:rPr lang="en-GB" sz="1050" dirty="0"/>
              <a:t>Regular opportunities to develop writing across the sequenced curriculum, linked to quality books.</a:t>
            </a:r>
          </a:p>
        </p:txBody>
      </p:sp>
      <p:sp>
        <p:nvSpPr>
          <p:cNvPr id="29" name="Rectangle: Rounded Corners 28">
            <a:extLst>
              <a:ext uri="{FF2B5EF4-FFF2-40B4-BE49-F238E27FC236}">
                <a16:creationId xmlns:a16="http://schemas.microsoft.com/office/drawing/2014/main" id="{A3D71E24-8B77-EAAC-B365-4A11F5A2A576}"/>
              </a:ext>
            </a:extLst>
          </p:cNvPr>
          <p:cNvSpPr/>
          <p:nvPr/>
        </p:nvSpPr>
        <p:spPr>
          <a:xfrm>
            <a:off x="219072" y="5768913"/>
            <a:ext cx="7100024" cy="324996"/>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0" name="TextBox 29">
            <a:extLst>
              <a:ext uri="{FF2B5EF4-FFF2-40B4-BE49-F238E27FC236}">
                <a16:creationId xmlns:a16="http://schemas.microsoft.com/office/drawing/2014/main" id="{4E3F0307-6E21-41FF-9C42-B63D92456D71}"/>
              </a:ext>
            </a:extLst>
          </p:cNvPr>
          <p:cNvSpPr txBox="1"/>
          <p:nvPr/>
        </p:nvSpPr>
        <p:spPr>
          <a:xfrm>
            <a:off x="219071" y="5788335"/>
            <a:ext cx="6824651" cy="261610"/>
          </a:xfrm>
          <a:prstGeom prst="rect">
            <a:avLst/>
          </a:prstGeom>
          <a:noFill/>
        </p:spPr>
        <p:txBody>
          <a:bodyPr wrap="square" rtlCol="0">
            <a:spAutoFit/>
          </a:bodyPr>
          <a:lstStyle/>
          <a:p>
            <a:r>
              <a:rPr lang="en-GB" sz="1100" dirty="0"/>
              <a:t>Access to high quality stimulating and challenging reading materials for pupils.</a:t>
            </a:r>
          </a:p>
        </p:txBody>
      </p:sp>
      <p:sp>
        <p:nvSpPr>
          <p:cNvPr id="31" name="Rectangle: Rounded Corners 30">
            <a:extLst>
              <a:ext uri="{FF2B5EF4-FFF2-40B4-BE49-F238E27FC236}">
                <a16:creationId xmlns:a16="http://schemas.microsoft.com/office/drawing/2014/main" id="{35EE3B02-9DF5-9B4B-AE58-46052AD59BAA}"/>
              </a:ext>
            </a:extLst>
          </p:cNvPr>
          <p:cNvSpPr/>
          <p:nvPr/>
        </p:nvSpPr>
        <p:spPr>
          <a:xfrm>
            <a:off x="219072" y="6685435"/>
            <a:ext cx="7100024" cy="324996"/>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2" name="TextBox 31">
            <a:extLst>
              <a:ext uri="{FF2B5EF4-FFF2-40B4-BE49-F238E27FC236}">
                <a16:creationId xmlns:a16="http://schemas.microsoft.com/office/drawing/2014/main" id="{5B8C06D8-C2C0-9C0D-280C-5CF77AD9EF04}"/>
              </a:ext>
            </a:extLst>
          </p:cNvPr>
          <p:cNvSpPr txBox="1"/>
          <p:nvPr/>
        </p:nvSpPr>
        <p:spPr>
          <a:xfrm>
            <a:off x="219071" y="6704857"/>
            <a:ext cx="6824651" cy="261610"/>
          </a:xfrm>
          <a:prstGeom prst="rect">
            <a:avLst/>
          </a:prstGeom>
          <a:noFill/>
        </p:spPr>
        <p:txBody>
          <a:bodyPr wrap="square" rtlCol="0">
            <a:spAutoFit/>
          </a:bodyPr>
          <a:lstStyle/>
          <a:p>
            <a:r>
              <a:rPr lang="en-GB" sz="1100"/>
              <a:t>Seamless transition between key phases. </a:t>
            </a:r>
          </a:p>
        </p:txBody>
      </p:sp>
      <p:sp>
        <p:nvSpPr>
          <p:cNvPr id="33" name="Rectangle: Rounded Corners 32">
            <a:extLst>
              <a:ext uri="{FF2B5EF4-FFF2-40B4-BE49-F238E27FC236}">
                <a16:creationId xmlns:a16="http://schemas.microsoft.com/office/drawing/2014/main" id="{82C9685A-3B0E-0FA8-A205-D0C1A323C734}"/>
              </a:ext>
            </a:extLst>
          </p:cNvPr>
          <p:cNvSpPr/>
          <p:nvPr/>
        </p:nvSpPr>
        <p:spPr>
          <a:xfrm>
            <a:off x="219074" y="7150979"/>
            <a:ext cx="3452902" cy="665753"/>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34" name="TextBox 33">
            <a:extLst>
              <a:ext uri="{FF2B5EF4-FFF2-40B4-BE49-F238E27FC236}">
                <a16:creationId xmlns:a16="http://schemas.microsoft.com/office/drawing/2014/main" id="{7B91254C-4FED-309E-7BFD-C15380EE1781}"/>
              </a:ext>
            </a:extLst>
          </p:cNvPr>
          <p:cNvSpPr txBox="1"/>
          <p:nvPr/>
        </p:nvSpPr>
        <p:spPr>
          <a:xfrm>
            <a:off x="219073" y="7170402"/>
            <a:ext cx="3357997" cy="600164"/>
          </a:xfrm>
          <a:prstGeom prst="rect">
            <a:avLst/>
          </a:prstGeom>
          <a:noFill/>
        </p:spPr>
        <p:txBody>
          <a:bodyPr wrap="square" rtlCol="0">
            <a:spAutoFit/>
          </a:bodyPr>
          <a:lstStyle/>
          <a:p>
            <a:r>
              <a:rPr lang="en-GB" sz="1100"/>
              <a:t>Pupils encouraged to reason, discuss, debate and present with increasing skill using varied and precise vocabulary.  </a:t>
            </a:r>
          </a:p>
        </p:txBody>
      </p:sp>
      <p:sp>
        <p:nvSpPr>
          <p:cNvPr id="35" name="Slide Number Placeholder 6">
            <a:extLst>
              <a:ext uri="{FF2B5EF4-FFF2-40B4-BE49-F238E27FC236}">
                <a16:creationId xmlns:a16="http://schemas.microsoft.com/office/drawing/2014/main" id="{81048B64-68F3-4663-1464-DF78C67990DB}"/>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tx1"/>
                </a:solidFill>
              </a:rPr>
              <a:pPr algn="ctr"/>
              <a:t>22</a:t>
            </a:fld>
            <a:endParaRPr lang="en-GB" sz="1200" b="1">
              <a:solidFill>
                <a:schemeClr val="tx1"/>
              </a:solidFill>
            </a:endParaRPr>
          </a:p>
        </p:txBody>
      </p:sp>
      <p:sp>
        <p:nvSpPr>
          <p:cNvPr id="7" name="TextBox 6">
            <a:extLst>
              <a:ext uri="{FF2B5EF4-FFF2-40B4-BE49-F238E27FC236}">
                <a16:creationId xmlns:a16="http://schemas.microsoft.com/office/drawing/2014/main" id="{880DFD86-90B7-4124-F190-713B05292CA2}"/>
              </a:ext>
            </a:extLst>
          </p:cNvPr>
          <p:cNvSpPr txBox="1"/>
          <p:nvPr/>
        </p:nvSpPr>
        <p:spPr>
          <a:xfrm>
            <a:off x="2973027" y="10255596"/>
            <a:ext cx="3802380" cy="369332"/>
          </a:xfrm>
          <a:prstGeom prst="rect">
            <a:avLst/>
          </a:prstGeom>
          <a:noFill/>
        </p:spPr>
        <p:txBody>
          <a:bodyPr wrap="square">
            <a:spAutoFit/>
          </a:bodyPr>
          <a:lstStyle/>
          <a:p>
            <a:r>
              <a:rPr lang="en-GB" sz="18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dirty="0"/>
          </a:p>
        </p:txBody>
      </p:sp>
      <p:pic>
        <p:nvPicPr>
          <p:cNvPr id="15" name="Picture 14" descr="A logo of a cross and a ribbon&#10;&#10;Description automatically generated">
            <a:extLst>
              <a:ext uri="{FF2B5EF4-FFF2-40B4-BE49-F238E27FC236}">
                <a16:creationId xmlns:a16="http://schemas.microsoft.com/office/drawing/2014/main" id="{E57839BC-00FA-5810-FC4E-4258DAE9B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16" name="Picture 15" descr="A logo of a cross and a ribbon&#10;&#10;Description automatically generated">
            <a:extLst>
              <a:ext uri="{FF2B5EF4-FFF2-40B4-BE49-F238E27FC236}">
                <a16:creationId xmlns:a16="http://schemas.microsoft.com/office/drawing/2014/main" id="{3F5292F4-F95B-0717-9510-5008DF106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3425344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C39BB-8840-E889-8D1C-75BF680CD4F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85E3FC5-BF2B-B665-5509-12D4EAD39570}"/>
              </a:ext>
            </a:extLst>
          </p:cNvPr>
          <p:cNvSpPr txBox="1"/>
          <p:nvPr/>
        </p:nvSpPr>
        <p:spPr>
          <a:xfrm>
            <a:off x="219073" y="3944641"/>
            <a:ext cx="7121529" cy="1954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100" b="1" dirty="0">
                <a:ea typeface="+mn-lt"/>
                <a:cs typeface="+mn-lt"/>
              </a:rPr>
              <a:t>Teachers strive daily to secure pupils’ understanding of language comprehension and word recognition by:</a:t>
            </a:r>
            <a:endParaRPr lang="en-US" sz="1100" dirty="0">
              <a:ea typeface="+mn-lt"/>
              <a:cs typeface="+mn-lt"/>
            </a:endParaRPr>
          </a:p>
          <a:p>
            <a:pPr marL="285750" indent="-285750" algn="just">
              <a:buFont typeface="Arial,Sans-Serif"/>
              <a:buChar char="•"/>
            </a:pPr>
            <a:r>
              <a:rPr lang="en-GB" sz="1100" dirty="0">
                <a:ea typeface="+mn-lt"/>
                <a:cs typeface="Arial"/>
              </a:rPr>
              <a:t>Adhering to our reading pledge</a:t>
            </a:r>
          </a:p>
          <a:p>
            <a:pPr marL="285750" indent="-285750" algn="just">
              <a:buFont typeface="Arial,Sans-Serif"/>
              <a:buChar char="•"/>
            </a:pPr>
            <a:r>
              <a:rPr lang="en-GB" sz="1100" dirty="0">
                <a:ea typeface="+mn-lt"/>
                <a:cs typeface="Arial"/>
              </a:rPr>
              <a:t>Having a highly considered reading spine which aligns to the curriculum </a:t>
            </a:r>
            <a:endParaRPr lang="en-US" sz="1100" dirty="0">
              <a:ea typeface="+mn-lt"/>
              <a:cs typeface="Arial"/>
            </a:endParaRPr>
          </a:p>
          <a:p>
            <a:pPr marL="285750" indent="-285750" algn="just">
              <a:buFont typeface="Arial,Sans-Serif"/>
              <a:buChar char="•"/>
            </a:pPr>
            <a:r>
              <a:rPr lang="en-GB" sz="1100" dirty="0">
                <a:ea typeface="+mn-lt"/>
                <a:cs typeface="Arial"/>
              </a:rPr>
              <a:t>Frequent (Tier 2) and complex (Tier 3) vocabulary is prioritised across the taught curriculum </a:t>
            </a:r>
            <a:endParaRPr lang="en-US" sz="1100" dirty="0">
              <a:ea typeface="+mn-lt"/>
              <a:cs typeface="Arial"/>
            </a:endParaRPr>
          </a:p>
          <a:p>
            <a:pPr marL="285750" indent="-285750" algn="just">
              <a:buFont typeface="Arial,Sans-Serif"/>
              <a:buChar char="•"/>
            </a:pPr>
            <a:r>
              <a:rPr lang="en-GB" sz="1100" dirty="0">
                <a:ea typeface="+mn-lt"/>
                <a:cs typeface="Arial"/>
              </a:rPr>
              <a:t>Pupils are given opportunities to apply this vocabulary in writing, in all subjects.</a:t>
            </a:r>
            <a:endParaRPr lang="en-US" sz="1100" dirty="0">
              <a:ea typeface="+mn-lt"/>
              <a:cs typeface="Arial"/>
            </a:endParaRPr>
          </a:p>
          <a:p>
            <a:pPr marL="285750" indent="-285750" algn="just">
              <a:buFont typeface="Arial,Sans-Serif"/>
              <a:buChar char="•"/>
            </a:pPr>
            <a:r>
              <a:rPr lang="en-GB" sz="1100" dirty="0">
                <a:ea typeface="+mn-lt"/>
                <a:cs typeface="Arial"/>
              </a:rPr>
              <a:t>Explicit and systematic teaching of phonics through a DfE validated programme (Sounds Write)</a:t>
            </a:r>
          </a:p>
          <a:p>
            <a:pPr marL="285750" indent="-285750" algn="just">
              <a:buFont typeface="Arial,Sans-Serif"/>
              <a:buChar char="•"/>
            </a:pPr>
            <a:r>
              <a:rPr lang="en-GB" sz="1100" dirty="0">
                <a:ea typeface="+mn-lt"/>
                <a:cs typeface="Arial"/>
              </a:rPr>
              <a:t>Daily phonics sessions (EYFS/KS1), pupils who require phonics intervention to enable them to keep up.</a:t>
            </a:r>
            <a:endParaRPr lang="en-US" sz="1100" dirty="0">
              <a:ea typeface="+mn-lt"/>
              <a:cs typeface="Arial"/>
            </a:endParaRPr>
          </a:p>
          <a:p>
            <a:pPr marL="285750" indent="-285750" algn="just">
              <a:buFont typeface="Arial,Sans-Serif"/>
              <a:buChar char="•"/>
            </a:pPr>
            <a:r>
              <a:rPr lang="en-GB" sz="1100" dirty="0">
                <a:ea typeface="+mn-lt"/>
                <a:cs typeface="Arial"/>
              </a:rPr>
              <a:t>Spelling, grammar and punctuation are taught explicitly to improve reading, writing and oracy.</a:t>
            </a:r>
            <a:endParaRPr lang="en-US" sz="1100" dirty="0">
              <a:ea typeface="+mn-lt"/>
              <a:cs typeface="Arial"/>
            </a:endParaRPr>
          </a:p>
          <a:p>
            <a:pPr marL="285750" indent="-285750" algn="just">
              <a:buFont typeface="Arial,Sans-Serif"/>
              <a:buChar char="•"/>
            </a:pPr>
            <a:r>
              <a:rPr lang="en-GB" sz="1100" dirty="0">
                <a:ea typeface="+mn-lt"/>
                <a:cs typeface="Arial"/>
              </a:rPr>
              <a:t>Parents are encouraged to help their children become confident, fluent readers and writers.</a:t>
            </a:r>
            <a:endParaRPr lang="en-US" sz="1100" dirty="0">
              <a:ea typeface="+mn-lt"/>
              <a:cs typeface="Arial"/>
            </a:endParaRPr>
          </a:p>
        </p:txBody>
      </p:sp>
      <p:sp>
        <p:nvSpPr>
          <p:cNvPr id="6" name="Rectangle 5">
            <a:extLst>
              <a:ext uri="{FF2B5EF4-FFF2-40B4-BE49-F238E27FC236}">
                <a16:creationId xmlns:a16="http://schemas.microsoft.com/office/drawing/2014/main" id="{EB48D5E3-CEC0-8BBD-E14D-2C7EE53F7BC4}"/>
              </a:ext>
            </a:extLst>
          </p:cNvPr>
          <p:cNvSpPr/>
          <p:nvPr/>
        </p:nvSpPr>
        <p:spPr>
          <a:xfrm>
            <a:off x="1620344" y="419097"/>
            <a:ext cx="4300400" cy="742951"/>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5" name="TextBox 4">
            <a:extLst>
              <a:ext uri="{FF2B5EF4-FFF2-40B4-BE49-F238E27FC236}">
                <a16:creationId xmlns:a16="http://schemas.microsoft.com/office/drawing/2014/main" id="{83CD2AD5-12DC-EC35-E049-40DF120132A1}"/>
              </a:ext>
            </a:extLst>
          </p:cNvPr>
          <p:cNvSpPr txBox="1"/>
          <p:nvPr/>
        </p:nvSpPr>
        <p:spPr>
          <a:xfrm>
            <a:off x="1653695" y="461216"/>
            <a:ext cx="4246905" cy="584775"/>
          </a:xfrm>
          <a:prstGeom prst="rect">
            <a:avLst/>
          </a:prstGeom>
          <a:noFill/>
        </p:spPr>
        <p:txBody>
          <a:bodyPr wrap="square" lIns="91440" tIns="45720" rIns="91440" bIns="45720" rtlCol="0" anchor="t">
            <a:spAutoFit/>
          </a:bodyPr>
          <a:lstStyle/>
          <a:p>
            <a:pPr algn="ctr"/>
            <a:r>
              <a:rPr lang="en-GB" sz="1600" b="1">
                <a:latin typeface="Open Sans"/>
                <a:ea typeface="Open Sans"/>
                <a:cs typeface="Open Sans"/>
              </a:rPr>
              <a:t>READING, WRITING &amp; COMMUNICATION SUMMARY </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1735F0B9-EDDB-FCDE-E640-39AA8AECC876}"/>
              </a:ext>
            </a:extLst>
          </p:cNvPr>
          <p:cNvSpPr txBox="1"/>
          <p:nvPr/>
        </p:nvSpPr>
        <p:spPr>
          <a:xfrm>
            <a:off x="0" y="1255966"/>
            <a:ext cx="75586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a:ea typeface="+mn-lt"/>
                <a:cs typeface="+mn-lt"/>
              </a:rPr>
              <a:t>Learning to read is a highly complex undertaking that is underpinned by two fundamental processes:</a:t>
            </a:r>
            <a:endParaRPr lang="en-GB" sz="1050">
              <a:ea typeface="+mn-lt"/>
              <a:cs typeface="+mn-lt"/>
            </a:endParaRPr>
          </a:p>
        </p:txBody>
      </p:sp>
      <p:sp>
        <p:nvSpPr>
          <p:cNvPr id="9" name="Rectangle 8">
            <a:extLst>
              <a:ext uri="{FF2B5EF4-FFF2-40B4-BE49-F238E27FC236}">
                <a16:creationId xmlns:a16="http://schemas.microsoft.com/office/drawing/2014/main" id="{201F405A-FF90-B2CE-5E18-A6958A5A8D98}"/>
              </a:ext>
            </a:extLst>
          </p:cNvPr>
          <p:cNvSpPr/>
          <p:nvPr/>
        </p:nvSpPr>
        <p:spPr>
          <a:xfrm>
            <a:off x="0" y="5685534"/>
            <a:ext cx="7587385" cy="1458215"/>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10" name="TextBox 38">
            <a:extLst>
              <a:ext uri="{FF2B5EF4-FFF2-40B4-BE49-F238E27FC236}">
                <a16:creationId xmlns:a16="http://schemas.microsoft.com/office/drawing/2014/main" id="{9C25DB5A-4913-03E8-4B74-64A8A6878005}"/>
              </a:ext>
            </a:extLst>
          </p:cNvPr>
          <p:cNvSpPr txBox="1"/>
          <p:nvPr/>
        </p:nvSpPr>
        <p:spPr>
          <a:xfrm>
            <a:off x="459156" y="5790061"/>
            <a:ext cx="6712085" cy="110799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400" b="1" i="1">
                <a:ea typeface="+mn-lt"/>
                <a:cs typeface="+mn-lt"/>
              </a:rPr>
              <a:t>“Books expose children to more facts and to a broader vocabulary than virtually any other activity; people who read for pleasure enjoy cognitive benefits throughout their lifetime.”</a:t>
            </a:r>
            <a:endParaRPr lang="en-GB" sz="1200" b="1">
              <a:ea typeface="+mn-lt"/>
              <a:cs typeface="+mn-lt"/>
            </a:endParaRPr>
          </a:p>
          <a:p>
            <a:pPr algn="ctr"/>
            <a:endParaRPr lang="en-GB" sz="1200" b="1">
              <a:ea typeface="+mn-lt"/>
              <a:cs typeface="+mn-lt"/>
            </a:endParaRPr>
          </a:p>
          <a:p>
            <a:pPr algn="ctr"/>
            <a:r>
              <a:rPr lang="en-GB" sz="1200" b="1">
                <a:ea typeface="+mn-lt"/>
                <a:cs typeface="+mn-lt"/>
              </a:rPr>
              <a:t>- Daniel Willingham</a:t>
            </a:r>
          </a:p>
        </p:txBody>
      </p:sp>
      <p:sp>
        <p:nvSpPr>
          <p:cNvPr id="11" name="TextBox 10">
            <a:extLst>
              <a:ext uri="{FF2B5EF4-FFF2-40B4-BE49-F238E27FC236}">
                <a16:creationId xmlns:a16="http://schemas.microsoft.com/office/drawing/2014/main" id="{F434666E-8756-52DF-E1A8-56993C220140}"/>
              </a:ext>
            </a:extLst>
          </p:cNvPr>
          <p:cNvSpPr txBox="1"/>
          <p:nvPr/>
        </p:nvSpPr>
        <p:spPr>
          <a:xfrm>
            <a:off x="219074" y="7216432"/>
            <a:ext cx="712152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100" b="1">
                <a:ea typeface="+mn-lt"/>
                <a:cs typeface="+mn-lt"/>
              </a:rPr>
              <a:t>All subjects will:</a:t>
            </a:r>
            <a:endParaRPr lang="en-US" sz="1100">
              <a:ea typeface="+mn-lt"/>
              <a:cs typeface="+mn-lt"/>
            </a:endParaRPr>
          </a:p>
          <a:p>
            <a:pPr marL="285750" indent="-285750" algn="just">
              <a:buFont typeface="Arial,Sans-Serif"/>
              <a:buChar char="•"/>
            </a:pPr>
            <a:r>
              <a:rPr lang="en-GB" sz="1100">
                <a:cs typeface="Arial"/>
              </a:rPr>
              <a:t>Have a range of non-fiction texts developing subject specific (disciplinary) reading and writing.  </a:t>
            </a:r>
            <a:endParaRPr lang="en-US" sz="1100">
              <a:cs typeface="Arial"/>
            </a:endParaRPr>
          </a:p>
          <a:p>
            <a:pPr marL="285750" indent="-285750" algn="just">
              <a:buFont typeface="Arial,Sans-Serif"/>
              <a:buChar char="•"/>
            </a:pPr>
            <a:r>
              <a:rPr lang="en-GB" sz="1100">
                <a:cs typeface="Arial"/>
              </a:rPr>
              <a:t>Have reading and writing opportunities integrated into sequences of learning.</a:t>
            </a:r>
            <a:endParaRPr lang="en-US" sz="1100">
              <a:cs typeface="Arial"/>
            </a:endParaRPr>
          </a:p>
          <a:p>
            <a:pPr marL="285750" indent="-285750" algn="just">
              <a:buFont typeface="Arial,Sans-Serif"/>
              <a:buChar char="•"/>
            </a:pPr>
            <a:r>
              <a:rPr lang="en-GB" sz="1100">
                <a:cs typeface="Arial"/>
              </a:rPr>
              <a:t>Have structured questioning to develop reading comprehension and vocabulary.</a:t>
            </a:r>
          </a:p>
        </p:txBody>
      </p:sp>
      <p:sp>
        <p:nvSpPr>
          <p:cNvPr id="12" name="Rectangle: Rounded Corners 11">
            <a:extLst>
              <a:ext uri="{FF2B5EF4-FFF2-40B4-BE49-F238E27FC236}">
                <a16:creationId xmlns:a16="http://schemas.microsoft.com/office/drawing/2014/main" id="{9A55A0B1-F0EA-3137-290A-CABD5CBE3DF1}"/>
              </a:ext>
            </a:extLst>
          </p:cNvPr>
          <p:cNvSpPr/>
          <p:nvPr/>
        </p:nvSpPr>
        <p:spPr>
          <a:xfrm>
            <a:off x="221376" y="9207059"/>
            <a:ext cx="7112590" cy="956116"/>
          </a:xfrm>
          <a:prstGeom prst="roundRect">
            <a:avLst/>
          </a:prstGeom>
          <a:solidFill>
            <a:srgbClr val="15243C"/>
          </a:solid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600">
              <a:solidFill>
                <a:schemeClr val="tx1"/>
              </a:solidFill>
            </a:endParaRPr>
          </a:p>
        </p:txBody>
      </p:sp>
      <p:sp>
        <p:nvSpPr>
          <p:cNvPr id="13" name="TextBox 12">
            <a:extLst>
              <a:ext uri="{FF2B5EF4-FFF2-40B4-BE49-F238E27FC236}">
                <a16:creationId xmlns:a16="http://schemas.microsoft.com/office/drawing/2014/main" id="{2E74EE2E-B0CE-34BA-AFC1-57AD610D5BAA}"/>
              </a:ext>
            </a:extLst>
          </p:cNvPr>
          <p:cNvSpPr txBox="1"/>
          <p:nvPr/>
        </p:nvSpPr>
        <p:spPr>
          <a:xfrm>
            <a:off x="385642" y="9239990"/>
            <a:ext cx="6796208" cy="938719"/>
          </a:xfrm>
          <a:prstGeom prst="rect">
            <a:avLst/>
          </a:prstGeom>
          <a:noFill/>
        </p:spPr>
        <p:txBody>
          <a:bodyPr wrap="square" rtlCol="0">
            <a:spAutoFit/>
          </a:bodyPr>
          <a:lstStyle/>
          <a:p>
            <a:r>
              <a:rPr lang="en-GB" sz="1100" b="1" u="sng">
                <a:ea typeface="+mn-lt"/>
                <a:cs typeface="+mn-lt"/>
              </a:rPr>
              <a:t>Impact</a:t>
            </a:r>
          </a:p>
          <a:p>
            <a:pPr marL="285750" indent="-285750" algn="just">
              <a:buFont typeface="Arial,Sans-Serif"/>
              <a:buChar char="•"/>
            </a:pPr>
            <a:r>
              <a:rPr lang="en-GB" sz="1100">
                <a:cs typeface="Arial"/>
              </a:rPr>
              <a:t>Development of reading, writing and communication in relation to starting points.</a:t>
            </a:r>
            <a:endParaRPr lang="en-US" sz="1100">
              <a:cs typeface="Arial"/>
            </a:endParaRPr>
          </a:p>
          <a:p>
            <a:pPr marL="285750" indent="-285750" algn="just">
              <a:buFont typeface="Arial,Sans-Serif"/>
              <a:buChar char="•"/>
            </a:pPr>
            <a:r>
              <a:rPr lang="en-GB" sz="1100">
                <a:cs typeface="Arial"/>
              </a:rPr>
              <a:t>Pupils’ love of reading and writing for pleasure, having the skills to confidently express themselves.</a:t>
            </a:r>
            <a:endParaRPr lang="en-US" sz="1100">
              <a:cs typeface="Arial"/>
            </a:endParaRPr>
          </a:p>
          <a:p>
            <a:pPr marL="285750" indent="-285750" algn="just">
              <a:buFont typeface="Arial,Sans-Serif"/>
              <a:buChar char="•"/>
            </a:pPr>
            <a:r>
              <a:rPr lang="en-GB" sz="1100">
                <a:cs typeface="Arial"/>
              </a:rPr>
              <a:t>Outcomes at statutory assessment points. </a:t>
            </a:r>
            <a:endParaRPr lang="en-US" sz="1100">
              <a:cs typeface="Arial"/>
            </a:endParaRPr>
          </a:p>
        </p:txBody>
      </p:sp>
      <p:sp>
        <p:nvSpPr>
          <p:cNvPr id="14" name="Rectangle: Rounded Corners 13">
            <a:extLst>
              <a:ext uri="{FF2B5EF4-FFF2-40B4-BE49-F238E27FC236}">
                <a16:creationId xmlns:a16="http://schemas.microsoft.com/office/drawing/2014/main" id="{707C562F-483B-CAF4-118D-F82D677464F7}"/>
              </a:ext>
            </a:extLst>
          </p:cNvPr>
          <p:cNvSpPr/>
          <p:nvPr/>
        </p:nvSpPr>
        <p:spPr>
          <a:xfrm>
            <a:off x="3786835" y="1586519"/>
            <a:ext cx="3325794" cy="468417"/>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600">
              <a:solidFill>
                <a:schemeClr val="tx1"/>
              </a:solidFill>
            </a:endParaRPr>
          </a:p>
        </p:txBody>
      </p:sp>
      <p:sp>
        <p:nvSpPr>
          <p:cNvPr id="15" name="Rectangle: Rounded Corners 14">
            <a:extLst>
              <a:ext uri="{FF2B5EF4-FFF2-40B4-BE49-F238E27FC236}">
                <a16:creationId xmlns:a16="http://schemas.microsoft.com/office/drawing/2014/main" id="{7637AE00-39F7-D305-777F-BDBD2184329F}"/>
              </a:ext>
            </a:extLst>
          </p:cNvPr>
          <p:cNvSpPr/>
          <p:nvPr/>
        </p:nvSpPr>
        <p:spPr>
          <a:xfrm>
            <a:off x="459156" y="1592668"/>
            <a:ext cx="3175279" cy="461665"/>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600">
              <a:solidFill>
                <a:schemeClr val="tx1"/>
              </a:solidFill>
            </a:endParaRPr>
          </a:p>
        </p:txBody>
      </p:sp>
      <p:sp>
        <p:nvSpPr>
          <p:cNvPr id="16" name="TextBox 14">
            <a:extLst>
              <a:ext uri="{FF2B5EF4-FFF2-40B4-BE49-F238E27FC236}">
                <a16:creationId xmlns:a16="http://schemas.microsoft.com/office/drawing/2014/main" id="{662FD0EA-86D2-D1DE-1DDA-85F98491AE34}"/>
              </a:ext>
            </a:extLst>
          </p:cNvPr>
          <p:cNvSpPr txBox="1"/>
          <p:nvPr/>
        </p:nvSpPr>
        <p:spPr>
          <a:xfrm>
            <a:off x="555860" y="1586140"/>
            <a:ext cx="2961100" cy="43088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100">
                <a:ea typeface="+mn-lt"/>
                <a:cs typeface="+mn-lt"/>
              </a:rPr>
              <a:t>Word reading through the decoding of words and recognition of words.</a:t>
            </a:r>
          </a:p>
        </p:txBody>
      </p:sp>
      <p:sp>
        <p:nvSpPr>
          <p:cNvPr id="17" name="TextBox 19">
            <a:extLst>
              <a:ext uri="{FF2B5EF4-FFF2-40B4-BE49-F238E27FC236}">
                <a16:creationId xmlns:a16="http://schemas.microsoft.com/office/drawing/2014/main" id="{68E5CA51-3FA8-9D07-4210-DCEEB3B96187}"/>
              </a:ext>
            </a:extLst>
          </p:cNvPr>
          <p:cNvSpPr txBox="1"/>
          <p:nvPr/>
        </p:nvSpPr>
        <p:spPr>
          <a:xfrm>
            <a:off x="3901134" y="1581406"/>
            <a:ext cx="3102681" cy="43088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100">
                <a:ea typeface="+mn-lt"/>
                <a:cs typeface="+mn-lt"/>
              </a:rPr>
              <a:t>Comprehension of texts through a range of knowledge and skills.</a:t>
            </a:r>
          </a:p>
        </p:txBody>
      </p:sp>
      <p:sp>
        <p:nvSpPr>
          <p:cNvPr id="18" name="TextBox 17">
            <a:extLst>
              <a:ext uri="{FF2B5EF4-FFF2-40B4-BE49-F238E27FC236}">
                <a16:creationId xmlns:a16="http://schemas.microsoft.com/office/drawing/2014/main" id="{6A5ABCFF-9FC9-AC3A-B1A6-CDF24895436A}"/>
              </a:ext>
            </a:extLst>
          </p:cNvPr>
          <p:cNvSpPr txBox="1"/>
          <p:nvPr/>
        </p:nvSpPr>
        <p:spPr>
          <a:xfrm>
            <a:off x="219073" y="2146625"/>
            <a:ext cx="712152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100">
                <a:ea typeface="+mn-lt"/>
                <a:cs typeface="+mn-lt"/>
              </a:rPr>
              <a:t>It is the skilled combination of these two dimensions that facilitates </a:t>
            </a:r>
            <a:r>
              <a:rPr lang="en-GB" sz="1100" b="1">
                <a:ea typeface="+mn-lt"/>
                <a:cs typeface="+mn-lt"/>
              </a:rPr>
              <a:t>all</a:t>
            </a:r>
            <a:r>
              <a:rPr lang="en-GB" sz="1100">
                <a:ea typeface="+mn-lt"/>
                <a:cs typeface="+mn-lt"/>
              </a:rPr>
              <a:t> reading success (EEF).</a:t>
            </a:r>
          </a:p>
        </p:txBody>
      </p:sp>
      <p:sp>
        <p:nvSpPr>
          <p:cNvPr id="19" name="Rectangle 18">
            <a:extLst>
              <a:ext uri="{FF2B5EF4-FFF2-40B4-BE49-F238E27FC236}">
                <a16:creationId xmlns:a16="http://schemas.microsoft.com/office/drawing/2014/main" id="{BCE832DB-40F7-9124-BE08-396B4014502A}"/>
              </a:ext>
            </a:extLst>
          </p:cNvPr>
          <p:cNvSpPr/>
          <p:nvPr/>
        </p:nvSpPr>
        <p:spPr>
          <a:xfrm>
            <a:off x="0" y="2504184"/>
            <a:ext cx="7587385" cy="1458215"/>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20" name="TextBox 38">
            <a:extLst>
              <a:ext uri="{FF2B5EF4-FFF2-40B4-BE49-F238E27FC236}">
                <a16:creationId xmlns:a16="http://schemas.microsoft.com/office/drawing/2014/main" id="{D5765823-AD6E-79C3-8EEE-AD88993FA8E6}"/>
              </a:ext>
            </a:extLst>
          </p:cNvPr>
          <p:cNvSpPr txBox="1"/>
          <p:nvPr/>
        </p:nvSpPr>
        <p:spPr>
          <a:xfrm>
            <a:off x="459156" y="2608711"/>
            <a:ext cx="6712085" cy="110799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400" b="1" i="1">
                <a:ea typeface="+mn-lt"/>
                <a:cs typeface="+mn-lt"/>
              </a:rPr>
              <a:t>“Reading, writing, vocabulary, speaking, listening, debate…the complex tapestry of great teaching, enacted in every lesson, in every phase and subject domain, by every teacher.”</a:t>
            </a:r>
            <a:endParaRPr lang="en-GB" sz="1200" b="1">
              <a:ea typeface="+mn-lt"/>
              <a:cs typeface="+mn-lt"/>
            </a:endParaRPr>
          </a:p>
          <a:p>
            <a:pPr algn="ctr"/>
            <a:endParaRPr lang="en-GB" sz="1200" b="1">
              <a:ea typeface="+mn-lt"/>
              <a:cs typeface="+mn-lt"/>
            </a:endParaRPr>
          </a:p>
          <a:p>
            <a:pPr algn="ctr"/>
            <a:r>
              <a:rPr lang="en-GB" sz="1200" b="1">
                <a:ea typeface="+mn-lt"/>
                <a:cs typeface="+mn-lt"/>
              </a:rPr>
              <a:t>- Alex Quigley </a:t>
            </a:r>
          </a:p>
        </p:txBody>
      </p:sp>
      <p:sp>
        <p:nvSpPr>
          <p:cNvPr id="21" name="Rectangle 20">
            <a:extLst>
              <a:ext uri="{FF2B5EF4-FFF2-40B4-BE49-F238E27FC236}">
                <a16:creationId xmlns:a16="http://schemas.microsoft.com/office/drawing/2014/main" id="{4C388B36-B635-00CF-B2E0-B46266D1A1AA}"/>
              </a:ext>
            </a:extLst>
          </p:cNvPr>
          <p:cNvSpPr/>
          <p:nvPr/>
        </p:nvSpPr>
        <p:spPr>
          <a:xfrm>
            <a:off x="-9525" y="8134348"/>
            <a:ext cx="7587385" cy="927729"/>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22" name="TextBox 38">
            <a:extLst>
              <a:ext uri="{FF2B5EF4-FFF2-40B4-BE49-F238E27FC236}">
                <a16:creationId xmlns:a16="http://schemas.microsoft.com/office/drawing/2014/main" id="{FA75AEE5-3228-5EBC-45F5-E4224BF1D9B8}"/>
              </a:ext>
            </a:extLst>
          </p:cNvPr>
          <p:cNvSpPr txBox="1"/>
          <p:nvPr/>
        </p:nvSpPr>
        <p:spPr>
          <a:xfrm>
            <a:off x="449631" y="8191249"/>
            <a:ext cx="6712085" cy="67710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400" b="1" i="1">
                <a:ea typeface="+mn-lt"/>
                <a:cs typeface="+mn-lt"/>
              </a:rPr>
              <a:t>“Pupils who struggle to read struggle in all subjects.” </a:t>
            </a:r>
          </a:p>
          <a:p>
            <a:pPr algn="ctr"/>
            <a:endParaRPr lang="en-GB" sz="1200" b="1">
              <a:ea typeface="+mn-lt"/>
              <a:cs typeface="+mn-lt"/>
            </a:endParaRPr>
          </a:p>
          <a:p>
            <a:pPr algn="ctr"/>
            <a:r>
              <a:rPr lang="en-GB" sz="1200" b="1">
                <a:ea typeface="+mn-lt"/>
                <a:cs typeface="+mn-lt"/>
              </a:rPr>
              <a:t>- Nick Gibb (DFE)</a:t>
            </a:r>
          </a:p>
        </p:txBody>
      </p:sp>
      <p:sp>
        <p:nvSpPr>
          <p:cNvPr id="23" name="Slide Number Placeholder 6">
            <a:extLst>
              <a:ext uri="{FF2B5EF4-FFF2-40B4-BE49-F238E27FC236}">
                <a16:creationId xmlns:a16="http://schemas.microsoft.com/office/drawing/2014/main" id="{2E0A64AF-A7A0-2BE9-B937-AEDE9F275877}"/>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100" b="1" smtClean="0">
                <a:solidFill>
                  <a:schemeClr val="tx1"/>
                </a:solidFill>
              </a:rPr>
              <a:pPr algn="ctr"/>
              <a:t>23</a:t>
            </a:fld>
            <a:endParaRPr lang="en-GB" sz="1100" b="1">
              <a:solidFill>
                <a:schemeClr val="tx1"/>
              </a:solidFill>
            </a:endParaRPr>
          </a:p>
        </p:txBody>
      </p:sp>
      <p:sp>
        <p:nvSpPr>
          <p:cNvPr id="8" name="TextBox 7">
            <a:extLst>
              <a:ext uri="{FF2B5EF4-FFF2-40B4-BE49-F238E27FC236}">
                <a16:creationId xmlns:a16="http://schemas.microsoft.com/office/drawing/2014/main" id="{4BDA8E84-8FB8-79B6-BA1C-61C613EA74A2}"/>
              </a:ext>
            </a:extLst>
          </p:cNvPr>
          <p:cNvSpPr txBox="1"/>
          <p:nvPr/>
        </p:nvSpPr>
        <p:spPr>
          <a:xfrm>
            <a:off x="2937510" y="10230597"/>
            <a:ext cx="3802380" cy="338554"/>
          </a:xfrm>
          <a:prstGeom prst="rect">
            <a:avLst/>
          </a:prstGeom>
          <a:noFill/>
        </p:spPr>
        <p:txBody>
          <a:bodyPr wrap="square">
            <a:spAutoFit/>
          </a:bodyPr>
          <a:lstStyle/>
          <a:p>
            <a:r>
              <a:rPr lang="en-GB" sz="16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sz="1600" dirty="0"/>
          </a:p>
        </p:txBody>
      </p:sp>
      <p:pic>
        <p:nvPicPr>
          <p:cNvPr id="24" name="Picture 23" descr="A logo of a cross and a ribbon&#10;&#10;Description automatically generated">
            <a:extLst>
              <a:ext uri="{FF2B5EF4-FFF2-40B4-BE49-F238E27FC236}">
                <a16:creationId xmlns:a16="http://schemas.microsoft.com/office/drawing/2014/main" id="{4C1AB45D-DB42-2133-3CC8-68F7C8C3F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25" name="Picture 24" descr="A logo of a cross and a ribbon&#10;&#10;Description automatically generated">
            <a:extLst>
              <a:ext uri="{FF2B5EF4-FFF2-40B4-BE49-F238E27FC236}">
                <a16:creationId xmlns:a16="http://schemas.microsoft.com/office/drawing/2014/main" id="{41803F21-9598-2345-7EEE-0C4F393C0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1900006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E5FE06-B4A8-09A5-E152-644B90526587}"/>
              </a:ext>
            </a:extLst>
          </p:cNvPr>
          <p:cNvSpPr>
            <a:spLocks noGrp="1"/>
          </p:cNvSpPr>
          <p:nvPr>
            <p:ph idx="1"/>
          </p:nvPr>
        </p:nvSpPr>
        <p:spPr>
          <a:xfrm>
            <a:off x="335280" y="1394471"/>
            <a:ext cx="6753643" cy="3730466"/>
          </a:xfrm>
        </p:spPr>
        <p:txBody>
          <a:bodyPr>
            <a:normAutofit fontScale="85000" lnSpcReduction="10000"/>
          </a:bodyPr>
          <a:lstStyle/>
          <a:p>
            <a:pPr marL="0" indent="0" algn="ctr">
              <a:buNone/>
            </a:pPr>
            <a:r>
              <a:rPr lang="en-GB" sz="800" dirty="0">
                <a:solidFill>
                  <a:schemeClr val="tx1"/>
                </a:solidFill>
                <a:ea typeface="+mn-lt"/>
                <a:cs typeface="+mn-lt"/>
              </a:rPr>
              <a:t> </a:t>
            </a:r>
            <a:r>
              <a:rPr lang="en-GB" sz="1600" dirty="0">
                <a:solidFill>
                  <a:schemeClr val="tx1"/>
                </a:solidFill>
                <a:ea typeface="+mn-lt"/>
                <a:cs typeface="+mn-lt"/>
              </a:rPr>
              <a:t>St. Mary's Primary School Writing Process</a:t>
            </a:r>
          </a:p>
          <a:p>
            <a:pPr marL="236220" indent="-236220"/>
            <a:endParaRPr lang="en-GB" sz="1200" dirty="0">
              <a:solidFill>
                <a:schemeClr val="tx1"/>
              </a:solidFill>
              <a:ea typeface="+mn-lt"/>
              <a:cs typeface="+mn-lt"/>
            </a:endParaRPr>
          </a:p>
          <a:p>
            <a:pPr marL="236220" indent="-236220"/>
            <a:r>
              <a:rPr lang="en-GB" sz="1200" dirty="0">
                <a:solidFill>
                  <a:schemeClr val="tx1"/>
                </a:solidFill>
                <a:ea typeface="+mn-lt"/>
                <a:cs typeface="+mn-lt"/>
              </a:rPr>
              <a:t>  Immerse  : At St. Mary's, we believe in sparking wonder and excitement in every lesson. Our immersive approach builds a rich understanding of the topic before children begin writing. This stage focuses heavily on developing key vocabulary linked to their project. Our teachers foster a high level of conversation and debate to enhance oral skills and encourage creative thinking. Imagine students captivated by a journey through time in a history lesson or exploring the wonders of nature in science. They dive deep into the subject, enriching their knowledge and enthusiasm.</a:t>
            </a:r>
          </a:p>
          <a:p>
            <a:pPr marL="236220" indent="-236220"/>
            <a:endParaRPr lang="en-GB" sz="1200" dirty="0">
              <a:solidFill>
                <a:schemeClr val="tx1"/>
              </a:solidFill>
              <a:ea typeface="+mn-lt"/>
              <a:cs typeface="+mn-lt"/>
            </a:endParaRPr>
          </a:p>
          <a:p>
            <a:pPr marL="236220" indent="-236220"/>
            <a:r>
              <a:rPr lang="en-GB" sz="1200" dirty="0">
                <a:solidFill>
                  <a:schemeClr val="tx1"/>
                </a:solidFill>
                <a:ea typeface="+mn-lt"/>
                <a:cs typeface="+mn-lt"/>
              </a:rPr>
              <a:t>  Rehearse  : In this stage, pupils practice their grammar and punctuation skills in context, guided by their writing theme. At St. Mary's, we make this practice engaging and relevant, ensuring that each student refines their technical skills while staying deeply connected with the subject matter. Through interactive activities and hands-on exercises, students become confident in their abilities. Picture children eagerly writing descriptive paragraphs about their favourite animals or crafting vivid stories about their adventures.</a:t>
            </a:r>
          </a:p>
          <a:p>
            <a:pPr marL="236220" indent="-236220"/>
            <a:endParaRPr lang="en-GB" sz="1200" dirty="0">
              <a:solidFill>
                <a:schemeClr val="tx1"/>
              </a:solidFill>
              <a:ea typeface="+mn-lt"/>
              <a:cs typeface="+mn-lt"/>
            </a:endParaRPr>
          </a:p>
          <a:p>
            <a:pPr marL="236220" indent="-236220"/>
            <a:r>
              <a:rPr lang="en-GB" sz="1200" dirty="0">
                <a:solidFill>
                  <a:schemeClr val="tx1"/>
                </a:solidFill>
                <a:ea typeface="+mn-lt"/>
                <a:cs typeface="+mn-lt"/>
              </a:rPr>
              <a:t>  Create  : Bringing everything together, our students draft, edit, and publish their final piece of writing. At St. Mary's, we encourage children to reflect on their work and make improvements, ensuring they produce writing they are proud of. With the support of dedicated teachers, students learn the value of perseverance and attention to detail. Imagine the pride on their faces as they share their stories and essays with classmates, showcasing their hard work and creativity.</a:t>
            </a:r>
          </a:p>
        </p:txBody>
      </p:sp>
      <p:pic>
        <p:nvPicPr>
          <p:cNvPr id="5" name="Picture 4" descr="A logo of a cross and a ribbon&#10;&#10;Description automatically generated">
            <a:extLst>
              <a:ext uri="{FF2B5EF4-FFF2-40B4-BE49-F238E27FC236}">
                <a16:creationId xmlns:a16="http://schemas.microsoft.com/office/drawing/2014/main" id="{273A2EAF-B310-7769-67FB-46994F86A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6" name="Picture 5" descr="A logo of a cross and a ribbon&#10;&#10;Description automatically generated">
            <a:extLst>
              <a:ext uri="{FF2B5EF4-FFF2-40B4-BE49-F238E27FC236}">
                <a16:creationId xmlns:a16="http://schemas.microsoft.com/office/drawing/2014/main" id="{944F48CD-C2D3-22E2-73D6-A7B689B5B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
        <p:nvSpPr>
          <p:cNvPr id="7" name="TextBox 6">
            <a:extLst>
              <a:ext uri="{FF2B5EF4-FFF2-40B4-BE49-F238E27FC236}">
                <a16:creationId xmlns:a16="http://schemas.microsoft.com/office/drawing/2014/main" id="{B01240E7-F1A8-604F-B716-6E78A3CCFD51}"/>
              </a:ext>
            </a:extLst>
          </p:cNvPr>
          <p:cNvSpPr txBox="1"/>
          <p:nvPr/>
        </p:nvSpPr>
        <p:spPr>
          <a:xfrm>
            <a:off x="1653695" y="461216"/>
            <a:ext cx="4246905" cy="584775"/>
          </a:xfrm>
          <a:prstGeom prst="rect">
            <a:avLst/>
          </a:prstGeom>
          <a:noFill/>
        </p:spPr>
        <p:txBody>
          <a:bodyPr wrap="square" lIns="91440" tIns="45720" rIns="91440" bIns="45720" rtlCol="0" anchor="t">
            <a:spAutoFit/>
          </a:bodyPr>
          <a:lstStyle/>
          <a:p>
            <a:pPr algn="ctr"/>
            <a:r>
              <a:rPr lang="en-GB" sz="1600" b="1">
                <a:latin typeface="Open Sans"/>
                <a:ea typeface="Open Sans"/>
                <a:cs typeface="Open Sans"/>
              </a:rPr>
              <a:t>READING, WRITING &amp; COMMUNICATION SUMMARY </a:t>
            </a:r>
            <a:endParaRPr lang="en-GB" sz="1600" b="1">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99BBF168-8724-0ABE-8234-B06FB2B46FB1}"/>
              </a:ext>
            </a:extLst>
          </p:cNvPr>
          <p:cNvPicPr>
            <a:picLocks noChangeAspect="1"/>
          </p:cNvPicPr>
          <p:nvPr/>
        </p:nvPicPr>
        <p:blipFill>
          <a:blip r:embed="rId3"/>
          <a:stretch>
            <a:fillRect/>
          </a:stretch>
        </p:blipFill>
        <p:spPr>
          <a:xfrm>
            <a:off x="0" y="5566875"/>
            <a:ext cx="7557509" cy="5124937"/>
          </a:xfrm>
          <a:prstGeom prst="rect">
            <a:avLst/>
          </a:prstGeom>
        </p:spPr>
      </p:pic>
    </p:spTree>
    <p:extLst>
      <p:ext uri="{BB962C8B-B14F-4D97-AF65-F5344CB8AC3E}">
        <p14:creationId xmlns:p14="http://schemas.microsoft.com/office/powerpoint/2010/main" val="1171464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44E80E-A68C-63C9-3D6A-C5AA59B038C4}"/>
              </a:ext>
            </a:extLst>
          </p:cNvPr>
          <p:cNvSpPr txBox="1"/>
          <p:nvPr/>
        </p:nvSpPr>
        <p:spPr>
          <a:xfrm>
            <a:off x="1708727" y="482509"/>
            <a:ext cx="4137891" cy="400110"/>
          </a:xfrm>
          <a:prstGeom prst="rect">
            <a:avLst/>
          </a:prstGeom>
          <a:noFill/>
        </p:spPr>
        <p:txBody>
          <a:bodyPr wrap="square" lIns="91440" tIns="45720" rIns="91440" bIns="45720" rtlCol="0" anchor="t">
            <a:spAutoFit/>
          </a:bodyPr>
          <a:lstStyle/>
          <a:p>
            <a:pPr algn="ctr"/>
            <a:r>
              <a:rPr lang="en-GB" sz="2000" b="1" dirty="0">
                <a:latin typeface="Open Sans"/>
                <a:ea typeface="Open Sans"/>
                <a:cs typeface="Open Sans"/>
              </a:rPr>
              <a:t>MATHS SUMMARY </a:t>
            </a:r>
            <a:endParaRPr lang="en-GB"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38">
            <a:extLst>
              <a:ext uri="{FF2B5EF4-FFF2-40B4-BE49-F238E27FC236}">
                <a16:creationId xmlns:a16="http://schemas.microsoft.com/office/drawing/2014/main" id="{9C461C30-9D99-63B8-A302-F98EB6CB25D0}"/>
              </a:ext>
            </a:extLst>
          </p:cNvPr>
          <p:cNvSpPr txBox="1"/>
          <p:nvPr/>
        </p:nvSpPr>
        <p:spPr>
          <a:xfrm>
            <a:off x="505623" y="3261030"/>
            <a:ext cx="6712085" cy="33855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600" b="1" i="1" dirty="0">
                <a:ea typeface="+mn-lt"/>
                <a:cs typeface="+mn-lt"/>
              </a:rPr>
              <a:t>"</a:t>
            </a:r>
            <a:endParaRPr lang="en-GB" sz="1400" b="1" dirty="0">
              <a:ea typeface="+mn-lt"/>
              <a:cs typeface="+mn-lt"/>
            </a:endParaRPr>
          </a:p>
        </p:txBody>
      </p:sp>
      <p:sp>
        <p:nvSpPr>
          <p:cNvPr id="9" name="TextBox 8">
            <a:extLst>
              <a:ext uri="{FF2B5EF4-FFF2-40B4-BE49-F238E27FC236}">
                <a16:creationId xmlns:a16="http://schemas.microsoft.com/office/drawing/2014/main" id="{DCC7FED6-4F3F-2F49-BB00-E2981A258C0C}"/>
              </a:ext>
            </a:extLst>
          </p:cNvPr>
          <p:cNvSpPr txBox="1"/>
          <p:nvPr/>
        </p:nvSpPr>
        <p:spPr>
          <a:xfrm>
            <a:off x="96179" y="1016760"/>
            <a:ext cx="712152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050" b="0" i="0" dirty="0">
                <a:ea typeface="Calibri"/>
                <a:cs typeface="Calibri"/>
              </a:rPr>
              <a:t>At St. Mary's Primary School, numeracy means understanding how mathematics is used in the real world and being able to apply it to make the best possible decisions. This involves interpreting charts, data, and graphs, processing information, solving problems, understanding and explaining solutions, and making decisions based on logic and reasoning.</a:t>
            </a:r>
          </a:p>
          <a:p>
            <a:pPr algn="just"/>
            <a:endParaRPr lang="en-GB" sz="1050" b="0" i="0" dirty="0">
              <a:ea typeface="Calibri"/>
              <a:cs typeface="Calibri"/>
            </a:endParaRPr>
          </a:p>
          <a:p>
            <a:pPr algn="just"/>
            <a:r>
              <a:rPr lang="en-GB" sz="1050" b="0" i="0" dirty="0">
                <a:ea typeface="Calibri"/>
                <a:cs typeface="Calibri"/>
              </a:rPr>
              <a:t>We believe that to thrive in life, all students need the opportunity to master their numeracy skills, not just in mathematics but across the entire curriculum. This common goal is shared by all schools in our Trust.</a:t>
            </a:r>
          </a:p>
          <a:p>
            <a:pPr algn="just"/>
            <a:endParaRPr lang="en-GB" sz="1050" b="0" i="0" dirty="0">
              <a:ea typeface="Calibri"/>
              <a:cs typeface="Calibri"/>
            </a:endParaRPr>
          </a:p>
          <a:p>
            <a:pPr algn="just"/>
            <a:r>
              <a:rPr lang="en-GB" sz="1050" b="0" i="0" dirty="0">
                <a:ea typeface="Calibri"/>
                <a:cs typeface="Calibri"/>
              </a:rPr>
              <a:t>To achieve this, we adapt the White Rose Maths scheme to create a bespoke maths curriculum tailored specifically for our children. Using our signature lesson pedagogy, "I do, We do, You do," we ensure that each lesson is structured to gradually shift responsibility from the teacher to the pupil. This approach supports pupils in developing their independent learning and problem-solving skills.</a:t>
            </a:r>
          </a:p>
          <a:p>
            <a:pPr algn="just"/>
            <a:endParaRPr lang="en-GB" sz="1050" b="0" i="0" dirty="0">
              <a:ea typeface="Calibri"/>
              <a:cs typeface="Calibri"/>
            </a:endParaRPr>
          </a:p>
          <a:p>
            <a:pPr algn="just"/>
            <a:r>
              <a:rPr lang="en-GB" sz="1050" b="0" i="0" dirty="0">
                <a:ea typeface="Calibri"/>
                <a:cs typeface="Calibri"/>
              </a:rPr>
              <a:t>By customizing the White Rose Maths scheme and integrating our teaching methodologies, we provide a comprehensive and engaging numeracy education that prepares our pupils for real-world applications and lifelong success.</a:t>
            </a:r>
          </a:p>
        </p:txBody>
      </p:sp>
      <p:sp>
        <p:nvSpPr>
          <p:cNvPr id="10" name="Rectangle: Rounded Corners 9">
            <a:extLst>
              <a:ext uri="{FF2B5EF4-FFF2-40B4-BE49-F238E27FC236}">
                <a16:creationId xmlns:a16="http://schemas.microsoft.com/office/drawing/2014/main" id="{01DBAFCC-41C4-3024-8783-A35148220487}"/>
              </a:ext>
            </a:extLst>
          </p:cNvPr>
          <p:cNvSpPr/>
          <p:nvPr/>
        </p:nvSpPr>
        <p:spPr>
          <a:xfrm>
            <a:off x="199378" y="4346854"/>
            <a:ext cx="7100024" cy="1884493"/>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TextBox 10">
            <a:extLst>
              <a:ext uri="{FF2B5EF4-FFF2-40B4-BE49-F238E27FC236}">
                <a16:creationId xmlns:a16="http://schemas.microsoft.com/office/drawing/2014/main" id="{5AC1A41B-C83D-ED51-D6AB-5E1FA856CE9D}"/>
              </a:ext>
            </a:extLst>
          </p:cNvPr>
          <p:cNvSpPr txBox="1"/>
          <p:nvPr/>
        </p:nvSpPr>
        <p:spPr>
          <a:xfrm>
            <a:off x="337065" y="4405785"/>
            <a:ext cx="6824651" cy="3200876"/>
          </a:xfrm>
          <a:prstGeom prst="rect">
            <a:avLst/>
          </a:prstGeom>
          <a:noFill/>
        </p:spPr>
        <p:txBody>
          <a:bodyPr wrap="square" rtlCol="0">
            <a:spAutoFit/>
          </a:bodyPr>
          <a:lstStyle/>
          <a:p>
            <a:pPr marL="171450" indent="-171450">
              <a:buFont typeface="Arial" panose="020B0604020202020204" pitchFamily="34" charset="0"/>
              <a:buChar char="•"/>
            </a:pPr>
            <a:r>
              <a:rPr lang="en-GB" sz="1400" i="1"/>
              <a:t>Rigorous approach to develop learners’ confidence and enjoyment of numeracy.</a:t>
            </a:r>
          </a:p>
          <a:p>
            <a:pPr marL="171450" indent="-171450">
              <a:buFont typeface="Arial" panose="020B0604020202020204" pitchFamily="34" charset="0"/>
              <a:buChar char="•"/>
            </a:pPr>
            <a:r>
              <a:rPr lang="en-GB" sz="1400" i="1"/>
              <a:t>Coherently sequenced cross-curricular maths.</a:t>
            </a:r>
          </a:p>
          <a:p>
            <a:pPr marL="171450" indent="-171450">
              <a:buFont typeface="Arial" panose="020B0604020202020204" pitchFamily="34" charset="0"/>
              <a:buChar char="•"/>
            </a:pPr>
            <a:r>
              <a:rPr lang="en-GB" sz="1400" i="1"/>
              <a:t>Forensic approach to ensure highly targeted, adaptive teaching supported by intervention closes gaps.</a:t>
            </a:r>
          </a:p>
          <a:p>
            <a:pPr marL="171450" indent="-171450">
              <a:buFont typeface="Arial" panose="020B0604020202020204" pitchFamily="34" charset="0"/>
              <a:buChar char="•"/>
            </a:pPr>
            <a:r>
              <a:rPr lang="en-GB" sz="1400" i="1"/>
              <a:t>Consistent approach to teaching efficient mathematical methods and language.</a:t>
            </a:r>
          </a:p>
          <a:p>
            <a:pPr marL="171450" indent="-171450">
              <a:buFont typeface="Arial" panose="020B0604020202020204" pitchFamily="34" charset="0"/>
              <a:buChar char="•"/>
            </a:pPr>
            <a:r>
              <a:rPr lang="en-GB" sz="1400" i="1"/>
              <a:t>Careful selection of concrete and pictorial representations.</a:t>
            </a:r>
          </a:p>
          <a:p>
            <a:pPr marL="171450" indent="-171450">
              <a:buFont typeface="Arial" panose="020B0604020202020204" pitchFamily="34" charset="0"/>
              <a:buChar char="•"/>
            </a:pPr>
            <a:endParaRPr lang="en-GB" sz="1400"/>
          </a:p>
          <a:p>
            <a:pPr marL="171450" indent="-171450">
              <a:buFont typeface="Arial" panose="020B0604020202020204" pitchFamily="34" charset="0"/>
              <a:buChar char="•"/>
            </a:pPr>
            <a:endParaRPr lang="en-GB" sz="1400" i="1"/>
          </a:p>
          <a:p>
            <a:pPr marL="171450" indent="-171450">
              <a:buFont typeface="Arial" panose="020B0604020202020204" pitchFamily="34" charset="0"/>
              <a:buChar char="•"/>
            </a:pPr>
            <a:endParaRPr lang="en-GB" sz="1400" i="1"/>
          </a:p>
          <a:p>
            <a:endParaRPr lang="en-GB" sz="1200"/>
          </a:p>
          <a:p>
            <a:endParaRPr lang="en-GB" sz="1200"/>
          </a:p>
          <a:p>
            <a:endParaRPr lang="en-GB" sz="1200"/>
          </a:p>
          <a:p>
            <a:endParaRPr lang="en-GB" sz="1200"/>
          </a:p>
        </p:txBody>
      </p:sp>
      <p:sp>
        <p:nvSpPr>
          <p:cNvPr id="19" name="Rectangle: Rounded Corners 18">
            <a:extLst>
              <a:ext uri="{FF2B5EF4-FFF2-40B4-BE49-F238E27FC236}">
                <a16:creationId xmlns:a16="http://schemas.microsoft.com/office/drawing/2014/main" id="{6C40A11B-702E-B1DB-D79C-514F46B32BE4}"/>
              </a:ext>
            </a:extLst>
          </p:cNvPr>
          <p:cNvSpPr/>
          <p:nvPr/>
        </p:nvSpPr>
        <p:spPr>
          <a:xfrm>
            <a:off x="262082" y="6290202"/>
            <a:ext cx="7057014" cy="1884492"/>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Box 19">
            <a:extLst>
              <a:ext uri="{FF2B5EF4-FFF2-40B4-BE49-F238E27FC236}">
                <a16:creationId xmlns:a16="http://schemas.microsoft.com/office/drawing/2014/main" id="{74CF34D0-D722-AA02-6BFB-1F3CE8956B64}"/>
              </a:ext>
            </a:extLst>
          </p:cNvPr>
          <p:cNvSpPr txBox="1"/>
          <p:nvPr/>
        </p:nvSpPr>
        <p:spPr>
          <a:xfrm>
            <a:off x="264739" y="6424343"/>
            <a:ext cx="6821993" cy="2339102"/>
          </a:xfrm>
          <a:prstGeom prst="rect">
            <a:avLst/>
          </a:prstGeom>
          <a:noFill/>
        </p:spPr>
        <p:txBody>
          <a:bodyPr wrap="square" rtlCol="0">
            <a:spAutoFit/>
          </a:bodyPr>
          <a:lstStyle/>
          <a:p>
            <a:pPr marL="285750" indent="-285750">
              <a:buFont typeface="Arial" panose="020B0604020202020204" pitchFamily="34" charset="0"/>
              <a:buChar char="•"/>
            </a:pPr>
            <a:r>
              <a:rPr lang="en-GB" sz="1400"/>
              <a:t>Rigorous mathematical fluency through efficient, accurate recall of number facts and procedures.</a:t>
            </a:r>
            <a:endParaRPr lang="en-GB" sz="1400" i="1"/>
          </a:p>
          <a:p>
            <a:pPr marL="285750" indent="-285750">
              <a:buFont typeface="Arial" panose="020B0604020202020204" pitchFamily="34" charset="0"/>
              <a:buChar char="•"/>
            </a:pPr>
            <a:r>
              <a:rPr lang="en-GB" sz="1400" i="1"/>
              <a:t>Regular opportunities to demonstrate reasoning skills, developing metacognition/ critical thinking</a:t>
            </a:r>
          </a:p>
          <a:p>
            <a:pPr marL="285750" indent="-285750">
              <a:buFont typeface="Arial" panose="020B0604020202020204" pitchFamily="34" charset="0"/>
              <a:buChar char="•"/>
            </a:pPr>
            <a:r>
              <a:rPr lang="en-GB" sz="1400" i="1"/>
              <a:t>A seamless and aspirational transition between year groups.</a:t>
            </a:r>
          </a:p>
          <a:p>
            <a:pPr marL="285750" indent="-285750">
              <a:buFont typeface="Arial" panose="020B0604020202020204" pitchFamily="34" charset="0"/>
              <a:buChar char="•"/>
            </a:pPr>
            <a:r>
              <a:rPr lang="en-GB" sz="1400" i="1"/>
              <a:t>Follow a coherent curriculum that builds on the knowledge and skills of the pupil’s prior learning.</a:t>
            </a:r>
          </a:p>
          <a:p>
            <a:endParaRPr lang="en-GB" sz="1200"/>
          </a:p>
          <a:p>
            <a:endParaRPr lang="en-GB" sz="1200"/>
          </a:p>
          <a:p>
            <a:endParaRPr lang="en-GB" sz="1200"/>
          </a:p>
          <a:p>
            <a:endParaRPr lang="en-GB" sz="1200"/>
          </a:p>
        </p:txBody>
      </p:sp>
      <p:sp>
        <p:nvSpPr>
          <p:cNvPr id="36" name="TextBox 35">
            <a:extLst>
              <a:ext uri="{FF2B5EF4-FFF2-40B4-BE49-F238E27FC236}">
                <a16:creationId xmlns:a16="http://schemas.microsoft.com/office/drawing/2014/main" id="{59DDA7A7-0AFB-D30A-1ACB-B0D8D9464B1C}"/>
              </a:ext>
            </a:extLst>
          </p:cNvPr>
          <p:cNvSpPr txBox="1"/>
          <p:nvPr/>
        </p:nvSpPr>
        <p:spPr>
          <a:xfrm>
            <a:off x="382731" y="8763445"/>
            <a:ext cx="6957871" cy="954107"/>
          </a:xfrm>
          <a:prstGeom prst="rect">
            <a:avLst/>
          </a:prstGeom>
          <a:noFill/>
        </p:spPr>
        <p:txBody>
          <a:bodyPr wrap="square" rtlCol="0">
            <a:spAutoFit/>
          </a:bodyPr>
          <a:lstStyle/>
          <a:p>
            <a:pPr marL="171450" indent="-171450">
              <a:buFont typeface="Arial" panose="020B0604020202020204" pitchFamily="34" charset="0"/>
              <a:buChar char="•"/>
            </a:pPr>
            <a:r>
              <a:rPr lang="en-GB" sz="1400" i="1"/>
              <a:t>Use assessment and prior data to plan for pupil progress</a:t>
            </a:r>
          </a:p>
          <a:p>
            <a:pPr marL="171450" indent="-171450">
              <a:buFont typeface="Arial" panose="020B0604020202020204" pitchFamily="34" charset="0"/>
              <a:buChar char="•"/>
            </a:pPr>
            <a:r>
              <a:rPr lang="en-GB" sz="1400" i="1"/>
              <a:t>.Use adaptive teaching strategies to ensure that pupils can access the same challenging content.</a:t>
            </a:r>
          </a:p>
          <a:p>
            <a:pPr marL="171450" indent="-171450">
              <a:buFont typeface="Arial" panose="020B0604020202020204" pitchFamily="34" charset="0"/>
              <a:buChar char="•"/>
            </a:pPr>
            <a:r>
              <a:rPr lang="en-GB" sz="1400" i="1"/>
              <a:t>Use consistent mathematical methods and language</a:t>
            </a:r>
          </a:p>
        </p:txBody>
      </p:sp>
      <p:sp>
        <p:nvSpPr>
          <p:cNvPr id="41" name="Rectangle: Rounded Corners 40">
            <a:extLst>
              <a:ext uri="{FF2B5EF4-FFF2-40B4-BE49-F238E27FC236}">
                <a16:creationId xmlns:a16="http://schemas.microsoft.com/office/drawing/2014/main" id="{E90C7DEF-1639-4AD9-B511-04F08FA367F6}"/>
              </a:ext>
            </a:extLst>
          </p:cNvPr>
          <p:cNvSpPr/>
          <p:nvPr/>
        </p:nvSpPr>
        <p:spPr>
          <a:xfrm>
            <a:off x="262082" y="8480718"/>
            <a:ext cx="7100024" cy="1564963"/>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Slide Number Placeholder 6">
            <a:extLst>
              <a:ext uri="{FF2B5EF4-FFF2-40B4-BE49-F238E27FC236}">
                <a16:creationId xmlns:a16="http://schemas.microsoft.com/office/drawing/2014/main" id="{F34216C1-8A9A-DD54-81EA-5D69013E3CF3}"/>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tx1"/>
                </a:solidFill>
              </a:rPr>
              <a:pPr algn="ctr"/>
              <a:t>25</a:t>
            </a:fld>
            <a:endParaRPr lang="en-GB" sz="1200" b="1">
              <a:solidFill>
                <a:schemeClr val="tx1"/>
              </a:solidFill>
            </a:endParaRPr>
          </a:p>
        </p:txBody>
      </p:sp>
      <p:pic>
        <p:nvPicPr>
          <p:cNvPr id="2" name="Picture 1" descr="A logo of a cross and a ribbon&#10;&#10;Description automatically generated">
            <a:extLst>
              <a:ext uri="{FF2B5EF4-FFF2-40B4-BE49-F238E27FC236}">
                <a16:creationId xmlns:a16="http://schemas.microsoft.com/office/drawing/2014/main" id="{1406106C-D40B-5EB8-2CCD-2E6D8976E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3" name="Picture 2" descr="A logo of a cross and a ribbon&#10;&#10;Description automatically generated">
            <a:extLst>
              <a:ext uri="{FF2B5EF4-FFF2-40B4-BE49-F238E27FC236}">
                <a16:creationId xmlns:a16="http://schemas.microsoft.com/office/drawing/2014/main" id="{4512F3B5-C2FC-3352-6C43-191C3D2FD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1190523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F474C-1FEF-895A-A80D-A9E820851D3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72639B7-9144-D78D-D5C5-31A51501B3BB}"/>
              </a:ext>
            </a:extLst>
          </p:cNvPr>
          <p:cNvSpPr txBox="1"/>
          <p:nvPr/>
        </p:nvSpPr>
        <p:spPr>
          <a:xfrm>
            <a:off x="1708727" y="482509"/>
            <a:ext cx="4137891" cy="400110"/>
          </a:xfrm>
          <a:prstGeom prst="rect">
            <a:avLst/>
          </a:prstGeom>
          <a:noFill/>
        </p:spPr>
        <p:txBody>
          <a:bodyPr wrap="square" lIns="91440" tIns="45720" rIns="91440" bIns="45720" rtlCol="0" anchor="t">
            <a:spAutoFit/>
          </a:bodyPr>
          <a:lstStyle/>
          <a:p>
            <a:pPr algn="ctr"/>
            <a:r>
              <a:rPr lang="en-GB" sz="2000" b="1">
                <a:latin typeface="Open Sans"/>
                <a:ea typeface="Open Sans"/>
                <a:cs typeface="Open Sans"/>
              </a:rPr>
              <a:t>MATHS SUMMARY </a:t>
            </a:r>
            <a:endParaRPr lang="en-GB" sz="2000" b="1">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D021A6E3-347C-2F43-B0F0-033FA3250B53}"/>
              </a:ext>
            </a:extLst>
          </p:cNvPr>
          <p:cNvSpPr txBox="1"/>
          <p:nvPr/>
        </p:nvSpPr>
        <p:spPr>
          <a:xfrm>
            <a:off x="319454" y="5395199"/>
            <a:ext cx="691643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endParaRPr lang="en-GB" sz="1050">
              <a:latin typeface="Calibri Light"/>
              <a:cs typeface="Arial"/>
            </a:endParaRPr>
          </a:p>
          <a:p>
            <a:pPr marL="285750" indent="-285750">
              <a:buFont typeface="Arial"/>
              <a:buChar char="•"/>
            </a:pPr>
            <a:endParaRPr lang="en-GB" sz="1050">
              <a:latin typeface="Calibri Light"/>
              <a:cs typeface="Arial"/>
            </a:endParaRPr>
          </a:p>
        </p:txBody>
      </p:sp>
      <p:sp>
        <p:nvSpPr>
          <p:cNvPr id="7" name="Rectangle 6">
            <a:extLst>
              <a:ext uri="{FF2B5EF4-FFF2-40B4-BE49-F238E27FC236}">
                <a16:creationId xmlns:a16="http://schemas.microsoft.com/office/drawing/2014/main" id="{C781E0BA-FDAC-254D-7590-197E32FC2A2C}"/>
              </a:ext>
            </a:extLst>
          </p:cNvPr>
          <p:cNvSpPr/>
          <p:nvPr/>
        </p:nvSpPr>
        <p:spPr>
          <a:xfrm>
            <a:off x="0" y="4250825"/>
            <a:ext cx="7587385" cy="1635625"/>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600">
              <a:solidFill>
                <a:schemeClr val="tx1"/>
              </a:solidFill>
            </a:endParaRPr>
          </a:p>
        </p:txBody>
      </p:sp>
      <p:sp>
        <p:nvSpPr>
          <p:cNvPr id="8" name="TextBox 38">
            <a:extLst>
              <a:ext uri="{FF2B5EF4-FFF2-40B4-BE49-F238E27FC236}">
                <a16:creationId xmlns:a16="http://schemas.microsoft.com/office/drawing/2014/main" id="{2E1DF340-C631-A2A3-A19A-F2819193B870}"/>
              </a:ext>
            </a:extLst>
          </p:cNvPr>
          <p:cNvSpPr txBox="1"/>
          <p:nvPr/>
        </p:nvSpPr>
        <p:spPr>
          <a:xfrm>
            <a:off x="459156" y="4307726"/>
            <a:ext cx="6712085" cy="132343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400" b="1" i="1">
                <a:ea typeface="+mn-lt"/>
                <a:cs typeface="+mn-lt"/>
              </a:rPr>
              <a:t>"Mathematics is essential to everyday life, critical to science, technology and engineering and necessary for financial literacy and most forms of employment. A high-quality mathematical education therefore provides a foundation for understanding the world.”</a:t>
            </a:r>
          </a:p>
          <a:p>
            <a:pPr algn="ctr"/>
            <a:endParaRPr lang="en-GB" sz="1200" b="1">
              <a:ea typeface="+mn-lt"/>
              <a:cs typeface="+mn-lt"/>
            </a:endParaRPr>
          </a:p>
          <a:p>
            <a:pPr algn="ctr"/>
            <a:r>
              <a:rPr lang="en-GB" sz="1200" b="1">
                <a:ea typeface="+mn-lt"/>
                <a:cs typeface="+mn-lt"/>
              </a:rPr>
              <a:t>- DfE 2022</a:t>
            </a:r>
          </a:p>
        </p:txBody>
      </p:sp>
      <p:sp>
        <p:nvSpPr>
          <p:cNvPr id="6" name="Rectangle: Rounded Corners 5">
            <a:extLst>
              <a:ext uri="{FF2B5EF4-FFF2-40B4-BE49-F238E27FC236}">
                <a16:creationId xmlns:a16="http://schemas.microsoft.com/office/drawing/2014/main" id="{E118C9A1-DBF4-68A0-6FD3-5AB0736BD240}"/>
              </a:ext>
            </a:extLst>
          </p:cNvPr>
          <p:cNvSpPr/>
          <p:nvPr/>
        </p:nvSpPr>
        <p:spPr>
          <a:xfrm>
            <a:off x="221376" y="8134349"/>
            <a:ext cx="7112590" cy="1971675"/>
          </a:xfrm>
          <a:prstGeom prst="roundRect">
            <a:avLst/>
          </a:prstGeom>
          <a:solidFill>
            <a:srgbClr val="15243C"/>
          </a:solid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600">
              <a:solidFill>
                <a:schemeClr val="tx1"/>
              </a:solidFill>
            </a:endParaRPr>
          </a:p>
        </p:txBody>
      </p:sp>
      <p:sp>
        <p:nvSpPr>
          <p:cNvPr id="9" name="TextBox 8">
            <a:extLst>
              <a:ext uri="{FF2B5EF4-FFF2-40B4-BE49-F238E27FC236}">
                <a16:creationId xmlns:a16="http://schemas.microsoft.com/office/drawing/2014/main" id="{597A08F5-DB06-702D-7B9B-A04DBA61CF87}"/>
              </a:ext>
            </a:extLst>
          </p:cNvPr>
          <p:cNvSpPr txBox="1"/>
          <p:nvPr/>
        </p:nvSpPr>
        <p:spPr>
          <a:xfrm>
            <a:off x="385642" y="8239865"/>
            <a:ext cx="6796208" cy="1615827"/>
          </a:xfrm>
          <a:prstGeom prst="rect">
            <a:avLst/>
          </a:prstGeom>
          <a:noFill/>
        </p:spPr>
        <p:txBody>
          <a:bodyPr wrap="square" rtlCol="0">
            <a:spAutoFit/>
          </a:bodyPr>
          <a:lstStyle/>
          <a:p>
            <a:r>
              <a:rPr lang="en-GB" sz="1100" b="1" u="sng">
                <a:latin typeface="Calibri" panose="020F0502020204030204" pitchFamily="34" charset="0"/>
                <a:cs typeface="Calibri" panose="020F0502020204030204" pitchFamily="34" charset="0"/>
              </a:rPr>
              <a:t>Impact: </a:t>
            </a:r>
            <a:endParaRPr lang="en-GB" sz="1100">
              <a:latin typeface="Calibri" panose="020F0502020204030204" pitchFamily="34" charset="0"/>
              <a:cs typeface="Calibri" panose="020F0502020204030204" pitchFamily="34" charset="0"/>
            </a:endParaRPr>
          </a:p>
          <a:p>
            <a:r>
              <a:rPr lang="en-GB" sz="1100">
                <a:latin typeface="Calibri" panose="020F0502020204030204" pitchFamily="34" charset="0"/>
                <a:cs typeface="Calibri" panose="020F0502020204030204" pitchFamily="34" charset="0"/>
              </a:rPr>
              <a:t>These principles ensure that all pupils leave education with:</a:t>
            </a:r>
            <a:endParaRPr lang="en-US" sz="1100">
              <a:latin typeface="Calibri" panose="020F0502020204030204" pitchFamily="34" charset="0"/>
              <a:cs typeface="Calibri" panose="020F0502020204030204" pitchFamily="34" charset="0"/>
            </a:endParaRPr>
          </a:p>
          <a:p>
            <a:pPr marL="285750" indent="-285750">
              <a:buFont typeface="Arial,Sans-Serif"/>
              <a:buChar char="•"/>
            </a:pPr>
            <a:r>
              <a:rPr lang="en-GB" sz="1100">
                <a:latin typeface="Calibri" panose="020F0502020204030204" pitchFamily="34" charset="0"/>
                <a:cs typeface="Calibri" panose="020F0502020204030204" pitchFamily="34" charset="0"/>
              </a:rPr>
              <a:t>Knowledge and skills which have been built through a coherent curriculum from EYFS to KS2+. </a:t>
            </a:r>
            <a:endParaRPr lang="en-US" sz="1100">
              <a:latin typeface="Calibri" panose="020F0502020204030204" pitchFamily="34" charset="0"/>
              <a:cs typeface="Calibri" panose="020F0502020204030204" pitchFamily="34" charset="0"/>
            </a:endParaRPr>
          </a:p>
          <a:p>
            <a:pPr marL="285750" indent="-285750">
              <a:buFont typeface="Arial,Sans-Serif"/>
              <a:buChar char="•"/>
            </a:pPr>
            <a:r>
              <a:rPr lang="en-GB" sz="1100">
                <a:latin typeface="Calibri" panose="020F0502020204030204" pitchFamily="34" charset="0"/>
                <a:cs typeface="Calibri" panose="020F0502020204030204" pitchFamily="34" charset="0"/>
              </a:rPr>
              <a:t>The numeracy skills and confidence necessary to be a full contributor to society and the economy.</a:t>
            </a:r>
            <a:endParaRPr lang="en-US" sz="1100">
              <a:latin typeface="Calibri" panose="020F0502020204030204" pitchFamily="34" charset="0"/>
              <a:cs typeface="Calibri" panose="020F0502020204030204" pitchFamily="34" charset="0"/>
            </a:endParaRPr>
          </a:p>
          <a:p>
            <a:pPr marL="285750" indent="-285750">
              <a:buFont typeface="Arial,Sans-Serif"/>
              <a:buChar char="•"/>
            </a:pPr>
            <a:r>
              <a:rPr lang="en-GB" sz="1100">
                <a:latin typeface="Calibri" panose="020F0502020204030204" pitchFamily="34" charset="0"/>
                <a:cs typeface="Calibri" panose="020F0502020204030204" pitchFamily="34" charset="0"/>
              </a:rPr>
              <a:t>A love of numeracy and a full appreciation of its importance in everyday life.</a:t>
            </a:r>
            <a:endParaRPr lang="en-US" sz="1100">
              <a:latin typeface="Calibri" panose="020F0502020204030204" pitchFamily="34" charset="0"/>
              <a:cs typeface="Calibri" panose="020F0502020204030204" pitchFamily="34" charset="0"/>
            </a:endParaRPr>
          </a:p>
          <a:p>
            <a:pPr marL="285750" indent="-285750">
              <a:buFont typeface="Arial,Sans-Serif"/>
              <a:buChar char="•"/>
            </a:pPr>
            <a:r>
              <a:rPr lang="en-GB" sz="1100">
                <a:latin typeface="Calibri" panose="020F0502020204030204" pitchFamily="34" charset="0"/>
                <a:cs typeface="Calibri" panose="020F0502020204030204" pitchFamily="34" charset="0"/>
              </a:rPr>
              <a:t>Independence and resilience when facing life situations, particularly those involving finances. </a:t>
            </a:r>
            <a:endParaRPr lang="en-US" sz="1100">
              <a:latin typeface="Calibri" panose="020F0502020204030204" pitchFamily="34" charset="0"/>
              <a:cs typeface="Calibri" panose="020F0502020204030204" pitchFamily="34" charset="0"/>
            </a:endParaRPr>
          </a:p>
          <a:p>
            <a:pPr marL="285750" indent="-285750" algn="just">
              <a:buFont typeface="Arial,Sans-Serif"/>
              <a:buChar char="•"/>
            </a:pPr>
            <a:r>
              <a:rPr lang="en-GB" sz="1100">
                <a:latin typeface="Calibri" panose="020F0502020204030204" pitchFamily="34" charset="0"/>
                <a:cs typeface="Calibri" panose="020F0502020204030204" pitchFamily="34" charset="0"/>
              </a:rPr>
              <a:t>The impact of early life numeracy disadvantage eliminated, and the numeracy gap closed.  </a:t>
            </a:r>
            <a:endParaRPr lang="en-US" sz="1100">
              <a:latin typeface="Calibri" panose="020F0502020204030204" pitchFamily="34" charset="0"/>
              <a:cs typeface="Calibri" panose="020F0502020204030204" pitchFamily="34" charset="0"/>
            </a:endParaRPr>
          </a:p>
          <a:p>
            <a:pPr marL="285750" indent="-285750">
              <a:buFont typeface="Arial,Sans-Serif"/>
              <a:buChar char="•"/>
            </a:pPr>
            <a:r>
              <a:rPr lang="en-GB" sz="1100">
                <a:latin typeface="Calibri" panose="020F0502020204030204" pitchFamily="34" charset="0"/>
                <a:cs typeface="Calibri" panose="020F0502020204030204" pitchFamily="34" charset="0"/>
              </a:rPr>
              <a:t>Confidence and competency in all forms of mathematical fluency.</a:t>
            </a:r>
            <a:endParaRPr lang="en-US" sz="1100">
              <a:latin typeface="Calibri" panose="020F0502020204030204" pitchFamily="34" charset="0"/>
              <a:cs typeface="Calibri" panose="020F0502020204030204" pitchFamily="34" charset="0"/>
            </a:endParaRPr>
          </a:p>
          <a:p>
            <a:pPr marL="285750" indent="-285750">
              <a:buFont typeface="Arial,Sans-Serif"/>
              <a:buChar char="•"/>
            </a:pPr>
            <a:r>
              <a:rPr lang="en-GB" sz="1100">
                <a:latin typeface="Calibri" panose="020F0502020204030204" pitchFamily="34" charset="0"/>
                <a:cs typeface="Calibri" panose="020F0502020204030204" pitchFamily="34" charset="0"/>
              </a:rPr>
              <a:t>Ability to use their reasoning skills and problem-solving strategies in everyday situations.</a:t>
            </a:r>
            <a:endParaRPr lang="en-GB" sz="1100">
              <a:latin typeface="Calibri" panose="020F0502020204030204" pitchFamily="34" charset="0"/>
              <a:ea typeface="Calibri" panose="020F0502020204030204"/>
              <a:cs typeface="Calibri" panose="020F0502020204030204" pitchFamily="34" charset="0"/>
            </a:endParaRPr>
          </a:p>
        </p:txBody>
      </p:sp>
      <p:sp>
        <p:nvSpPr>
          <p:cNvPr id="10" name="TextBox 9">
            <a:extLst>
              <a:ext uri="{FF2B5EF4-FFF2-40B4-BE49-F238E27FC236}">
                <a16:creationId xmlns:a16="http://schemas.microsoft.com/office/drawing/2014/main" id="{A7EBA14C-669F-C44F-4EF4-4E7E373749E4}"/>
              </a:ext>
            </a:extLst>
          </p:cNvPr>
          <p:cNvSpPr txBox="1"/>
          <p:nvPr/>
        </p:nvSpPr>
        <p:spPr>
          <a:xfrm>
            <a:off x="232927" y="6381090"/>
            <a:ext cx="712152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100" b="1">
                <a:latin typeface="Calibri" panose="020F0502020204030204" pitchFamily="34" charset="0"/>
                <a:cs typeface="Calibri" panose="020F0502020204030204" pitchFamily="34" charset="0"/>
              </a:rPr>
              <a:t>Pupils’ progress is monitored through the following strategies:</a:t>
            </a:r>
            <a:endParaRPr lang="en-US" sz="1100" b="1">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43C8AB75-AF21-2F2D-50A2-97CCE8D77102}"/>
              </a:ext>
            </a:extLst>
          </p:cNvPr>
          <p:cNvSpPr txBox="1"/>
          <p:nvPr/>
        </p:nvSpPr>
        <p:spPr>
          <a:xfrm>
            <a:off x="240577" y="1040696"/>
            <a:ext cx="7121529" cy="338554"/>
          </a:xfrm>
          <a:prstGeom prst="rect">
            <a:avLst/>
          </a:prstGeom>
          <a:noFill/>
        </p:spPr>
        <p:txBody>
          <a:bodyPr wrap="square" rtlCol="0">
            <a:spAutoFit/>
          </a:bodyPr>
          <a:lstStyle/>
          <a:p>
            <a:pPr algn="ctr" rtl="0"/>
            <a:r>
              <a:rPr lang="en-GB" sz="1600" b="1" i="0">
                <a:ea typeface="Calibri"/>
                <a:cs typeface="Calibri"/>
              </a:rPr>
              <a:t>All mathematics staff and leaders should:</a:t>
            </a:r>
            <a:endParaRPr lang="en-GB" sz="1600" b="0" i="0">
              <a:ea typeface="Calibri"/>
              <a:cs typeface="Calibri"/>
            </a:endParaRPr>
          </a:p>
        </p:txBody>
      </p:sp>
      <p:sp>
        <p:nvSpPr>
          <p:cNvPr id="12" name="Rectangle: Rounded Corners 11">
            <a:extLst>
              <a:ext uri="{FF2B5EF4-FFF2-40B4-BE49-F238E27FC236}">
                <a16:creationId xmlns:a16="http://schemas.microsoft.com/office/drawing/2014/main" id="{492CC2FE-8001-E268-4ACA-4BB555618A83}"/>
              </a:ext>
            </a:extLst>
          </p:cNvPr>
          <p:cNvSpPr/>
          <p:nvPr/>
        </p:nvSpPr>
        <p:spPr>
          <a:xfrm>
            <a:off x="3786834" y="1500794"/>
            <a:ext cx="3547131" cy="468417"/>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600">
              <a:solidFill>
                <a:schemeClr val="tx1"/>
              </a:solidFill>
            </a:endParaRPr>
          </a:p>
        </p:txBody>
      </p:sp>
      <p:sp>
        <p:nvSpPr>
          <p:cNvPr id="13" name="Rectangle: Rounded Corners 12">
            <a:extLst>
              <a:ext uri="{FF2B5EF4-FFF2-40B4-BE49-F238E27FC236}">
                <a16:creationId xmlns:a16="http://schemas.microsoft.com/office/drawing/2014/main" id="{6E181563-890E-7B4B-7274-F1D3249B2A6B}"/>
              </a:ext>
            </a:extLst>
          </p:cNvPr>
          <p:cNvSpPr/>
          <p:nvPr/>
        </p:nvSpPr>
        <p:spPr>
          <a:xfrm>
            <a:off x="219074" y="1506943"/>
            <a:ext cx="3415362" cy="461665"/>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600">
              <a:solidFill>
                <a:schemeClr val="tx1"/>
              </a:solidFill>
            </a:endParaRPr>
          </a:p>
        </p:txBody>
      </p:sp>
      <p:sp>
        <p:nvSpPr>
          <p:cNvPr id="14" name="TextBox 14">
            <a:extLst>
              <a:ext uri="{FF2B5EF4-FFF2-40B4-BE49-F238E27FC236}">
                <a16:creationId xmlns:a16="http://schemas.microsoft.com/office/drawing/2014/main" id="{6EBBF0F2-C5E0-2E3C-6CDC-050849F9A069}"/>
              </a:ext>
            </a:extLst>
          </p:cNvPr>
          <p:cNvSpPr txBox="1"/>
          <p:nvPr/>
        </p:nvSpPr>
        <p:spPr>
          <a:xfrm>
            <a:off x="240577" y="1500415"/>
            <a:ext cx="3321067" cy="43088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100">
                <a:ea typeface="+mn-lt"/>
                <a:cs typeface="+mn-lt"/>
              </a:rPr>
              <a:t>Provide support and advice to ensure that there is a consistent approach. </a:t>
            </a:r>
          </a:p>
        </p:txBody>
      </p:sp>
      <p:sp>
        <p:nvSpPr>
          <p:cNvPr id="15" name="TextBox 19">
            <a:extLst>
              <a:ext uri="{FF2B5EF4-FFF2-40B4-BE49-F238E27FC236}">
                <a16:creationId xmlns:a16="http://schemas.microsoft.com/office/drawing/2014/main" id="{1C0874AC-AAB8-A4A7-ED85-7E0142557D67}"/>
              </a:ext>
            </a:extLst>
          </p:cNvPr>
          <p:cNvSpPr txBox="1"/>
          <p:nvPr/>
        </p:nvSpPr>
        <p:spPr>
          <a:xfrm>
            <a:off x="3801702" y="1495681"/>
            <a:ext cx="3434187" cy="6001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100">
                <a:ea typeface="+mn-lt"/>
                <a:cs typeface="+mn-lt"/>
              </a:rPr>
              <a:t>Provide information to staff with regards to common misconceptions that pupil’s experience.</a:t>
            </a:r>
          </a:p>
        </p:txBody>
      </p:sp>
      <p:sp>
        <p:nvSpPr>
          <p:cNvPr id="16" name="Rectangle: Rounded Corners 15">
            <a:extLst>
              <a:ext uri="{FF2B5EF4-FFF2-40B4-BE49-F238E27FC236}">
                <a16:creationId xmlns:a16="http://schemas.microsoft.com/office/drawing/2014/main" id="{ADE4D5F1-E192-91D4-9944-5BE3EC42C109}"/>
              </a:ext>
            </a:extLst>
          </p:cNvPr>
          <p:cNvSpPr/>
          <p:nvPr/>
        </p:nvSpPr>
        <p:spPr>
          <a:xfrm>
            <a:off x="3786833" y="2121781"/>
            <a:ext cx="3547131" cy="468417"/>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600">
              <a:solidFill>
                <a:schemeClr val="tx1"/>
              </a:solidFill>
            </a:endParaRPr>
          </a:p>
        </p:txBody>
      </p:sp>
      <p:sp>
        <p:nvSpPr>
          <p:cNvPr id="17" name="Rectangle: Rounded Corners 16">
            <a:extLst>
              <a:ext uri="{FF2B5EF4-FFF2-40B4-BE49-F238E27FC236}">
                <a16:creationId xmlns:a16="http://schemas.microsoft.com/office/drawing/2014/main" id="{CB67E73C-5324-39AD-F2BF-7CC1322D68F0}"/>
              </a:ext>
            </a:extLst>
          </p:cNvPr>
          <p:cNvSpPr/>
          <p:nvPr/>
        </p:nvSpPr>
        <p:spPr>
          <a:xfrm>
            <a:off x="219073" y="2127930"/>
            <a:ext cx="3415362" cy="461665"/>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600">
              <a:solidFill>
                <a:schemeClr val="tx1"/>
              </a:solidFill>
            </a:endParaRPr>
          </a:p>
        </p:txBody>
      </p:sp>
      <p:sp>
        <p:nvSpPr>
          <p:cNvPr id="18" name="TextBox 14">
            <a:extLst>
              <a:ext uri="{FF2B5EF4-FFF2-40B4-BE49-F238E27FC236}">
                <a16:creationId xmlns:a16="http://schemas.microsoft.com/office/drawing/2014/main" id="{56026BFB-C7E6-64EB-18EA-C81C572E07B3}"/>
              </a:ext>
            </a:extLst>
          </p:cNvPr>
          <p:cNvSpPr txBox="1"/>
          <p:nvPr/>
        </p:nvSpPr>
        <p:spPr>
          <a:xfrm>
            <a:off x="240576" y="2121402"/>
            <a:ext cx="3321067" cy="43088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100">
                <a:ea typeface="+mn-lt"/>
                <a:cs typeface="+mn-lt"/>
              </a:rPr>
              <a:t>Utilise opportunities to include links to mathematical content from other subjects.</a:t>
            </a:r>
          </a:p>
        </p:txBody>
      </p:sp>
      <p:sp>
        <p:nvSpPr>
          <p:cNvPr id="19" name="TextBox 19">
            <a:extLst>
              <a:ext uri="{FF2B5EF4-FFF2-40B4-BE49-F238E27FC236}">
                <a16:creationId xmlns:a16="http://schemas.microsoft.com/office/drawing/2014/main" id="{7149FA5A-0CCC-B961-549B-AE325AA04C06}"/>
              </a:ext>
            </a:extLst>
          </p:cNvPr>
          <p:cNvSpPr txBox="1"/>
          <p:nvPr/>
        </p:nvSpPr>
        <p:spPr>
          <a:xfrm>
            <a:off x="3801701" y="2116668"/>
            <a:ext cx="3434187" cy="43088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100">
                <a:ea typeface="+mn-lt"/>
                <a:cs typeface="+mn-lt"/>
              </a:rPr>
              <a:t>Identify pupils that require numeracy intervention and any gaps in knowledge.</a:t>
            </a:r>
          </a:p>
        </p:txBody>
      </p:sp>
      <p:sp>
        <p:nvSpPr>
          <p:cNvPr id="20" name="TextBox 19">
            <a:extLst>
              <a:ext uri="{FF2B5EF4-FFF2-40B4-BE49-F238E27FC236}">
                <a16:creationId xmlns:a16="http://schemas.microsoft.com/office/drawing/2014/main" id="{C6AD98EF-94D2-5DFA-3D13-F24F71774BE1}"/>
              </a:ext>
            </a:extLst>
          </p:cNvPr>
          <p:cNvSpPr txBox="1"/>
          <p:nvPr/>
        </p:nvSpPr>
        <p:spPr>
          <a:xfrm>
            <a:off x="212435" y="2706513"/>
            <a:ext cx="7121529" cy="307777"/>
          </a:xfrm>
          <a:prstGeom prst="rect">
            <a:avLst/>
          </a:prstGeom>
          <a:noFill/>
        </p:spPr>
        <p:txBody>
          <a:bodyPr wrap="square" rtlCol="0">
            <a:spAutoFit/>
          </a:bodyPr>
          <a:lstStyle/>
          <a:p>
            <a:pPr algn="ctr" rtl="0"/>
            <a:r>
              <a:rPr lang="en-GB" sz="1400" b="1" i="0">
                <a:ea typeface="Calibri"/>
                <a:cs typeface="Calibri"/>
              </a:rPr>
              <a:t>All staff should:</a:t>
            </a:r>
            <a:endParaRPr lang="en-GB" sz="1400" b="0" i="0">
              <a:ea typeface="Calibri"/>
              <a:cs typeface="Calibri"/>
            </a:endParaRPr>
          </a:p>
        </p:txBody>
      </p:sp>
      <p:sp>
        <p:nvSpPr>
          <p:cNvPr id="21" name="Rectangle: Rounded Corners 20">
            <a:extLst>
              <a:ext uri="{FF2B5EF4-FFF2-40B4-BE49-F238E27FC236}">
                <a16:creationId xmlns:a16="http://schemas.microsoft.com/office/drawing/2014/main" id="{81115506-A93F-EB72-51A4-82931B66AD72}"/>
              </a:ext>
            </a:extLst>
          </p:cNvPr>
          <p:cNvSpPr/>
          <p:nvPr/>
        </p:nvSpPr>
        <p:spPr>
          <a:xfrm>
            <a:off x="240578" y="3177741"/>
            <a:ext cx="7100024" cy="324996"/>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2" name="TextBox 21">
            <a:extLst>
              <a:ext uri="{FF2B5EF4-FFF2-40B4-BE49-F238E27FC236}">
                <a16:creationId xmlns:a16="http://schemas.microsoft.com/office/drawing/2014/main" id="{C9115726-B56D-2ED5-0DF6-CC66F382EFF3}"/>
              </a:ext>
            </a:extLst>
          </p:cNvPr>
          <p:cNvSpPr txBox="1"/>
          <p:nvPr/>
        </p:nvSpPr>
        <p:spPr>
          <a:xfrm>
            <a:off x="240577" y="3206688"/>
            <a:ext cx="6824651" cy="261610"/>
          </a:xfrm>
          <a:prstGeom prst="rect">
            <a:avLst/>
          </a:prstGeom>
          <a:noFill/>
        </p:spPr>
        <p:txBody>
          <a:bodyPr wrap="square" rtlCol="0">
            <a:spAutoFit/>
          </a:bodyPr>
          <a:lstStyle/>
          <a:p>
            <a:r>
              <a:rPr lang="en-GB" sz="1100"/>
              <a:t>Actively participate in whole school numeracy initiatives.</a:t>
            </a:r>
          </a:p>
        </p:txBody>
      </p:sp>
      <p:sp>
        <p:nvSpPr>
          <p:cNvPr id="23" name="Rectangle: Rounded Corners 22">
            <a:extLst>
              <a:ext uri="{FF2B5EF4-FFF2-40B4-BE49-F238E27FC236}">
                <a16:creationId xmlns:a16="http://schemas.microsoft.com/office/drawing/2014/main" id="{DA864621-B964-C241-3D84-6729DFAF829E}"/>
              </a:ext>
            </a:extLst>
          </p:cNvPr>
          <p:cNvSpPr/>
          <p:nvPr/>
        </p:nvSpPr>
        <p:spPr>
          <a:xfrm>
            <a:off x="240577" y="3682566"/>
            <a:ext cx="7100023" cy="324996"/>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24" name="TextBox 23">
            <a:extLst>
              <a:ext uri="{FF2B5EF4-FFF2-40B4-BE49-F238E27FC236}">
                <a16:creationId xmlns:a16="http://schemas.microsoft.com/office/drawing/2014/main" id="{D4C72387-99D3-8EEE-CAB3-EF03658D6E52}"/>
              </a:ext>
            </a:extLst>
          </p:cNvPr>
          <p:cNvSpPr txBox="1"/>
          <p:nvPr/>
        </p:nvSpPr>
        <p:spPr>
          <a:xfrm>
            <a:off x="240577" y="3701988"/>
            <a:ext cx="6930663" cy="261610"/>
          </a:xfrm>
          <a:prstGeom prst="rect">
            <a:avLst/>
          </a:prstGeom>
          <a:noFill/>
        </p:spPr>
        <p:txBody>
          <a:bodyPr wrap="square" rtlCol="0">
            <a:spAutoFit/>
          </a:bodyPr>
          <a:lstStyle/>
          <a:p>
            <a:r>
              <a:rPr lang="en-GB" sz="1100"/>
              <a:t>Ensure that they use correct mathematical notation, vocabulary and consistency of approach.</a:t>
            </a:r>
          </a:p>
        </p:txBody>
      </p:sp>
      <p:sp>
        <p:nvSpPr>
          <p:cNvPr id="25" name="TextBox 24">
            <a:extLst>
              <a:ext uri="{FF2B5EF4-FFF2-40B4-BE49-F238E27FC236}">
                <a16:creationId xmlns:a16="http://schemas.microsoft.com/office/drawing/2014/main" id="{89732C3C-C913-0BA8-8412-060592E64755}"/>
              </a:ext>
            </a:extLst>
          </p:cNvPr>
          <p:cNvSpPr txBox="1"/>
          <p:nvPr/>
        </p:nvSpPr>
        <p:spPr>
          <a:xfrm>
            <a:off x="878" y="6002485"/>
            <a:ext cx="7121529" cy="307777"/>
          </a:xfrm>
          <a:prstGeom prst="rect">
            <a:avLst/>
          </a:prstGeom>
          <a:noFill/>
        </p:spPr>
        <p:txBody>
          <a:bodyPr wrap="square" rtlCol="0">
            <a:spAutoFit/>
          </a:bodyPr>
          <a:lstStyle/>
          <a:p>
            <a:pPr algn="ctr" rtl="0"/>
            <a:r>
              <a:rPr lang="en-GB" sz="1400" b="1" i="0">
                <a:ea typeface="Calibri"/>
                <a:cs typeface="Calibri"/>
              </a:rPr>
              <a:t>Monitoring Progress</a:t>
            </a:r>
            <a:endParaRPr lang="en-GB" sz="1400" b="0" i="0">
              <a:ea typeface="Calibri"/>
              <a:cs typeface="Calibri"/>
            </a:endParaRPr>
          </a:p>
        </p:txBody>
      </p:sp>
      <p:sp>
        <p:nvSpPr>
          <p:cNvPr id="26" name="Rectangle: Rounded Corners 25">
            <a:extLst>
              <a:ext uri="{FF2B5EF4-FFF2-40B4-BE49-F238E27FC236}">
                <a16:creationId xmlns:a16="http://schemas.microsoft.com/office/drawing/2014/main" id="{B2BADDF0-EF9C-4131-3E27-2867D98AF78C}"/>
              </a:ext>
            </a:extLst>
          </p:cNvPr>
          <p:cNvSpPr/>
          <p:nvPr/>
        </p:nvSpPr>
        <p:spPr>
          <a:xfrm>
            <a:off x="3814975" y="6800370"/>
            <a:ext cx="3547131" cy="468417"/>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600">
              <a:solidFill>
                <a:schemeClr val="tx1"/>
              </a:solidFill>
            </a:endParaRPr>
          </a:p>
        </p:txBody>
      </p:sp>
      <p:sp>
        <p:nvSpPr>
          <p:cNvPr id="27" name="Rectangle: Rounded Corners 26">
            <a:extLst>
              <a:ext uri="{FF2B5EF4-FFF2-40B4-BE49-F238E27FC236}">
                <a16:creationId xmlns:a16="http://schemas.microsoft.com/office/drawing/2014/main" id="{A8AB23FB-66BA-E156-8D5C-96CA4DA4F4CB}"/>
              </a:ext>
            </a:extLst>
          </p:cNvPr>
          <p:cNvSpPr/>
          <p:nvPr/>
        </p:nvSpPr>
        <p:spPr>
          <a:xfrm>
            <a:off x="247215" y="6806519"/>
            <a:ext cx="3415362" cy="461665"/>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600">
              <a:solidFill>
                <a:schemeClr val="tx1"/>
              </a:solidFill>
            </a:endParaRPr>
          </a:p>
        </p:txBody>
      </p:sp>
      <p:sp>
        <p:nvSpPr>
          <p:cNvPr id="28" name="TextBox 14">
            <a:extLst>
              <a:ext uri="{FF2B5EF4-FFF2-40B4-BE49-F238E27FC236}">
                <a16:creationId xmlns:a16="http://schemas.microsoft.com/office/drawing/2014/main" id="{759CEEB2-3F0A-C986-983F-BA0485CE2BEE}"/>
              </a:ext>
            </a:extLst>
          </p:cNvPr>
          <p:cNvSpPr txBox="1"/>
          <p:nvPr/>
        </p:nvSpPr>
        <p:spPr>
          <a:xfrm>
            <a:off x="268718" y="6799991"/>
            <a:ext cx="3321067"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100">
                <a:ea typeface="+mn-lt"/>
                <a:cs typeface="+mn-lt"/>
              </a:rPr>
              <a:t>Calendared quality assurance opportunities.</a:t>
            </a:r>
          </a:p>
        </p:txBody>
      </p:sp>
      <p:sp>
        <p:nvSpPr>
          <p:cNvPr id="29" name="TextBox 19">
            <a:extLst>
              <a:ext uri="{FF2B5EF4-FFF2-40B4-BE49-F238E27FC236}">
                <a16:creationId xmlns:a16="http://schemas.microsoft.com/office/drawing/2014/main" id="{25A6477A-9F1B-BE30-9984-6AD007C949F8}"/>
              </a:ext>
            </a:extLst>
          </p:cNvPr>
          <p:cNvSpPr txBox="1"/>
          <p:nvPr/>
        </p:nvSpPr>
        <p:spPr>
          <a:xfrm>
            <a:off x="3829843" y="6795257"/>
            <a:ext cx="3434187" cy="43088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100">
                <a:ea typeface="+mn-lt"/>
                <a:cs typeface="+mn-lt"/>
              </a:rPr>
              <a:t>Progress across phases through use of question level analysis.</a:t>
            </a:r>
          </a:p>
        </p:txBody>
      </p:sp>
      <p:sp>
        <p:nvSpPr>
          <p:cNvPr id="30" name="Rectangle: Rounded Corners 29">
            <a:extLst>
              <a:ext uri="{FF2B5EF4-FFF2-40B4-BE49-F238E27FC236}">
                <a16:creationId xmlns:a16="http://schemas.microsoft.com/office/drawing/2014/main" id="{16AD8944-41B6-6F21-B570-09DB83566F4C}"/>
              </a:ext>
            </a:extLst>
          </p:cNvPr>
          <p:cNvSpPr/>
          <p:nvPr/>
        </p:nvSpPr>
        <p:spPr>
          <a:xfrm>
            <a:off x="3814974" y="7421357"/>
            <a:ext cx="3547131" cy="468417"/>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600">
              <a:solidFill>
                <a:schemeClr val="tx1"/>
              </a:solidFill>
            </a:endParaRPr>
          </a:p>
        </p:txBody>
      </p:sp>
      <p:sp>
        <p:nvSpPr>
          <p:cNvPr id="31" name="Rectangle: Rounded Corners 30">
            <a:extLst>
              <a:ext uri="{FF2B5EF4-FFF2-40B4-BE49-F238E27FC236}">
                <a16:creationId xmlns:a16="http://schemas.microsoft.com/office/drawing/2014/main" id="{A7512B1A-A845-E316-E36A-E5CCFDE1F015}"/>
              </a:ext>
            </a:extLst>
          </p:cNvPr>
          <p:cNvSpPr/>
          <p:nvPr/>
        </p:nvSpPr>
        <p:spPr>
          <a:xfrm>
            <a:off x="247214" y="7427506"/>
            <a:ext cx="3415362" cy="461665"/>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sz="1600">
              <a:solidFill>
                <a:schemeClr val="tx1"/>
              </a:solidFill>
            </a:endParaRPr>
          </a:p>
        </p:txBody>
      </p:sp>
      <p:sp>
        <p:nvSpPr>
          <p:cNvPr id="32" name="TextBox 14">
            <a:extLst>
              <a:ext uri="{FF2B5EF4-FFF2-40B4-BE49-F238E27FC236}">
                <a16:creationId xmlns:a16="http://schemas.microsoft.com/office/drawing/2014/main" id="{532F816E-483A-564D-A246-09628C83EB13}"/>
              </a:ext>
            </a:extLst>
          </p:cNvPr>
          <p:cNvSpPr txBox="1"/>
          <p:nvPr/>
        </p:nvSpPr>
        <p:spPr>
          <a:xfrm>
            <a:off x="268717" y="7420978"/>
            <a:ext cx="3365718" cy="43088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100">
                <a:ea typeface="+mn-lt"/>
                <a:cs typeface="+mn-lt"/>
              </a:rPr>
              <a:t>Regular assessment resulting in data-driven interventions.</a:t>
            </a:r>
          </a:p>
        </p:txBody>
      </p:sp>
      <p:sp>
        <p:nvSpPr>
          <p:cNvPr id="33" name="TextBox 19">
            <a:extLst>
              <a:ext uri="{FF2B5EF4-FFF2-40B4-BE49-F238E27FC236}">
                <a16:creationId xmlns:a16="http://schemas.microsoft.com/office/drawing/2014/main" id="{83393951-F34F-813F-B4CC-6CB6BF204C1D}"/>
              </a:ext>
            </a:extLst>
          </p:cNvPr>
          <p:cNvSpPr txBox="1"/>
          <p:nvPr/>
        </p:nvSpPr>
        <p:spPr>
          <a:xfrm>
            <a:off x="3829842" y="7416244"/>
            <a:ext cx="3434187" cy="43088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100">
                <a:ea typeface="+mn-lt"/>
                <a:cs typeface="+mn-lt"/>
              </a:rPr>
              <a:t>Mathematical moderation at a subject, school and trust level.</a:t>
            </a:r>
          </a:p>
        </p:txBody>
      </p:sp>
      <p:sp>
        <p:nvSpPr>
          <p:cNvPr id="34" name="Slide Number Placeholder 6">
            <a:extLst>
              <a:ext uri="{FF2B5EF4-FFF2-40B4-BE49-F238E27FC236}">
                <a16:creationId xmlns:a16="http://schemas.microsoft.com/office/drawing/2014/main" id="{7730E4A3-6EDE-C5B2-28FB-9947C700DE65}"/>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100" b="1" smtClean="0">
                <a:solidFill>
                  <a:schemeClr val="tx1"/>
                </a:solidFill>
              </a:rPr>
              <a:pPr algn="ctr"/>
              <a:t>26</a:t>
            </a:fld>
            <a:endParaRPr lang="en-GB" sz="1100" b="1">
              <a:solidFill>
                <a:schemeClr val="tx1"/>
              </a:solidFill>
            </a:endParaRPr>
          </a:p>
        </p:txBody>
      </p:sp>
      <p:sp>
        <p:nvSpPr>
          <p:cNvPr id="35" name="TextBox 34">
            <a:extLst>
              <a:ext uri="{FF2B5EF4-FFF2-40B4-BE49-F238E27FC236}">
                <a16:creationId xmlns:a16="http://schemas.microsoft.com/office/drawing/2014/main" id="{4919FA5D-F6EE-528C-0413-3123B34395C2}"/>
              </a:ext>
            </a:extLst>
          </p:cNvPr>
          <p:cNvSpPr txBox="1"/>
          <p:nvPr/>
        </p:nvSpPr>
        <p:spPr>
          <a:xfrm>
            <a:off x="3107690" y="10184240"/>
            <a:ext cx="3794760" cy="338554"/>
          </a:xfrm>
          <a:prstGeom prst="rect">
            <a:avLst/>
          </a:prstGeom>
          <a:noFill/>
        </p:spPr>
        <p:txBody>
          <a:bodyPr wrap="square">
            <a:spAutoFit/>
          </a:bodyPr>
          <a:lstStyle/>
          <a:p>
            <a:r>
              <a:rPr lang="en-GB" sz="16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sz="1600" dirty="0"/>
          </a:p>
        </p:txBody>
      </p:sp>
      <p:pic>
        <p:nvPicPr>
          <p:cNvPr id="36" name="Picture 35" descr="A logo of a cross and a ribbon&#10;&#10;Description automatically generated">
            <a:extLst>
              <a:ext uri="{FF2B5EF4-FFF2-40B4-BE49-F238E27FC236}">
                <a16:creationId xmlns:a16="http://schemas.microsoft.com/office/drawing/2014/main" id="{B09691DF-F7ED-8855-1E46-2CD5D7CF8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37" name="Picture 36" descr="A logo of a cross and a ribbon&#10;&#10;Description automatically generated">
            <a:extLst>
              <a:ext uri="{FF2B5EF4-FFF2-40B4-BE49-F238E27FC236}">
                <a16:creationId xmlns:a16="http://schemas.microsoft.com/office/drawing/2014/main" id="{70FEC2EC-A9AE-1C70-57A0-4A69D43D7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2223192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44E80E-A68C-63C9-3D6A-C5AA59B038C4}"/>
              </a:ext>
            </a:extLst>
          </p:cNvPr>
          <p:cNvSpPr txBox="1"/>
          <p:nvPr/>
        </p:nvSpPr>
        <p:spPr>
          <a:xfrm>
            <a:off x="1708727" y="482509"/>
            <a:ext cx="4137891" cy="400110"/>
          </a:xfrm>
          <a:prstGeom prst="rect">
            <a:avLst/>
          </a:prstGeom>
          <a:noFill/>
        </p:spPr>
        <p:txBody>
          <a:bodyPr wrap="square" rtlCol="0">
            <a:spAutoFit/>
          </a:bodyPr>
          <a:lstStyle/>
          <a:p>
            <a:pPr algn="ctr"/>
            <a:r>
              <a:rPr lang="en-GB" sz="2000" b="1">
                <a:latin typeface="Open Sans" panose="020B0606030504020204" pitchFamily="34" charset="0"/>
                <a:ea typeface="Open Sans" panose="020B0606030504020204" pitchFamily="34" charset="0"/>
                <a:cs typeface="Open Sans" panose="020B0606030504020204" pitchFamily="34" charset="0"/>
              </a:rPr>
              <a:t>EYFS GUIDING PRINCIPLES</a:t>
            </a:r>
          </a:p>
        </p:txBody>
      </p:sp>
      <p:sp>
        <p:nvSpPr>
          <p:cNvPr id="3" name="TextBox 2">
            <a:extLst>
              <a:ext uri="{FF2B5EF4-FFF2-40B4-BE49-F238E27FC236}">
                <a16:creationId xmlns:a16="http://schemas.microsoft.com/office/drawing/2014/main" id="{4FC28670-F523-EA3A-44BB-C80ED2B2CBFC}"/>
              </a:ext>
            </a:extLst>
          </p:cNvPr>
          <p:cNvSpPr txBox="1"/>
          <p:nvPr/>
        </p:nvSpPr>
        <p:spPr>
          <a:xfrm>
            <a:off x="326285" y="613485"/>
            <a:ext cx="7121529" cy="19552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07000"/>
              </a:lnSpc>
              <a:spcAft>
                <a:spcPts val="800"/>
              </a:spcAft>
            </a:pPr>
            <a:endParaRPr lang="en-GB" sz="1600" b="1" kern="100" dirty="0">
              <a:effectLst/>
              <a:ea typeface="Times New Roman" panose="02020603050405020304" pitchFamily="18" charset="0"/>
              <a:cs typeface="Arial" panose="020B0604020202020204" pitchFamily="34" charset="0"/>
            </a:endParaRPr>
          </a:p>
          <a:p>
            <a:pPr>
              <a:lnSpc>
                <a:spcPct val="107000"/>
              </a:lnSpc>
              <a:spcAft>
                <a:spcPts val="800"/>
              </a:spcAft>
            </a:pPr>
            <a:r>
              <a:rPr lang="en-GB" sz="600" b="1" kern="100" dirty="0">
                <a:effectLst/>
                <a:ea typeface="Times New Roman" panose="02020603050405020304" pitchFamily="18" charset="0"/>
                <a:cs typeface="Arial" panose="020B0604020202020204" pitchFamily="34" charset="0"/>
              </a:rPr>
              <a:t>At St. Mary's Primary School, we are committed to ensuring that every child makes progress and no child is left behind. Our EYFS framework is designed to help young children achieve the five 'Every Child Matters' outcomes:</a:t>
            </a:r>
          </a:p>
          <a:p>
            <a:pPr>
              <a:lnSpc>
                <a:spcPct val="107000"/>
              </a:lnSpc>
              <a:spcAft>
                <a:spcPts val="800"/>
              </a:spcAft>
            </a:pPr>
            <a:r>
              <a:rPr lang="en-GB" sz="600" b="1" kern="100" dirty="0">
                <a:effectLst/>
                <a:ea typeface="Times New Roman" panose="02020603050405020304" pitchFamily="18" charset="0"/>
                <a:cs typeface="Arial" panose="020B0604020202020204" pitchFamily="34" charset="0"/>
              </a:rPr>
              <a:t>1. Staying Safe: We create a secure and nurturing environment where children feel protected and valued.</a:t>
            </a:r>
          </a:p>
          <a:p>
            <a:pPr>
              <a:lnSpc>
                <a:spcPct val="107000"/>
              </a:lnSpc>
              <a:spcAft>
                <a:spcPts val="800"/>
              </a:spcAft>
            </a:pPr>
            <a:r>
              <a:rPr lang="en-GB" sz="600" b="1" kern="100" dirty="0">
                <a:effectLst/>
                <a:ea typeface="Times New Roman" panose="02020603050405020304" pitchFamily="18" charset="0"/>
                <a:cs typeface="Arial" panose="020B0604020202020204" pitchFamily="34" charset="0"/>
              </a:rPr>
              <a:t>2. Being Healthy: We promote healthy lifestyles and well-being through physical activity, nutritious food, and emotional support.</a:t>
            </a:r>
          </a:p>
          <a:p>
            <a:pPr>
              <a:lnSpc>
                <a:spcPct val="107000"/>
              </a:lnSpc>
              <a:spcAft>
                <a:spcPts val="800"/>
              </a:spcAft>
            </a:pPr>
            <a:r>
              <a:rPr lang="en-GB" sz="600" b="1" kern="100" dirty="0">
                <a:effectLst/>
                <a:ea typeface="Times New Roman" panose="02020603050405020304" pitchFamily="18" charset="0"/>
                <a:cs typeface="Arial" panose="020B0604020202020204" pitchFamily="34" charset="0"/>
              </a:rPr>
              <a:t>3. Enjoying and Achieving: We provide engaging and stimulating activities that foster a love of learning and help children reach their full potential.</a:t>
            </a:r>
          </a:p>
          <a:p>
            <a:pPr>
              <a:lnSpc>
                <a:spcPct val="107000"/>
              </a:lnSpc>
              <a:spcAft>
                <a:spcPts val="800"/>
              </a:spcAft>
            </a:pPr>
            <a:r>
              <a:rPr lang="en-GB" sz="600" b="1" kern="100" dirty="0">
                <a:effectLst/>
                <a:ea typeface="Times New Roman" panose="02020603050405020304" pitchFamily="18" charset="0"/>
                <a:cs typeface="Arial" panose="020B0604020202020204" pitchFamily="34" charset="0"/>
              </a:rPr>
              <a:t>4. Making a Positive Contribution: We encourage children to develop social skills, empathy, and a sense of community, empowering them to make positive contributions.</a:t>
            </a:r>
          </a:p>
          <a:p>
            <a:pPr>
              <a:lnSpc>
                <a:spcPct val="107000"/>
              </a:lnSpc>
              <a:spcAft>
                <a:spcPts val="800"/>
              </a:spcAft>
            </a:pPr>
            <a:r>
              <a:rPr lang="en-GB" sz="600" b="1" kern="100" dirty="0">
                <a:effectLst/>
                <a:ea typeface="Times New Roman" panose="02020603050405020304" pitchFamily="18" charset="0"/>
                <a:cs typeface="Arial" panose="020B0604020202020204" pitchFamily="34" charset="0"/>
              </a:rPr>
              <a:t>5. Achieving Economic Well-Being: We lay the foundation for future success by developing essential skills and a positive attitude towards learning and personal development.</a:t>
            </a:r>
          </a:p>
          <a:p>
            <a:pPr>
              <a:lnSpc>
                <a:spcPct val="107000"/>
              </a:lnSpc>
              <a:spcAft>
                <a:spcPts val="800"/>
              </a:spcAft>
            </a:pPr>
            <a:r>
              <a:rPr lang="en-GB" sz="600" b="1" kern="100" dirty="0">
                <a:effectLst/>
                <a:ea typeface="Times New Roman" panose="02020603050405020304" pitchFamily="18" charset="0"/>
                <a:cs typeface="Arial" panose="020B0604020202020204" pitchFamily="34" charset="0"/>
              </a:rPr>
              <a:t>Through our bespoke EYFS curriculum, we ensure that each child at St. Mary's is supported in their unique journey, fostering their growth and development in a holistic and inclusive manner.</a:t>
            </a:r>
            <a:r>
              <a:rPr lang="en-GB" sz="400" dirty="0">
                <a:effectLst/>
                <a:ea typeface="Times New Roman" panose="02020603050405020304" pitchFamily="18" charset="0"/>
                <a:cs typeface="Arial" panose="020B0604020202020204" pitchFamily="34" charset="0"/>
              </a:rPr>
              <a:t> </a:t>
            </a:r>
            <a:endParaRPr lang="en-GB" sz="400" dirty="0">
              <a:effectLst/>
              <a:ea typeface="Times New Roman" panose="02020603050405020304" pitchFamily="18" charset="0"/>
            </a:endParaRPr>
          </a:p>
        </p:txBody>
      </p:sp>
      <p:sp>
        <p:nvSpPr>
          <p:cNvPr id="6" name="Rectangle: Rounded Corners 5">
            <a:extLst>
              <a:ext uri="{FF2B5EF4-FFF2-40B4-BE49-F238E27FC236}">
                <a16:creationId xmlns:a16="http://schemas.microsoft.com/office/drawing/2014/main" id="{7587CF3D-FA3B-FFA5-A133-50E08E6F3DBC}"/>
              </a:ext>
            </a:extLst>
          </p:cNvPr>
          <p:cNvSpPr/>
          <p:nvPr/>
        </p:nvSpPr>
        <p:spPr>
          <a:xfrm>
            <a:off x="240578" y="2587190"/>
            <a:ext cx="7100024" cy="905669"/>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7" name="TextBox 6">
            <a:extLst>
              <a:ext uri="{FF2B5EF4-FFF2-40B4-BE49-F238E27FC236}">
                <a16:creationId xmlns:a16="http://schemas.microsoft.com/office/drawing/2014/main" id="{D4F064B7-2754-CFBB-A21E-748B7AE46C69}"/>
              </a:ext>
            </a:extLst>
          </p:cNvPr>
          <p:cNvSpPr txBox="1"/>
          <p:nvPr/>
        </p:nvSpPr>
        <p:spPr>
          <a:xfrm>
            <a:off x="240577" y="2616138"/>
            <a:ext cx="7078519" cy="938719"/>
          </a:xfrm>
          <a:prstGeom prst="rect">
            <a:avLst/>
          </a:prstGeom>
          <a:noFill/>
        </p:spPr>
        <p:txBody>
          <a:bodyPr wrap="square" rtlCol="0">
            <a:spAutoFit/>
          </a:bodyPr>
          <a:lstStyle/>
          <a:p>
            <a:pPr algn="just"/>
            <a:r>
              <a:rPr lang="en-GB" sz="1100" b="1">
                <a:effectLst/>
                <a:ea typeface="Times New Roman" panose="02020603050405020304" pitchFamily="18" charset="0"/>
                <a:cs typeface="Arial" panose="020B0604020202020204" pitchFamily="34" charset="0"/>
              </a:rPr>
              <a:t>Child-Centred Approach:</a:t>
            </a:r>
            <a:r>
              <a:rPr lang="en-GB" sz="1100">
                <a:effectLst/>
                <a:ea typeface="Times New Roman" panose="02020603050405020304" pitchFamily="18" charset="0"/>
                <a:cs typeface="Arial" panose="020B0604020202020204" pitchFamily="34" charset="0"/>
              </a:rPr>
              <a:t> </a:t>
            </a:r>
            <a:endParaRPr lang="en-GB" sz="1100">
              <a:effectLst/>
              <a:ea typeface="Times New Roman" panose="02020603050405020304" pitchFamily="18" charset="0"/>
            </a:endParaRPr>
          </a:p>
          <a:p>
            <a:pPr algn="just"/>
            <a:r>
              <a:rPr lang="en-GB" sz="1100">
                <a:effectLst/>
                <a:ea typeface="Times New Roman" panose="02020603050405020304" pitchFamily="18" charset="0"/>
                <a:cs typeface="Arial" panose="020B0604020202020204" pitchFamily="34" charset="0"/>
              </a:rPr>
              <a:t>EYFS curriculum is designed around the child. Every child is unique and learns at their own pace, with regular direct teaching from the adults. The curriculum should be flexible to adapt to each child’s individual needs and interests and designed to ensure all are National Curriculum ready by the end of Reception.</a:t>
            </a:r>
            <a:endParaRPr lang="en-GB" sz="1100">
              <a:effectLst/>
              <a:ea typeface="Times New Roman" panose="02020603050405020304" pitchFamily="18" charset="0"/>
            </a:endParaRPr>
          </a:p>
        </p:txBody>
      </p:sp>
      <p:sp>
        <p:nvSpPr>
          <p:cNvPr id="8" name="Rectangle: Rounded Corners 7">
            <a:extLst>
              <a:ext uri="{FF2B5EF4-FFF2-40B4-BE49-F238E27FC236}">
                <a16:creationId xmlns:a16="http://schemas.microsoft.com/office/drawing/2014/main" id="{A7DCA81C-2A1B-9C6A-43B0-4CE992805CEF}"/>
              </a:ext>
            </a:extLst>
          </p:cNvPr>
          <p:cNvSpPr/>
          <p:nvPr/>
        </p:nvSpPr>
        <p:spPr>
          <a:xfrm>
            <a:off x="240577" y="3606366"/>
            <a:ext cx="7100023" cy="714405"/>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9" name="TextBox 8">
            <a:extLst>
              <a:ext uri="{FF2B5EF4-FFF2-40B4-BE49-F238E27FC236}">
                <a16:creationId xmlns:a16="http://schemas.microsoft.com/office/drawing/2014/main" id="{40F9414A-6841-A73A-39AE-9C079633661D}"/>
              </a:ext>
            </a:extLst>
          </p:cNvPr>
          <p:cNvSpPr txBox="1"/>
          <p:nvPr/>
        </p:nvSpPr>
        <p:spPr>
          <a:xfrm>
            <a:off x="240578" y="3625788"/>
            <a:ext cx="7078518" cy="769441"/>
          </a:xfrm>
          <a:prstGeom prst="rect">
            <a:avLst/>
          </a:prstGeom>
          <a:noFill/>
        </p:spPr>
        <p:txBody>
          <a:bodyPr wrap="square" rtlCol="0">
            <a:spAutoFit/>
          </a:bodyPr>
          <a:lstStyle/>
          <a:p>
            <a:pPr algn="just"/>
            <a:r>
              <a:rPr lang="en-GB" sz="1100" b="1">
                <a:effectLst/>
                <a:ea typeface="Times New Roman" panose="02020603050405020304" pitchFamily="18" charset="0"/>
                <a:cs typeface="Arial" panose="020B0604020202020204" pitchFamily="34" charset="0"/>
              </a:rPr>
              <a:t>Play-Based Learning</a:t>
            </a:r>
            <a:r>
              <a:rPr lang="en-GB" sz="1100">
                <a:effectLst/>
                <a:ea typeface="Times New Roman" panose="02020603050405020304" pitchFamily="18" charset="0"/>
                <a:cs typeface="Arial" panose="020B0604020202020204" pitchFamily="34" charset="0"/>
              </a:rPr>
              <a:t>: </a:t>
            </a:r>
            <a:endParaRPr lang="en-GB" sz="1100">
              <a:effectLst/>
              <a:ea typeface="Times New Roman" panose="02020603050405020304" pitchFamily="18" charset="0"/>
            </a:endParaRPr>
          </a:p>
          <a:p>
            <a:pPr algn="just"/>
            <a:r>
              <a:rPr lang="en-GB" sz="1100">
                <a:effectLst/>
                <a:ea typeface="Times New Roman" panose="02020603050405020304" pitchFamily="18" charset="0"/>
                <a:cs typeface="Arial" panose="020B0604020202020204" pitchFamily="34" charset="0"/>
              </a:rPr>
              <a:t>Play is essential for children’s development. The EYFS curriculum encourages learning through play, providing opportunities for children to explore, experiment, and make sense of the world around them.</a:t>
            </a:r>
            <a:endParaRPr lang="en-GB" sz="1100">
              <a:effectLst/>
              <a:ea typeface="Times New Roman" panose="02020603050405020304" pitchFamily="18" charset="0"/>
            </a:endParaRPr>
          </a:p>
        </p:txBody>
      </p:sp>
      <p:sp>
        <p:nvSpPr>
          <p:cNvPr id="10" name="Rectangle: Rounded Corners 9">
            <a:extLst>
              <a:ext uri="{FF2B5EF4-FFF2-40B4-BE49-F238E27FC236}">
                <a16:creationId xmlns:a16="http://schemas.microsoft.com/office/drawing/2014/main" id="{13A370EA-C5CB-B7FE-CF27-B2D7DC3412BF}"/>
              </a:ext>
            </a:extLst>
          </p:cNvPr>
          <p:cNvSpPr/>
          <p:nvPr/>
        </p:nvSpPr>
        <p:spPr>
          <a:xfrm>
            <a:off x="219073" y="5263715"/>
            <a:ext cx="7100023" cy="714405"/>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1" name="TextBox 10">
            <a:extLst>
              <a:ext uri="{FF2B5EF4-FFF2-40B4-BE49-F238E27FC236}">
                <a16:creationId xmlns:a16="http://schemas.microsoft.com/office/drawing/2014/main" id="{63D04D04-E650-5288-BB9D-71EE6F5CC258}"/>
              </a:ext>
            </a:extLst>
          </p:cNvPr>
          <p:cNvSpPr txBox="1"/>
          <p:nvPr/>
        </p:nvSpPr>
        <p:spPr>
          <a:xfrm>
            <a:off x="219073" y="5283138"/>
            <a:ext cx="7100021" cy="600164"/>
          </a:xfrm>
          <a:prstGeom prst="rect">
            <a:avLst/>
          </a:prstGeom>
          <a:noFill/>
        </p:spPr>
        <p:txBody>
          <a:bodyPr wrap="square" rtlCol="0">
            <a:spAutoFit/>
          </a:bodyPr>
          <a:lstStyle/>
          <a:p>
            <a:pPr algn="just"/>
            <a:r>
              <a:rPr lang="en-GB" sz="1100" b="1">
                <a:effectLst/>
                <a:ea typeface="Times New Roman" panose="02020603050405020304" pitchFamily="18" charset="0"/>
                <a:cs typeface="Arial" panose="020B0604020202020204" pitchFamily="34" charset="0"/>
              </a:rPr>
              <a:t>Partnership with Parents:</a:t>
            </a:r>
            <a:r>
              <a:rPr lang="en-GB" sz="1100">
                <a:effectLst/>
                <a:ea typeface="Times New Roman" panose="02020603050405020304" pitchFamily="18" charset="0"/>
                <a:cs typeface="Arial" panose="020B0604020202020204" pitchFamily="34" charset="0"/>
              </a:rPr>
              <a:t> </a:t>
            </a:r>
            <a:endParaRPr lang="en-GB" sz="1100">
              <a:effectLst/>
              <a:ea typeface="Times New Roman" panose="02020603050405020304" pitchFamily="18" charset="0"/>
            </a:endParaRPr>
          </a:p>
          <a:p>
            <a:pPr algn="just"/>
            <a:r>
              <a:rPr lang="en-GB" sz="1100">
                <a:effectLst/>
                <a:ea typeface="Times New Roman" panose="02020603050405020304" pitchFamily="18" charset="0"/>
                <a:cs typeface="Arial" panose="020B0604020202020204" pitchFamily="34" charset="0"/>
              </a:rPr>
              <a:t>Parents and carers are recognised as children’s first and most enduring educators. We have strong partnerships with parents/carers to support children’s learning and development.</a:t>
            </a:r>
            <a:endParaRPr lang="en-GB" sz="1100">
              <a:effectLst/>
              <a:ea typeface="Times New Roman" panose="02020603050405020304" pitchFamily="18" charset="0"/>
            </a:endParaRPr>
          </a:p>
        </p:txBody>
      </p:sp>
      <p:sp>
        <p:nvSpPr>
          <p:cNvPr id="12" name="Rectangle: Rounded Corners 11">
            <a:extLst>
              <a:ext uri="{FF2B5EF4-FFF2-40B4-BE49-F238E27FC236}">
                <a16:creationId xmlns:a16="http://schemas.microsoft.com/office/drawing/2014/main" id="{C18E7DCD-2691-6AEC-A23E-C847250BF12A}"/>
              </a:ext>
            </a:extLst>
          </p:cNvPr>
          <p:cNvSpPr/>
          <p:nvPr/>
        </p:nvSpPr>
        <p:spPr>
          <a:xfrm>
            <a:off x="219072" y="4434669"/>
            <a:ext cx="7100024" cy="714404"/>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3" name="TextBox 12">
            <a:extLst>
              <a:ext uri="{FF2B5EF4-FFF2-40B4-BE49-F238E27FC236}">
                <a16:creationId xmlns:a16="http://schemas.microsoft.com/office/drawing/2014/main" id="{D51B26FE-808C-C9F6-5953-B961DB694CAF}"/>
              </a:ext>
            </a:extLst>
          </p:cNvPr>
          <p:cNvSpPr txBox="1"/>
          <p:nvPr/>
        </p:nvSpPr>
        <p:spPr>
          <a:xfrm>
            <a:off x="219071" y="4454091"/>
            <a:ext cx="7100023" cy="600164"/>
          </a:xfrm>
          <a:prstGeom prst="rect">
            <a:avLst/>
          </a:prstGeom>
          <a:noFill/>
        </p:spPr>
        <p:txBody>
          <a:bodyPr wrap="square" rtlCol="0">
            <a:spAutoFit/>
          </a:bodyPr>
          <a:lstStyle/>
          <a:p>
            <a:pPr algn="just"/>
            <a:r>
              <a:rPr lang="en-GB" sz="1100">
                <a:effectLst/>
                <a:ea typeface="Times New Roman" panose="02020603050405020304" pitchFamily="18" charset="0"/>
                <a:cs typeface="Arial" panose="020B0604020202020204" pitchFamily="34" charset="0"/>
              </a:rPr>
              <a:t> </a:t>
            </a:r>
            <a:r>
              <a:rPr lang="en-GB" sz="1100" b="1">
                <a:effectLst/>
                <a:ea typeface="Times New Roman" panose="02020603050405020304" pitchFamily="18" charset="0"/>
                <a:cs typeface="Arial" panose="020B0604020202020204" pitchFamily="34" charset="0"/>
              </a:rPr>
              <a:t>Inclusive Practice:</a:t>
            </a:r>
            <a:r>
              <a:rPr lang="en-GB" sz="1100">
                <a:effectLst/>
                <a:ea typeface="Times New Roman" panose="02020603050405020304" pitchFamily="18" charset="0"/>
                <a:cs typeface="Arial" panose="020B0604020202020204" pitchFamily="34" charset="0"/>
              </a:rPr>
              <a:t> </a:t>
            </a:r>
            <a:endParaRPr lang="en-GB" sz="1100">
              <a:effectLst/>
              <a:ea typeface="Times New Roman" panose="02020603050405020304" pitchFamily="18" charset="0"/>
            </a:endParaRPr>
          </a:p>
          <a:p>
            <a:pPr algn="just"/>
            <a:r>
              <a:rPr lang="en-GB" sz="1100">
                <a:effectLst/>
                <a:ea typeface="Times New Roman" panose="02020603050405020304" pitchFamily="18" charset="0"/>
                <a:cs typeface="Arial" panose="020B0604020202020204" pitchFamily="34" charset="0"/>
              </a:rPr>
              <a:t>EYFS curriculum promotes equality and diversity. It ensures that all children, regardless of have the opportunity to learn and develop to their full potential.</a:t>
            </a:r>
            <a:endParaRPr lang="en-GB" sz="1100">
              <a:effectLst/>
              <a:ea typeface="Times New Roman" panose="02020603050405020304" pitchFamily="18" charset="0"/>
            </a:endParaRPr>
          </a:p>
        </p:txBody>
      </p:sp>
      <p:sp>
        <p:nvSpPr>
          <p:cNvPr id="14" name="Rectangle: Rounded Corners 13">
            <a:extLst>
              <a:ext uri="{FF2B5EF4-FFF2-40B4-BE49-F238E27FC236}">
                <a16:creationId xmlns:a16="http://schemas.microsoft.com/office/drawing/2014/main" id="{5633C62B-6A81-A0E8-B8BF-C4631ECF8E05}"/>
              </a:ext>
            </a:extLst>
          </p:cNvPr>
          <p:cNvSpPr/>
          <p:nvPr/>
        </p:nvSpPr>
        <p:spPr>
          <a:xfrm>
            <a:off x="219073" y="6957288"/>
            <a:ext cx="7100023" cy="737163"/>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5" name="TextBox 14">
            <a:extLst>
              <a:ext uri="{FF2B5EF4-FFF2-40B4-BE49-F238E27FC236}">
                <a16:creationId xmlns:a16="http://schemas.microsoft.com/office/drawing/2014/main" id="{2FDB7B84-4662-188E-70F4-2DC6865A4D17}"/>
              </a:ext>
            </a:extLst>
          </p:cNvPr>
          <p:cNvSpPr txBox="1"/>
          <p:nvPr/>
        </p:nvSpPr>
        <p:spPr>
          <a:xfrm>
            <a:off x="219073" y="6976711"/>
            <a:ext cx="7100019" cy="600164"/>
          </a:xfrm>
          <a:prstGeom prst="rect">
            <a:avLst/>
          </a:prstGeom>
          <a:noFill/>
        </p:spPr>
        <p:txBody>
          <a:bodyPr wrap="square" rtlCol="0">
            <a:spAutoFit/>
          </a:bodyPr>
          <a:lstStyle/>
          <a:p>
            <a:pPr algn="just"/>
            <a:r>
              <a:rPr lang="en-GB" sz="1100" b="1">
                <a:effectLst/>
                <a:ea typeface="Times New Roman" panose="02020603050405020304" pitchFamily="18" charset="0"/>
                <a:cs typeface="Arial" panose="020B0604020202020204" pitchFamily="34" charset="0"/>
              </a:rPr>
              <a:t>Holistic Development:</a:t>
            </a:r>
            <a:r>
              <a:rPr lang="en-GB" sz="1100">
                <a:effectLst/>
                <a:ea typeface="Times New Roman" panose="02020603050405020304" pitchFamily="18" charset="0"/>
                <a:cs typeface="Arial" panose="020B0604020202020204" pitchFamily="34" charset="0"/>
              </a:rPr>
              <a:t> </a:t>
            </a:r>
            <a:endParaRPr lang="en-GB" sz="1100">
              <a:effectLst/>
              <a:ea typeface="Times New Roman" panose="02020603050405020304" pitchFamily="18" charset="0"/>
            </a:endParaRPr>
          </a:p>
          <a:p>
            <a:r>
              <a:rPr lang="en-GB" sz="1100">
                <a:effectLst/>
                <a:ea typeface="Times New Roman" panose="02020603050405020304" pitchFamily="18" charset="0"/>
                <a:cs typeface="Arial" panose="020B0604020202020204" pitchFamily="34" charset="0"/>
              </a:rPr>
              <a:t>The EYFS curriculum supports the holistic development of children. It covers all areas of learning, including physical, social, emotional, and cognitive development.</a:t>
            </a:r>
          </a:p>
        </p:txBody>
      </p:sp>
      <p:sp>
        <p:nvSpPr>
          <p:cNvPr id="16" name="Rectangle: Rounded Corners 15">
            <a:extLst>
              <a:ext uri="{FF2B5EF4-FFF2-40B4-BE49-F238E27FC236}">
                <a16:creationId xmlns:a16="http://schemas.microsoft.com/office/drawing/2014/main" id="{85BE1B30-9F12-ED5B-14CF-0E674F211E74}"/>
              </a:ext>
            </a:extLst>
          </p:cNvPr>
          <p:cNvSpPr/>
          <p:nvPr/>
        </p:nvSpPr>
        <p:spPr>
          <a:xfrm>
            <a:off x="219072" y="6099667"/>
            <a:ext cx="7100024" cy="737164"/>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endParaRPr>
          </a:p>
        </p:txBody>
      </p:sp>
      <p:sp>
        <p:nvSpPr>
          <p:cNvPr id="17" name="TextBox 16">
            <a:extLst>
              <a:ext uri="{FF2B5EF4-FFF2-40B4-BE49-F238E27FC236}">
                <a16:creationId xmlns:a16="http://schemas.microsoft.com/office/drawing/2014/main" id="{76537660-5542-1516-C824-2DBBF9235D76}"/>
              </a:ext>
            </a:extLst>
          </p:cNvPr>
          <p:cNvSpPr txBox="1"/>
          <p:nvPr/>
        </p:nvSpPr>
        <p:spPr>
          <a:xfrm>
            <a:off x="219071" y="6119089"/>
            <a:ext cx="7100021" cy="600164"/>
          </a:xfrm>
          <a:prstGeom prst="rect">
            <a:avLst/>
          </a:prstGeom>
          <a:noFill/>
        </p:spPr>
        <p:txBody>
          <a:bodyPr wrap="square" rtlCol="0">
            <a:spAutoFit/>
          </a:bodyPr>
          <a:lstStyle/>
          <a:p>
            <a:pPr algn="just"/>
            <a:r>
              <a:rPr lang="en-GB" sz="1100" b="1">
                <a:effectLst/>
                <a:ea typeface="Times New Roman" panose="02020603050405020304" pitchFamily="18" charset="0"/>
                <a:cs typeface="Arial" panose="020B0604020202020204" pitchFamily="34" charset="0"/>
              </a:rPr>
              <a:t>Safe and Secure Environment:</a:t>
            </a:r>
            <a:r>
              <a:rPr lang="en-GB" sz="1100">
                <a:effectLst/>
                <a:ea typeface="Times New Roman" panose="02020603050405020304" pitchFamily="18" charset="0"/>
                <a:cs typeface="Arial" panose="020B0604020202020204" pitchFamily="34" charset="0"/>
              </a:rPr>
              <a:t> </a:t>
            </a:r>
            <a:endParaRPr lang="en-GB" sz="1100">
              <a:effectLst/>
              <a:ea typeface="Times New Roman" panose="02020603050405020304" pitchFamily="18" charset="0"/>
            </a:endParaRPr>
          </a:p>
          <a:p>
            <a:pPr algn="just"/>
            <a:r>
              <a:rPr lang="en-GB" sz="1100">
                <a:effectLst/>
                <a:ea typeface="Times New Roman" panose="02020603050405020304" pitchFamily="18" charset="0"/>
                <a:cs typeface="Arial" panose="020B0604020202020204" pitchFamily="34" charset="0"/>
              </a:rPr>
              <a:t>The EYFS curriculum emphasises the importance of providing a safe, secure, and supportive environment where children feel confident to learn and grow.</a:t>
            </a:r>
          </a:p>
        </p:txBody>
      </p:sp>
      <p:sp>
        <p:nvSpPr>
          <p:cNvPr id="18" name="TextBox 17">
            <a:extLst>
              <a:ext uri="{FF2B5EF4-FFF2-40B4-BE49-F238E27FC236}">
                <a16:creationId xmlns:a16="http://schemas.microsoft.com/office/drawing/2014/main" id="{C4675404-981F-57CD-4AA1-385DE1110302}"/>
              </a:ext>
            </a:extLst>
          </p:cNvPr>
          <p:cNvSpPr txBox="1"/>
          <p:nvPr/>
        </p:nvSpPr>
        <p:spPr>
          <a:xfrm>
            <a:off x="240576" y="7886852"/>
            <a:ext cx="7121529" cy="3440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07000"/>
              </a:lnSpc>
              <a:spcAft>
                <a:spcPts val="800"/>
              </a:spcAft>
            </a:pPr>
            <a:r>
              <a:rPr lang="en-GB" sz="1600" b="1" kern="100">
                <a:effectLst/>
                <a:ea typeface="Times New Roman" panose="02020603050405020304" pitchFamily="18" charset="0"/>
                <a:cs typeface="Arial" panose="020B0604020202020204" pitchFamily="34" charset="0"/>
              </a:rPr>
              <a:t>STAFFING</a:t>
            </a:r>
            <a:endParaRPr lang="en-GB" sz="1600" kern="100">
              <a:effectLst/>
              <a:ea typeface="Calibri" panose="020F050202020403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3C1E726F-5D6E-8877-0FEE-26049AEE5615}"/>
              </a:ext>
            </a:extLst>
          </p:cNvPr>
          <p:cNvSpPr/>
          <p:nvPr/>
        </p:nvSpPr>
        <p:spPr>
          <a:xfrm>
            <a:off x="247216" y="8263844"/>
            <a:ext cx="2218020" cy="765856"/>
          </a:xfrm>
          <a:prstGeom prst="roundRect">
            <a:avLst/>
          </a:prstGeom>
          <a:solidFill>
            <a:srgbClr val="15243C"/>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21" name="TextBox 14">
            <a:extLst>
              <a:ext uri="{FF2B5EF4-FFF2-40B4-BE49-F238E27FC236}">
                <a16:creationId xmlns:a16="http://schemas.microsoft.com/office/drawing/2014/main" id="{CDA85C73-9954-8CA9-6367-F9D7088A67E7}"/>
              </a:ext>
            </a:extLst>
          </p:cNvPr>
          <p:cNvSpPr txBox="1"/>
          <p:nvPr/>
        </p:nvSpPr>
        <p:spPr>
          <a:xfrm>
            <a:off x="268720" y="8304941"/>
            <a:ext cx="2175012" cy="676467"/>
          </a:xfrm>
          <a:prstGeom prst="rect">
            <a:avLst/>
          </a:prstGeom>
          <a:noFill/>
        </p:spPr>
        <p:txBody>
          <a:bodyPr wrap="squar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lnSpc>
                <a:spcPct val="107000"/>
              </a:lnSpc>
            </a:pPr>
            <a:r>
              <a:rPr lang="en-GB" sz="1200" kern="100">
                <a:effectLst/>
                <a:latin typeface="Calibri" panose="020F0502020204030204" pitchFamily="34" charset="0"/>
                <a:ea typeface="Times New Roman" panose="02020603050405020304" pitchFamily="18" charset="0"/>
                <a:cs typeface="Arial" panose="020B0604020202020204" pitchFamily="34" charset="0"/>
              </a:rPr>
              <a:t>Ratio for 2–3-year-olds is</a:t>
            </a:r>
          </a:p>
          <a:p>
            <a:pPr lvl="0" algn="ctr">
              <a:lnSpc>
                <a:spcPct val="107000"/>
              </a:lnSpc>
            </a:pPr>
            <a:r>
              <a:rPr lang="en-GB" sz="1200" kern="100">
                <a:effectLst/>
                <a:latin typeface="Calibri" panose="020F0502020204030204" pitchFamily="34" charset="0"/>
                <a:ea typeface="Times New Roman" panose="02020603050405020304" pitchFamily="18" charset="0"/>
                <a:cs typeface="Arial" panose="020B0604020202020204" pitchFamily="34" charset="0"/>
              </a:rPr>
              <a:t>1:5 (Sept 2023 Statutory Framework)</a:t>
            </a:r>
            <a:endParaRPr lang="en-GB" sz="12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ED1DF7D7-7FA7-FDD7-FEF9-7206C4F11DEF}"/>
              </a:ext>
            </a:extLst>
          </p:cNvPr>
          <p:cNvSpPr/>
          <p:nvPr/>
        </p:nvSpPr>
        <p:spPr>
          <a:xfrm>
            <a:off x="2663392" y="8263844"/>
            <a:ext cx="2218020" cy="765856"/>
          </a:xfrm>
          <a:prstGeom prst="roundRect">
            <a:avLst/>
          </a:prstGeom>
          <a:solidFill>
            <a:srgbClr val="00619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23" name="TextBox 14">
            <a:extLst>
              <a:ext uri="{FF2B5EF4-FFF2-40B4-BE49-F238E27FC236}">
                <a16:creationId xmlns:a16="http://schemas.microsoft.com/office/drawing/2014/main" id="{0C7CE74F-9D6B-2763-3DF5-74D3E885B85F}"/>
              </a:ext>
            </a:extLst>
          </p:cNvPr>
          <p:cNvSpPr txBox="1"/>
          <p:nvPr/>
        </p:nvSpPr>
        <p:spPr>
          <a:xfrm>
            <a:off x="2684896" y="8304941"/>
            <a:ext cx="2175012" cy="676467"/>
          </a:xfrm>
          <a:prstGeom prst="rect">
            <a:avLst/>
          </a:prstGeom>
          <a:noFill/>
        </p:spPr>
        <p:txBody>
          <a:bodyPr wrap="squar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lnSpc>
                <a:spcPct val="107000"/>
              </a:lnSpc>
            </a:pPr>
            <a:r>
              <a:rPr lang="en-GB" sz="1200" kern="100">
                <a:effectLst/>
                <a:latin typeface="Calibri" panose="020F0502020204030204" pitchFamily="34" charset="0"/>
                <a:ea typeface="Times New Roman" panose="02020603050405020304" pitchFamily="18" charset="0"/>
                <a:cs typeface="Arial" panose="020B0604020202020204" pitchFamily="34" charset="0"/>
              </a:rPr>
              <a:t>Ratio for 3+ is 1:13 (with classroom teacher/EYT/EYP) </a:t>
            </a:r>
          </a:p>
          <a:p>
            <a:pPr lvl="0" algn="ctr">
              <a:lnSpc>
                <a:spcPct val="107000"/>
              </a:lnSpc>
            </a:pPr>
            <a:r>
              <a:rPr lang="en-GB" sz="1200" kern="100">
                <a:effectLst/>
                <a:latin typeface="Calibri" panose="020F0502020204030204" pitchFamily="34" charset="0"/>
                <a:ea typeface="Times New Roman" panose="02020603050405020304" pitchFamily="18" charset="0"/>
                <a:cs typeface="Arial" panose="020B0604020202020204" pitchFamily="34" charset="0"/>
              </a:rPr>
              <a:t>1:8 with level 2+</a:t>
            </a:r>
            <a:endParaRPr lang="en-GB" sz="12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FABCB8B9-FF2D-B363-C261-96FF9A69D25E}"/>
              </a:ext>
            </a:extLst>
          </p:cNvPr>
          <p:cNvSpPr/>
          <p:nvPr/>
        </p:nvSpPr>
        <p:spPr>
          <a:xfrm>
            <a:off x="5101073" y="8250482"/>
            <a:ext cx="2218020" cy="765856"/>
          </a:xfrm>
          <a:prstGeom prst="roundRect">
            <a:avLst/>
          </a:prstGeom>
          <a:solidFill>
            <a:srgbClr val="15243C"/>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25" name="TextBox 14">
            <a:extLst>
              <a:ext uri="{FF2B5EF4-FFF2-40B4-BE49-F238E27FC236}">
                <a16:creationId xmlns:a16="http://schemas.microsoft.com/office/drawing/2014/main" id="{76350FAF-7C21-1101-88C5-77CB0EA8FD57}"/>
              </a:ext>
            </a:extLst>
          </p:cNvPr>
          <p:cNvSpPr txBox="1"/>
          <p:nvPr/>
        </p:nvSpPr>
        <p:spPr>
          <a:xfrm>
            <a:off x="5122576" y="8291579"/>
            <a:ext cx="2189883" cy="676467"/>
          </a:xfrm>
          <a:prstGeom prst="rect">
            <a:avLst/>
          </a:prstGeom>
          <a:noFill/>
        </p:spPr>
        <p:txBody>
          <a:bodyPr wrap="squar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lnSpc>
                <a:spcPct val="107000"/>
              </a:lnSpc>
            </a:pPr>
            <a:r>
              <a:rPr lang="en-GB" sz="1200" kern="100">
                <a:effectLst/>
                <a:latin typeface="Calibri" panose="020F0502020204030204" pitchFamily="34" charset="0"/>
                <a:ea typeface="Times New Roman" panose="02020603050405020304" pitchFamily="18" charset="0"/>
                <a:cs typeface="Arial" panose="020B0604020202020204" pitchFamily="34" charset="0"/>
              </a:rPr>
              <a:t>Ratio for 2–3-year-olds is 1:5 </a:t>
            </a:r>
          </a:p>
          <a:p>
            <a:pPr lvl="0" algn="ctr">
              <a:lnSpc>
                <a:spcPct val="107000"/>
              </a:lnSpc>
            </a:pPr>
            <a:r>
              <a:rPr lang="en-GB" sz="1200" kern="100">
                <a:effectLst/>
                <a:latin typeface="Calibri" panose="020F0502020204030204" pitchFamily="34" charset="0"/>
                <a:ea typeface="Times New Roman" panose="02020603050405020304" pitchFamily="18" charset="0"/>
                <a:cs typeface="Arial" panose="020B0604020202020204" pitchFamily="34" charset="0"/>
              </a:rPr>
              <a:t>(Sept 2023 Statutory Framework)</a:t>
            </a:r>
            <a:endParaRPr lang="en-GB" sz="12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2F00870-AC71-59A9-6CAF-BA84A1776794}"/>
              </a:ext>
            </a:extLst>
          </p:cNvPr>
          <p:cNvSpPr txBox="1"/>
          <p:nvPr/>
        </p:nvSpPr>
        <p:spPr>
          <a:xfrm>
            <a:off x="240576" y="9211411"/>
            <a:ext cx="7121529" cy="3440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07000"/>
              </a:lnSpc>
              <a:spcAft>
                <a:spcPts val="800"/>
              </a:spcAft>
            </a:pPr>
            <a:r>
              <a:rPr lang="en-GB" sz="1600" b="1" kern="100">
                <a:effectLst/>
                <a:ea typeface="Times New Roman" panose="02020603050405020304" pitchFamily="18" charset="0"/>
                <a:cs typeface="Arial" panose="020B0604020202020204" pitchFamily="34" charset="0"/>
              </a:rPr>
              <a:t>ASSESSMENT</a:t>
            </a:r>
            <a:endParaRPr lang="en-GB" sz="1600" kern="100">
              <a:effectLst/>
              <a:ea typeface="Calibri" panose="020F050202020403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66D8509E-367C-CB02-4C7C-0BD387CE049A}"/>
              </a:ext>
            </a:extLst>
          </p:cNvPr>
          <p:cNvSpPr/>
          <p:nvPr/>
        </p:nvSpPr>
        <p:spPr>
          <a:xfrm>
            <a:off x="268720" y="9635345"/>
            <a:ext cx="7100023" cy="370342"/>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TextBox 27">
            <a:extLst>
              <a:ext uri="{FF2B5EF4-FFF2-40B4-BE49-F238E27FC236}">
                <a16:creationId xmlns:a16="http://schemas.microsoft.com/office/drawing/2014/main" id="{383A8583-003F-935C-C110-7A5D7E706D22}"/>
              </a:ext>
            </a:extLst>
          </p:cNvPr>
          <p:cNvSpPr txBox="1"/>
          <p:nvPr/>
        </p:nvSpPr>
        <p:spPr>
          <a:xfrm>
            <a:off x="268720" y="9683342"/>
            <a:ext cx="7100019" cy="281231"/>
          </a:xfrm>
          <a:prstGeom prst="rect">
            <a:avLst/>
          </a:prstGeom>
          <a:noFill/>
        </p:spPr>
        <p:txBody>
          <a:bodyPr wrap="square" rtlCol="0">
            <a:spAutoFit/>
          </a:bodyPr>
          <a:lstStyle/>
          <a:p>
            <a:pPr lvl="0">
              <a:lnSpc>
                <a:spcPct val="107000"/>
              </a:lnSpc>
              <a:spcAft>
                <a:spcPts val="800"/>
              </a:spcAft>
            </a:pPr>
            <a:r>
              <a:rPr lang="en-GB" sz="1200" kern="100">
                <a:effectLst/>
                <a:latin typeface="Calibri" panose="020F0502020204030204" pitchFamily="34" charset="0"/>
                <a:ea typeface="Times New Roman" panose="02020603050405020304" pitchFamily="18" charset="0"/>
                <a:cs typeface="Arial" panose="020B0604020202020204" pitchFamily="34" charset="0"/>
              </a:rPr>
              <a:t>Key worker carries out the 2-year check (around 30 months) – assessment sent to Health Visitor and LA. </a:t>
            </a:r>
            <a:endParaRPr lang="en-GB" sz="12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29" name="Slide Number Placeholder 6">
            <a:extLst>
              <a:ext uri="{FF2B5EF4-FFF2-40B4-BE49-F238E27FC236}">
                <a16:creationId xmlns:a16="http://schemas.microsoft.com/office/drawing/2014/main" id="{714534A1-2484-4E2A-8E5C-FEE0C0B55BAE}"/>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tx1"/>
                </a:solidFill>
              </a:rPr>
              <a:pPr algn="ctr"/>
              <a:t>27</a:t>
            </a:fld>
            <a:endParaRPr lang="en-GB" sz="1200" b="1">
              <a:solidFill>
                <a:schemeClr val="tx1"/>
              </a:solidFill>
            </a:endParaRPr>
          </a:p>
        </p:txBody>
      </p:sp>
      <p:sp>
        <p:nvSpPr>
          <p:cNvPr id="19" name="TextBox 18">
            <a:extLst>
              <a:ext uri="{FF2B5EF4-FFF2-40B4-BE49-F238E27FC236}">
                <a16:creationId xmlns:a16="http://schemas.microsoft.com/office/drawing/2014/main" id="{3BD86294-C17B-0A4C-2162-5C4A1564E7F5}"/>
              </a:ext>
            </a:extLst>
          </p:cNvPr>
          <p:cNvSpPr txBox="1"/>
          <p:nvPr/>
        </p:nvSpPr>
        <p:spPr>
          <a:xfrm>
            <a:off x="2984032" y="10187447"/>
            <a:ext cx="3794760" cy="369332"/>
          </a:xfrm>
          <a:prstGeom prst="rect">
            <a:avLst/>
          </a:prstGeom>
          <a:noFill/>
        </p:spPr>
        <p:txBody>
          <a:bodyPr wrap="square">
            <a:spAutoFit/>
          </a:bodyPr>
          <a:lstStyle/>
          <a:p>
            <a:r>
              <a:rPr lang="en-GB" sz="18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dirty="0"/>
          </a:p>
        </p:txBody>
      </p:sp>
      <p:pic>
        <p:nvPicPr>
          <p:cNvPr id="30" name="Picture 29" descr="A logo of a cross and a ribbon&#10;&#10;Description automatically generated">
            <a:extLst>
              <a:ext uri="{FF2B5EF4-FFF2-40B4-BE49-F238E27FC236}">
                <a16:creationId xmlns:a16="http://schemas.microsoft.com/office/drawing/2014/main" id="{B3359C68-26C2-05BC-B573-270BA04C2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31" name="Picture 30" descr="A logo of a cross and a ribbon&#10;&#10;Description automatically generated">
            <a:extLst>
              <a:ext uri="{FF2B5EF4-FFF2-40B4-BE49-F238E27FC236}">
                <a16:creationId xmlns:a16="http://schemas.microsoft.com/office/drawing/2014/main" id="{A945AEB6-CE5A-D3F0-9B78-94B74890D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2906441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DF1F1-FABC-6300-0E44-E164A7882AD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7785032-B33A-4236-06D4-190EC66F78B2}"/>
              </a:ext>
            </a:extLst>
          </p:cNvPr>
          <p:cNvSpPr txBox="1"/>
          <p:nvPr/>
        </p:nvSpPr>
        <p:spPr>
          <a:xfrm>
            <a:off x="1708727" y="482509"/>
            <a:ext cx="4137891" cy="400110"/>
          </a:xfrm>
          <a:prstGeom prst="rect">
            <a:avLst/>
          </a:prstGeom>
          <a:noFill/>
        </p:spPr>
        <p:txBody>
          <a:bodyPr wrap="square" rtlCol="0">
            <a:spAutoFit/>
          </a:bodyPr>
          <a:lstStyle/>
          <a:p>
            <a:pPr algn="ctr"/>
            <a:r>
              <a:rPr lang="en-GB" sz="2000" b="1">
                <a:latin typeface="Open Sans" panose="020B0606030504020204" pitchFamily="34" charset="0"/>
                <a:ea typeface="Open Sans" panose="020B0606030504020204" pitchFamily="34" charset="0"/>
                <a:cs typeface="Open Sans" panose="020B0606030504020204" pitchFamily="34" charset="0"/>
              </a:rPr>
              <a:t>EYFS GUIDING PRINCIPLES</a:t>
            </a:r>
          </a:p>
        </p:txBody>
      </p:sp>
      <p:sp>
        <p:nvSpPr>
          <p:cNvPr id="3" name="TextBox 2">
            <a:extLst>
              <a:ext uri="{FF2B5EF4-FFF2-40B4-BE49-F238E27FC236}">
                <a16:creationId xmlns:a16="http://schemas.microsoft.com/office/drawing/2014/main" id="{1D899A50-7DAE-AE05-7201-3739BBC7F446}"/>
              </a:ext>
            </a:extLst>
          </p:cNvPr>
          <p:cNvSpPr txBox="1"/>
          <p:nvPr/>
        </p:nvSpPr>
        <p:spPr>
          <a:xfrm>
            <a:off x="219073" y="970216"/>
            <a:ext cx="7121529" cy="3440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07000"/>
              </a:lnSpc>
              <a:spcAft>
                <a:spcPts val="800"/>
              </a:spcAft>
            </a:pPr>
            <a:r>
              <a:rPr lang="en-GB" sz="1600" b="1" kern="100">
                <a:effectLst/>
                <a:ea typeface="Times New Roman" panose="02020603050405020304" pitchFamily="18" charset="0"/>
                <a:cs typeface="Arial" panose="020B0604020202020204" pitchFamily="34" charset="0"/>
              </a:rPr>
              <a:t>SCHOOL OFFER</a:t>
            </a:r>
            <a:endParaRPr lang="en-GB" sz="1600" kern="100">
              <a:effectLst/>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29F4C4CD-5160-615E-5BAE-060FED4C432A}"/>
              </a:ext>
            </a:extLst>
          </p:cNvPr>
          <p:cNvSpPr/>
          <p:nvPr/>
        </p:nvSpPr>
        <p:spPr>
          <a:xfrm>
            <a:off x="247216" y="1339169"/>
            <a:ext cx="2218020" cy="877022"/>
          </a:xfrm>
          <a:prstGeom prst="roundRect">
            <a:avLst/>
          </a:prstGeom>
          <a:solidFill>
            <a:srgbClr val="15243C"/>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7" name="TextBox 14">
            <a:extLst>
              <a:ext uri="{FF2B5EF4-FFF2-40B4-BE49-F238E27FC236}">
                <a16:creationId xmlns:a16="http://schemas.microsoft.com/office/drawing/2014/main" id="{D57B742C-9AC8-98C7-C43F-225FDDB3F5E8}"/>
              </a:ext>
            </a:extLst>
          </p:cNvPr>
          <p:cNvSpPr txBox="1"/>
          <p:nvPr/>
        </p:nvSpPr>
        <p:spPr>
          <a:xfrm>
            <a:off x="268720" y="1452484"/>
            <a:ext cx="2175012" cy="646331"/>
          </a:xfrm>
          <a:prstGeom prst="rect">
            <a:avLst/>
          </a:prstGeom>
          <a:noFill/>
        </p:spPr>
        <p:txBody>
          <a:bodyPr wrap="squar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r>
              <a:rPr lang="en-GB" sz="1200" kern="100">
                <a:effectLst/>
                <a:latin typeface="Calibri" panose="020F0502020204030204" pitchFamily="34" charset="0"/>
                <a:ea typeface="Times New Roman" panose="02020603050405020304" pitchFamily="18" charset="0"/>
                <a:cs typeface="Arial" panose="020B0604020202020204" pitchFamily="34" charset="0"/>
              </a:rPr>
              <a:t>Children are eligible for funding the term after their 2nd birthday.</a:t>
            </a:r>
            <a:endParaRPr lang="en-GB" sz="12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1131DFF6-E716-0D8D-9B7D-44A4573693B1}"/>
              </a:ext>
            </a:extLst>
          </p:cNvPr>
          <p:cNvSpPr/>
          <p:nvPr/>
        </p:nvSpPr>
        <p:spPr>
          <a:xfrm>
            <a:off x="2663392" y="1339169"/>
            <a:ext cx="2218020" cy="877022"/>
          </a:xfrm>
          <a:prstGeom prst="roundRect">
            <a:avLst/>
          </a:prstGeom>
          <a:solidFill>
            <a:srgbClr val="00619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9" name="TextBox 14">
            <a:extLst>
              <a:ext uri="{FF2B5EF4-FFF2-40B4-BE49-F238E27FC236}">
                <a16:creationId xmlns:a16="http://schemas.microsoft.com/office/drawing/2014/main" id="{8611AD75-E6F8-8294-257B-8D9AFE4D70D2}"/>
              </a:ext>
            </a:extLst>
          </p:cNvPr>
          <p:cNvSpPr txBox="1"/>
          <p:nvPr/>
        </p:nvSpPr>
        <p:spPr>
          <a:xfrm>
            <a:off x="2684896" y="1452484"/>
            <a:ext cx="2175012" cy="646331"/>
          </a:xfrm>
          <a:prstGeom prst="rect">
            <a:avLst/>
          </a:prstGeom>
          <a:noFill/>
        </p:spPr>
        <p:txBody>
          <a:bodyPr wrap="squar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r>
              <a:rPr lang="en-GB" sz="1200" kern="100">
                <a:effectLst/>
                <a:latin typeface="Calibri" panose="020F0502020204030204" pitchFamily="34" charset="0"/>
                <a:ea typeface="Times New Roman" panose="02020603050405020304" pitchFamily="18" charset="0"/>
                <a:cs typeface="Arial" panose="020B0604020202020204" pitchFamily="34" charset="0"/>
              </a:rPr>
              <a:t>Local Authority will provide details of children eligible through the portal.</a:t>
            </a:r>
            <a:endParaRPr lang="en-GB" sz="12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77F7993B-7A95-F53C-3FE4-2D3C905181C1}"/>
              </a:ext>
            </a:extLst>
          </p:cNvPr>
          <p:cNvSpPr/>
          <p:nvPr/>
        </p:nvSpPr>
        <p:spPr>
          <a:xfrm>
            <a:off x="5101073" y="1325807"/>
            <a:ext cx="2218020" cy="877022"/>
          </a:xfrm>
          <a:prstGeom prst="roundRect">
            <a:avLst/>
          </a:prstGeom>
          <a:solidFill>
            <a:srgbClr val="15243C"/>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11" name="TextBox 14">
            <a:extLst>
              <a:ext uri="{FF2B5EF4-FFF2-40B4-BE49-F238E27FC236}">
                <a16:creationId xmlns:a16="http://schemas.microsoft.com/office/drawing/2014/main" id="{5F51DFA3-2E08-9E56-8572-BA5565E367AB}"/>
              </a:ext>
            </a:extLst>
          </p:cNvPr>
          <p:cNvSpPr txBox="1"/>
          <p:nvPr/>
        </p:nvSpPr>
        <p:spPr>
          <a:xfrm>
            <a:off x="5122576" y="1356314"/>
            <a:ext cx="2189883" cy="830997"/>
          </a:xfrm>
          <a:prstGeom prst="rect">
            <a:avLst/>
          </a:prstGeom>
          <a:noFill/>
        </p:spPr>
        <p:txBody>
          <a:bodyPr wrap="square"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r>
              <a:rPr lang="en-GB" sz="1200" kern="100">
                <a:effectLst/>
                <a:latin typeface="Calibri" panose="020F0502020204030204" pitchFamily="34" charset="0"/>
                <a:ea typeface="Times New Roman" panose="02020603050405020304" pitchFamily="18" charset="0"/>
                <a:cs typeface="Arial" panose="020B0604020202020204" pitchFamily="34" charset="0"/>
              </a:rPr>
              <a:t>Schools can be flexible with the hours offered 3x5 hours/ 5x3hours depending on local needs.</a:t>
            </a:r>
            <a:endParaRPr lang="en-GB" sz="1200" kern="100">
              <a:effectLst/>
              <a:latin typeface="Calibri" panose="020F050202020403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87845F8-D30D-47F4-0BAB-56616CFB46B0}"/>
              </a:ext>
            </a:extLst>
          </p:cNvPr>
          <p:cNvSpPr txBox="1"/>
          <p:nvPr/>
        </p:nvSpPr>
        <p:spPr>
          <a:xfrm>
            <a:off x="219073" y="2284666"/>
            <a:ext cx="7121529" cy="6430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07000"/>
              </a:lnSpc>
              <a:spcAft>
                <a:spcPts val="800"/>
              </a:spcAft>
            </a:pPr>
            <a:r>
              <a:rPr lang="en-GB" sz="1600" b="1" kern="100">
                <a:effectLst/>
                <a:ea typeface="Times New Roman" panose="02020603050405020304" pitchFamily="18" charset="0"/>
                <a:cs typeface="Arial" panose="020B0604020202020204" pitchFamily="34" charset="0"/>
              </a:rPr>
              <a:t>ASSESSMENT:</a:t>
            </a:r>
            <a:endParaRPr lang="en-GB" sz="1600" kern="100">
              <a:effectLst/>
              <a:ea typeface="Calibri" panose="020F0502020204030204" pitchFamily="34" charset="0"/>
              <a:cs typeface="Arial" panose="020B0604020202020204" pitchFamily="34" charset="0"/>
            </a:endParaRPr>
          </a:p>
          <a:p>
            <a:pPr algn="ctr"/>
            <a:r>
              <a:rPr lang="en-GB" sz="1200">
                <a:effectLst/>
                <a:ea typeface="Times New Roman" panose="02020603050405020304" pitchFamily="18" charset="0"/>
                <a:cs typeface="Arial" panose="020B0604020202020204" pitchFamily="34" charset="0"/>
              </a:rPr>
              <a:t>A baseline assessment will take place within first 6 weeks of entering nursery.</a:t>
            </a:r>
            <a:endParaRPr lang="en-GB" sz="1200">
              <a:effectLst/>
              <a:ea typeface="Times New Roman" panose="02020603050405020304" pitchFamily="18" charset="0"/>
            </a:endParaRPr>
          </a:p>
        </p:txBody>
      </p:sp>
      <p:sp>
        <p:nvSpPr>
          <p:cNvPr id="15" name="Rectangle: Rounded Corners 14">
            <a:extLst>
              <a:ext uri="{FF2B5EF4-FFF2-40B4-BE49-F238E27FC236}">
                <a16:creationId xmlns:a16="http://schemas.microsoft.com/office/drawing/2014/main" id="{C4D4529D-9704-976A-893B-530046E85E4A}"/>
              </a:ext>
            </a:extLst>
          </p:cNvPr>
          <p:cNvSpPr/>
          <p:nvPr/>
        </p:nvSpPr>
        <p:spPr>
          <a:xfrm>
            <a:off x="240578" y="2977715"/>
            <a:ext cx="7100024" cy="490613"/>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Box 15">
            <a:extLst>
              <a:ext uri="{FF2B5EF4-FFF2-40B4-BE49-F238E27FC236}">
                <a16:creationId xmlns:a16="http://schemas.microsoft.com/office/drawing/2014/main" id="{FED5F143-5D6E-2017-C033-E6C041318076}"/>
              </a:ext>
            </a:extLst>
          </p:cNvPr>
          <p:cNvSpPr txBox="1"/>
          <p:nvPr/>
        </p:nvSpPr>
        <p:spPr>
          <a:xfrm>
            <a:off x="240578" y="3006663"/>
            <a:ext cx="6969848" cy="461665"/>
          </a:xfrm>
          <a:prstGeom prst="rect">
            <a:avLst/>
          </a:prstGeom>
          <a:noFill/>
        </p:spPr>
        <p:txBody>
          <a:bodyPr wrap="square" rtlCol="0">
            <a:spAutoFit/>
          </a:bodyPr>
          <a:lstStyle/>
          <a:p>
            <a:pPr lvl="0" algn="just"/>
            <a:r>
              <a:rPr lang="en-GB" sz="1200" b="1">
                <a:effectLst/>
                <a:ea typeface="Times New Roman" panose="02020603050405020304" pitchFamily="18" charset="0"/>
                <a:cs typeface="Arial" panose="020B0604020202020204" pitchFamily="34" charset="0"/>
              </a:rPr>
              <a:t>Ongoing Assessment</a:t>
            </a:r>
            <a:r>
              <a:rPr lang="en-GB" sz="1200">
                <a:effectLst/>
                <a:ea typeface="Times New Roman" panose="02020603050405020304" pitchFamily="18" charset="0"/>
                <a:cs typeface="Arial" panose="020B0604020202020204" pitchFamily="34" charset="0"/>
              </a:rPr>
              <a:t>: assessment should be an ongoing process that identifies children’s needs, interests, and achievements. It should inform future teaching.</a:t>
            </a:r>
            <a:endParaRPr lang="en-GB" sz="1200">
              <a:effectLst/>
              <a:ea typeface="Times New Roman" panose="02020603050405020304" pitchFamily="18" charset="0"/>
            </a:endParaRPr>
          </a:p>
        </p:txBody>
      </p:sp>
      <p:sp>
        <p:nvSpPr>
          <p:cNvPr id="17" name="Rectangle: Rounded Corners 16">
            <a:extLst>
              <a:ext uri="{FF2B5EF4-FFF2-40B4-BE49-F238E27FC236}">
                <a16:creationId xmlns:a16="http://schemas.microsoft.com/office/drawing/2014/main" id="{EF8E616E-7D69-E21E-CF17-395F692E0EA6}"/>
              </a:ext>
            </a:extLst>
          </p:cNvPr>
          <p:cNvSpPr/>
          <p:nvPr/>
        </p:nvSpPr>
        <p:spPr>
          <a:xfrm>
            <a:off x="240578" y="3546891"/>
            <a:ext cx="7100024" cy="490613"/>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TextBox 17">
            <a:extLst>
              <a:ext uri="{FF2B5EF4-FFF2-40B4-BE49-F238E27FC236}">
                <a16:creationId xmlns:a16="http://schemas.microsoft.com/office/drawing/2014/main" id="{344E274B-C12E-535B-82B1-312AB0FF7D3D}"/>
              </a:ext>
            </a:extLst>
          </p:cNvPr>
          <p:cNvSpPr txBox="1"/>
          <p:nvPr/>
        </p:nvSpPr>
        <p:spPr>
          <a:xfrm>
            <a:off x="240578" y="3575839"/>
            <a:ext cx="6969848" cy="461665"/>
          </a:xfrm>
          <a:prstGeom prst="rect">
            <a:avLst/>
          </a:prstGeom>
          <a:noFill/>
        </p:spPr>
        <p:txBody>
          <a:bodyPr wrap="square" rtlCol="0">
            <a:spAutoFit/>
          </a:bodyPr>
          <a:lstStyle/>
          <a:p>
            <a:pPr lvl="0" algn="just"/>
            <a:r>
              <a:rPr lang="en-GB" sz="1200" b="1">
                <a:effectLst/>
                <a:ea typeface="Times New Roman" panose="02020603050405020304" pitchFamily="18" charset="0"/>
                <a:cs typeface="Arial" panose="020B0604020202020204" pitchFamily="34" charset="0"/>
              </a:rPr>
              <a:t>Holistic Approach: a</a:t>
            </a:r>
            <a:r>
              <a:rPr lang="en-GB" sz="1200">
                <a:effectLst/>
                <a:ea typeface="Times New Roman" panose="02020603050405020304" pitchFamily="18" charset="0"/>
                <a:cs typeface="Arial" panose="020B0604020202020204" pitchFamily="34" charset="0"/>
              </a:rPr>
              <a:t>ssessment should cover all areas of learning and development in the EYFS. It should consider the child as a whole.</a:t>
            </a:r>
            <a:endParaRPr lang="en-GB" sz="1200">
              <a:effectLst/>
              <a:ea typeface="Times New Roman" panose="02020603050405020304" pitchFamily="18" charset="0"/>
            </a:endParaRPr>
          </a:p>
        </p:txBody>
      </p:sp>
      <p:sp>
        <p:nvSpPr>
          <p:cNvPr id="19" name="Rectangle: Rounded Corners 18">
            <a:extLst>
              <a:ext uri="{FF2B5EF4-FFF2-40B4-BE49-F238E27FC236}">
                <a16:creationId xmlns:a16="http://schemas.microsoft.com/office/drawing/2014/main" id="{CE5EB49F-EEC6-89AE-5337-8AE3CBA81671}"/>
              </a:ext>
            </a:extLst>
          </p:cNvPr>
          <p:cNvSpPr/>
          <p:nvPr/>
        </p:nvSpPr>
        <p:spPr>
          <a:xfrm>
            <a:off x="219073" y="4105723"/>
            <a:ext cx="7100024" cy="490613"/>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Box 19">
            <a:extLst>
              <a:ext uri="{FF2B5EF4-FFF2-40B4-BE49-F238E27FC236}">
                <a16:creationId xmlns:a16="http://schemas.microsoft.com/office/drawing/2014/main" id="{84C68302-17CF-62FE-2120-C818A5A46BEA}"/>
              </a:ext>
            </a:extLst>
          </p:cNvPr>
          <p:cNvSpPr txBox="1"/>
          <p:nvPr/>
        </p:nvSpPr>
        <p:spPr>
          <a:xfrm>
            <a:off x="219073" y="4134671"/>
            <a:ext cx="6969848" cy="461665"/>
          </a:xfrm>
          <a:prstGeom prst="rect">
            <a:avLst/>
          </a:prstGeom>
          <a:noFill/>
        </p:spPr>
        <p:txBody>
          <a:bodyPr wrap="square" rtlCol="0">
            <a:spAutoFit/>
          </a:bodyPr>
          <a:lstStyle/>
          <a:p>
            <a:pPr lvl="0" algn="just"/>
            <a:r>
              <a:rPr lang="en-GB" sz="1200" b="1">
                <a:effectLst/>
                <a:ea typeface="Times New Roman" panose="02020603050405020304" pitchFamily="18" charset="0"/>
                <a:cs typeface="Arial" panose="020B0604020202020204" pitchFamily="34" charset="0"/>
              </a:rPr>
              <a:t>Informed by Observation: a</a:t>
            </a:r>
            <a:r>
              <a:rPr lang="en-GB" sz="1200">
                <a:effectLst/>
                <a:ea typeface="Times New Roman" panose="02020603050405020304" pitchFamily="18" charset="0"/>
                <a:cs typeface="Arial" panose="020B0604020202020204" pitchFamily="34" charset="0"/>
              </a:rPr>
              <a:t>ssessment should be based on practitioners’ observations of what children are doing in their play, learning, and development.</a:t>
            </a:r>
            <a:endParaRPr lang="en-GB" sz="1200">
              <a:effectLst/>
              <a:ea typeface="Times New Roman" panose="02020603050405020304" pitchFamily="18" charset="0"/>
            </a:endParaRPr>
          </a:p>
        </p:txBody>
      </p:sp>
      <p:sp>
        <p:nvSpPr>
          <p:cNvPr id="21" name="Rectangle: Rounded Corners 20">
            <a:extLst>
              <a:ext uri="{FF2B5EF4-FFF2-40B4-BE49-F238E27FC236}">
                <a16:creationId xmlns:a16="http://schemas.microsoft.com/office/drawing/2014/main" id="{062B2B26-4622-F148-3F76-182497C0F138}"/>
              </a:ext>
            </a:extLst>
          </p:cNvPr>
          <p:cNvSpPr/>
          <p:nvPr/>
        </p:nvSpPr>
        <p:spPr>
          <a:xfrm>
            <a:off x="219073" y="4689353"/>
            <a:ext cx="7100024" cy="490613"/>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TextBox 21">
            <a:extLst>
              <a:ext uri="{FF2B5EF4-FFF2-40B4-BE49-F238E27FC236}">
                <a16:creationId xmlns:a16="http://schemas.microsoft.com/office/drawing/2014/main" id="{441FD6F6-8AE4-D720-6A30-D2185BCE5B10}"/>
              </a:ext>
            </a:extLst>
          </p:cNvPr>
          <p:cNvSpPr txBox="1"/>
          <p:nvPr/>
        </p:nvSpPr>
        <p:spPr>
          <a:xfrm>
            <a:off x="219073" y="4718301"/>
            <a:ext cx="6969848" cy="461665"/>
          </a:xfrm>
          <a:prstGeom prst="rect">
            <a:avLst/>
          </a:prstGeom>
          <a:noFill/>
        </p:spPr>
        <p:txBody>
          <a:bodyPr wrap="square" rtlCol="0">
            <a:spAutoFit/>
          </a:bodyPr>
          <a:lstStyle/>
          <a:p>
            <a:pPr lvl="0" algn="just"/>
            <a:r>
              <a:rPr lang="en-GB" sz="1200" b="1">
                <a:effectLst/>
                <a:ea typeface="Times New Roman" panose="02020603050405020304" pitchFamily="18" charset="0"/>
                <a:cs typeface="Arial" panose="020B0604020202020204" pitchFamily="34" charset="0"/>
              </a:rPr>
              <a:t>Partnership with Parents: p</a:t>
            </a:r>
            <a:r>
              <a:rPr lang="en-GB" sz="1200">
                <a:effectLst/>
                <a:ea typeface="Times New Roman" panose="02020603050405020304" pitchFamily="18" charset="0"/>
                <a:cs typeface="Arial" panose="020B0604020202020204" pitchFamily="34" charset="0"/>
              </a:rPr>
              <a:t>arents should be given opportunities to contribute their knowledge and understanding of their child.</a:t>
            </a:r>
            <a:endParaRPr lang="en-GB" sz="1200">
              <a:effectLst/>
              <a:ea typeface="Times New Roman" panose="02020603050405020304" pitchFamily="18" charset="0"/>
            </a:endParaRPr>
          </a:p>
        </p:txBody>
      </p:sp>
      <p:sp>
        <p:nvSpPr>
          <p:cNvPr id="23" name="Rectangle: Rounded Corners 22">
            <a:extLst>
              <a:ext uri="{FF2B5EF4-FFF2-40B4-BE49-F238E27FC236}">
                <a16:creationId xmlns:a16="http://schemas.microsoft.com/office/drawing/2014/main" id="{9AC24ED3-2AA0-4ABC-8B1C-9DE3B915FDE4}"/>
              </a:ext>
            </a:extLst>
          </p:cNvPr>
          <p:cNvSpPr/>
          <p:nvPr/>
        </p:nvSpPr>
        <p:spPr>
          <a:xfrm>
            <a:off x="219073" y="5257656"/>
            <a:ext cx="7100024" cy="390669"/>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TextBox 23">
            <a:extLst>
              <a:ext uri="{FF2B5EF4-FFF2-40B4-BE49-F238E27FC236}">
                <a16:creationId xmlns:a16="http://schemas.microsoft.com/office/drawing/2014/main" id="{67FB68DE-ECC6-1BA2-2749-2B8A0F65FB27}"/>
              </a:ext>
            </a:extLst>
          </p:cNvPr>
          <p:cNvSpPr txBox="1"/>
          <p:nvPr/>
        </p:nvSpPr>
        <p:spPr>
          <a:xfrm>
            <a:off x="219073" y="5286604"/>
            <a:ext cx="6969848" cy="461665"/>
          </a:xfrm>
          <a:prstGeom prst="rect">
            <a:avLst/>
          </a:prstGeom>
          <a:noFill/>
        </p:spPr>
        <p:txBody>
          <a:bodyPr wrap="square" rtlCol="0">
            <a:spAutoFit/>
          </a:bodyPr>
          <a:lstStyle/>
          <a:p>
            <a:pPr lvl="0" algn="just"/>
            <a:r>
              <a:rPr lang="en-GB" sz="1200" b="1">
                <a:effectLst/>
                <a:ea typeface="Times New Roman" panose="02020603050405020304" pitchFamily="18" charset="0"/>
                <a:cs typeface="Arial" panose="020B0604020202020204" pitchFamily="34" charset="0"/>
              </a:rPr>
              <a:t>Individual Needs: a</a:t>
            </a:r>
            <a:r>
              <a:rPr lang="en-GB" sz="1200">
                <a:effectLst/>
                <a:ea typeface="Times New Roman" panose="02020603050405020304" pitchFamily="18" charset="0"/>
                <a:cs typeface="Arial" panose="020B0604020202020204" pitchFamily="34" charset="0"/>
              </a:rPr>
              <a:t>ssessment should take into account the individual needs and abilities of each child. </a:t>
            </a:r>
            <a:endParaRPr lang="en-GB" sz="1200">
              <a:effectLst/>
              <a:ea typeface="Times New Roman" panose="02020603050405020304" pitchFamily="18" charset="0"/>
            </a:endParaRPr>
          </a:p>
        </p:txBody>
      </p:sp>
      <p:sp>
        <p:nvSpPr>
          <p:cNvPr id="25" name="Rectangle: Rounded Corners 24">
            <a:extLst>
              <a:ext uri="{FF2B5EF4-FFF2-40B4-BE49-F238E27FC236}">
                <a16:creationId xmlns:a16="http://schemas.microsoft.com/office/drawing/2014/main" id="{61A4E040-03B4-4E80-5C55-FABFDB9C5CF3}"/>
              </a:ext>
            </a:extLst>
          </p:cNvPr>
          <p:cNvSpPr/>
          <p:nvPr/>
        </p:nvSpPr>
        <p:spPr>
          <a:xfrm>
            <a:off x="219073" y="5735859"/>
            <a:ext cx="7100024" cy="490613"/>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TextBox 25">
            <a:extLst>
              <a:ext uri="{FF2B5EF4-FFF2-40B4-BE49-F238E27FC236}">
                <a16:creationId xmlns:a16="http://schemas.microsoft.com/office/drawing/2014/main" id="{F28B22EC-A064-069E-5774-CE924612C3E3}"/>
              </a:ext>
            </a:extLst>
          </p:cNvPr>
          <p:cNvSpPr txBox="1"/>
          <p:nvPr/>
        </p:nvSpPr>
        <p:spPr>
          <a:xfrm>
            <a:off x="219073" y="5764807"/>
            <a:ext cx="6969848" cy="646331"/>
          </a:xfrm>
          <a:prstGeom prst="rect">
            <a:avLst/>
          </a:prstGeom>
          <a:noFill/>
        </p:spPr>
        <p:txBody>
          <a:bodyPr wrap="square" rtlCol="0">
            <a:spAutoFit/>
          </a:bodyPr>
          <a:lstStyle/>
          <a:p>
            <a:pPr lvl="0" algn="just"/>
            <a:r>
              <a:rPr lang="en-GB" sz="1200" b="1">
                <a:effectLst/>
                <a:ea typeface="Times New Roman" panose="02020603050405020304" pitchFamily="18" charset="0"/>
                <a:cs typeface="Arial" panose="020B0604020202020204" pitchFamily="34" charset="0"/>
              </a:rPr>
              <a:t>Progress Check: t</a:t>
            </a:r>
            <a:r>
              <a:rPr lang="en-GB" sz="1200">
                <a:effectLst/>
                <a:ea typeface="Times New Roman" panose="02020603050405020304" pitchFamily="18" charset="0"/>
                <a:cs typeface="Arial" panose="020B0604020202020204" pitchFamily="34" charset="0"/>
              </a:rPr>
              <a:t>here should be a progress check at age two. This is a statutory requirement and involves practitioners reviewing a child’s progress and providing parents and carers with a written summary.</a:t>
            </a:r>
            <a:endParaRPr lang="en-GB" sz="1200">
              <a:effectLst/>
              <a:ea typeface="Times New Roman" panose="02020603050405020304" pitchFamily="18" charset="0"/>
            </a:endParaRPr>
          </a:p>
        </p:txBody>
      </p:sp>
      <p:sp>
        <p:nvSpPr>
          <p:cNvPr id="27" name="Rectangle: Rounded Corners 26">
            <a:extLst>
              <a:ext uri="{FF2B5EF4-FFF2-40B4-BE49-F238E27FC236}">
                <a16:creationId xmlns:a16="http://schemas.microsoft.com/office/drawing/2014/main" id="{B78E1F73-84DE-DF46-AF82-E059FDAF5030}"/>
              </a:ext>
            </a:extLst>
          </p:cNvPr>
          <p:cNvSpPr/>
          <p:nvPr/>
        </p:nvSpPr>
        <p:spPr>
          <a:xfrm>
            <a:off x="219073" y="6305396"/>
            <a:ext cx="7100024" cy="373645"/>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TextBox 27">
            <a:extLst>
              <a:ext uri="{FF2B5EF4-FFF2-40B4-BE49-F238E27FC236}">
                <a16:creationId xmlns:a16="http://schemas.microsoft.com/office/drawing/2014/main" id="{4C597DEA-FC16-1547-0E43-33CF27901F9A}"/>
              </a:ext>
            </a:extLst>
          </p:cNvPr>
          <p:cNvSpPr txBox="1"/>
          <p:nvPr/>
        </p:nvSpPr>
        <p:spPr>
          <a:xfrm>
            <a:off x="219073" y="6334344"/>
            <a:ext cx="6969848" cy="461665"/>
          </a:xfrm>
          <a:prstGeom prst="rect">
            <a:avLst/>
          </a:prstGeom>
          <a:noFill/>
        </p:spPr>
        <p:txBody>
          <a:bodyPr wrap="square" rtlCol="0">
            <a:spAutoFit/>
          </a:bodyPr>
          <a:lstStyle/>
          <a:p>
            <a:pPr lvl="0" algn="just"/>
            <a:r>
              <a:rPr lang="en-GB" sz="1200" b="1">
                <a:effectLst/>
                <a:ea typeface="Times New Roman" panose="02020603050405020304" pitchFamily="18" charset="0"/>
                <a:cs typeface="Arial" panose="020B0604020202020204" pitchFamily="34" charset="0"/>
              </a:rPr>
              <a:t>Early Learning Goals: a</a:t>
            </a:r>
            <a:r>
              <a:rPr lang="en-GB" sz="1200">
                <a:effectLst/>
                <a:ea typeface="Times New Roman" panose="02020603050405020304" pitchFamily="18" charset="0"/>
                <a:cs typeface="Arial" panose="020B0604020202020204" pitchFamily="34" charset="0"/>
              </a:rPr>
              <a:t>t the end of the EYFS, practitioners must complete the EYFS Profile for each child.</a:t>
            </a:r>
            <a:endParaRPr lang="en-GB" sz="1200">
              <a:effectLst/>
              <a:ea typeface="Times New Roman" panose="02020603050405020304" pitchFamily="18" charset="0"/>
            </a:endParaRPr>
          </a:p>
        </p:txBody>
      </p:sp>
      <p:sp>
        <p:nvSpPr>
          <p:cNvPr id="29" name="TextBox 28">
            <a:extLst>
              <a:ext uri="{FF2B5EF4-FFF2-40B4-BE49-F238E27FC236}">
                <a16:creationId xmlns:a16="http://schemas.microsoft.com/office/drawing/2014/main" id="{BCABB1BC-CC47-1F14-F162-3A010B7C142B}"/>
              </a:ext>
            </a:extLst>
          </p:cNvPr>
          <p:cNvSpPr txBox="1"/>
          <p:nvPr/>
        </p:nvSpPr>
        <p:spPr>
          <a:xfrm>
            <a:off x="219073" y="6778273"/>
            <a:ext cx="7121529" cy="3440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07000"/>
              </a:lnSpc>
              <a:spcAft>
                <a:spcPts val="800"/>
              </a:spcAft>
            </a:pPr>
            <a:r>
              <a:rPr lang="en-GB" sz="1600" b="1" kern="100">
                <a:effectLst/>
                <a:ea typeface="Times New Roman" panose="02020603050405020304" pitchFamily="18" charset="0"/>
                <a:cs typeface="Arial" panose="020B0604020202020204" pitchFamily="34" charset="0"/>
              </a:rPr>
              <a:t>HEALTH &amp; WELFARE REQUIREMENTS:</a:t>
            </a:r>
            <a:endParaRPr lang="en-GB" sz="1600" kern="100">
              <a:effectLst/>
              <a:ea typeface="Calibri" panose="020F0502020204030204" pitchFamily="34" charset="0"/>
              <a:cs typeface="Arial" panose="020B0604020202020204" pitchFamily="34" charset="0"/>
            </a:endParaRPr>
          </a:p>
        </p:txBody>
      </p:sp>
      <p:sp>
        <p:nvSpPr>
          <p:cNvPr id="30" name="Rectangle: Rounded Corners 29">
            <a:extLst>
              <a:ext uri="{FF2B5EF4-FFF2-40B4-BE49-F238E27FC236}">
                <a16:creationId xmlns:a16="http://schemas.microsoft.com/office/drawing/2014/main" id="{7AF1F9B5-6C05-DF05-06A3-C90E76264769}"/>
              </a:ext>
            </a:extLst>
          </p:cNvPr>
          <p:cNvSpPr/>
          <p:nvPr/>
        </p:nvSpPr>
        <p:spPr>
          <a:xfrm>
            <a:off x="240578" y="7187548"/>
            <a:ext cx="7100024" cy="710880"/>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TextBox 30">
            <a:extLst>
              <a:ext uri="{FF2B5EF4-FFF2-40B4-BE49-F238E27FC236}">
                <a16:creationId xmlns:a16="http://schemas.microsoft.com/office/drawing/2014/main" id="{720C100C-9F3C-D9FD-37BE-1B3A8550D04E}"/>
              </a:ext>
            </a:extLst>
          </p:cNvPr>
          <p:cNvSpPr txBox="1"/>
          <p:nvPr/>
        </p:nvSpPr>
        <p:spPr>
          <a:xfrm>
            <a:off x="240578" y="7216496"/>
            <a:ext cx="6969848" cy="646331"/>
          </a:xfrm>
          <a:prstGeom prst="rect">
            <a:avLst/>
          </a:prstGeom>
          <a:noFill/>
        </p:spPr>
        <p:txBody>
          <a:bodyPr wrap="square" rtlCol="0">
            <a:spAutoFit/>
          </a:bodyPr>
          <a:lstStyle/>
          <a:p>
            <a:pPr lvl="0" algn="just"/>
            <a:r>
              <a:rPr lang="en-GB" sz="1200">
                <a:effectLst/>
                <a:ea typeface="Times New Roman" panose="02020603050405020304" pitchFamily="18" charset="0"/>
                <a:cs typeface="Arial" panose="020B0604020202020204" pitchFamily="34" charset="0"/>
              </a:rPr>
              <a:t>Safeguarding and Welfare Requirements: The EYFS framework sets out the legal welfare requirements that everyone registered to provide early years education must follow to safeguard and promote the welfare of children under 5 years old.</a:t>
            </a:r>
          </a:p>
        </p:txBody>
      </p:sp>
      <p:sp>
        <p:nvSpPr>
          <p:cNvPr id="32" name="Rectangle: Rounded Corners 31">
            <a:extLst>
              <a:ext uri="{FF2B5EF4-FFF2-40B4-BE49-F238E27FC236}">
                <a16:creationId xmlns:a16="http://schemas.microsoft.com/office/drawing/2014/main" id="{CFC021F2-3C02-4984-7C6F-4488833E2667}"/>
              </a:ext>
            </a:extLst>
          </p:cNvPr>
          <p:cNvSpPr/>
          <p:nvPr/>
        </p:nvSpPr>
        <p:spPr>
          <a:xfrm>
            <a:off x="240578" y="7966275"/>
            <a:ext cx="7100024" cy="376726"/>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TextBox 32">
            <a:extLst>
              <a:ext uri="{FF2B5EF4-FFF2-40B4-BE49-F238E27FC236}">
                <a16:creationId xmlns:a16="http://schemas.microsoft.com/office/drawing/2014/main" id="{5C4C6715-579B-FFC2-384D-7B449CBBC5AE}"/>
              </a:ext>
            </a:extLst>
          </p:cNvPr>
          <p:cNvSpPr txBox="1"/>
          <p:nvPr/>
        </p:nvSpPr>
        <p:spPr>
          <a:xfrm>
            <a:off x="240578" y="7995222"/>
            <a:ext cx="6969848" cy="276999"/>
          </a:xfrm>
          <a:prstGeom prst="rect">
            <a:avLst/>
          </a:prstGeom>
          <a:noFill/>
        </p:spPr>
        <p:txBody>
          <a:bodyPr wrap="square" rtlCol="0">
            <a:spAutoFit/>
          </a:bodyPr>
          <a:lstStyle/>
          <a:p>
            <a:pPr lvl="0" algn="just"/>
            <a:r>
              <a:rPr lang="en-GB" sz="1200">
                <a:effectLst/>
                <a:ea typeface="Times New Roman" panose="02020603050405020304" pitchFamily="18" charset="0"/>
                <a:cs typeface="Arial" panose="020B0604020202020204" pitchFamily="34" charset="0"/>
              </a:rPr>
              <a:t>Good Health: Children’s health is promoted.</a:t>
            </a:r>
            <a:endParaRPr lang="en-GB" sz="1200">
              <a:effectLst/>
              <a:ea typeface="Times New Roman" panose="02020603050405020304" pitchFamily="18" charset="0"/>
            </a:endParaRPr>
          </a:p>
        </p:txBody>
      </p:sp>
      <p:sp>
        <p:nvSpPr>
          <p:cNvPr id="34" name="Rectangle: Rounded Corners 33">
            <a:extLst>
              <a:ext uri="{FF2B5EF4-FFF2-40B4-BE49-F238E27FC236}">
                <a16:creationId xmlns:a16="http://schemas.microsoft.com/office/drawing/2014/main" id="{C1482427-F9E2-ADE5-8D1E-34F86FBCDA81}"/>
              </a:ext>
            </a:extLst>
          </p:cNvPr>
          <p:cNvSpPr/>
          <p:nvPr/>
        </p:nvSpPr>
        <p:spPr>
          <a:xfrm>
            <a:off x="219073" y="8420331"/>
            <a:ext cx="7100024" cy="710880"/>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TextBox 34">
            <a:extLst>
              <a:ext uri="{FF2B5EF4-FFF2-40B4-BE49-F238E27FC236}">
                <a16:creationId xmlns:a16="http://schemas.microsoft.com/office/drawing/2014/main" id="{5E7DD2C1-15F2-8B27-1674-26E1D56D2BC8}"/>
              </a:ext>
            </a:extLst>
          </p:cNvPr>
          <p:cNvSpPr txBox="1"/>
          <p:nvPr/>
        </p:nvSpPr>
        <p:spPr>
          <a:xfrm>
            <a:off x="219073" y="8449279"/>
            <a:ext cx="6969848" cy="646331"/>
          </a:xfrm>
          <a:prstGeom prst="rect">
            <a:avLst/>
          </a:prstGeom>
          <a:noFill/>
        </p:spPr>
        <p:txBody>
          <a:bodyPr wrap="square" rtlCol="0">
            <a:spAutoFit/>
          </a:bodyPr>
          <a:lstStyle/>
          <a:p>
            <a:pPr lvl="0" algn="just"/>
            <a:r>
              <a:rPr lang="en-GB" sz="1200">
                <a:effectLst/>
                <a:ea typeface="Times New Roman" panose="02020603050405020304" pitchFamily="18" charset="0"/>
                <a:cs typeface="Arial" panose="020B0604020202020204" pitchFamily="34" charset="0"/>
              </a:rPr>
              <a:t>Schools must have an Intimate Care Policy which includes a nappy changing procedure and provide a changing area (preferably within the classroom) with adequate storage for nappies and an appropriate changing unit. </a:t>
            </a:r>
          </a:p>
        </p:txBody>
      </p:sp>
      <p:sp>
        <p:nvSpPr>
          <p:cNvPr id="36" name="Rectangle: Rounded Corners 35">
            <a:extLst>
              <a:ext uri="{FF2B5EF4-FFF2-40B4-BE49-F238E27FC236}">
                <a16:creationId xmlns:a16="http://schemas.microsoft.com/office/drawing/2014/main" id="{8DF8B336-E337-A112-6C51-0D1851D83CAA}"/>
              </a:ext>
            </a:extLst>
          </p:cNvPr>
          <p:cNvSpPr/>
          <p:nvPr/>
        </p:nvSpPr>
        <p:spPr>
          <a:xfrm>
            <a:off x="219073" y="9213511"/>
            <a:ext cx="7100024" cy="490613"/>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TextBox 36">
            <a:extLst>
              <a:ext uri="{FF2B5EF4-FFF2-40B4-BE49-F238E27FC236}">
                <a16:creationId xmlns:a16="http://schemas.microsoft.com/office/drawing/2014/main" id="{F38F0BB6-D73C-D062-2D5E-41BBAB69D7FF}"/>
              </a:ext>
            </a:extLst>
          </p:cNvPr>
          <p:cNvSpPr txBox="1"/>
          <p:nvPr/>
        </p:nvSpPr>
        <p:spPr>
          <a:xfrm>
            <a:off x="219073" y="9242459"/>
            <a:ext cx="6969848" cy="646331"/>
          </a:xfrm>
          <a:prstGeom prst="rect">
            <a:avLst/>
          </a:prstGeom>
          <a:noFill/>
        </p:spPr>
        <p:txBody>
          <a:bodyPr wrap="square" rtlCol="0">
            <a:spAutoFit/>
          </a:bodyPr>
          <a:lstStyle/>
          <a:p>
            <a:pPr lvl="0" algn="just"/>
            <a:r>
              <a:rPr lang="en-GB" sz="1200">
                <a:effectLst/>
                <a:ea typeface="Times New Roman" panose="02020603050405020304" pitchFamily="18" charset="0"/>
                <a:cs typeface="Arial" panose="020B0604020202020204" pitchFamily="34" charset="0"/>
              </a:rPr>
              <a:t>Safe Learning Environment: Children learn best when they are healthy, safe and secure, when their individual needs are met, and when they have positive relationships with the adults caring for them. </a:t>
            </a:r>
          </a:p>
        </p:txBody>
      </p:sp>
      <p:sp>
        <p:nvSpPr>
          <p:cNvPr id="38" name="Rectangle: Rounded Corners 37">
            <a:extLst>
              <a:ext uri="{FF2B5EF4-FFF2-40B4-BE49-F238E27FC236}">
                <a16:creationId xmlns:a16="http://schemas.microsoft.com/office/drawing/2014/main" id="{50BF93D2-35CA-B7EA-DF1E-2C09F3904CB7}"/>
              </a:ext>
            </a:extLst>
          </p:cNvPr>
          <p:cNvSpPr/>
          <p:nvPr/>
        </p:nvSpPr>
        <p:spPr>
          <a:xfrm>
            <a:off x="219073" y="9814999"/>
            <a:ext cx="7100024" cy="376726"/>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9" name="TextBox 38">
            <a:extLst>
              <a:ext uri="{FF2B5EF4-FFF2-40B4-BE49-F238E27FC236}">
                <a16:creationId xmlns:a16="http://schemas.microsoft.com/office/drawing/2014/main" id="{3A5F795B-E2C3-8896-849E-B1F86927679D}"/>
              </a:ext>
            </a:extLst>
          </p:cNvPr>
          <p:cNvSpPr txBox="1"/>
          <p:nvPr/>
        </p:nvSpPr>
        <p:spPr>
          <a:xfrm>
            <a:off x="219073" y="9866757"/>
            <a:ext cx="6969848" cy="276999"/>
          </a:xfrm>
          <a:prstGeom prst="rect">
            <a:avLst/>
          </a:prstGeom>
          <a:noFill/>
        </p:spPr>
        <p:txBody>
          <a:bodyPr wrap="square" rtlCol="0">
            <a:spAutoFit/>
          </a:bodyPr>
          <a:lstStyle/>
          <a:p>
            <a:pPr lvl="0" algn="just"/>
            <a:r>
              <a:rPr lang="en-GB" sz="1200">
                <a:effectLst/>
                <a:ea typeface="Times New Roman" panose="02020603050405020304" pitchFamily="18" charset="0"/>
                <a:cs typeface="Arial" panose="020B0604020202020204" pitchFamily="34" charset="0"/>
              </a:rPr>
              <a:t>Schools must have a Risk Assessment specifically for the EYFS classrooms including outdoors.</a:t>
            </a:r>
            <a:endParaRPr lang="en-GB" sz="1200">
              <a:effectLst/>
              <a:ea typeface="Times New Roman" panose="02020603050405020304" pitchFamily="18" charset="0"/>
            </a:endParaRPr>
          </a:p>
        </p:txBody>
      </p:sp>
      <p:sp>
        <p:nvSpPr>
          <p:cNvPr id="40" name="Slide Number Placeholder 6">
            <a:extLst>
              <a:ext uri="{FF2B5EF4-FFF2-40B4-BE49-F238E27FC236}">
                <a16:creationId xmlns:a16="http://schemas.microsoft.com/office/drawing/2014/main" id="{A02296FB-16E7-91F2-736D-8079DDFD05F4}"/>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tx1"/>
                </a:solidFill>
              </a:rPr>
              <a:pPr algn="ctr"/>
              <a:t>28</a:t>
            </a:fld>
            <a:endParaRPr lang="en-GB" sz="1200" b="1">
              <a:solidFill>
                <a:schemeClr val="tx1"/>
              </a:solidFill>
            </a:endParaRPr>
          </a:p>
        </p:txBody>
      </p:sp>
      <p:sp>
        <p:nvSpPr>
          <p:cNvPr id="12" name="TextBox 11">
            <a:extLst>
              <a:ext uri="{FF2B5EF4-FFF2-40B4-BE49-F238E27FC236}">
                <a16:creationId xmlns:a16="http://schemas.microsoft.com/office/drawing/2014/main" id="{5458D733-BE40-B0B2-28AA-D7222836F57F}"/>
              </a:ext>
            </a:extLst>
          </p:cNvPr>
          <p:cNvSpPr txBox="1"/>
          <p:nvPr/>
        </p:nvSpPr>
        <p:spPr>
          <a:xfrm>
            <a:off x="2962528" y="10209304"/>
            <a:ext cx="3794760" cy="369332"/>
          </a:xfrm>
          <a:prstGeom prst="rect">
            <a:avLst/>
          </a:prstGeom>
          <a:noFill/>
        </p:spPr>
        <p:txBody>
          <a:bodyPr wrap="square">
            <a:spAutoFit/>
          </a:bodyPr>
          <a:lstStyle/>
          <a:p>
            <a:r>
              <a:rPr lang="en-GB" sz="18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dirty="0"/>
          </a:p>
        </p:txBody>
      </p:sp>
      <p:pic>
        <p:nvPicPr>
          <p:cNvPr id="13" name="Picture 12" descr="A logo of a cross and a ribbon&#10;&#10;Description automatically generated">
            <a:extLst>
              <a:ext uri="{FF2B5EF4-FFF2-40B4-BE49-F238E27FC236}">
                <a16:creationId xmlns:a16="http://schemas.microsoft.com/office/drawing/2014/main" id="{34BF1913-6A44-50EF-9493-42A1A99396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41" name="Picture 40" descr="A logo of a cross and a ribbon&#10;&#10;Description automatically generated">
            <a:extLst>
              <a:ext uri="{FF2B5EF4-FFF2-40B4-BE49-F238E27FC236}">
                <a16:creationId xmlns:a16="http://schemas.microsoft.com/office/drawing/2014/main" id="{B6755BA3-3404-8334-1ABF-DC20F47D3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1227769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EF84C-BAF0-A77B-21F0-18E764156AD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6B093CA-6498-3E2A-0B7D-F8B68824F261}"/>
              </a:ext>
            </a:extLst>
          </p:cNvPr>
          <p:cNvSpPr txBox="1"/>
          <p:nvPr/>
        </p:nvSpPr>
        <p:spPr>
          <a:xfrm>
            <a:off x="1630953" y="482509"/>
            <a:ext cx="4394546" cy="400110"/>
          </a:xfrm>
          <a:prstGeom prst="rect">
            <a:avLst/>
          </a:prstGeom>
          <a:noFill/>
        </p:spPr>
        <p:txBody>
          <a:bodyPr wrap="square" lIns="91440" tIns="45720" rIns="91440" bIns="45720" rtlCol="0" anchor="t">
            <a:spAutoFit/>
          </a:bodyPr>
          <a:lstStyle/>
          <a:p>
            <a:pPr algn="ctr"/>
            <a:r>
              <a:rPr lang="en-GB" sz="2000" b="1">
                <a:latin typeface="Open Sans"/>
                <a:ea typeface="Open Sans"/>
                <a:cs typeface="Open Sans"/>
              </a:rPr>
              <a:t>MIXED YEAR GROUP TEACHING  </a:t>
            </a:r>
            <a:endParaRPr lang="en-GB" sz="2000" b="1">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DC5657E0-E94B-5155-ADFC-6CBE17E37CCE}"/>
              </a:ext>
            </a:extLst>
          </p:cNvPr>
          <p:cNvSpPr txBox="1"/>
          <p:nvPr/>
        </p:nvSpPr>
        <p:spPr>
          <a:xfrm>
            <a:off x="185293" y="1016522"/>
            <a:ext cx="709079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ea typeface="+mn-lt"/>
                <a:cs typeface="+mn-lt"/>
              </a:rPr>
              <a:t>Evidence-informed pedagogical strategies for teaching mixed-age classes:</a:t>
            </a:r>
            <a:endParaRPr lang="en-US" sz="1400" b="1">
              <a:cs typeface="Calibri"/>
            </a:endParaRPr>
          </a:p>
        </p:txBody>
      </p:sp>
      <p:sp>
        <p:nvSpPr>
          <p:cNvPr id="2" name="Rectangle: Rounded Corners 1">
            <a:extLst>
              <a:ext uri="{FF2B5EF4-FFF2-40B4-BE49-F238E27FC236}">
                <a16:creationId xmlns:a16="http://schemas.microsoft.com/office/drawing/2014/main" id="{8066F3D3-20E3-1278-6F95-3D384E8B9C15}"/>
              </a:ext>
            </a:extLst>
          </p:cNvPr>
          <p:cNvSpPr/>
          <p:nvPr/>
        </p:nvSpPr>
        <p:spPr>
          <a:xfrm>
            <a:off x="197565" y="1839612"/>
            <a:ext cx="7100024" cy="1258466"/>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9D61909B-EC2A-5236-F567-2CBC6CFC5AFB}"/>
              </a:ext>
            </a:extLst>
          </p:cNvPr>
          <p:cNvSpPr txBox="1"/>
          <p:nvPr/>
        </p:nvSpPr>
        <p:spPr>
          <a:xfrm>
            <a:off x="227396" y="1900984"/>
            <a:ext cx="7078519" cy="1015663"/>
          </a:xfrm>
          <a:prstGeom prst="rect">
            <a:avLst/>
          </a:prstGeom>
          <a:noFill/>
        </p:spPr>
        <p:txBody>
          <a:bodyPr wrap="square" rtlCol="0">
            <a:spAutoFit/>
          </a:bodyPr>
          <a:lstStyle/>
          <a:p>
            <a:r>
              <a:rPr lang="en-US" sz="1200" b="1" i="1">
                <a:ea typeface="+mn-lt"/>
                <a:cs typeface="+mn-lt"/>
              </a:rPr>
              <a:t>Adaptive Teaching:</a:t>
            </a:r>
            <a:r>
              <a:rPr lang="en-US" sz="1200" i="1">
                <a:ea typeface="+mn-lt"/>
                <a:cs typeface="+mn-lt"/>
              </a:rPr>
              <a:t> </a:t>
            </a:r>
          </a:p>
          <a:p>
            <a:endParaRPr lang="en-US" sz="1200" i="1">
              <a:ea typeface="+mn-lt"/>
              <a:cs typeface="+mn-lt"/>
            </a:endParaRPr>
          </a:p>
          <a:p>
            <a:r>
              <a:rPr lang="en-US" sz="1200">
                <a:ea typeface="+mn-lt"/>
                <a:cs typeface="+mn-lt"/>
              </a:rPr>
              <a:t>This approach involves tailoring instruction to meet individual needs. Adapted  instruction can be based on content, process, product, or the learning environment. Research suggests that this approach can lead to increased pupil engagement and achievement.</a:t>
            </a:r>
          </a:p>
        </p:txBody>
      </p:sp>
      <p:sp>
        <p:nvSpPr>
          <p:cNvPr id="7" name="Rectangle: Rounded Corners 6">
            <a:extLst>
              <a:ext uri="{FF2B5EF4-FFF2-40B4-BE49-F238E27FC236}">
                <a16:creationId xmlns:a16="http://schemas.microsoft.com/office/drawing/2014/main" id="{51DCB378-6D35-CC4A-FF91-F64BAA11F3D3}"/>
              </a:ext>
            </a:extLst>
          </p:cNvPr>
          <p:cNvSpPr/>
          <p:nvPr/>
        </p:nvSpPr>
        <p:spPr>
          <a:xfrm>
            <a:off x="176059" y="3211300"/>
            <a:ext cx="7100024" cy="1321969"/>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A17D6309-80A5-5571-54AB-D4ED0C1D7227}"/>
              </a:ext>
            </a:extLst>
          </p:cNvPr>
          <p:cNvSpPr txBox="1"/>
          <p:nvPr/>
        </p:nvSpPr>
        <p:spPr>
          <a:xfrm>
            <a:off x="248900" y="3163288"/>
            <a:ext cx="7078519" cy="1384995"/>
          </a:xfrm>
          <a:prstGeom prst="rect">
            <a:avLst/>
          </a:prstGeom>
          <a:noFill/>
        </p:spPr>
        <p:txBody>
          <a:bodyPr wrap="square" rtlCol="0">
            <a:spAutoFit/>
          </a:bodyPr>
          <a:lstStyle/>
          <a:p>
            <a:endParaRPr lang="en-US" sz="1200" b="1" i="1">
              <a:ea typeface="+mn-lt"/>
              <a:cs typeface="+mn-lt"/>
            </a:endParaRPr>
          </a:p>
          <a:p>
            <a:r>
              <a:rPr lang="en-US" sz="1200" b="1" i="1">
                <a:ea typeface="+mn-lt"/>
                <a:cs typeface="+mn-lt"/>
              </a:rPr>
              <a:t>Cooperative Learning:</a:t>
            </a:r>
            <a:r>
              <a:rPr lang="en-US" sz="1200" i="1">
                <a:ea typeface="+mn-lt"/>
                <a:cs typeface="+mn-lt"/>
              </a:rPr>
              <a:t> </a:t>
            </a:r>
          </a:p>
          <a:p>
            <a:endParaRPr lang="en-US" sz="1200" i="1">
              <a:ea typeface="+mn-lt"/>
              <a:cs typeface="+mn-lt"/>
            </a:endParaRPr>
          </a:p>
          <a:p>
            <a:r>
              <a:rPr lang="en-US" sz="1200">
                <a:ea typeface="+mn-lt"/>
                <a:cs typeface="+mn-lt"/>
              </a:rPr>
              <a:t>This is a teaching strategy in which small teams, each with pupils of different levels of ability, use a variety of learning activities to improve their understanding of a subject. Studies have shown that cooperative learning can enhance pupil achievement and improve relationships among pupils.</a:t>
            </a:r>
            <a:endParaRPr lang="en-US" sz="1200">
              <a:cs typeface="Calibri"/>
            </a:endParaRPr>
          </a:p>
        </p:txBody>
      </p:sp>
      <p:sp>
        <p:nvSpPr>
          <p:cNvPr id="9" name="Rectangle: Rounded Corners 8">
            <a:extLst>
              <a:ext uri="{FF2B5EF4-FFF2-40B4-BE49-F238E27FC236}">
                <a16:creationId xmlns:a16="http://schemas.microsoft.com/office/drawing/2014/main" id="{2110ED4D-8EC4-071A-33D6-70FC35BA8DAB}"/>
              </a:ext>
            </a:extLst>
          </p:cNvPr>
          <p:cNvSpPr/>
          <p:nvPr/>
        </p:nvSpPr>
        <p:spPr>
          <a:xfrm>
            <a:off x="185293" y="4705021"/>
            <a:ext cx="7100024" cy="1212175"/>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a:extLst>
              <a:ext uri="{FF2B5EF4-FFF2-40B4-BE49-F238E27FC236}">
                <a16:creationId xmlns:a16="http://schemas.microsoft.com/office/drawing/2014/main" id="{DE6DD9A9-59C5-F479-9851-CF9B348B4975}"/>
              </a:ext>
            </a:extLst>
          </p:cNvPr>
          <p:cNvSpPr txBox="1"/>
          <p:nvPr/>
        </p:nvSpPr>
        <p:spPr>
          <a:xfrm>
            <a:off x="248900" y="4772200"/>
            <a:ext cx="7078519" cy="1015663"/>
          </a:xfrm>
          <a:prstGeom prst="rect">
            <a:avLst/>
          </a:prstGeom>
          <a:noFill/>
        </p:spPr>
        <p:txBody>
          <a:bodyPr wrap="square" rtlCol="0">
            <a:spAutoFit/>
          </a:bodyPr>
          <a:lstStyle/>
          <a:p>
            <a:r>
              <a:rPr lang="en-US" sz="1200" b="1" i="1">
                <a:ea typeface="+mn-lt"/>
                <a:cs typeface="+mn-lt"/>
              </a:rPr>
              <a:t>Project-Based Learning:</a:t>
            </a:r>
            <a:r>
              <a:rPr lang="en-US" sz="1200" i="1">
                <a:ea typeface="+mn-lt"/>
                <a:cs typeface="+mn-lt"/>
              </a:rPr>
              <a:t> </a:t>
            </a:r>
          </a:p>
          <a:p>
            <a:endParaRPr lang="en-US" sz="1200" i="1">
              <a:ea typeface="+mn-lt"/>
              <a:cs typeface="+mn-lt"/>
            </a:endParaRPr>
          </a:p>
          <a:p>
            <a:r>
              <a:rPr lang="en-US" sz="1200">
                <a:ea typeface="+mn-lt"/>
                <a:cs typeface="+mn-lt"/>
              </a:rPr>
              <a:t>This is a dynamic classroom approach in which pupils actively explore real-world problems and challenges and acquire a deeper knowledge. Research has shown that project-based learning can improve pupil attitudes towards learning and increase student achievement.</a:t>
            </a:r>
            <a:endParaRPr lang="en-US" sz="1200">
              <a:cs typeface="Calibri"/>
            </a:endParaRPr>
          </a:p>
        </p:txBody>
      </p:sp>
      <p:sp>
        <p:nvSpPr>
          <p:cNvPr id="11" name="Rectangle: Rounded Corners 10">
            <a:extLst>
              <a:ext uri="{FF2B5EF4-FFF2-40B4-BE49-F238E27FC236}">
                <a16:creationId xmlns:a16="http://schemas.microsoft.com/office/drawing/2014/main" id="{7AA676C1-0BBB-8DDF-1DCD-3FF4CBB8882D}"/>
              </a:ext>
            </a:extLst>
          </p:cNvPr>
          <p:cNvSpPr/>
          <p:nvPr/>
        </p:nvSpPr>
        <p:spPr>
          <a:xfrm>
            <a:off x="185293" y="6081598"/>
            <a:ext cx="7100024" cy="1376036"/>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a:extLst>
              <a:ext uri="{FF2B5EF4-FFF2-40B4-BE49-F238E27FC236}">
                <a16:creationId xmlns:a16="http://schemas.microsoft.com/office/drawing/2014/main" id="{AAA38628-7A7B-7F59-8B73-FA4A7E3742C3}"/>
              </a:ext>
            </a:extLst>
          </p:cNvPr>
          <p:cNvSpPr txBox="1"/>
          <p:nvPr/>
        </p:nvSpPr>
        <p:spPr>
          <a:xfrm>
            <a:off x="227396" y="6173981"/>
            <a:ext cx="7078519" cy="1200329"/>
          </a:xfrm>
          <a:prstGeom prst="rect">
            <a:avLst/>
          </a:prstGeom>
          <a:noFill/>
        </p:spPr>
        <p:txBody>
          <a:bodyPr wrap="square" rtlCol="0">
            <a:spAutoFit/>
          </a:bodyPr>
          <a:lstStyle/>
          <a:p>
            <a:r>
              <a:rPr lang="en-US" sz="1200" b="1" i="1">
                <a:ea typeface="+mn-lt"/>
                <a:cs typeface="+mn-lt"/>
              </a:rPr>
              <a:t>Formative Assessment</a:t>
            </a:r>
            <a:r>
              <a:rPr lang="en-US" sz="1200" b="1">
                <a:ea typeface="+mn-lt"/>
                <a:cs typeface="+mn-lt"/>
              </a:rPr>
              <a:t>:</a:t>
            </a:r>
            <a:r>
              <a:rPr lang="en-US" sz="1200">
                <a:ea typeface="+mn-lt"/>
                <a:cs typeface="+mn-lt"/>
              </a:rPr>
              <a:t> </a:t>
            </a:r>
          </a:p>
          <a:p>
            <a:endParaRPr lang="en-US" sz="1200">
              <a:ea typeface="+mn-lt"/>
              <a:cs typeface="+mn-lt"/>
            </a:endParaRPr>
          </a:p>
          <a:p>
            <a:r>
              <a:rPr lang="en-US" sz="1200">
                <a:ea typeface="+mn-lt"/>
                <a:cs typeface="+mn-lt"/>
              </a:rPr>
              <a:t>This is a range of formal and informal assessment procedures conducted by teachers during the learning process in order to modify teaching and learning activities to improve pupil attainment. Evidence suggests that formative assessment can significantly improve student learning outcomes.</a:t>
            </a:r>
            <a:endParaRPr lang="en-US" sz="1200">
              <a:cs typeface="Calibri"/>
            </a:endParaRPr>
          </a:p>
        </p:txBody>
      </p:sp>
      <p:sp>
        <p:nvSpPr>
          <p:cNvPr id="13" name="Rectangle: Rounded Corners 12">
            <a:extLst>
              <a:ext uri="{FF2B5EF4-FFF2-40B4-BE49-F238E27FC236}">
                <a16:creationId xmlns:a16="http://schemas.microsoft.com/office/drawing/2014/main" id="{B3B4AB22-D7E2-6608-A76E-80218C7A6353}"/>
              </a:ext>
            </a:extLst>
          </p:cNvPr>
          <p:cNvSpPr/>
          <p:nvPr/>
        </p:nvSpPr>
        <p:spPr>
          <a:xfrm>
            <a:off x="176059" y="7675338"/>
            <a:ext cx="7100024" cy="1409531"/>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Box 13">
            <a:extLst>
              <a:ext uri="{FF2B5EF4-FFF2-40B4-BE49-F238E27FC236}">
                <a16:creationId xmlns:a16="http://schemas.microsoft.com/office/drawing/2014/main" id="{87CC49E1-1EE1-8853-74F6-3733E311D14A}"/>
              </a:ext>
            </a:extLst>
          </p:cNvPr>
          <p:cNvSpPr txBox="1"/>
          <p:nvPr/>
        </p:nvSpPr>
        <p:spPr>
          <a:xfrm>
            <a:off x="197564" y="7719613"/>
            <a:ext cx="7078519" cy="1200329"/>
          </a:xfrm>
          <a:prstGeom prst="rect">
            <a:avLst/>
          </a:prstGeom>
          <a:noFill/>
        </p:spPr>
        <p:txBody>
          <a:bodyPr wrap="square" rtlCol="0">
            <a:spAutoFit/>
          </a:bodyPr>
          <a:lstStyle/>
          <a:p>
            <a:r>
              <a:rPr lang="en-US" sz="1200" b="1" i="1">
                <a:ea typeface="+mn-lt"/>
                <a:cs typeface="+mn-lt"/>
              </a:rPr>
              <a:t>Inquiry-Based Learning</a:t>
            </a:r>
            <a:r>
              <a:rPr lang="en-US" sz="1200" b="1">
                <a:ea typeface="+mn-lt"/>
                <a:cs typeface="+mn-lt"/>
              </a:rPr>
              <a:t>:</a:t>
            </a:r>
            <a:r>
              <a:rPr lang="en-US" sz="1200">
                <a:ea typeface="+mn-lt"/>
                <a:cs typeface="+mn-lt"/>
              </a:rPr>
              <a:t> </a:t>
            </a:r>
          </a:p>
          <a:p>
            <a:endParaRPr lang="en-US" sz="1200">
              <a:ea typeface="+mn-lt"/>
              <a:cs typeface="+mn-lt"/>
            </a:endParaRPr>
          </a:p>
          <a:p>
            <a:r>
              <a:rPr lang="en-US" sz="1200">
                <a:ea typeface="+mn-lt"/>
                <a:cs typeface="+mn-lt"/>
              </a:rPr>
              <a:t>This is a form of active learning that starts by posing questions, problems or scenarios. It contrasts with traditional education, which generally relies on the teacher presenting facts and their own knowledge about the subject. Research has shown that inquiry-based learning can increase pupil engagement and foster a deeper understanding of content.</a:t>
            </a:r>
            <a:endParaRPr lang="en-US" sz="1200">
              <a:cs typeface="Calibri"/>
            </a:endParaRPr>
          </a:p>
        </p:txBody>
      </p:sp>
      <p:sp>
        <p:nvSpPr>
          <p:cNvPr id="15" name="TextBox 14">
            <a:extLst>
              <a:ext uri="{FF2B5EF4-FFF2-40B4-BE49-F238E27FC236}">
                <a16:creationId xmlns:a16="http://schemas.microsoft.com/office/drawing/2014/main" id="{89C56EFF-EF56-D2FE-AFE8-163345B5281F}"/>
              </a:ext>
            </a:extLst>
          </p:cNvPr>
          <p:cNvSpPr txBox="1"/>
          <p:nvPr/>
        </p:nvSpPr>
        <p:spPr>
          <a:xfrm>
            <a:off x="186811" y="1300225"/>
            <a:ext cx="71811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mn-lt"/>
                <a:cs typeface="+mn-lt"/>
              </a:rPr>
              <a:t>Effective pedagogy requires understanding the learning needs and interests of all students in the class and being flexible and responsive in teaching approaches.</a:t>
            </a:r>
            <a:endParaRPr lang="en-US" sz="1200">
              <a:cs typeface="Calibri"/>
            </a:endParaRPr>
          </a:p>
        </p:txBody>
      </p:sp>
      <p:sp>
        <p:nvSpPr>
          <p:cNvPr id="16" name="Slide Number Placeholder 6">
            <a:extLst>
              <a:ext uri="{FF2B5EF4-FFF2-40B4-BE49-F238E27FC236}">
                <a16:creationId xmlns:a16="http://schemas.microsoft.com/office/drawing/2014/main" id="{D691C3C4-9AEE-D44D-EA13-4F166056C660}"/>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tx1"/>
                </a:solidFill>
              </a:rPr>
              <a:pPr algn="ctr"/>
              <a:t>29</a:t>
            </a:fld>
            <a:endParaRPr lang="en-GB" sz="1200" b="1">
              <a:solidFill>
                <a:schemeClr val="tx1"/>
              </a:solidFill>
            </a:endParaRPr>
          </a:p>
        </p:txBody>
      </p:sp>
      <p:sp>
        <p:nvSpPr>
          <p:cNvPr id="18" name="TextBox 17">
            <a:extLst>
              <a:ext uri="{FF2B5EF4-FFF2-40B4-BE49-F238E27FC236}">
                <a16:creationId xmlns:a16="http://schemas.microsoft.com/office/drawing/2014/main" id="{E4050DD3-EC2C-1677-7C3B-E278EB0221AA}"/>
              </a:ext>
            </a:extLst>
          </p:cNvPr>
          <p:cNvSpPr txBox="1"/>
          <p:nvPr/>
        </p:nvSpPr>
        <p:spPr>
          <a:xfrm>
            <a:off x="2964180" y="10024638"/>
            <a:ext cx="3794760" cy="369332"/>
          </a:xfrm>
          <a:prstGeom prst="rect">
            <a:avLst/>
          </a:prstGeom>
          <a:noFill/>
        </p:spPr>
        <p:txBody>
          <a:bodyPr wrap="square">
            <a:spAutoFit/>
          </a:bodyPr>
          <a:lstStyle/>
          <a:p>
            <a:r>
              <a:rPr lang="en-GB" sz="18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dirty="0"/>
          </a:p>
        </p:txBody>
      </p:sp>
      <p:pic>
        <p:nvPicPr>
          <p:cNvPr id="19" name="Picture 18" descr="A logo of a cross and a ribbon&#10;&#10;Description automatically generated">
            <a:extLst>
              <a:ext uri="{FF2B5EF4-FFF2-40B4-BE49-F238E27FC236}">
                <a16:creationId xmlns:a16="http://schemas.microsoft.com/office/drawing/2014/main" id="{F70AC7F3-2E96-872D-5400-4479D01F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20" name="Picture 19" descr="A logo of a cross and a ribbon&#10;&#10;Description automatically generated">
            <a:extLst>
              <a:ext uri="{FF2B5EF4-FFF2-40B4-BE49-F238E27FC236}">
                <a16:creationId xmlns:a16="http://schemas.microsoft.com/office/drawing/2014/main" id="{E97ED79E-818F-03E0-6754-FA64F7268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700485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75EDD9-3726-1A18-8E1D-4A5840B39A78}"/>
              </a:ext>
            </a:extLst>
          </p:cNvPr>
          <p:cNvPicPr>
            <a:picLocks noChangeAspect="1"/>
          </p:cNvPicPr>
          <p:nvPr/>
        </p:nvPicPr>
        <p:blipFill>
          <a:blip r:embed="rId3"/>
          <a:stretch>
            <a:fillRect/>
          </a:stretch>
        </p:blipFill>
        <p:spPr>
          <a:xfrm>
            <a:off x="0" y="0"/>
            <a:ext cx="7559675" cy="5342284"/>
          </a:xfrm>
          <a:prstGeom prst="rect">
            <a:avLst/>
          </a:prstGeom>
        </p:spPr>
      </p:pic>
      <p:sp>
        <p:nvSpPr>
          <p:cNvPr id="5" name="TextBox 4">
            <a:extLst>
              <a:ext uri="{FF2B5EF4-FFF2-40B4-BE49-F238E27FC236}">
                <a16:creationId xmlns:a16="http://schemas.microsoft.com/office/drawing/2014/main" id="{71BD3FC5-328F-FDC9-E3BE-36FD07DF5E21}"/>
              </a:ext>
            </a:extLst>
          </p:cNvPr>
          <p:cNvSpPr txBox="1"/>
          <p:nvPr/>
        </p:nvSpPr>
        <p:spPr>
          <a:xfrm>
            <a:off x="1724745" y="271656"/>
            <a:ext cx="4137891" cy="1015663"/>
          </a:xfrm>
          <a:prstGeom prst="rect">
            <a:avLst/>
          </a:prstGeom>
          <a:noFill/>
        </p:spPr>
        <p:txBody>
          <a:bodyPr wrap="square" rtlCol="0">
            <a:spAutoFit/>
          </a:bodyPr>
          <a:lstStyle/>
          <a:p>
            <a:pPr algn="ctr"/>
            <a:r>
              <a:rPr lang="en-GB"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WELCOME</a:t>
            </a:r>
          </a:p>
          <a:p>
            <a:pPr algn="ctr"/>
            <a:endParaRPr lang="en-GB" sz="2000" b="1" dirty="0">
              <a:latin typeface="Open Sans" panose="020B0606030504020204" pitchFamily="34" charset="0"/>
              <a:ea typeface="Open Sans" panose="020B0606030504020204" pitchFamily="34" charset="0"/>
              <a:cs typeface="Open Sans" panose="020B0606030504020204" pitchFamily="34" charset="0"/>
            </a:endParaRPr>
          </a:p>
          <a:p>
            <a:pPr algn="ctr"/>
            <a:endParaRPr lang="en-GB"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D4582879-C6EC-DF5D-DF9F-9C765C19E593}"/>
              </a:ext>
            </a:extLst>
          </p:cNvPr>
          <p:cNvSpPr txBox="1"/>
          <p:nvPr/>
        </p:nvSpPr>
        <p:spPr>
          <a:xfrm>
            <a:off x="351618" y="6596227"/>
            <a:ext cx="6712085" cy="4337406"/>
          </a:xfrm>
          <a:prstGeom prst="rect">
            <a:avLst/>
          </a:prstGeom>
          <a:noFill/>
        </p:spPr>
        <p:txBody>
          <a:bodyPr wrap="square" lIns="91440" tIns="45720" rIns="91440" bIns="45720" rtlCol="0" anchor="t">
            <a:spAutoFit/>
          </a:bodyPr>
          <a:lstStyle/>
          <a:p>
            <a:pPr algn="just"/>
            <a:r>
              <a:rPr lang="en-GB" sz="1200" kern="0">
                <a:ea typeface="+mn-lt"/>
                <a:cs typeface="+mn-lt"/>
              </a:rPr>
              <a:t>Our Catholic ethos and support for one another as a family of schools drives all that we do. Our mission is guided by a collective culture and vision where:</a:t>
            </a:r>
            <a:endParaRPr lang="en-US" sz="1200">
              <a:ea typeface="Calibri"/>
              <a:cs typeface="Calibri" panose="020F0502020204030204"/>
            </a:endParaRPr>
          </a:p>
          <a:p>
            <a:pPr algn="ctr"/>
            <a:endParaRPr lang="en-GB" sz="1200" i="1" kern="0">
              <a:ea typeface="+mn-lt"/>
              <a:cs typeface="+mn-lt"/>
            </a:endParaRPr>
          </a:p>
          <a:p>
            <a:pPr algn="ctr"/>
            <a:r>
              <a:rPr lang="en-GB" sz="1200" b="1" i="1" kern="0">
                <a:ea typeface="+mn-lt"/>
                <a:cs typeface="+mn-lt"/>
              </a:rPr>
              <a:t>‘Our schools are places of excellence – providing service and witness to children, their families, and </a:t>
            </a:r>
            <a:endParaRPr lang="en-GB" sz="1200" b="1" i="1">
              <a:ea typeface="+mn-lt"/>
              <a:cs typeface="+mn-lt"/>
            </a:endParaRPr>
          </a:p>
          <a:p>
            <a:pPr algn="ctr"/>
            <a:r>
              <a:rPr lang="en-GB" sz="1200" b="1" i="1" kern="0">
                <a:ea typeface="+mn-lt"/>
                <a:cs typeface="+mn-lt"/>
              </a:rPr>
              <a:t>the wider Catholic community. By adding value as a family of schools, we will enrich the learning and </a:t>
            </a:r>
            <a:endParaRPr lang="en-GB" sz="1200" b="1" i="1">
              <a:ea typeface="Calibri"/>
              <a:cs typeface="Calibri"/>
            </a:endParaRPr>
          </a:p>
          <a:p>
            <a:pPr algn="ctr"/>
            <a:r>
              <a:rPr lang="en-GB" sz="1200" b="1" i="1" kern="0">
                <a:ea typeface="+mn-lt"/>
                <a:cs typeface="+mn-lt"/>
              </a:rPr>
              <a:t>experience of all our young people so they may achieve their full potential.’ </a:t>
            </a:r>
            <a:endParaRPr lang="en-GB" sz="1200" b="1">
              <a:ea typeface="Calibri"/>
              <a:cs typeface="Calibri" panose="020F0502020204030204"/>
            </a:endParaRPr>
          </a:p>
          <a:p>
            <a:pPr algn="just"/>
            <a:endParaRPr lang="en-GB" sz="1200" kern="0">
              <a:ea typeface="Calibri"/>
              <a:cs typeface="Calibri"/>
            </a:endParaRPr>
          </a:p>
          <a:p>
            <a:pPr algn="ctr"/>
            <a:r>
              <a:rPr lang="en-GB" sz="1200" b="1" kern="0">
                <a:ea typeface="+mn-lt"/>
                <a:cs typeface="+mn-lt"/>
              </a:rPr>
              <a:t>“Catholic schools evangelise culture because they address the deepest questions about what it is to be human and live in society. They open pupils’ minds to the transcendent dimension of life and the reality of God revealed in Jesus Christ. The Catholic school enables each child to develop their  God-given gifts in order to engage in building a better society </a:t>
            </a:r>
            <a:endParaRPr lang="en-GB" sz="1200" b="1">
              <a:ea typeface="+mn-lt"/>
              <a:cs typeface="+mn-lt"/>
            </a:endParaRPr>
          </a:p>
          <a:p>
            <a:pPr algn="ctr"/>
            <a:r>
              <a:rPr lang="en-GB" sz="1200" b="1" kern="0">
                <a:ea typeface="+mn-lt"/>
                <a:cs typeface="+mn-lt"/>
              </a:rPr>
              <a:t>which is characterised by justice, truth and love.” </a:t>
            </a:r>
            <a:endParaRPr lang="en-GB" sz="1200" b="1">
              <a:ea typeface="Calibri"/>
              <a:cs typeface="Calibri"/>
            </a:endParaRPr>
          </a:p>
          <a:p>
            <a:pPr algn="ctr"/>
            <a:r>
              <a:rPr lang="en-GB" sz="1200" kern="0">
                <a:ea typeface="+mn-lt"/>
                <a:cs typeface="+mn-lt"/>
              </a:rPr>
              <a:t>Hexham and Newcastle Diocese Education</a:t>
            </a:r>
            <a:endParaRPr lang="en-GB" sz="1200" kern="0">
              <a:ea typeface="Calibri"/>
              <a:cs typeface="Calibri"/>
            </a:endParaRPr>
          </a:p>
          <a:p>
            <a:pPr algn="just"/>
            <a:endParaRPr lang="en-GB" sz="1200" kern="0">
              <a:ea typeface="Calibri"/>
              <a:cs typeface="Calibri"/>
            </a:endParaRPr>
          </a:p>
          <a:p>
            <a:pPr algn="just"/>
            <a:r>
              <a:rPr lang="en-GB" sz="1200" kern="0">
                <a:cs typeface="Calibri"/>
              </a:rPr>
              <a:t>The purpose of this booklet is to provide clarity on our shared position, useful documents to use and adapt. It is based upon recent and relevant research. </a:t>
            </a:r>
          </a:p>
          <a:p>
            <a:pPr algn="just"/>
            <a:br>
              <a:rPr lang="en-US"/>
            </a:br>
            <a:endParaRPr lang="en-US"/>
          </a:p>
          <a:p>
            <a:pPr algn="just">
              <a:lnSpc>
                <a:spcPct val="107000"/>
              </a:lnSpc>
              <a:spcAft>
                <a:spcPts val="800"/>
              </a:spcAft>
            </a:pPr>
            <a:endParaRPr lang="en-GB" sz="1200" kern="0">
              <a:effectLst/>
              <a:ea typeface="Times New Roman" panose="02020603050405020304" pitchFamily="18" charset="0"/>
              <a:cs typeface="Arial"/>
            </a:endParaRPr>
          </a:p>
        </p:txBody>
      </p:sp>
      <p:sp>
        <p:nvSpPr>
          <p:cNvPr id="9" name="Rectangle 8">
            <a:extLst>
              <a:ext uri="{FF2B5EF4-FFF2-40B4-BE49-F238E27FC236}">
                <a16:creationId xmlns:a16="http://schemas.microsoft.com/office/drawing/2014/main" id="{D282DA07-9357-723F-38CD-0691888B0F2B}"/>
              </a:ext>
            </a:extLst>
          </p:cNvPr>
          <p:cNvSpPr/>
          <p:nvPr/>
        </p:nvSpPr>
        <p:spPr>
          <a:xfrm>
            <a:off x="1" y="5342284"/>
            <a:ext cx="7558636" cy="998397"/>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a:extLst>
              <a:ext uri="{FF2B5EF4-FFF2-40B4-BE49-F238E27FC236}">
                <a16:creationId xmlns:a16="http://schemas.microsoft.com/office/drawing/2014/main" id="{33324DC1-3F90-9A19-A014-3F29EBB7E251}"/>
              </a:ext>
            </a:extLst>
          </p:cNvPr>
          <p:cNvSpPr txBox="1"/>
          <p:nvPr/>
        </p:nvSpPr>
        <p:spPr>
          <a:xfrm>
            <a:off x="437649" y="5432245"/>
            <a:ext cx="6712085" cy="830997"/>
          </a:xfrm>
          <a:prstGeom prst="rect">
            <a:avLst/>
          </a:prstGeom>
          <a:noFill/>
        </p:spPr>
        <p:txBody>
          <a:bodyPr wrap="square" lIns="91440" tIns="45720" rIns="91440" bIns="45720" rtlCol="0" anchor="t">
            <a:spAutoFit/>
          </a:bodyPr>
          <a:lstStyle/>
          <a:p>
            <a:pPr algn="ctr"/>
            <a:r>
              <a:rPr lang="en-GB" sz="1600" b="1" dirty="0">
                <a:ea typeface="+mn-lt"/>
                <a:cs typeface="+mn-lt"/>
              </a:rPr>
              <a:t>St. Mary's is a community where all are provided with the opportunity to achieve their full potential in a way that is rooted firmly in the values of the Gospel.</a:t>
            </a:r>
          </a:p>
        </p:txBody>
      </p:sp>
      <p:sp>
        <p:nvSpPr>
          <p:cNvPr id="2" name="Slide Number Placeholder 6">
            <a:extLst>
              <a:ext uri="{FF2B5EF4-FFF2-40B4-BE49-F238E27FC236}">
                <a16:creationId xmlns:a16="http://schemas.microsoft.com/office/drawing/2014/main" id="{CA8A515A-8FD8-F7F0-964F-0197A47AC30E}"/>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tx1"/>
                </a:solidFill>
              </a:rPr>
              <a:pPr algn="ctr"/>
              <a:t>3</a:t>
            </a:fld>
            <a:endParaRPr lang="en-GB" sz="1200" b="1">
              <a:solidFill>
                <a:schemeClr val="tx1"/>
              </a:solidFill>
            </a:endParaRPr>
          </a:p>
        </p:txBody>
      </p:sp>
      <p:sp>
        <p:nvSpPr>
          <p:cNvPr id="4" name="TextBox 3">
            <a:extLst>
              <a:ext uri="{FF2B5EF4-FFF2-40B4-BE49-F238E27FC236}">
                <a16:creationId xmlns:a16="http://schemas.microsoft.com/office/drawing/2014/main" id="{753F9037-0E7F-CD6C-571A-2D0DDD9E6D15}"/>
              </a:ext>
            </a:extLst>
          </p:cNvPr>
          <p:cNvSpPr txBox="1"/>
          <p:nvPr/>
        </p:nvSpPr>
        <p:spPr>
          <a:xfrm>
            <a:off x="1039" y="10132032"/>
            <a:ext cx="7558636"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i="1" dirty="0">
                <a:latin typeface="Open Sans" panose="020B0606030504020204" pitchFamily="34" charset="0"/>
                <a:ea typeface="Open Sans" panose="020B0606030504020204" pitchFamily="34" charset="0"/>
                <a:cs typeface="Open Sans" panose="020B0606030504020204" pitchFamily="34" charset="0"/>
              </a:rPr>
              <a:t>‘</a:t>
            </a:r>
            <a:r>
              <a:rPr lang="en-GB" sz="2400" i="1" dirty="0">
                <a:latin typeface="Open Sans" panose="020B0606030504020204" pitchFamily="34" charset="0"/>
                <a:ea typeface="Open Sans" panose="020B0606030504020204" pitchFamily="34" charset="0"/>
                <a:cs typeface="Open Sans" panose="020B0606030504020204" pitchFamily="34" charset="0"/>
              </a:rPr>
              <a:t>Called by God’ </a:t>
            </a:r>
          </a:p>
        </p:txBody>
      </p:sp>
      <p:pic>
        <p:nvPicPr>
          <p:cNvPr id="6" name="Picture 5" descr="A logo of a cross and a ribbon&#10;&#10;Description automatically generated">
            <a:extLst>
              <a:ext uri="{FF2B5EF4-FFF2-40B4-BE49-F238E27FC236}">
                <a16:creationId xmlns:a16="http://schemas.microsoft.com/office/drawing/2014/main" id="{A5EDCFE4-94B9-516C-83EF-F2130C741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11" name="Picture 10" descr="A logo of a cross and a ribbon&#10;&#10;Description automatically generated">
            <a:extLst>
              <a:ext uri="{FF2B5EF4-FFF2-40B4-BE49-F238E27FC236}">
                <a16:creationId xmlns:a16="http://schemas.microsoft.com/office/drawing/2014/main" id="{5F8D2416-F77D-38DD-0C6A-546F250E3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764432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44E80E-A68C-63C9-3D6A-C5AA59B038C4}"/>
              </a:ext>
            </a:extLst>
          </p:cNvPr>
          <p:cNvSpPr txBox="1"/>
          <p:nvPr/>
        </p:nvSpPr>
        <p:spPr>
          <a:xfrm>
            <a:off x="1708727" y="482509"/>
            <a:ext cx="4137891" cy="400110"/>
          </a:xfrm>
          <a:prstGeom prst="rect">
            <a:avLst/>
          </a:prstGeom>
          <a:noFill/>
        </p:spPr>
        <p:txBody>
          <a:bodyPr wrap="square" rtlCol="0">
            <a:spAutoFit/>
          </a:bodyPr>
          <a:lstStyle/>
          <a:p>
            <a:pPr algn="ctr"/>
            <a:r>
              <a:rPr lang="en-GB" sz="2000" b="1">
                <a:latin typeface="Open Sans" panose="020B0606030504020204" pitchFamily="34" charset="0"/>
                <a:ea typeface="Open Sans" panose="020B0606030504020204" pitchFamily="34" charset="0"/>
                <a:cs typeface="Open Sans" panose="020B0606030504020204" pitchFamily="34" charset="0"/>
              </a:rPr>
              <a:t>GLOSSARY OF TERMS</a:t>
            </a:r>
          </a:p>
        </p:txBody>
      </p:sp>
      <p:sp>
        <p:nvSpPr>
          <p:cNvPr id="2" name="Rectangle: Rounded Corners 1">
            <a:extLst>
              <a:ext uri="{FF2B5EF4-FFF2-40B4-BE49-F238E27FC236}">
                <a16:creationId xmlns:a16="http://schemas.microsoft.com/office/drawing/2014/main" id="{E6586000-AE61-848C-FA48-6C09D769227C}"/>
              </a:ext>
            </a:extLst>
          </p:cNvPr>
          <p:cNvSpPr/>
          <p:nvPr/>
        </p:nvSpPr>
        <p:spPr>
          <a:xfrm>
            <a:off x="219072" y="1144590"/>
            <a:ext cx="7100024" cy="750885"/>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C49190C-8C43-B284-11D7-39A8064DE2BB}"/>
              </a:ext>
            </a:extLst>
          </p:cNvPr>
          <p:cNvSpPr txBox="1"/>
          <p:nvPr/>
        </p:nvSpPr>
        <p:spPr>
          <a:xfrm>
            <a:off x="219071" y="1173538"/>
            <a:ext cx="7078519" cy="646331"/>
          </a:xfrm>
          <a:prstGeom prst="rect">
            <a:avLst/>
          </a:prstGeom>
          <a:noFill/>
        </p:spPr>
        <p:txBody>
          <a:bodyPr wrap="square" rtlCol="0">
            <a:spAutoFit/>
          </a:bodyPr>
          <a:lstStyle/>
          <a:p>
            <a:r>
              <a:rPr lang="en-GB" sz="1200" b="1"/>
              <a:t>Interleaving</a:t>
            </a:r>
            <a:r>
              <a:rPr lang="en-GB" sz="1200"/>
              <a:t> - a short knowledge retrieval session at the start of a lesson  The knowledge revisited will have been previously been taught; allowing links between old and new learning. In some cases, interleaving is informed by assessment.</a:t>
            </a:r>
            <a:endParaRPr lang="en-US" sz="1200">
              <a:cs typeface="Calibri"/>
            </a:endParaRPr>
          </a:p>
        </p:txBody>
      </p:sp>
      <p:sp>
        <p:nvSpPr>
          <p:cNvPr id="7" name="Rectangle: Rounded Corners 6">
            <a:extLst>
              <a:ext uri="{FF2B5EF4-FFF2-40B4-BE49-F238E27FC236}">
                <a16:creationId xmlns:a16="http://schemas.microsoft.com/office/drawing/2014/main" id="{D9AC9FCB-CA85-FBDC-91D4-2035263D47AE}"/>
              </a:ext>
            </a:extLst>
          </p:cNvPr>
          <p:cNvSpPr/>
          <p:nvPr/>
        </p:nvSpPr>
        <p:spPr>
          <a:xfrm>
            <a:off x="219072" y="2007787"/>
            <a:ext cx="7100024" cy="373464"/>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F841BD4-BF94-0FEA-31D3-773169AF5E47}"/>
              </a:ext>
            </a:extLst>
          </p:cNvPr>
          <p:cNvSpPr txBox="1"/>
          <p:nvPr/>
        </p:nvSpPr>
        <p:spPr>
          <a:xfrm>
            <a:off x="219071" y="2036734"/>
            <a:ext cx="7078519" cy="276999"/>
          </a:xfrm>
          <a:prstGeom prst="rect">
            <a:avLst/>
          </a:prstGeom>
          <a:noFill/>
        </p:spPr>
        <p:txBody>
          <a:bodyPr wrap="square" rtlCol="0">
            <a:spAutoFit/>
          </a:bodyPr>
          <a:lstStyle/>
          <a:p>
            <a:r>
              <a:rPr lang="en-GB" sz="1200" b="1"/>
              <a:t>Learning objective - </a:t>
            </a:r>
            <a:r>
              <a:rPr lang="en-GB" sz="1200"/>
              <a:t> </a:t>
            </a:r>
            <a:r>
              <a:rPr lang="en-GB" sz="1200" b="0" i="0" u="none" strike="noStrike">
                <a:solidFill>
                  <a:srgbClr val="000000"/>
                </a:solidFill>
                <a:effectLst/>
                <a:latin typeface="Calibri" panose="020F0502020204030204" pitchFamily="34" charset="0"/>
              </a:rPr>
              <a:t>a brief statement that describes what pupils are expected to learn. </a:t>
            </a:r>
            <a:endParaRPr lang="en-GB" sz="1200"/>
          </a:p>
        </p:txBody>
      </p:sp>
      <p:sp>
        <p:nvSpPr>
          <p:cNvPr id="9" name="Rectangle: Rounded Corners 8">
            <a:extLst>
              <a:ext uri="{FF2B5EF4-FFF2-40B4-BE49-F238E27FC236}">
                <a16:creationId xmlns:a16="http://schemas.microsoft.com/office/drawing/2014/main" id="{A456AEA6-5ECC-9ED5-96F9-5C826723072E}"/>
              </a:ext>
            </a:extLst>
          </p:cNvPr>
          <p:cNvSpPr/>
          <p:nvPr/>
        </p:nvSpPr>
        <p:spPr>
          <a:xfrm>
            <a:off x="219072" y="2493563"/>
            <a:ext cx="7100024" cy="1116412"/>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37DD17E-58B5-A406-B45A-E26EE06D3B95}"/>
              </a:ext>
            </a:extLst>
          </p:cNvPr>
          <p:cNvSpPr txBox="1"/>
          <p:nvPr/>
        </p:nvSpPr>
        <p:spPr>
          <a:xfrm>
            <a:off x="219071" y="2522511"/>
            <a:ext cx="7078519" cy="1015663"/>
          </a:xfrm>
          <a:prstGeom prst="rect">
            <a:avLst/>
          </a:prstGeom>
          <a:noFill/>
        </p:spPr>
        <p:txBody>
          <a:bodyPr wrap="square" rtlCol="0">
            <a:spAutoFit/>
          </a:bodyPr>
          <a:lstStyle/>
          <a:p>
            <a:r>
              <a:rPr lang="en-GB" sz="1200" b="1"/>
              <a:t>Modelling</a:t>
            </a:r>
            <a:r>
              <a:rPr lang="en-GB" sz="1200"/>
              <a:t> - the foundation of effective teaching; revealing the thought processes of an expert learner helps to develop metacognitive skills. Teachers verbalise their metacognitive thinking (‘What do I know about problems like this? What ways of solving them have I used before?’) as they approach and work through a task. Scaffolded tasks, such as worked examples, allow pupils to develop their metacognitive and cognitive skills without placing too many demands on their working memory.</a:t>
            </a:r>
            <a:endParaRPr lang="en-US" sz="1200">
              <a:cs typeface="Calibri"/>
            </a:endParaRPr>
          </a:p>
        </p:txBody>
      </p:sp>
      <p:sp>
        <p:nvSpPr>
          <p:cNvPr id="11" name="Rectangle: Rounded Corners 10">
            <a:extLst>
              <a:ext uri="{FF2B5EF4-FFF2-40B4-BE49-F238E27FC236}">
                <a16:creationId xmlns:a16="http://schemas.microsoft.com/office/drawing/2014/main" id="{FC6B92D5-A062-6A0B-2731-114EF77B40E8}"/>
              </a:ext>
            </a:extLst>
          </p:cNvPr>
          <p:cNvSpPr/>
          <p:nvPr/>
        </p:nvSpPr>
        <p:spPr>
          <a:xfrm>
            <a:off x="219072" y="3720587"/>
            <a:ext cx="7100024" cy="750885"/>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B5EDE5D9-EF2B-BBB5-D066-2FE3647D47A4}"/>
              </a:ext>
            </a:extLst>
          </p:cNvPr>
          <p:cNvSpPr txBox="1"/>
          <p:nvPr/>
        </p:nvSpPr>
        <p:spPr>
          <a:xfrm>
            <a:off x="219071" y="3749535"/>
            <a:ext cx="7078519" cy="646331"/>
          </a:xfrm>
          <a:prstGeom prst="rect">
            <a:avLst/>
          </a:prstGeom>
          <a:noFill/>
        </p:spPr>
        <p:txBody>
          <a:bodyPr wrap="square" rtlCol="0">
            <a:spAutoFit/>
          </a:bodyPr>
          <a:lstStyle/>
          <a:p>
            <a:r>
              <a:rPr lang="en-GB" sz="1200" b="1"/>
              <a:t>Guided practice  </a:t>
            </a:r>
            <a:r>
              <a:rPr lang="en-GB" sz="1200"/>
              <a:t>- promotes and sustains confidence once a scaffold is removed. Support is gradually withdrawn, allowing pupils to develop skills and strategies before applying them in independent practice. </a:t>
            </a:r>
          </a:p>
          <a:p>
            <a:r>
              <a:rPr lang="en-GB" sz="1200"/>
              <a:t>Pupils will need varying amounts of guided practice.</a:t>
            </a:r>
            <a:endParaRPr lang="en-US" sz="1200">
              <a:cs typeface="Calibri"/>
            </a:endParaRPr>
          </a:p>
        </p:txBody>
      </p:sp>
      <p:sp>
        <p:nvSpPr>
          <p:cNvPr id="13" name="Rectangle: Rounded Corners 12">
            <a:extLst>
              <a:ext uri="{FF2B5EF4-FFF2-40B4-BE49-F238E27FC236}">
                <a16:creationId xmlns:a16="http://schemas.microsoft.com/office/drawing/2014/main" id="{B3C4EE71-A5D3-2B76-5E6A-064495CA4376}"/>
              </a:ext>
            </a:extLst>
          </p:cNvPr>
          <p:cNvSpPr/>
          <p:nvPr/>
        </p:nvSpPr>
        <p:spPr>
          <a:xfrm>
            <a:off x="219072" y="4583051"/>
            <a:ext cx="7100024" cy="1116412"/>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3BF7541C-BBBA-31BE-E337-FD16E8C6A6F3}"/>
              </a:ext>
            </a:extLst>
          </p:cNvPr>
          <p:cNvSpPr txBox="1"/>
          <p:nvPr/>
        </p:nvSpPr>
        <p:spPr>
          <a:xfrm>
            <a:off x="219071" y="4611999"/>
            <a:ext cx="7078519" cy="1015663"/>
          </a:xfrm>
          <a:prstGeom prst="rect">
            <a:avLst/>
          </a:prstGeom>
          <a:noFill/>
        </p:spPr>
        <p:txBody>
          <a:bodyPr wrap="square" rtlCol="0">
            <a:spAutoFit/>
          </a:bodyPr>
          <a:lstStyle/>
          <a:p>
            <a:r>
              <a:rPr lang="en-GB" sz="1200" b="1"/>
              <a:t>Independent Practice </a:t>
            </a:r>
            <a:r>
              <a:rPr lang="en-GB" sz="1200"/>
              <a:t>- Activities should be designed, to provide adequate time to practice and embed knowledge, understanding and skills securely. This is typically shown in oracy/subject specific writing activities. Lack of challenge can lead to disengagement and conversely pitching a task to high without manageable steps can demotivate learners. Learning needs to be progressively more demanding whilst supporting those at risk of falling behind.</a:t>
            </a:r>
            <a:endParaRPr lang="en-US" sz="1200">
              <a:cs typeface="Calibri"/>
            </a:endParaRPr>
          </a:p>
        </p:txBody>
      </p:sp>
      <p:sp>
        <p:nvSpPr>
          <p:cNvPr id="15" name="Rectangle: Rounded Corners 14">
            <a:extLst>
              <a:ext uri="{FF2B5EF4-FFF2-40B4-BE49-F238E27FC236}">
                <a16:creationId xmlns:a16="http://schemas.microsoft.com/office/drawing/2014/main" id="{07D95E5B-8037-ED76-5A0C-492BDA19EE30}"/>
              </a:ext>
            </a:extLst>
          </p:cNvPr>
          <p:cNvSpPr/>
          <p:nvPr/>
        </p:nvSpPr>
        <p:spPr>
          <a:xfrm>
            <a:off x="219072" y="5813860"/>
            <a:ext cx="7100024" cy="1301315"/>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751A4A38-CB7A-5355-3120-261A91A1E087}"/>
              </a:ext>
            </a:extLst>
          </p:cNvPr>
          <p:cNvSpPr txBox="1"/>
          <p:nvPr/>
        </p:nvSpPr>
        <p:spPr>
          <a:xfrm>
            <a:off x="219071" y="5842808"/>
            <a:ext cx="7078519" cy="1200329"/>
          </a:xfrm>
          <a:prstGeom prst="rect">
            <a:avLst/>
          </a:prstGeom>
          <a:noFill/>
        </p:spPr>
        <p:txBody>
          <a:bodyPr wrap="square" rtlCol="0">
            <a:spAutoFit/>
          </a:bodyPr>
          <a:lstStyle/>
          <a:p>
            <a:r>
              <a:rPr lang="en-GB" sz="1200" b="1"/>
              <a:t>Self-regulated learners </a:t>
            </a:r>
            <a:r>
              <a:rPr lang="en-GB" sz="1200"/>
              <a:t>- are aware of their strengths, weaknesses and how to improve their learning. Learning tasks are approached with:</a:t>
            </a:r>
          </a:p>
          <a:p>
            <a:endParaRPr lang="en-GB" sz="1200"/>
          </a:p>
          <a:p>
            <a:r>
              <a:rPr lang="en-GB" sz="1200"/>
              <a:t>• knowledge of ourselves as a learner</a:t>
            </a:r>
          </a:p>
          <a:p>
            <a:r>
              <a:rPr lang="en-GB" sz="1200"/>
              <a:t>• knowledge of strategies </a:t>
            </a:r>
          </a:p>
          <a:p>
            <a:r>
              <a:rPr lang="en-GB" sz="1200"/>
              <a:t>• knowledge of the task</a:t>
            </a:r>
          </a:p>
        </p:txBody>
      </p:sp>
      <p:sp>
        <p:nvSpPr>
          <p:cNvPr id="17" name="Rectangle: Rounded Corners 16">
            <a:extLst>
              <a:ext uri="{FF2B5EF4-FFF2-40B4-BE49-F238E27FC236}">
                <a16:creationId xmlns:a16="http://schemas.microsoft.com/office/drawing/2014/main" id="{1F16B7CD-F590-2C25-2403-B5E41C6574C8}"/>
              </a:ext>
            </a:extLst>
          </p:cNvPr>
          <p:cNvSpPr/>
          <p:nvPr/>
        </p:nvSpPr>
        <p:spPr>
          <a:xfrm>
            <a:off x="219072" y="7228877"/>
            <a:ext cx="7100024" cy="373464"/>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EA9C4B2C-3505-EEC5-3B02-0FF999CCB303}"/>
              </a:ext>
            </a:extLst>
          </p:cNvPr>
          <p:cNvSpPr txBox="1"/>
          <p:nvPr/>
        </p:nvSpPr>
        <p:spPr>
          <a:xfrm>
            <a:off x="219071" y="7257824"/>
            <a:ext cx="7078519" cy="276999"/>
          </a:xfrm>
          <a:prstGeom prst="rect">
            <a:avLst/>
          </a:prstGeom>
          <a:noFill/>
        </p:spPr>
        <p:txBody>
          <a:bodyPr wrap="square" rtlCol="0">
            <a:spAutoFit/>
          </a:bodyPr>
          <a:lstStyle/>
          <a:p>
            <a:r>
              <a:rPr lang="en-GB" sz="1200" b="1"/>
              <a:t>Assessment - </a:t>
            </a:r>
            <a:r>
              <a:rPr lang="en-GB" sz="1200"/>
              <a:t>the basis for making inferences about the learning and development of pupils.</a:t>
            </a:r>
          </a:p>
        </p:txBody>
      </p:sp>
      <p:sp>
        <p:nvSpPr>
          <p:cNvPr id="19" name="Rectangle: Rounded Corners 18">
            <a:extLst>
              <a:ext uri="{FF2B5EF4-FFF2-40B4-BE49-F238E27FC236}">
                <a16:creationId xmlns:a16="http://schemas.microsoft.com/office/drawing/2014/main" id="{AA1D18AA-64AF-6E6D-9897-E0699F126C6C}"/>
              </a:ext>
            </a:extLst>
          </p:cNvPr>
          <p:cNvSpPr/>
          <p:nvPr/>
        </p:nvSpPr>
        <p:spPr>
          <a:xfrm>
            <a:off x="213299" y="7712114"/>
            <a:ext cx="7100024" cy="750885"/>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2955B335-1B64-80E1-5733-E4001A25911B}"/>
              </a:ext>
            </a:extLst>
          </p:cNvPr>
          <p:cNvSpPr txBox="1"/>
          <p:nvPr/>
        </p:nvSpPr>
        <p:spPr>
          <a:xfrm>
            <a:off x="213298" y="7741062"/>
            <a:ext cx="7078519" cy="646331"/>
          </a:xfrm>
          <a:prstGeom prst="rect">
            <a:avLst/>
          </a:prstGeom>
          <a:noFill/>
        </p:spPr>
        <p:txBody>
          <a:bodyPr wrap="square" rtlCol="0">
            <a:spAutoFit/>
          </a:bodyPr>
          <a:lstStyle/>
          <a:p>
            <a:r>
              <a:rPr lang="en-GB" sz="1200" b="1"/>
              <a:t>Formative assessment</a:t>
            </a:r>
            <a:r>
              <a:rPr lang="en-GB" sz="1200"/>
              <a:t>,- conducted during the learning process, serves as a dynamic tool for continuous improvement. It offers timely feedback, identifies learning gaps, and guides instructional adjustments to meet individual student needs. This ongoing evaluation fosters a responsive and pupil centred environment.</a:t>
            </a:r>
          </a:p>
        </p:txBody>
      </p:sp>
      <p:sp>
        <p:nvSpPr>
          <p:cNvPr id="21" name="Rectangle: Rounded Corners 20">
            <a:extLst>
              <a:ext uri="{FF2B5EF4-FFF2-40B4-BE49-F238E27FC236}">
                <a16:creationId xmlns:a16="http://schemas.microsoft.com/office/drawing/2014/main" id="{12642EA7-1B98-A6AC-AC61-86938CAFD064}"/>
              </a:ext>
            </a:extLst>
          </p:cNvPr>
          <p:cNvSpPr/>
          <p:nvPr/>
        </p:nvSpPr>
        <p:spPr>
          <a:xfrm>
            <a:off x="213299" y="8584079"/>
            <a:ext cx="7100024" cy="1314722"/>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00FB5B53-F6EA-57DE-4527-B15804D6B572}"/>
              </a:ext>
            </a:extLst>
          </p:cNvPr>
          <p:cNvSpPr txBox="1"/>
          <p:nvPr/>
        </p:nvSpPr>
        <p:spPr>
          <a:xfrm>
            <a:off x="213298" y="8613027"/>
            <a:ext cx="7078519" cy="1200329"/>
          </a:xfrm>
          <a:prstGeom prst="rect">
            <a:avLst/>
          </a:prstGeom>
          <a:noFill/>
        </p:spPr>
        <p:txBody>
          <a:bodyPr wrap="square" rtlCol="0">
            <a:spAutoFit/>
          </a:bodyPr>
          <a:lstStyle/>
          <a:p>
            <a:r>
              <a:rPr lang="en-GB" sz="1200" b="1"/>
              <a:t>Summative assessment - </a:t>
            </a:r>
            <a:r>
              <a:rPr lang="en-GB" sz="1200"/>
              <a:t>positioned at the conclusion of a unit or course, provides a comprehensive measure of overall achievement. It serves as a valuable indicator of students' mastery of content, contributing to accountability and grading systems. The combination of formative and summative assessments creates a balanced and effective evaluation system, promoting both real-time learning enhancement and a conclusive measure of academic proficiency. Embracing these assessment strategies ensures a holistic approach to education, catering to the diverse needs of learners while maintaining academic rigor.</a:t>
            </a:r>
          </a:p>
        </p:txBody>
      </p:sp>
      <p:sp>
        <p:nvSpPr>
          <p:cNvPr id="23" name="Slide Number Placeholder 6">
            <a:extLst>
              <a:ext uri="{FF2B5EF4-FFF2-40B4-BE49-F238E27FC236}">
                <a16:creationId xmlns:a16="http://schemas.microsoft.com/office/drawing/2014/main" id="{03500320-108A-560E-0B95-9BA4BA8085EB}"/>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30</a:t>
            </a:fld>
            <a:endParaRPr lang="en-GB" sz="1200" b="1">
              <a:solidFill>
                <a:schemeClr val="bg1"/>
              </a:solidFill>
            </a:endParaRPr>
          </a:p>
        </p:txBody>
      </p:sp>
      <p:sp>
        <p:nvSpPr>
          <p:cNvPr id="24" name="TextBox 23">
            <a:extLst>
              <a:ext uri="{FF2B5EF4-FFF2-40B4-BE49-F238E27FC236}">
                <a16:creationId xmlns:a16="http://schemas.microsoft.com/office/drawing/2014/main" id="{6CA71FDA-AB26-344C-F938-85FFBCA098F6}"/>
              </a:ext>
            </a:extLst>
          </p:cNvPr>
          <p:cNvSpPr txBox="1"/>
          <p:nvPr/>
        </p:nvSpPr>
        <p:spPr>
          <a:xfrm>
            <a:off x="2814002" y="10092754"/>
            <a:ext cx="3794760" cy="369332"/>
          </a:xfrm>
          <a:prstGeom prst="rect">
            <a:avLst/>
          </a:prstGeom>
          <a:noFill/>
        </p:spPr>
        <p:txBody>
          <a:bodyPr wrap="square">
            <a:spAutoFit/>
          </a:bodyPr>
          <a:lstStyle/>
          <a:p>
            <a:r>
              <a:rPr lang="en-GB" sz="18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dirty="0"/>
          </a:p>
        </p:txBody>
      </p:sp>
      <p:pic>
        <p:nvPicPr>
          <p:cNvPr id="25" name="Picture 24" descr="A logo of a cross and a ribbon&#10;&#10;Description automatically generated">
            <a:extLst>
              <a:ext uri="{FF2B5EF4-FFF2-40B4-BE49-F238E27FC236}">
                <a16:creationId xmlns:a16="http://schemas.microsoft.com/office/drawing/2014/main" id="{D54EEED4-6246-9E80-0F05-5FC6630D6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26" name="Picture 25" descr="A logo of a cross and a ribbon&#10;&#10;Description automatically generated">
            <a:extLst>
              <a:ext uri="{FF2B5EF4-FFF2-40B4-BE49-F238E27FC236}">
                <a16:creationId xmlns:a16="http://schemas.microsoft.com/office/drawing/2014/main" id="{5521A8CF-4DD0-37C0-6F1B-1A4AD3BAA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776319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44E80E-A68C-63C9-3D6A-C5AA59B038C4}"/>
              </a:ext>
            </a:extLst>
          </p:cNvPr>
          <p:cNvSpPr txBox="1"/>
          <p:nvPr/>
        </p:nvSpPr>
        <p:spPr>
          <a:xfrm>
            <a:off x="1708727" y="482509"/>
            <a:ext cx="4137891" cy="400110"/>
          </a:xfrm>
          <a:prstGeom prst="rect">
            <a:avLst/>
          </a:prstGeom>
          <a:noFill/>
        </p:spPr>
        <p:txBody>
          <a:bodyPr wrap="square" lIns="91440" tIns="45720" rIns="91440" bIns="45720" rtlCol="0" anchor="t">
            <a:spAutoFit/>
          </a:bodyPr>
          <a:lstStyle/>
          <a:p>
            <a:pPr algn="ctr"/>
            <a:r>
              <a:rPr lang="en-GB" sz="2000" b="1">
                <a:latin typeface="Open Sans"/>
                <a:ea typeface="Open Sans"/>
                <a:cs typeface="Open Sans"/>
              </a:rPr>
              <a:t>APPENDIX 1 QA CALENDAR</a:t>
            </a:r>
            <a:endParaRPr lang="en-GB" sz="2000" b="1">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08770714-66E9-CB1D-04DF-31155F87A2BE}"/>
              </a:ext>
            </a:extLst>
          </p:cNvPr>
          <p:cNvPicPr>
            <a:picLocks noChangeAspect="1"/>
          </p:cNvPicPr>
          <p:nvPr/>
        </p:nvPicPr>
        <p:blipFill>
          <a:blip r:embed="rId3"/>
          <a:stretch>
            <a:fillRect/>
          </a:stretch>
        </p:blipFill>
        <p:spPr>
          <a:xfrm>
            <a:off x="4743622" y="3565583"/>
            <a:ext cx="2629228" cy="3482807"/>
          </a:xfrm>
          <a:prstGeom prst="rect">
            <a:avLst/>
          </a:prstGeom>
        </p:spPr>
      </p:pic>
      <p:pic>
        <p:nvPicPr>
          <p:cNvPr id="10" name="Picture 9" descr="A screenshot of a calendar&#10;&#10;Description automatically generated">
            <a:extLst>
              <a:ext uri="{FF2B5EF4-FFF2-40B4-BE49-F238E27FC236}">
                <a16:creationId xmlns:a16="http://schemas.microsoft.com/office/drawing/2014/main" id="{8F4B0FAC-9372-FE4C-61DC-346DB47750A9}"/>
              </a:ext>
            </a:extLst>
          </p:cNvPr>
          <p:cNvPicPr>
            <a:picLocks noChangeAspect="1"/>
          </p:cNvPicPr>
          <p:nvPr/>
        </p:nvPicPr>
        <p:blipFill>
          <a:blip r:embed="rId4"/>
          <a:stretch>
            <a:fillRect/>
          </a:stretch>
        </p:blipFill>
        <p:spPr>
          <a:xfrm>
            <a:off x="1657043" y="871754"/>
            <a:ext cx="3901239" cy="2746406"/>
          </a:xfrm>
          <a:prstGeom prst="rect">
            <a:avLst/>
          </a:prstGeom>
        </p:spPr>
      </p:pic>
      <p:pic>
        <p:nvPicPr>
          <p:cNvPr id="13" name="Picture 12" descr="A close-up of a document&#10;&#10;Description automatically generated">
            <a:extLst>
              <a:ext uri="{FF2B5EF4-FFF2-40B4-BE49-F238E27FC236}">
                <a16:creationId xmlns:a16="http://schemas.microsoft.com/office/drawing/2014/main" id="{8F110C47-F704-E854-AE84-D02B74E8F936}"/>
              </a:ext>
            </a:extLst>
          </p:cNvPr>
          <p:cNvPicPr>
            <a:picLocks noChangeAspect="1"/>
          </p:cNvPicPr>
          <p:nvPr/>
        </p:nvPicPr>
        <p:blipFill>
          <a:blip r:embed="rId5"/>
          <a:stretch>
            <a:fillRect/>
          </a:stretch>
        </p:blipFill>
        <p:spPr>
          <a:xfrm>
            <a:off x="1409313" y="6703287"/>
            <a:ext cx="4738904" cy="3328978"/>
          </a:xfrm>
          <a:prstGeom prst="rect">
            <a:avLst/>
          </a:prstGeom>
        </p:spPr>
      </p:pic>
      <p:pic>
        <p:nvPicPr>
          <p:cNvPr id="14" name="Picture 13" descr="A screenshot of a computer screen&#10;&#10;Description automatically generated">
            <a:extLst>
              <a:ext uri="{FF2B5EF4-FFF2-40B4-BE49-F238E27FC236}">
                <a16:creationId xmlns:a16="http://schemas.microsoft.com/office/drawing/2014/main" id="{C5A241AB-B2B0-DC4B-F79B-E62740A2A6EF}"/>
              </a:ext>
            </a:extLst>
          </p:cNvPr>
          <p:cNvPicPr>
            <a:picLocks noChangeAspect="1"/>
          </p:cNvPicPr>
          <p:nvPr/>
        </p:nvPicPr>
        <p:blipFill>
          <a:blip r:embed="rId6"/>
          <a:stretch>
            <a:fillRect/>
          </a:stretch>
        </p:blipFill>
        <p:spPr>
          <a:xfrm>
            <a:off x="141791" y="3570336"/>
            <a:ext cx="2546496" cy="3450782"/>
          </a:xfrm>
          <a:prstGeom prst="rect">
            <a:avLst/>
          </a:prstGeom>
        </p:spPr>
      </p:pic>
      <p:sp>
        <p:nvSpPr>
          <p:cNvPr id="16" name="Arrow: Bent-Up 15">
            <a:extLst>
              <a:ext uri="{FF2B5EF4-FFF2-40B4-BE49-F238E27FC236}">
                <a16:creationId xmlns:a16="http://schemas.microsoft.com/office/drawing/2014/main" id="{0E2CFDA2-A36F-4A45-1ECC-2E779BF6F2E3}"/>
              </a:ext>
            </a:extLst>
          </p:cNvPr>
          <p:cNvSpPr/>
          <p:nvPr/>
        </p:nvSpPr>
        <p:spPr>
          <a:xfrm rot="10800000" flipH="1">
            <a:off x="5445010" y="1870461"/>
            <a:ext cx="1045023" cy="857816"/>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Bent-Up 16">
            <a:extLst>
              <a:ext uri="{FF2B5EF4-FFF2-40B4-BE49-F238E27FC236}">
                <a16:creationId xmlns:a16="http://schemas.microsoft.com/office/drawing/2014/main" id="{02F5C681-8802-FB73-6CDA-646CC1AB55DB}"/>
              </a:ext>
            </a:extLst>
          </p:cNvPr>
          <p:cNvSpPr/>
          <p:nvPr/>
        </p:nvSpPr>
        <p:spPr>
          <a:xfrm rot="16200000" flipH="1">
            <a:off x="6178221" y="7162276"/>
            <a:ext cx="1055364" cy="930197"/>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Bent-Up 17">
            <a:extLst>
              <a:ext uri="{FF2B5EF4-FFF2-40B4-BE49-F238E27FC236}">
                <a16:creationId xmlns:a16="http://schemas.microsoft.com/office/drawing/2014/main" id="{78DA3445-0E28-1921-790B-42A85276B306}"/>
              </a:ext>
            </a:extLst>
          </p:cNvPr>
          <p:cNvSpPr/>
          <p:nvPr/>
        </p:nvSpPr>
        <p:spPr>
          <a:xfrm flipH="1">
            <a:off x="295748" y="7100261"/>
            <a:ext cx="1055364" cy="930197"/>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Bent-Up 18">
            <a:extLst>
              <a:ext uri="{FF2B5EF4-FFF2-40B4-BE49-F238E27FC236}">
                <a16:creationId xmlns:a16="http://schemas.microsoft.com/office/drawing/2014/main" id="{E5A2011A-261C-0B0B-28BC-858989ECBD3A}"/>
              </a:ext>
            </a:extLst>
          </p:cNvPr>
          <p:cNvSpPr/>
          <p:nvPr/>
        </p:nvSpPr>
        <p:spPr>
          <a:xfrm rot="5400000" flipH="1">
            <a:off x="605761" y="1746400"/>
            <a:ext cx="1055364" cy="930197"/>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2CC91C6-5B7D-B68A-2F1F-942AD25EB3BF}"/>
              </a:ext>
            </a:extLst>
          </p:cNvPr>
          <p:cNvSpPr txBox="1"/>
          <p:nvPr/>
        </p:nvSpPr>
        <p:spPr>
          <a:xfrm>
            <a:off x="4942464" y="3911133"/>
            <a:ext cx="366800" cy="268986"/>
          </a:xfrm>
          <a:prstGeom prst="rect">
            <a:avLst/>
          </a:prstGeom>
          <a:solidFill>
            <a:schemeClr val="bg2">
              <a:lumMod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1" name="TextBox 20">
            <a:extLst>
              <a:ext uri="{FF2B5EF4-FFF2-40B4-BE49-F238E27FC236}">
                <a16:creationId xmlns:a16="http://schemas.microsoft.com/office/drawing/2014/main" id="{DBBB642F-CE44-D7EA-5F20-B830234BA7C1}"/>
              </a:ext>
            </a:extLst>
          </p:cNvPr>
          <p:cNvSpPr txBox="1"/>
          <p:nvPr/>
        </p:nvSpPr>
        <p:spPr>
          <a:xfrm>
            <a:off x="1973500" y="3149427"/>
            <a:ext cx="403480" cy="207853"/>
          </a:xfrm>
          <a:prstGeom prst="rect">
            <a:avLst/>
          </a:prstGeom>
          <a:solidFill>
            <a:schemeClr val="bg2">
              <a:lumMod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2" name="TextBox 21">
            <a:extLst>
              <a:ext uri="{FF2B5EF4-FFF2-40B4-BE49-F238E27FC236}">
                <a16:creationId xmlns:a16="http://schemas.microsoft.com/office/drawing/2014/main" id="{F773609E-079C-7D2A-7C42-C0F8A534F7F0}"/>
              </a:ext>
            </a:extLst>
          </p:cNvPr>
          <p:cNvSpPr txBox="1"/>
          <p:nvPr/>
        </p:nvSpPr>
        <p:spPr>
          <a:xfrm>
            <a:off x="3839174" y="1137080"/>
            <a:ext cx="232306" cy="369332"/>
          </a:xfrm>
          <a:prstGeom prst="rect">
            <a:avLst/>
          </a:prstGeom>
          <a:solidFill>
            <a:schemeClr val="accent1">
              <a:lumMod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 name="Slide Number Placeholder 6">
            <a:extLst>
              <a:ext uri="{FF2B5EF4-FFF2-40B4-BE49-F238E27FC236}">
                <a16:creationId xmlns:a16="http://schemas.microsoft.com/office/drawing/2014/main" id="{A05CF661-33C9-290E-576D-5D107446259E}"/>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31</a:t>
            </a:fld>
            <a:endParaRPr lang="en-GB" sz="1200" b="1">
              <a:solidFill>
                <a:schemeClr val="bg1"/>
              </a:solidFill>
            </a:endParaRPr>
          </a:p>
        </p:txBody>
      </p:sp>
      <p:sp>
        <p:nvSpPr>
          <p:cNvPr id="6" name="TextBox 5">
            <a:extLst>
              <a:ext uri="{FF2B5EF4-FFF2-40B4-BE49-F238E27FC236}">
                <a16:creationId xmlns:a16="http://schemas.microsoft.com/office/drawing/2014/main" id="{B096D826-499F-3D78-C3C6-5B3519105E7F}"/>
              </a:ext>
            </a:extLst>
          </p:cNvPr>
          <p:cNvSpPr txBox="1"/>
          <p:nvPr/>
        </p:nvSpPr>
        <p:spPr>
          <a:xfrm>
            <a:off x="2911143" y="10133517"/>
            <a:ext cx="3794760" cy="369332"/>
          </a:xfrm>
          <a:prstGeom prst="rect">
            <a:avLst/>
          </a:prstGeom>
          <a:noFill/>
        </p:spPr>
        <p:txBody>
          <a:bodyPr wrap="square">
            <a:spAutoFit/>
          </a:bodyPr>
          <a:lstStyle/>
          <a:p>
            <a:r>
              <a:rPr lang="en-GB" sz="18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dirty="0"/>
          </a:p>
        </p:txBody>
      </p:sp>
      <p:pic>
        <p:nvPicPr>
          <p:cNvPr id="7" name="Picture 6" descr="A logo of a cross and a ribbon&#10;&#10;Description automatically generated">
            <a:extLst>
              <a:ext uri="{FF2B5EF4-FFF2-40B4-BE49-F238E27FC236}">
                <a16:creationId xmlns:a16="http://schemas.microsoft.com/office/drawing/2014/main" id="{E0ABF56F-F744-3598-E263-BD90493DA7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8" name="Picture 7" descr="A logo of a cross and a ribbon&#10;&#10;Description automatically generated">
            <a:extLst>
              <a:ext uri="{FF2B5EF4-FFF2-40B4-BE49-F238E27FC236}">
                <a16:creationId xmlns:a16="http://schemas.microsoft.com/office/drawing/2014/main" id="{5DE2A29F-A3F8-30DA-7922-10C15517E4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3101612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44E80E-A68C-63C9-3D6A-C5AA59B038C4}"/>
              </a:ext>
            </a:extLst>
          </p:cNvPr>
          <p:cNvSpPr txBox="1"/>
          <p:nvPr/>
        </p:nvSpPr>
        <p:spPr>
          <a:xfrm>
            <a:off x="1658549" y="416360"/>
            <a:ext cx="4246905" cy="646331"/>
          </a:xfrm>
          <a:prstGeom prst="rect">
            <a:avLst/>
          </a:prstGeom>
          <a:noFill/>
        </p:spPr>
        <p:txBody>
          <a:bodyPr wrap="square" lIns="91440" tIns="45720" rIns="91440" bIns="45720" rtlCol="0" anchor="t">
            <a:spAutoFit/>
          </a:bodyPr>
          <a:lstStyle/>
          <a:p>
            <a:pPr algn="ctr"/>
            <a:r>
              <a:rPr lang="en-GB" b="1" dirty="0">
                <a:latin typeface="Open Sans"/>
                <a:ea typeface="Open Sans"/>
                <a:cs typeface="Open Sans"/>
              </a:rPr>
              <a:t>APPENDIX 2</a:t>
            </a:r>
            <a:endParaRPr lang="en-US" dirty="0">
              <a:latin typeface="Calibri" panose="020F0502020204030204"/>
              <a:ea typeface="Calibri" panose="020F0502020204030204"/>
              <a:cs typeface="Calibri" panose="020F0502020204030204"/>
            </a:endParaRPr>
          </a:p>
          <a:p>
            <a:pPr algn="ctr"/>
            <a:r>
              <a:rPr lang="en-GB" b="1" dirty="0">
                <a:latin typeface="Open Sans"/>
                <a:ea typeface="Open Sans"/>
                <a:cs typeface="Open Sans"/>
              </a:rPr>
              <a:t>DEVELOPING CURRICULUM</a:t>
            </a:r>
            <a:endParaRPr lang="en-US" dirty="0">
              <a:ea typeface="Calibri"/>
              <a:cs typeface="Calibri"/>
            </a:endParaRPr>
          </a:p>
        </p:txBody>
      </p:sp>
      <p:pic>
        <p:nvPicPr>
          <p:cNvPr id="2" name="Picture 1" descr="A diagram of a curriculum&#10;&#10;Description automatically generated">
            <a:extLst>
              <a:ext uri="{FF2B5EF4-FFF2-40B4-BE49-F238E27FC236}">
                <a16:creationId xmlns:a16="http://schemas.microsoft.com/office/drawing/2014/main" id="{39A6F649-7BBC-DA0A-DB12-E12C7D70DA1F}"/>
              </a:ext>
            </a:extLst>
          </p:cNvPr>
          <p:cNvPicPr>
            <a:picLocks noChangeAspect="1"/>
          </p:cNvPicPr>
          <p:nvPr/>
        </p:nvPicPr>
        <p:blipFill>
          <a:blip r:embed="rId3"/>
          <a:stretch>
            <a:fillRect/>
          </a:stretch>
        </p:blipFill>
        <p:spPr>
          <a:xfrm>
            <a:off x="363091" y="1755526"/>
            <a:ext cx="6796871" cy="3586718"/>
          </a:xfrm>
          <a:prstGeom prst="rect">
            <a:avLst/>
          </a:prstGeom>
        </p:spPr>
      </p:pic>
      <p:pic>
        <p:nvPicPr>
          <p:cNvPr id="6" name="Picture 5">
            <a:extLst>
              <a:ext uri="{FF2B5EF4-FFF2-40B4-BE49-F238E27FC236}">
                <a16:creationId xmlns:a16="http://schemas.microsoft.com/office/drawing/2014/main" id="{8A8D174C-3407-C6F3-E86A-D7F0F6D4A857}"/>
              </a:ext>
            </a:extLst>
          </p:cNvPr>
          <p:cNvPicPr>
            <a:picLocks noChangeAspect="1"/>
          </p:cNvPicPr>
          <p:nvPr/>
        </p:nvPicPr>
        <p:blipFill>
          <a:blip r:embed="rId4"/>
          <a:stretch>
            <a:fillRect/>
          </a:stretch>
        </p:blipFill>
        <p:spPr>
          <a:xfrm>
            <a:off x="7665913" y="11299444"/>
            <a:ext cx="3777140" cy="1988920"/>
          </a:xfrm>
          <a:prstGeom prst="rect">
            <a:avLst/>
          </a:prstGeom>
        </p:spPr>
      </p:pic>
      <p:pic>
        <p:nvPicPr>
          <p:cNvPr id="7" name="Picture 6">
            <a:extLst>
              <a:ext uri="{FF2B5EF4-FFF2-40B4-BE49-F238E27FC236}">
                <a16:creationId xmlns:a16="http://schemas.microsoft.com/office/drawing/2014/main" id="{4D3DE444-0708-FCA6-E5C1-F8C196BC3F0C}"/>
              </a:ext>
            </a:extLst>
          </p:cNvPr>
          <p:cNvPicPr>
            <a:picLocks noChangeAspect="1"/>
          </p:cNvPicPr>
          <p:nvPr/>
        </p:nvPicPr>
        <p:blipFill>
          <a:blip r:embed="rId5"/>
          <a:stretch>
            <a:fillRect/>
          </a:stretch>
        </p:blipFill>
        <p:spPr>
          <a:xfrm>
            <a:off x="1255121" y="19347273"/>
            <a:ext cx="3777140" cy="2097079"/>
          </a:xfrm>
          <a:prstGeom prst="rect">
            <a:avLst/>
          </a:prstGeom>
        </p:spPr>
      </p:pic>
      <p:pic>
        <p:nvPicPr>
          <p:cNvPr id="8" name="Picture 7" descr="A poster with text on it&#10;&#10;Description automatically generated">
            <a:extLst>
              <a:ext uri="{FF2B5EF4-FFF2-40B4-BE49-F238E27FC236}">
                <a16:creationId xmlns:a16="http://schemas.microsoft.com/office/drawing/2014/main" id="{544B7A12-034A-751C-F1D4-4C5DB909E074}"/>
              </a:ext>
            </a:extLst>
          </p:cNvPr>
          <p:cNvPicPr>
            <a:picLocks noChangeAspect="1"/>
          </p:cNvPicPr>
          <p:nvPr/>
        </p:nvPicPr>
        <p:blipFill>
          <a:blip r:embed="rId6"/>
          <a:stretch>
            <a:fillRect/>
          </a:stretch>
        </p:blipFill>
        <p:spPr>
          <a:xfrm>
            <a:off x="7517400" y="17059436"/>
            <a:ext cx="3777140" cy="1907454"/>
          </a:xfrm>
          <a:prstGeom prst="rect">
            <a:avLst/>
          </a:prstGeom>
        </p:spPr>
      </p:pic>
      <p:pic>
        <p:nvPicPr>
          <p:cNvPr id="9" name="Picture 8" descr="A poster with text on it&#10;&#10;Description automatically generated">
            <a:extLst>
              <a:ext uri="{FF2B5EF4-FFF2-40B4-BE49-F238E27FC236}">
                <a16:creationId xmlns:a16="http://schemas.microsoft.com/office/drawing/2014/main" id="{13483E7D-549E-C272-647C-4978E95054C6}"/>
              </a:ext>
            </a:extLst>
          </p:cNvPr>
          <p:cNvPicPr>
            <a:picLocks noChangeAspect="1"/>
          </p:cNvPicPr>
          <p:nvPr/>
        </p:nvPicPr>
        <p:blipFill>
          <a:blip r:embed="rId6"/>
          <a:stretch>
            <a:fillRect/>
          </a:stretch>
        </p:blipFill>
        <p:spPr>
          <a:xfrm>
            <a:off x="3755082" y="16280829"/>
            <a:ext cx="3777140" cy="1907454"/>
          </a:xfrm>
          <a:prstGeom prst="rect">
            <a:avLst/>
          </a:prstGeom>
        </p:spPr>
      </p:pic>
      <p:sp>
        <p:nvSpPr>
          <p:cNvPr id="11" name="Slide Number Placeholder 6">
            <a:extLst>
              <a:ext uri="{FF2B5EF4-FFF2-40B4-BE49-F238E27FC236}">
                <a16:creationId xmlns:a16="http://schemas.microsoft.com/office/drawing/2014/main" id="{6922CA26-28B9-68DB-EF42-BA272E08A9DC}"/>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32</a:t>
            </a:fld>
            <a:endParaRPr lang="en-GB" sz="1200" b="1">
              <a:solidFill>
                <a:schemeClr val="bg1"/>
              </a:solidFill>
            </a:endParaRPr>
          </a:p>
        </p:txBody>
      </p:sp>
      <p:sp>
        <p:nvSpPr>
          <p:cNvPr id="10" name="TextBox 9">
            <a:extLst>
              <a:ext uri="{FF2B5EF4-FFF2-40B4-BE49-F238E27FC236}">
                <a16:creationId xmlns:a16="http://schemas.microsoft.com/office/drawing/2014/main" id="{844DDDA2-7F38-241A-A0C9-23FD21D78FFA}"/>
              </a:ext>
            </a:extLst>
          </p:cNvPr>
          <p:cNvSpPr txBox="1"/>
          <p:nvPr/>
        </p:nvSpPr>
        <p:spPr>
          <a:xfrm>
            <a:off x="2891790" y="10048702"/>
            <a:ext cx="5722620" cy="369332"/>
          </a:xfrm>
          <a:prstGeom prst="rect">
            <a:avLst/>
          </a:prstGeom>
          <a:noFill/>
        </p:spPr>
        <p:txBody>
          <a:bodyPr wrap="square">
            <a:spAutoFit/>
          </a:bodyPr>
          <a:lstStyle/>
          <a:p>
            <a:r>
              <a:rPr lang="en-GB" sz="18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dirty="0"/>
          </a:p>
        </p:txBody>
      </p:sp>
      <p:pic>
        <p:nvPicPr>
          <p:cNvPr id="13" name="Picture 12" descr="A logo of a cross and a ribbon&#10;&#10;Description automatically generated">
            <a:extLst>
              <a:ext uri="{FF2B5EF4-FFF2-40B4-BE49-F238E27FC236}">
                <a16:creationId xmlns:a16="http://schemas.microsoft.com/office/drawing/2014/main" id="{96AF7508-7D2F-9E8B-F9CC-27DDC016ED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14" name="Picture 13" descr="A logo of a cross and a ribbon&#10;&#10;Description automatically generated">
            <a:extLst>
              <a:ext uri="{FF2B5EF4-FFF2-40B4-BE49-F238E27FC236}">
                <a16:creationId xmlns:a16="http://schemas.microsoft.com/office/drawing/2014/main" id="{972869F5-ACB1-5EFD-A582-12C181F61C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1024184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56AF0-1246-9CD3-83B0-5FEB62718F7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33885DD-6831-23A4-BA5A-1E29B27F75DF}"/>
              </a:ext>
            </a:extLst>
          </p:cNvPr>
          <p:cNvSpPr txBox="1"/>
          <p:nvPr/>
        </p:nvSpPr>
        <p:spPr>
          <a:xfrm>
            <a:off x="1656383" y="240626"/>
            <a:ext cx="4246905" cy="769441"/>
          </a:xfrm>
          <a:prstGeom prst="rect">
            <a:avLst/>
          </a:prstGeom>
          <a:noFill/>
        </p:spPr>
        <p:txBody>
          <a:bodyPr wrap="square" lIns="91440" tIns="45720" rIns="91440" bIns="45720" rtlCol="0" anchor="t">
            <a:spAutoFit/>
          </a:bodyPr>
          <a:lstStyle/>
          <a:p>
            <a:pPr algn="ctr"/>
            <a:r>
              <a:rPr lang="en-GB" b="1" dirty="0">
                <a:latin typeface="Open Sans"/>
                <a:ea typeface="Open Sans"/>
                <a:cs typeface="Open Sans"/>
              </a:rPr>
              <a:t>APPENDIX 2</a:t>
            </a:r>
            <a:endParaRPr lang="en-US" dirty="0">
              <a:latin typeface="Calibri" panose="020F0502020204030204"/>
              <a:ea typeface="Calibri" panose="020F0502020204030204"/>
              <a:cs typeface="Calibri" panose="020F0502020204030204"/>
            </a:endParaRPr>
          </a:p>
          <a:p>
            <a:pPr algn="ctr"/>
            <a:r>
              <a:rPr lang="en-GB" b="1" dirty="0">
                <a:latin typeface="Open Sans"/>
                <a:ea typeface="Open Sans"/>
                <a:cs typeface="Open Sans"/>
              </a:rPr>
              <a:t>CURRICULUM RESOURCES </a:t>
            </a:r>
          </a:p>
          <a:p>
            <a:pPr algn="ctr"/>
            <a:r>
              <a:rPr lang="en-GB" sz="800" b="1" dirty="0">
                <a:latin typeface="Open Sans"/>
                <a:ea typeface="Open Sans"/>
                <a:cs typeface="Open Sans"/>
              </a:rPr>
              <a:t>Currently available for History, Geography, Science and Personal Development </a:t>
            </a:r>
          </a:p>
        </p:txBody>
      </p:sp>
      <p:pic>
        <p:nvPicPr>
          <p:cNvPr id="7" name="Picture 6">
            <a:extLst>
              <a:ext uri="{FF2B5EF4-FFF2-40B4-BE49-F238E27FC236}">
                <a16:creationId xmlns:a16="http://schemas.microsoft.com/office/drawing/2014/main" id="{E3351126-4269-910C-4F67-4E8875A3F502}"/>
              </a:ext>
            </a:extLst>
          </p:cNvPr>
          <p:cNvPicPr>
            <a:picLocks noChangeAspect="1"/>
          </p:cNvPicPr>
          <p:nvPr/>
        </p:nvPicPr>
        <p:blipFill>
          <a:blip r:embed="rId3"/>
          <a:stretch>
            <a:fillRect/>
          </a:stretch>
        </p:blipFill>
        <p:spPr>
          <a:xfrm>
            <a:off x="1255121" y="19347273"/>
            <a:ext cx="3777140" cy="2097079"/>
          </a:xfrm>
          <a:prstGeom prst="rect">
            <a:avLst/>
          </a:prstGeom>
        </p:spPr>
      </p:pic>
      <p:pic>
        <p:nvPicPr>
          <p:cNvPr id="8" name="Picture 7" descr="A poster with text on it&#10;&#10;Description automatically generated">
            <a:extLst>
              <a:ext uri="{FF2B5EF4-FFF2-40B4-BE49-F238E27FC236}">
                <a16:creationId xmlns:a16="http://schemas.microsoft.com/office/drawing/2014/main" id="{2B0EC552-A94C-B8B2-20A3-C262D203C4A3}"/>
              </a:ext>
            </a:extLst>
          </p:cNvPr>
          <p:cNvPicPr>
            <a:picLocks noChangeAspect="1"/>
          </p:cNvPicPr>
          <p:nvPr/>
        </p:nvPicPr>
        <p:blipFill>
          <a:blip r:embed="rId4"/>
          <a:stretch>
            <a:fillRect/>
          </a:stretch>
        </p:blipFill>
        <p:spPr>
          <a:xfrm>
            <a:off x="7517400" y="17059436"/>
            <a:ext cx="3777140" cy="1907454"/>
          </a:xfrm>
          <a:prstGeom prst="rect">
            <a:avLst/>
          </a:prstGeom>
        </p:spPr>
      </p:pic>
      <p:pic>
        <p:nvPicPr>
          <p:cNvPr id="9" name="Picture 8" descr="A poster with text on it&#10;&#10;Description automatically generated">
            <a:extLst>
              <a:ext uri="{FF2B5EF4-FFF2-40B4-BE49-F238E27FC236}">
                <a16:creationId xmlns:a16="http://schemas.microsoft.com/office/drawing/2014/main" id="{9C5E7AFC-0A13-980F-B02E-E53047D82761}"/>
              </a:ext>
            </a:extLst>
          </p:cNvPr>
          <p:cNvPicPr>
            <a:picLocks noChangeAspect="1"/>
          </p:cNvPicPr>
          <p:nvPr/>
        </p:nvPicPr>
        <p:blipFill>
          <a:blip r:embed="rId4"/>
          <a:stretch>
            <a:fillRect/>
          </a:stretch>
        </p:blipFill>
        <p:spPr>
          <a:xfrm>
            <a:off x="3755082" y="16280829"/>
            <a:ext cx="3777140" cy="1907454"/>
          </a:xfrm>
          <a:prstGeom prst="rect">
            <a:avLst/>
          </a:prstGeom>
        </p:spPr>
      </p:pic>
      <p:sp>
        <p:nvSpPr>
          <p:cNvPr id="11" name="Slide Number Placeholder 6">
            <a:extLst>
              <a:ext uri="{FF2B5EF4-FFF2-40B4-BE49-F238E27FC236}">
                <a16:creationId xmlns:a16="http://schemas.microsoft.com/office/drawing/2014/main" id="{EBB8E403-AF09-C3AB-309D-63B3851B140E}"/>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33</a:t>
            </a:fld>
            <a:endParaRPr lang="en-GB" sz="1200" b="1">
              <a:solidFill>
                <a:schemeClr val="bg1"/>
              </a:solidFill>
            </a:endParaRPr>
          </a:p>
        </p:txBody>
      </p:sp>
      <p:pic>
        <p:nvPicPr>
          <p:cNvPr id="13" name="Picture 12" descr="A cover of a book with a child writing on a desk&#10;&#10;Description automatically generated">
            <a:extLst>
              <a:ext uri="{FF2B5EF4-FFF2-40B4-BE49-F238E27FC236}">
                <a16:creationId xmlns:a16="http://schemas.microsoft.com/office/drawing/2014/main" id="{56D72ED8-9C4A-B55B-243A-0320AE3356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880" y="1281144"/>
            <a:ext cx="2212049" cy="3128629"/>
          </a:xfrm>
          <a:prstGeom prst="rect">
            <a:avLst/>
          </a:prstGeom>
        </p:spPr>
      </p:pic>
      <p:pic>
        <p:nvPicPr>
          <p:cNvPr id="15" name="Picture 14" descr="A blue and white diagram&#10;&#10;Description automatically generated">
            <a:extLst>
              <a:ext uri="{FF2B5EF4-FFF2-40B4-BE49-F238E27FC236}">
                <a16:creationId xmlns:a16="http://schemas.microsoft.com/office/drawing/2014/main" id="{8EA360F8-8BEE-6EB1-FBBD-F8415E9665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3812" y="1281144"/>
            <a:ext cx="2212049" cy="3128629"/>
          </a:xfrm>
          <a:prstGeom prst="rect">
            <a:avLst/>
          </a:prstGeom>
        </p:spPr>
      </p:pic>
      <p:pic>
        <p:nvPicPr>
          <p:cNvPr id="17" name="Picture 16" descr="A screenshot of a web page&#10;&#10;Description automatically generated">
            <a:extLst>
              <a:ext uri="{FF2B5EF4-FFF2-40B4-BE49-F238E27FC236}">
                <a16:creationId xmlns:a16="http://schemas.microsoft.com/office/drawing/2014/main" id="{0C71039C-B3B1-DB85-5200-4FDD95D937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6743" y="1281144"/>
            <a:ext cx="2212049" cy="3128629"/>
          </a:xfrm>
          <a:prstGeom prst="rect">
            <a:avLst/>
          </a:prstGeom>
        </p:spPr>
      </p:pic>
      <p:pic>
        <p:nvPicPr>
          <p:cNvPr id="19" name="Picture 18" descr="A document with text on it&#10;&#10;Description automatically generated">
            <a:extLst>
              <a:ext uri="{FF2B5EF4-FFF2-40B4-BE49-F238E27FC236}">
                <a16:creationId xmlns:a16="http://schemas.microsoft.com/office/drawing/2014/main" id="{6334BF05-5C1C-A5BB-48A9-4D73CA9F66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3812" y="4583821"/>
            <a:ext cx="2212049" cy="3128629"/>
          </a:xfrm>
          <a:prstGeom prst="rect">
            <a:avLst/>
          </a:prstGeom>
        </p:spPr>
      </p:pic>
      <p:pic>
        <p:nvPicPr>
          <p:cNvPr id="21" name="Picture 20" descr="A screenshot of a computer&#10;&#10;Description automatically generated">
            <a:extLst>
              <a:ext uri="{FF2B5EF4-FFF2-40B4-BE49-F238E27FC236}">
                <a16:creationId xmlns:a16="http://schemas.microsoft.com/office/drawing/2014/main" id="{59529303-926A-02A9-0FE7-B8F8792D72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524" y="4583822"/>
            <a:ext cx="2212049" cy="3128629"/>
          </a:xfrm>
          <a:prstGeom prst="rect">
            <a:avLst/>
          </a:prstGeom>
        </p:spPr>
      </p:pic>
      <p:pic>
        <p:nvPicPr>
          <p:cNvPr id="2" name="Picture 1" descr="A screenshot of a document&#10;&#10;Description automatically generated">
            <a:extLst>
              <a:ext uri="{FF2B5EF4-FFF2-40B4-BE49-F238E27FC236}">
                <a16:creationId xmlns:a16="http://schemas.microsoft.com/office/drawing/2014/main" id="{35B3416A-E9E4-CC0C-BFA9-E4F5D558EED1}"/>
              </a:ext>
            </a:extLst>
          </p:cNvPr>
          <p:cNvPicPr>
            <a:picLocks noChangeAspect="1"/>
          </p:cNvPicPr>
          <p:nvPr/>
        </p:nvPicPr>
        <p:blipFill>
          <a:blip r:embed="rId10"/>
          <a:stretch>
            <a:fillRect/>
          </a:stretch>
        </p:blipFill>
        <p:spPr>
          <a:xfrm>
            <a:off x="21520966" y="25519824"/>
            <a:ext cx="3752142" cy="5238750"/>
          </a:xfrm>
          <a:prstGeom prst="rect">
            <a:avLst/>
          </a:prstGeom>
        </p:spPr>
      </p:pic>
      <p:pic>
        <p:nvPicPr>
          <p:cNvPr id="4" name="Picture 3" descr="A screenshot of a document&#10;&#10;Description automatically generated">
            <a:extLst>
              <a:ext uri="{FF2B5EF4-FFF2-40B4-BE49-F238E27FC236}">
                <a16:creationId xmlns:a16="http://schemas.microsoft.com/office/drawing/2014/main" id="{82EE8DBE-A25A-3D03-FF39-26CA1D523D7B}"/>
              </a:ext>
            </a:extLst>
          </p:cNvPr>
          <p:cNvPicPr>
            <a:picLocks noChangeAspect="1"/>
          </p:cNvPicPr>
          <p:nvPr/>
        </p:nvPicPr>
        <p:blipFill>
          <a:blip r:embed="rId10"/>
          <a:stretch>
            <a:fillRect/>
          </a:stretch>
        </p:blipFill>
        <p:spPr>
          <a:xfrm>
            <a:off x="5116141" y="4582018"/>
            <a:ext cx="2287591" cy="3170758"/>
          </a:xfrm>
          <a:prstGeom prst="rect">
            <a:avLst/>
          </a:prstGeom>
        </p:spPr>
      </p:pic>
      <p:pic>
        <p:nvPicPr>
          <p:cNvPr id="10" name="Picture 9" descr="A screenshot of a document&#10;&#10;Description automatically generated">
            <a:extLst>
              <a:ext uri="{FF2B5EF4-FFF2-40B4-BE49-F238E27FC236}">
                <a16:creationId xmlns:a16="http://schemas.microsoft.com/office/drawing/2014/main" id="{AB082F08-973B-8F9F-2E1D-D066C6D39549}"/>
              </a:ext>
            </a:extLst>
          </p:cNvPr>
          <p:cNvPicPr>
            <a:picLocks noChangeAspect="1"/>
          </p:cNvPicPr>
          <p:nvPr/>
        </p:nvPicPr>
        <p:blipFill>
          <a:blip r:embed="rId10"/>
          <a:stretch>
            <a:fillRect/>
          </a:stretch>
        </p:blipFill>
        <p:spPr>
          <a:xfrm>
            <a:off x="24052084" y="18652353"/>
            <a:ext cx="3752142" cy="5238750"/>
          </a:xfrm>
          <a:prstGeom prst="rect">
            <a:avLst/>
          </a:prstGeom>
        </p:spPr>
      </p:pic>
      <p:sp>
        <p:nvSpPr>
          <p:cNvPr id="14" name="TextBox 13">
            <a:extLst>
              <a:ext uri="{FF2B5EF4-FFF2-40B4-BE49-F238E27FC236}">
                <a16:creationId xmlns:a16="http://schemas.microsoft.com/office/drawing/2014/main" id="{1CD79FE3-D270-6470-F4EE-B5260200580E}"/>
              </a:ext>
            </a:extLst>
          </p:cNvPr>
          <p:cNvSpPr txBox="1"/>
          <p:nvPr/>
        </p:nvSpPr>
        <p:spPr>
          <a:xfrm>
            <a:off x="6952593" y="15194596"/>
            <a:ext cx="13905186" cy="369332"/>
          </a:xfrm>
          <a:prstGeom prst="rect">
            <a:avLst/>
          </a:prstGeom>
          <a:noFill/>
        </p:spPr>
        <p:txBody>
          <a:bodyPr wrap="square">
            <a:spAutoFit/>
          </a:bodyPr>
          <a:lstStyle/>
          <a:p>
            <a:r>
              <a:rPr lang="en-GB" sz="18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dirty="0"/>
          </a:p>
        </p:txBody>
      </p:sp>
      <p:sp>
        <p:nvSpPr>
          <p:cNvPr id="18" name="TextBox 17">
            <a:extLst>
              <a:ext uri="{FF2B5EF4-FFF2-40B4-BE49-F238E27FC236}">
                <a16:creationId xmlns:a16="http://schemas.microsoft.com/office/drawing/2014/main" id="{69334596-FB3E-1579-69C2-2AF386E6DE35}"/>
              </a:ext>
            </a:extLst>
          </p:cNvPr>
          <p:cNvSpPr txBox="1"/>
          <p:nvPr/>
        </p:nvSpPr>
        <p:spPr>
          <a:xfrm>
            <a:off x="2673812" y="10084970"/>
            <a:ext cx="13905186" cy="369332"/>
          </a:xfrm>
          <a:prstGeom prst="rect">
            <a:avLst/>
          </a:prstGeom>
          <a:noFill/>
        </p:spPr>
        <p:txBody>
          <a:bodyPr wrap="square">
            <a:spAutoFit/>
          </a:bodyPr>
          <a:lstStyle/>
          <a:p>
            <a:r>
              <a:rPr lang="en-GB" sz="18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dirty="0"/>
          </a:p>
        </p:txBody>
      </p:sp>
      <p:pic>
        <p:nvPicPr>
          <p:cNvPr id="20" name="Picture 19" descr="A logo of a cross and a ribbon&#10;&#10;Description automatically generated">
            <a:extLst>
              <a:ext uri="{FF2B5EF4-FFF2-40B4-BE49-F238E27FC236}">
                <a16:creationId xmlns:a16="http://schemas.microsoft.com/office/drawing/2014/main" id="{27C98957-FA51-1992-7235-3523B11506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22" name="Picture 21" descr="A logo of a cross and a ribbon&#10;&#10;Description automatically generated">
            <a:extLst>
              <a:ext uri="{FF2B5EF4-FFF2-40B4-BE49-F238E27FC236}">
                <a16:creationId xmlns:a16="http://schemas.microsoft.com/office/drawing/2014/main" id="{BC442F4F-EF24-05D8-DD1A-E330F5AEB4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79295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44E80E-A68C-63C9-3D6A-C5AA59B038C4}"/>
              </a:ext>
            </a:extLst>
          </p:cNvPr>
          <p:cNvSpPr txBox="1"/>
          <p:nvPr/>
        </p:nvSpPr>
        <p:spPr>
          <a:xfrm>
            <a:off x="1631629" y="383722"/>
            <a:ext cx="4246905" cy="646331"/>
          </a:xfrm>
          <a:prstGeom prst="rect">
            <a:avLst/>
          </a:prstGeom>
          <a:noFill/>
        </p:spPr>
        <p:txBody>
          <a:bodyPr wrap="square" lIns="91440" tIns="45720" rIns="91440" bIns="45720" rtlCol="0" anchor="t">
            <a:spAutoFit/>
          </a:bodyPr>
          <a:lstStyle/>
          <a:p>
            <a:pPr algn="ctr"/>
            <a:r>
              <a:rPr lang="en-GB" b="1" dirty="0">
                <a:latin typeface="Open Sans"/>
                <a:ea typeface="Open Sans"/>
                <a:cs typeface="Open Sans"/>
              </a:rPr>
              <a:t>APPENDIX 3</a:t>
            </a:r>
            <a:endParaRPr lang="en-US" dirty="0">
              <a:latin typeface="Calibri" panose="020F0502020204030204"/>
              <a:ea typeface="Calibri" panose="020F0502020204030204"/>
              <a:cs typeface="Calibri" panose="020F0502020204030204"/>
            </a:endParaRPr>
          </a:p>
          <a:p>
            <a:pPr algn="ctr"/>
            <a:r>
              <a:rPr lang="en-GB" b="1" dirty="0">
                <a:latin typeface="Open Sans"/>
                <a:ea typeface="Open Sans"/>
                <a:cs typeface="Open Sans"/>
              </a:rPr>
              <a:t>EXAMPLE CURRICULUM DESIGN</a:t>
            </a:r>
          </a:p>
        </p:txBody>
      </p:sp>
      <p:pic>
        <p:nvPicPr>
          <p:cNvPr id="6" name="Picture 5">
            <a:extLst>
              <a:ext uri="{FF2B5EF4-FFF2-40B4-BE49-F238E27FC236}">
                <a16:creationId xmlns:a16="http://schemas.microsoft.com/office/drawing/2014/main" id="{8A8D174C-3407-C6F3-E86A-D7F0F6D4A857}"/>
              </a:ext>
            </a:extLst>
          </p:cNvPr>
          <p:cNvPicPr>
            <a:picLocks noChangeAspect="1"/>
          </p:cNvPicPr>
          <p:nvPr/>
        </p:nvPicPr>
        <p:blipFill>
          <a:blip r:embed="rId3"/>
          <a:stretch>
            <a:fillRect/>
          </a:stretch>
        </p:blipFill>
        <p:spPr>
          <a:xfrm>
            <a:off x="7665913" y="11299444"/>
            <a:ext cx="3777140" cy="1988920"/>
          </a:xfrm>
          <a:prstGeom prst="rect">
            <a:avLst/>
          </a:prstGeom>
        </p:spPr>
      </p:pic>
      <p:pic>
        <p:nvPicPr>
          <p:cNvPr id="7" name="Picture 6">
            <a:extLst>
              <a:ext uri="{FF2B5EF4-FFF2-40B4-BE49-F238E27FC236}">
                <a16:creationId xmlns:a16="http://schemas.microsoft.com/office/drawing/2014/main" id="{4D3DE444-0708-FCA6-E5C1-F8C196BC3F0C}"/>
              </a:ext>
            </a:extLst>
          </p:cNvPr>
          <p:cNvPicPr>
            <a:picLocks noChangeAspect="1"/>
          </p:cNvPicPr>
          <p:nvPr/>
        </p:nvPicPr>
        <p:blipFill>
          <a:blip r:embed="rId4"/>
          <a:stretch>
            <a:fillRect/>
          </a:stretch>
        </p:blipFill>
        <p:spPr>
          <a:xfrm>
            <a:off x="1255121" y="19347273"/>
            <a:ext cx="3777140" cy="2097079"/>
          </a:xfrm>
          <a:prstGeom prst="rect">
            <a:avLst/>
          </a:prstGeom>
        </p:spPr>
      </p:pic>
      <p:pic>
        <p:nvPicPr>
          <p:cNvPr id="8" name="Picture 7" descr="A poster with text on it&#10;&#10;Description automatically generated">
            <a:extLst>
              <a:ext uri="{FF2B5EF4-FFF2-40B4-BE49-F238E27FC236}">
                <a16:creationId xmlns:a16="http://schemas.microsoft.com/office/drawing/2014/main" id="{544B7A12-034A-751C-F1D4-4C5DB909E074}"/>
              </a:ext>
            </a:extLst>
          </p:cNvPr>
          <p:cNvPicPr>
            <a:picLocks noChangeAspect="1"/>
          </p:cNvPicPr>
          <p:nvPr/>
        </p:nvPicPr>
        <p:blipFill>
          <a:blip r:embed="rId5"/>
          <a:stretch>
            <a:fillRect/>
          </a:stretch>
        </p:blipFill>
        <p:spPr>
          <a:xfrm>
            <a:off x="7517400" y="17059436"/>
            <a:ext cx="3777140" cy="1907454"/>
          </a:xfrm>
          <a:prstGeom prst="rect">
            <a:avLst/>
          </a:prstGeom>
        </p:spPr>
      </p:pic>
      <p:pic>
        <p:nvPicPr>
          <p:cNvPr id="9" name="Picture 8" descr="A poster with text on it&#10;&#10;Description automatically generated">
            <a:extLst>
              <a:ext uri="{FF2B5EF4-FFF2-40B4-BE49-F238E27FC236}">
                <a16:creationId xmlns:a16="http://schemas.microsoft.com/office/drawing/2014/main" id="{13483E7D-549E-C272-647C-4978E95054C6}"/>
              </a:ext>
            </a:extLst>
          </p:cNvPr>
          <p:cNvPicPr>
            <a:picLocks noChangeAspect="1"/>
          </p:cNvPicPr>
          <p:nvPr/>
        </p:nvPicPr>
        <p:blipFill>
          <a:blip r:embed="rId5"/>
          <a:stretch>
            <a:fillRect/>
          </a:stretch>
        </p:blipFill>
        <p:spPr>
          <a:xfrm>
            <a:off x="3755082" y="16280829"/>
            <a:ext cx="3777140" cy="1907454"/>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FB2693F9-02C2-5A79-BCBF-BB823C6F6C34}"/>
              </a:ext>
            </a:extLst>
          </p:cNvPr>
          <p:cNvPicPr>
            <a:picLocks noChangeAspect="1"/>
          </p:cNvPicPr>
          <p:nvPr/>
        </p:nvPicPr>
        <p:blipFill>
          <a:blip r:embed="rId6"/>
          <a:stretch>
            <a:fillRect/>
          </a:stretch>
        </p:blipFill>
        <p:spPr>
          <a:xfrm>
            <a:off x="252984" y="1423526"/>
            <a:ext cx="6726296" cy="4460595"/>
          </a:xfrm>
          <a:prstGeom prst="rect">
            <a:avLst/>
          </a:prstGeom>
        </p:spPr>
      </p:pic>
      <p:pic>
        <p:nvPicPr>
          <p:cNvPr id="12" name="Picture 11" descr="Table&#10;&#10;Description automatically generated">
            <a:extLst>
              <a:ext uri="{FF2B5EF4-FFF2-40B4-BE49-F238E27FC236}">
                <a16:creationId xmlns:a16="http://schemas.microsoft.com/office/drawing/2014/main" id="{D9F4B6E6-D928-6824-5ADD-F793A0C9796C}"/>
              </a:ext>
            </a:extLst>
          </p:cNvPr>
          <p:cNvPicPr>
            <a:picLocks noChangeAspect="1"/>
          </p:cNvPicPr>
          <p:nvPr/>
        </p:nvPicPr>
        <p:blipFill>
          <a:blip r:embed="rId7"/>
          <a:stretch>
            <a:fillRect/>
          </a:stretch>
        </p:blipFill>
        <p:spPr>
          <a:xfrm>
            <a:off x="157150" y="5955301"/>
            <a:ext cx="3989715" cy="2165546"/>
          </a:xfrm>
          <a:prstGeom prst="rect">
            <a:avLst/>
          </a:prstGeom>
        </p:spPr>
      </p:pic>
      <p:pic>
        <p:nvPicPr>
          <p:cNvPr id="13" name="Picture 12" descr="Table&#10;&#10;Description automatically generated">
            <a:extLst>
              <a:ext uri="{FF2B5EF4-FFF2-40B4-BE49-F238E27FC236}">
                <a16:creationId xmlns:a16="http://schemas.microsoft.com/office/drawing/2014/main" id="{8F92C1A6-6DD4-ECDF-6BDA-46882265BC63}"/>
              </a:ext>
            </a:extLst>
          </p:cNvPr>
          <p:cNvPicPr>
            <a:picLocks noChangeAspect="1"/>
          </p:cNvPicPr>
          <p:nvPr/>
        </p:nvPicPr>
        <p:blipFill>
          <a:blip r:embed="rId8"/>
          <a:stretch>
            <a:fillRect/>
          </a:stretch>
        </p:blipFill>
        <p:spPr>
          <a:xfrm>
            <a:off x="138821" y="8121095"/>
            <a:ext cx="4022944" cy="2037875"/>
          </a:xfrm>
          <a:prstGeom prst="rect">
            <a:avLst/>
          </a:prstGeom>
        </p:spPr>
      </p:pic>
      <p:sp>
        <p:nvSpPr>
          <p:cNvPr id="14" name="TextBox 13">
            <a:extLst>
              <a:ext uri="{FF2B5EF4-FFF2-40B4-BE49-F238E27FC236}">
                <a16:creationId xmlns:a16="http://schemas.microsoft.com/office/drawing/2014/main" id="{E81D9BEF-88C5-F67E-D659-F3500E0872B7}"/>
              </a:ext>
            </a:extLst>
          </p:cNvPr>
          <p:cNvSpPr txBox="1"/>
          <p:nvPr/>
        </p:nvSpPr>
        <p:spPr>
          <a:xfrm>
            <a:off x="871421" y="6002140"/>
            <a:ext cx="2605373" cy="80028"/>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 name="Slide Number Placeholder 6">
            <a:extLst>
              <a:ext uri="{FF2B5EF4-FFF2-40B4-BE49-F238E27FC236}">
                <a16:creationId xmlns:a16="http://schemas.microsoft.com/office/drawing/2014/main" id="{E894BB6A-F4C0-6F31-CCA4-AA1C2908E58C}"/>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34</a:t>
            </a:fld>
            <a:endParaRPr lang="en-GB" sz="1200" b="1">
              <a:solidFill>
                <a:schemeClr val="bg1"/>
              </a:solidFill>
            </a:endParaRPr>
          </a:p>
        </p:txBody>
      </p:sp>
      <p:sp>
        <p:nvSpPr>
          <p:cNvPr id="15" name="TextBox 14">
            <a:extLst>
              <a:ext uri="{FF2B5EF4-FFF2-40B4-BE49-F238E27FC236}">
                <a16:creationId xmlns:a16="http://schemas.microsoft.com/office/drawing/2014/main" id="{F5D6BB24-4F76-3013-F895-0ECD77F1AD4C}"/>
              </a:ext>
            </a:extLst>
          </p:cNvPr>
          <p:cNvSpPr txBox="1"/>
          <p:nvPr/>
        </p:nvSpPr>
        <p:spPr>
          <a:xfrm>
            <a:off x="3039290" y="10293079"/>
            <a:ext cx="5722620" cy="369332"/>
          </a:xfrm>
          <a:prstGeom prst="rect">
            <a:avLst/>
          </a:prstGeom>
          <a:noFill/>
        </p:spPr>
        <p:txBody>
          <a:bodyPr wrap="square">
            <a:spAutoFit/>
          </a:bodyPr>
          <a:lstStyle/>
          <a:p>
            <a:r>
              <a:rPr lang="en-GB" sz="18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dirty="0"/>
          </a:p>
        </p:txBody>
      </p:sp>
      <p:pic>
        <p:nvPicPr>
          <p:cNvPr id="17" name="Picture 16" descr="A logo of a cross and a ribbon&#10;&#10;Description automatically generated">
            <a:extLst>
              <a:ext uri="{FF2B5EF4-FFF2-40B4-BE49-F238E27FC236}">
                <a16:creationId xmlns:a16="http://schemas.microsoft.com/office/drawing/2014/main" id="{4B445C44-38C4-3B01-493B-18F8E5A070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18" name="Picture 17" descr="A logo of a cross and a ribbon&#10;&#10;Description automatically generated">
            <a:extLst>
              <a:ext uri="{FF2B5EF4-FFF2-40B4-BE49-F238E27FC236}">
                <a16:creationId xmlns:a16="http://schemas.microsoft.com/office/drawing/2014/main" id="{867A3EBA-7478-9C7A-2832-EA6CACEE93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1183130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44E80E-A68C-63C9-3D6A-C5AA59B038C4}"/>
              </a:ext>
            </a:extLst>
          </p:cNvPr>
          <p:cNvSpPr txBox="1"/>
          <p:nvPr/>
        </p:nvSpPr>
        <p:spPr>
          <a:xfrm>
            <a:off x="1647014" y="387846"/>
            <a:ext cx="4207887" cy="369332"/>
          </a:xfrm>
          <a:prstGeom prst="rect">
            <a:avLst/>
          </a:prstGeom>
          <a:noFill/>
        </p:spPr>
        <p:txBody>
          <a:bodyPr wrap="square" lIns="91440" tIns="45720" rIns="91440" bIns="45720" rtlCol="0" anchor="t">
            <a:spAutoFit/>
          </a:bodyPr>
          <a:lstStyle/>
          <a:p>
            <a:pPr algn="ctr"/>
            <a:r>
              <a:rPr lang="en-GB" b="1" dirty="0">
                <a:latin typeface="Open Sans"/>
                <a:ea typeface="Open Sans"/>
                <a:cs typeface="Open Sans"/>
              </a:rPr>
              <a:t>APPENDIX 4 Behaviour for learning</a:t>
            </a:r>
            <a:endParaRPr lang="en-GB"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screenshot of a web page&#10;&#10;Description automatically generated">
            <a:extLst>
              <a:ext uri="{FF2B5EF4-FFF2-40B4-BE49-F238E27FC236}">
                <a16:creationId xmlns:a16="http://schemas.microsoft.com/office/drawing/2014/main" id="{55C9B5FC-EB7F-FDEA-2815-92C982121B94}"/>
              </a:ext>
            </a:extLst>
          </p:cNvPr>
          <p:cNvPicPr>
            <a:picLocks noChangeAspect="1"/>
          </p:cNvPicPr>
          <p:nvPr/>
        </p:nvPicPr>
        <p:blipFill>
          <a:blip r:embed="rId3"/>
          <a:stretch>
            <a:fillRect/>
          </a:stretch>
        </p:blipFill>
        <p:spPr>
          <a:xfrm>
            <a:off x="962879" y="1130055"/>
            <a:ext cx="4892022" cy="3390220"/>
          </a:xfrm>
          <a:prstGeom prst="rect">
            <a:avLst/>
          </a:prstGeom>
        </p:spPr>
      </p:pic>
      <p:pic>
        <p:nvPicPr>
          <p:cNvPr id="7" name="Picture 6" descr="A screenshot of a checklist&#10;&#10;Description automatically generated">
            <a:extLst>
              <a:ext uri="{FF2B5EF4-FFF2-40B4-BE49-F238E27FC236}">
                <a16:creationId xmlns:a16="http://schemas.microsoft.com/office/drawing/2014/main" id="{690A5C7E-C2B3-A70F-C9B6-523B25DE6ED4}"/>
              </a:ext>
            </a:extLst>
          </p:cNvPr>
          <p:cNvPicPr>
            <a:picLocks noChangeAspect="1"/>
          </p:cNvPicPr>
          <p:nvPr/>
        </p:nvPicPr>
        <p:blipFill>
          <a:blip r:embed="rId4"/>
          <a:stretch>
            <a:fillRect/>
          </a:stretch>
        </p:blipFill>
        <p:spPr>
          <a:xfrm>
            <a:off x="861594" y="4893152"/>
            <a:ext cx="5094031" cy="3446540"/>
          </a:xfrm>
          <a:prstGeom prst="rect">
            <a:avLst/>
          </a:prstGeom>
        </p:spPr>
      </p:pic>
      <p:sp>
        <p:nvSpPr>
          <p:cNvPr id="3" name="Slide Number Placeholder 6">
            <a:extLst>
              <a:ext uri="{FF2B5EF4-FFF2-40B4-BE49-F238E27FC236}">
                <a16:creationId xmlns:a16="http://schemas.microsoft.com/office/drawing/2014/main" id="{F6F2F680-A823-98ED-9340-F041E35A16A1}"/>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35</a:t>
            </a:fld>
            <a:endParaRPr lang="en-GB" sz="1200" b="1">
              <a:solidFill>
                <a:schemeClr val="bg1"/>
              </a:solidFill>
            </a:endParaRPr>
          </a:p>
        </p:txBody>
      </p:sp>
      <p:sp>
        <p:nvSpPr>
          <p:cNvPr id="9" name="TextBox 8">
            <a:extLst>
              <a:ext uri="{FF2B5EF4-FFF2-40B4-BE49-F238E27FC236}">
                <a16:creationId xmlns:a16="http://schemas.microsoft.com/office/drawing/2014/main" id="{06560A2D-4212-D007-8D2D-C1863C70F4D9}"/>
              </a:ext>
            </a:extLst>
          </p:cNvPr>
          <p:cNvSpPr txBox="1"/>
          <p:nvPr/>
        </p:nvSpPr>
        <p:spPr>
          <a:xfrm>
            <a:off x="3107690" y="10036670"/>
            <a:ext cx="3794760" cy="369332"/>
          </a:xfrm>
          <a:prstGeom prst="rect">
            <a:avLst/>
          </a:prstGeom>
          <a:noFill/>
        </p:spPr>
        <p:txBody>
          <a:bodyPr wrap="square">
            <a:spAutoFit/>
          </a:bodyPr>
          <a:lstStyle/>
          <a:p>
            <a:r>
              <a:rPr lang="en-GB" sz="18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dirty="0"/>
          </a:p>
        </p:txBody>
      </p:sp>
      <p:pic>
        <p:nvPicPr>
          <p:cNvPr id="10" name="Picture 9" descr="A logo of a cross and a ribbon&#10;&#10;Description automatically generated">
            <a:extLst>
              <a:ext uri="{FF2B5EF4-FFF2-40B4-BE49-F238E27FC236}">
                <a16:creationId xmlns:a16="http://schemas.microsoft.com/office/drawing/2014/main" id="{6ABB0F7F-75D4-828C-C616-371172FB2E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11" name="Picture 10" descr="A logo of a cross and a ribbon&#10;&#10;Description automatically generated">
            <a:extLst>
              <a:ext uri="{FF2B5EF4-FFF2-40B4-BE49-F238E27FC236}">
                <a16:creationId xmlns:a16="http://schemas.microsoft.com/office/drawing/2014/main" id="{84B35192-5BCC-0397-F43E-6ACB49779C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3429441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30F9F-486C-75A8-F72D-3565F068CDE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BD3B632-C7AD-5EEB-BB52-AA891234106F}"/>
              </a:ext>
            </a:extLst>
          </p:cNvPr>
          <p:cNvSpPr txBox="1"/>
          <p:nvPr/>
        </p:nvSpPr>
        <p:spPr>
          <a:xfrm>
            <a:off x="1708727" y="513591"/>
            <a:ext cx="4137891" cy="400110"/>
          </a:xfrm>
          <a:prstGeom prst="rect">
            <a:avLst/>
          </a:prstGeom>
          <a:noFill/>
        </p:spPr>
        <p:txBody>
          <a:bodyPr wrap="square" rtlCol="0">
            <a:spAutoFit/>
          </a:bodyPr>
          <a:lstStyle/>
          <a:p>
            <a:pPr algn="ctr"/>
            <a:r>
              <a:rPr lang="en-GB" sz="2000" b="1">
                <a:solidFill>
                  <a:schemeClr val="bg1"/>
                </a:solidFill>
                <a:latin typeface="Open Sans" panose="020B0606030504020204" pitchFamily="34" charset="0"/>
                <a:ea typeface="Open Sans" panose="020B0606030504020204" pitchFamily="34" charset="0"/>
                <a:cs typeface="Open Sans" panose="020B0606030504020204" pitchFamily="34" charset="0"/>
              </a:rPr>
              <a:t>TRUST VIRTUES</a:t>
            </a:r>
          </a:p>
        </p:txBody>
      </p:sp>
      <p:pic>
        <p:nvPicPr>
          <p:cNvPr id="6" name="Picture 5" descr="A circular chart with text and images&#10;&#10;Description automatically generated with medium confidence">
            <a:extLst>
              <a:ext uri="{FF2B5EF4-FFF2-40B4-BE49-F238E27FC236}">
                <a16:creationId xmlns:a16="http://schemas.microsoft.com/office/drawing/2014/main" id="{52AC7F9D-C0F7-36E9-52B7-29C4A9423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622" y="3723936"/>
            <a:ext cx="5029208" cy="5014639"/>
          </a:xfrm>
          <a:prstGeom prst="rect">
            <a:avLst/>
          </a:prstGeom>
        </p:spPr>
      </p:pic>
      <p:sp>
        <p:nvSpPr>
          <p:cNvPr id="7" name="Rectangle 6">
            <a:extLst>
              <a:ext uri="{FF2B5EF4-FFF2-40B4-BE49-F238E27FC236}">
                <a16:creationId xmlns:a16="http://schemas.microsoft.com/office/drawing/2014/main" id="{EB970DD3-8F3F-85DF-D592-167EEDFC4CB6}"/>
              </a:ext>
            </a:extLst>
          </p:cNvPr>
          <p:cNvSpPr/>
          <p:nvPr/>
        </p:nvSpPr>
        <p:spPr>
          <a:xfrm>
            <a:off x="-2167" y="8877823"/>
            <a:ext cx="7587385" cy="1068744"/>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975276D-464C-47C1-2162-F98207B2E55E}"/>
              </a:ext>
            </a:extLst>
          </p:cNvPr>
          <p:cNvSpPr txBox="1"/>
          <p:nvPr/>
        </p:nvSpPr>
        <p:spPr>
          <a:xfrm>
            <a:off x="421109" y="8996840"/>
            <a:ext cx="6712085" cy="830997"/>
          </a:xfrm>
          <a:prstGeom prst="rect">
            <a:avLst/>
          </a:prstGeom>
          <a:noFill/>
        </p:spPr>
        <p:txBody>
          <a:bodyPr wrap="square" lIns="91440" tIns="45720" rIns="91440" bIns="45720" rtlCol="0" anchor="t">
            <a:spAutoFit/>
          </a:bodyPr>
          <a:lstStyle/>
          <a:p>
            <a:pPr algn="ctr"/>
            <a:r>
              <a:rPr lang="en-GB" sz="1600" b="1" dirty="0">
                <a:ea typeface="+mn-lt"/>
                <a:cs typeface="+mn-lt"/>
              </a:rPr>
              <a:t>In all that we do, we are guided by our faith, committed to cultivating compassionate individuals who will make a positive impact on the world around them.</a:t>
            </a:r>
          </a:p>
        </p:txBody>
      </p:sp>
      <p:sp>
        <p:nvSpPr>
          <p:cNvPr id="2" name="Slide Number Placeholder 6">
            <a:extLst>
              <a:ext uri="{FF2B5EF4-FFF2-40B4-BE49-F238E27FC236}">
                <a16:creationId xmlns:a16="http://schemas.microsoft.com/office/drawing/2014/main" id="{279E57EE-3FD6-43D3-864B-DA027327D5AD}"/>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4</a:t>
            </a:fld>
            <a:endParaRPr lang="en-GB" sz="1200" b="1">
              <a:solidFill>
                <a:schemeClr val="bg1"/>
              </a:solidFill>
            </a:endParaRPr>
          </a:p>
        </p:txBody>
      </p:sp>
      <p:sp>
        <p:nvSpPr>
          <p:cNvPr id="4" name="TextBox 3">
            <a:extLst>
              <a:ext uri="{FF2B5EF4-FFF2-40B4-BE49-F238E27FC236}">
                <a16:creationId xmlns:a16="http://schemas.microsoft.com/office/drawing/2014/main" id="{EC9F6324-FA57-20B0-C528-B254EDB12407}"/>
              </a:ext>
            </a:extLst>
          </p:cNvPr>
          <p:cNvSpPr txBox="1"/>
          <p:nvPr/>
        </p:nvSpPr>
        <p:spPr>
          <a:xfrm>
            <a:off x="628990" y="1099528"/>
            <a:ext cx="6332463" cy="35855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alibri Light"/>
                <a:ea typeface="+mn-lt"/>
                <a:cs typeface="+mn-lt"/>
              </a:rPr>
              <a:t>We are committed to providing culture, opportunities, and high-quality experiences to our students. We develop their character by modelling, teaching and shaping the Virtues of:</a:t>
            </a:r>
            <a:endParaRPr lang="en-US" sz="1200" b="1">
              <a:latin typeface="Calibri Light"/>
              <a:ea typeface="Calibri Light"/>
              <a:cs typeface="Calibri" panose="020F0502020204030204"/>
            </a:endParaRPr>
          </a:p>
          <a:p>
            <a:r>
              <a:rPr lang="en-US" sz="1200" b="1">
                <a:latin typeface="Calibri Light"/>
                <a:ea typeface="+mn-lt"/>
                <a:cs typeface="+mn-lt"/>
              </a:rPr>
              <a:t> • Justice and Compassion</a:t>
            </a:r>
            <a:endParaRPr lang="en-US" sz="1200" b="1">
              <a:latin typeface="Calibri Light"/>
              <a:ea typeface="Calibri Light"/>
              <a:cs typeface="Calibri Light"/>
            </a:endParaRPr>
          </a:p>
          <a:p>
            <a:r>
              <a:rPr lang="en-US" sz="1200" b="1">
                <a:latin typeface="Calibri Light"/>
                <a:ea typeface="+mn-lt"/>
                <a:cs typeface="+mn-lt"/>
              </a:rPr>
              <a:t> • Honesty and Responsibility</a:t>
            </a:r>
            <a:endParaRPr lang="en-US" sz="1200" b="1">
              <a:latin typeface="Calibri Light"/>
              <a:ea typeface="Calibri Light"/>
              <a:cs typeface="Calibri Light"/>
            </a:endParaRPr>
          </a:p>
          <a:p>
            <a:r>
              <a:rPr lang="en-US" sz="1200" b="1">
                <a:latin typeface="Calibri Light"/>
                <a:ea typeface="+mn-lt"/>
                <a:cs typeface="+mn-lt"/>
              </a:rPr>
              <a:t> • Respect and Self belief</a:t>
            </a:r>
            <a:endParaRPr lang="en-US" sz="1200" b="1">
              <a:latin typeface="Calibri Light"/>
              <a:ea typeface="Calibri Light"/>
              <a:cs typeface="Calibri Light"/>
            </a:endParaRPr>
          </a:p>
          <a:p>
            <a:r>
              <a:rPr lang="en-US" sz="1200" b="1">
                <a:latin typeface="Calibri Light"/>
                <a:ea typeface="+mn-lt"/>
                <a:cs typeface="+mn-lt"/>
              </a:rPr>
              <a:t> • Confidence and Resilience</a:t>
            </a:r>
            <a:endParaRPr lang="en-US" sz="1200" b="1">
              <a:latin typeface="Calibri Light"/>
              <a:ea typeface="Calibri Light"/>
              <a:cs typeface="Calibri"/>
            </a:endParaRPr>
          </a:p>
          <a:p>
            <a:endParaRPr lang="en-US" sz="1200" b="1">
              <a:latin typeface="Calibri Light"/>
              <a:ea typeface="+mn-lt"/>
              <a:cs typeface="+mn-lt"/>
            </a:endParaRPr>
          </a:p>
          <a:p>
            <a:pPr algn="just"/>
            <a:r>
              <a:rPr lang="en-US" sz="1200" b="1">
                <a:latin typeface="Calibri Light"/>
                <a:ea typeface="+mn-lt"/>
                <a:cs typeface="+mn-lt"/>
              </a:rPr>
              <a:t>Through the principles of Virtue Theory, our students will nurture and develop these balanced virtues as a ‘golden mean.’ Through their interactions and experiences with staff, their peers, and the wider community, they will exercise and develop the Virtues to positively contribute to society and live a happy and fulfilled life. </a:t>
            </a:r>
            <a:endParaRPr lang="en-US" sz="1200" b="1">
              <a:latin typeface="Calibri Light"/>
              <a:ea typeface="Calibri Light"/>
              <a:cs typeface="Calibri"/>
            </a:endParaRPr>
          </a:p>
          <a:p>
            <a:pPr algn="ctr"/>
            <a:r>
              <a:rPr lang="en-US" sz="1200" b="1" i="1">
                <a:latin typeface="Calibri Light"/>
                <a:ea typeface="+mn-lt"/>
                <a:cs typeface="+mn-lt"/>
              </a:rPr>
              <a:t>“I came so that they may have life and have it to the full”</a:t>
            </a:r>
            <a:endParaRPr lang="en-US" sz="1200" b="1" i="1">
              <a:latin typeface="Calibri Light"/>
              <a:ea typeface="Calibri Light"/>
              <a:cs typeface="Calibri Light"/>
            </a:endParaRPr>
          </a:p>
          <a:p>
            <a:pPr algn="ctr"/>
            <a:r>
              <a:rPr lang="en-US" sz="1200" b="1" i="1">
                <a:latin typeface="Calibri Light"/>
                <a:ea typeface="+mn-lt"/>
                <a:cs typeface="+mn-lt"/>
              </a:rPr>
              <a:t>Jn 10:10</a:t>
            </a:r>
            <a:endParaRPr lang="en-US" sz="1200" b="1" i="1">
              <a:latin typeface="Calibri Light"/>
              <a:cs typeface="Calibri Light"/>
            </a:endParaRPr>
          </a:p>
          <a:p>
            <a:endParaRPr lang="en-US" sz="1700">
              <a:cs typeface="Calibri"/>
            </a:endParaRPr>
          </a:p>
          <a:p>
            <a:br>
              <a:rPr lang="en-US"/>
            </a:br>
            <a:endParaRPr lang="en-US"/>
          </a:p>
          <a:p>
            <a:pPr algn="l"/>
            <a:endParaRPr lang="en-US">
              <a:cs typeface="Calibri"/>
            </a:endParaRPr>
          </a:p>
        </p:txBody>
      </p:sp>
      <p:sp>
        <p:nvSpPr>
          <p:cNvPr id="9" name="Rectangle: Rounded Corners 8">
            <a:extLst>
              <a:ext uri="{FF2B5EF4-FFF2-40B4-BE49-F238E27FC236}">
                <a16:creationId xmlns:a16="http://schemas.microsoft.com/office/drawing/2014/main" id="{D08E552E-DDCB-20AD-D69D-8BA493198C23}"/>
              </a:ext>
            </a:extLst>
          </p:cNvPr>
          <p:cNvSpPr/>
          <p:nvPr/>
        </p:nvSpPr>
        <p:spPr>
          <a:xfrm>
            <a:off x="417590" y="1002810"/>
            <a:ext cx="6712526" cy="2636109"/>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8" name="TextBox 7">
            <a:extLst>
              <a:ext uri="{FF2B5EF4-FFF2-40B4-BE49-F238E27FC236}">
                <a16:creationId xmlns:a16="http://schemas.microsoft.com/office/drawing/2014/main" id="{CB65AAB6-D1B8-D300-CB52-B017284C3694}"/>
              </a:ext>
            </a:extLst>
          </p:cNvPr>
          <p:cNvSpPr txBox="1"/>
          <p:nvPr/>
        </p:nvSpPr>
        <p:spPr>
          <a:xfrm>
            <a:off x="184757" y="10065584"/>
            <a:ext cx="7558636"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GB" sz="2400" i="1" dirty="0">
                <a:latin typeface="Open Sans" panose="020B0606030504020204" pitchFamily="34" charset="0"/>
                <a:ea typeface="Open Sans" panose="020B0606030504020204" pitchFamily="34" charset="0"/>
                <a:cs typeface="Open Sans" panose="020B0606030504020204" pitchFamily="34" charset="0"/>
              </a:rPr>
              <a:t>Called by God’ </a:t>
            </a:r>
          </a:p>
        </p:txBody>
      </p:sp>
      <p:pic>
        <p:nvPicPr>
          <p:cNvPr id="10" name="Picture 9" descr="A logo of a cross and a ribbon&#10;&#10;Description automatically generated">
            <a:extLst>
              <a:ext uri="{FF2B5EF4-FFF2-40B4-BE49-F238E27FC236}">
                <a16:creationId xmlns:a16="http://schemas.microsoft.com/office/drawing/2014/main" id="{69868DCA-C492-74E3-A6A4-03BEEB28DD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12" name="Picture 11" descr="A logo of a cross and a ribbon&#10;&#10;Description automatically generated">
            <a:extLst>
              <a:ext uri="{FF2B5EF4-FFF2-40B4-BE49-F238E27FC236}">
                <a16:creationId xmlns:a16="http://schemas.microsoft.com/office/drawing/2014/main" id="{1DF3320B-E22C-0CE2-2849-E4A27DF1E3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4235864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AC5637E-A1A8-60E1-AB51-A7A762126219}"/>
              </a:ext>
            </a:extLst>
          </p:cNvPr>
          <p:cNvSpPr/>
          <p:nvPr/>
        </p:nvSpPr>
        <p:spPr>
          <a:xfrm>
            <a:off x="1200120" y="1333113"/>
            <a:ext cx="4975166" cy="2239983"/>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2" name="Rectangle 1">
            <a:extLst>
              <a:ext uri="{FF2B5EF4-FFF2-40B4-BE49-F238E27FC236}">
                <a16:creationId xmlns:a16="http://schemas.microsoft.com/office/drawing/2014/main" id="{EB4AEC7F-4E45-0140-B93E-6226A949E061}"/>
              </a:ext>
            </a:extLst>
          </p:cNvPr>
          <p:cNvSpPr/>
          <p:nvPr/>
        </p:nvSpPr>
        <p:spPr>
          <a:xfrm>
            <a:off x="1691999" y="437534"/>
            <a:ext cx="4182856" cy="617370"/>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B44E80E-A68C-63C9-3D6A-C5AA59B038C4}"/>
              </a:ext>
            </a:extLst>
          </p:cNvPr>
          <p:cNvSpPr txBox="1"/>
          <p:nvPr/>
        </p:nvSpPr>
        <p:spPr>
          <a:xfrm>
            <a:off x="1716137" y="452918"/>
            <a:ext cx="4137891" cy="584775"/>
          </a:xfrm>
          <a:prstGeom prst="rect">
            <a:avLst/>
          </a:prstGeom>
          <a:noFill/>
        </p:spPr>
        <p:txBody>
          <a:bodyPr wrap="square" lIns="91440" tIns="45720" rIns="91440" bIns="45720" rtlCol="0" anchor="t">
            <a:spAutoFit/>
          </a:bodyPr>
          <a:lstStyle/>
          <a:p>
            <a:pPr algn="ctr"/>
            <a:r>
              <a:rPr lang="en-GB" sz="2000" b="1" dirty="0">
                <a:latin typeface="Open Sans"/>
                <a:ea typeface="Open Sans"/>
                <a:cs typeface="Open Sans"/>
              </a:rPr>
              <a:t>SAFEGUARDING CULTURE</a:t>
            </a:r>
          </a:p>
          <a:p>
            <a:pPr algn="ctr"/>
            <a:r>
              <a:rPr lang="en-GB" sz="1200" b="1" i="1" dirty="0">
                <a:latin typeface="Open Sans"/>
                <a:ea typeface="Open Sans"/>
                <a:cs typeface="Open Sans"/>
              </a:rPr>
              <a:t>It could happen here…</a:t>
            </a:r>
          </a:p>
        </p:txBody>
      </p:sp>
      <p:sp>
        <p:nvSpPr>
          <p:cNvPr id="8" name="TextBox 7">
            <a:extLst>
              <a:ext uri="{FF2B5EF4-FFF2-40B4-BE49-F238E27FC236}">
                <a16:creationId xmlns:a16="http://schemas.microsoft.com/office/drawing/2014/main" id="{76D0BDF1-423D-1EDC-546A-E02121146BE8}"/>
              </a:ext>
            </a:extLst>
          </p:cNvPr>
          <p:cNvSpPr txBox="1"/>
          <p:nvPr/>
        </p:nvSpPr>
        <p:spPr>
          <a:xfrm>
            <a:off x="406725" y="9683966"/>
            <a:ext cx="6712085" cy="338554"/>
          </a:xfrm>
          <a:prstGeom prst="rect">
            <a:avLst/>
          </a:prstGeom>
          <a:noFill/>
        </p:spPr>
        <p:txBody>
          <a:bodyPr wrap="square" lIns="91440" tIns="45720" rIns="91440" bIns="45720" rtlCol="0" anchor="t">
            <a:spAutoFit/>
          </a:bodyPr>
          <a:lstStyle/>
          <a:p>
            <a:pPr algn="ctr"/>
            <a:r>
              <a:rPr lang="en-GB" sz="1600" b="1" dirty="0">
                <a:latin typeface="Open Sans"/>
                <a:ea typeface="Open Sans"/>
                <a:cs typeface="Open Sans"/>
              </a:rPr>
              <a:t>SAFEGUARDING IS EVERYONE’S RESPONSIBILITY</a:t>
            </a:r>
          </a:p>
        </p:txBody>
      </p:sp>
      <p:sp>
        <p:nvSpPr>
          <p:cNvPr id="10" name="Rectangle: Rounded Corners 9">
            <a:extLst>
              <a:ext uri="{FF2B5EF4-FFF2-40B4-BE49-F238E27FC236}">
                <a16:creationId xmlns:a16="http://schemas.microsoft.com/office/drawing/2014/main" id="{533C0B0D-0C65-2299-E48A-7544A52FE7E1}"/>
              </a:ext>
            </a:extLst>
          </p:cNvPr>
          <p:cNvSpPr/>
          <p:nvPr/>
        </p:nvSpPr>
        <p:spPr>
          <a:xfrm>
            <a:off x="406725" y="3808640"/>
            <a:ext cx="3338783" cy="2616080"/>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3" name="TextBox 2">
            <a:extLst>
              <a:ext uri="{FF2B5EF4-FFF2-40B4-BE49-F238E27FC236}">
                <a16:creationId xmlns:a16="http://schemas.microsoft.com/office/drawing/2014/main" id="{E8F26117-AF3B-F149-BDB8-E2B5BD56592E}"/>
              </a:ext>
            </a:extLst>
          </p:cNvPr>
          <p:cNvSpPr txBox="1"/>
          <p:nvPr/>
        </p:nvSpPr>
        <p:spPr>
          <a:xfrm>
            <a:off x="629491" y="8867306"/>
            <a:ext cx="59796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ea typeface="+mn-lt"/>
                <a:cs typeface="+mn-lt"/>
              </a:rPr>
              <a:t>Trust Expectations at School Improvement level: </a:t>
            </a:r>
            <a:endParaRPr lang="en-US" sz="1200">
              <a:ea typeface="+mn-lt"/>
              <a:cs typeface="+mn-lt"/>
            </a:endParaRPr>
          </a:p>
          <a:p>
            <a:r>
              <a:rPr lang="en-GB" sz="1200">
                <a:ea typeface="Verdana"/>
                <a:cs typeface="Calibri"/>
              </a:rPr>
              <a:t>Report to Governors and Directors with an accurate view of safeguarding</a:t>
            </a:r>
            <a:endParaRPr lang="en-US" sz="1200">
              <a:ea typeface="Verdana"/>
              <a:cs typeface="Calibri"/>
            </a:endParaRPr>
          </a:p>
          <a:p>
            <a:r>
              <a:rPr lang="en-GB" sz="1200">
                <a:ea typeface="Verdana"/>
                <a:cs typeface="Calibri"/>
              </a:rPr>
              <a:t>Work with individual schools where safeguarding support is needed </a:t>
            </a:r>
            <a:endParaRPr lang="en-US" sz="1200">
              <a:ea typeface="Verdana"/>
              <a:cs typeface="Calibri"/>
            </a:endParaRPr>
          </a:p>
        </p:txBody>
      </p:sp>
      <p:sp>
        <p:nvSpPr>
          <p:cNvPr id="11" name="TextBox 10">
            <a:extLst>
              <a:ext uri="{FF2B5EF4-FFF2-40B4-BE49-F238E27FC236}">
                <a16:creationId xmlns:a16="http://schemas.microsoft.com/office/drawing/2014/main" id="{FA513130-F431-64DD-D0E7-E71664C159B9}"/>
              </a:ext>
            </a:extLst>
          </p:cNvPr>
          <p:cNvSpPr txBox="1"/>
          <p:nvPr/>
        </p:nvSpPr>
        <p:spPr>
          <a:xfrm>
            <a:off x="1384389" y="1397287"/>
            <a:ext cx="4944257" cy="1938992"/>
          </a:xfrm>
          <a:prstGeom prst="rect">
            <a:avLst/>
          </a:prstGeom>
          <a:noFill/>
        </p:spPr>
        <p:txBody>
          <a:bodyPr wrap="square" lIns="91440" tIns="45720" rIns="91440" bIns="45720" rtlCol="0" anchor="t">
            <a:spAutoFit/>
          </a:bodyPr>
          <a:lstStyle/>
          <a:p>
            <a:r>
              <a:rPr lang="en-GB" sz="1200" b="1" dirty="0">
                <a:ea typeface="+mn-lt"/>
                <a:cs typeface="+mn-lt"/>
              </a:rPr>
              <a:t>St. Mary’s will: </a:t>
            </a:r>
            <a:endParaRPr lang="en-US" sz="1200" dirty="0">
              <a:ea typeface="+mn-lt"/>
              <a:cs typeface="+mn-lt"/>
            </a:endParaRPr>
          </a:p>
          <a:p>
            <a:pPr marL="171450" indent="-171450">
              <a:buFont typeface="Arial" panose="020B0604020202020204" pitchFamily="34" charset="0"/>
              <a:buChar char="•"/>
            </a:pPr>
            <a:r>
              <a:rPr lang="en-GB" sz="1200" dirty="0">
                <a:ea typeface="Verdana"/>
                <a:cs typeface="Calibri"/>
              </a:rPr>
              <a:t>Be a safe environment for all </a:t>
            </a: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Keep one fully up to date Single Central Record (SCR) </a:t>
            </a: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Clearly publicise DSL/DDSL and all key contacts</a:t>
            </a: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Act in the best interests of the child, always</a:t>
            </a: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Have fully trained DSL and DDSLs</a:t>
            </a: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Have a nominated governor for safeguarding </a:t>
            </a: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Induct all new members of staff in safeguarding procedures</a:t>
            </a: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Ensure safer recruitment procedures are followed </a:t>
            </a:r>
            <a:endParaRPr lang="en-US" sz="1200" dirty="0">
              <a:ea typeface="Verdana"/>
              <a:cs typeface="Calibri"/>
            </a:endParaRPr>
          </a:p>
          <a:p>
            <a:pPr marL="171450" indent="-171450">
              <a:buFont typeface="Arial" panose="020B0604020202020204" pitchFamily="34" charset="0"/>
              <a:buChar char="•"/>
            </a:pPr>
            <a:r>
              <a:rPr lang="en-GB" sz="1200" dirty="0">
                <a:ea typeface="Verdana"/>
                <a:cs typeface="Calibri"/>
              </a:rPr>
              <a:t>Respond to the Trust online filtering and monitoring system ‘Lightspeed’</a:t>
            </a:r>
          </a:p>
        </p:txBody>
      </p:sp>
      <p:sp>
        <p:nvSpPr>
          <p:cNvPr id="12" name="TextBox 11">
            <a:extLst>
              <a:ext uri="{FF2B5EF4-FFF2-40B4-BE49-F238E27FC236}">
                <a16:creationId xmlns:a16="http://schemas.microsoft.com/office/drawing/2014/main" id="{0D01347D-49EE-C178-CAAE-DB8F6CF34727}"/>
              </a:ext>
            </a:extLst>
          </p:cNvPr>
          <p:cNvSpPr txBox="1"/>
          <p:nvPr/>
        </p:nvSpPr>
        <p:spPr>
          <a:xfrm>
            <a:off x="582088" y="3924550"/>
            <a:ext cx="3051912" cy="2123658"/>
          </a:xfrm>
          <a:prstGeom prst="rect">
            <a:avLst/>
          </a:prstGeom>
          <a:noFill/>
        </p:spPr>
        <p:txBody>
          <a:bodyPr wrap="square" lIns="91440" tIns="45720" rIns="91440" bIns="45720" rtlCol="0" anchor="t">
            <a:spAutoFit/>
          </a:bodyPr>
          <a:lstStyle/>
          <a:p>
            <a:r>
              <a:rPr lang="en-GB" sz="1200" b="1">
                <a:ea typeface="+mn-lt"/>
                <a:cs typeface="+mn-lt"/>
              </a:rPr>
              <a:t>Trust Expectations at school level. Annually, leaders will ensure they:</a:t>
            </a:r>
            <a:endParaRPr lang="en-US" sz="1200">
              <a:ea typeface="+mn-lt"/>
              <a:cs typeface="+mn-lt"/>
            </a:endParaRPr>
          </a:p>
          <a:p>
            <a:pPr marL="171450" indent="-171450">
              <a:buFont typeface="Arial" panose="020B0604020202020204" pitchFamily="34" charset="0"/>
              <a:buChar char="•"/>
            </a:pPr>
            <a:r>
              <a:rPr lang="en-GB" sz="1200">
                <a:ea typeface="Verdana"/>
                <a:cs typeface="Calibri"/>
              </a:rPr>
              <a:t>Have a safeguarding policy – ratified by Governors by the first full week in September</a:t>
            </a:r>
            <a:endParaRPr lang="en-US" sz="1200">
              <a:ea typeface="Verdana"/>
              <a:cs typeface="Calibri"/>
            </a:endParaRPr>
          </a:p>
          <a:p>
            <a:pPr marL="171450" indent="-171450">
              <a:buFont typeface="Arial" panose="020B0604020202020204" pitchFamily="34" charset="0"/>
              <a:buChar char="•"/>
            </a:pPr>
            <a:r>
              <a:rPr lang="en-GB" sz="1200">
                <a:ea typeface="Verdana"/>
                <a:cs typeface="Calibri"/>
              </a:rPr>
              <a:t>Publish a safeguarding plan </a:t>
            </a:r>
            <a:endParaRPr lang="en-US" sz="1200">
              <a:ea typeface="Verdana"/>
              <a:cs typeface="Calibri"/>
            </a:endParaRPr>
          </a:p>
          <a:p>
            <a:pPr marL="171450" indent="-171450">
              <a:buFont typeface="Arial" panose="020B0604020202020204" pitchFamily="34" charset="0"/>
              <a:buChar char="•"/>
            </a:pPr>
            <a:r>
              <a:rPr lang="en-GB" sz="1200">
                <a:ea typeface="Verdana"/>
                <a:cs typeface="Calibri"/>
              </a:rPr>
              <a:t>Ensure DBS declaration is completed by all and quality assured by leaders </a:t>
            </a:r>
            <a:endParaRPr lang="en-US" sz="1200">
              <a:ea typeface="Verdana"/>
              <a:cs typeface="Calibri"/>
            </a:endParaRPr>
          </a:p>
          <a:p>
            <a:pPr marL="171450" indent="-171450">
              <a:buFont typeface="Arial" panose="020B0604020202020204" pitchFamily="34" charset="0"/>
              <a:buChar char="•"/>
            </a:pPr>
            <a:r>
              <a:rPr lang="en-GB" sz="1200">
                <a:ea typeface="Verdana"/>
                <a:cs typeface="Calibri"/>
              </a:rPr>
              <a:t>Complete the Safeguarding Audit – moderated by external consultants</a:t>
            </a:r>
            <a:endParaRPr lang="en-US" sz="1200">
              <a:ea typeface="Verdana"/>
              <a:cs typeface="Calibri"/>
            </a:endParaRPr>
          </a:p>
          <a:p>
            <a:pPr marL="171450" indent="-171450">
              <a:buFont typeface="Arial" panose="020B0604020202020204" pitchFamily="34" charset="0"/>
              <a:buChar char="•"/>
            </a:pPr>
            <a:r>
              <a:rPr lang="en-GB" sz="1200">
                <a:ea typeface="Verdana"/>
                <a:cs typeface="Calibri"/>
              </a:rPr>
              <a:t>All staff/governors undertake KCSIE training</a:t>
            </a:r>
          </a:p>
        </p:txBody>
      </p:sp>
      <p:sp>
        <p:nvSpPr>
          <p:cNvPr id="13" name="Rectangle: Rounded Corners 12">
            <a:extLst>
              <a:ext uri="{FF2B5EF4-FFF2-40B4-BE49-F238E27FC236}">
                <a16:creationId xmlns:a16="http://schemas.microsoft.com/office/drawing/2014/main" id="{5C817DE4-8AAF-64F2-6434-BAA36996212F}"/>
              </a:ext>
            </a:extLst>
          </p:cNvPr>
          <p:cNvSpPr/>
          <p:nvPr/>
        </p:nvSpPr>
        <p:spPr>
          <a:xfrm>
            <a:off x="3978020" y="3808640"/>
            <a:ext cx="3167605" cy="1436115"/>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4" name="TextBox 13">
            <a:extLst>
              <a:ext uri="{FF2B5EF4-FFF2-40B4-BE49-F238E27FC236}">
                <a16:creationId xmlns:a16="http://schemas.microsoft.com/office/drawing/2014/main" id="{80A77BAB-59B8-2346-835B-1F466103598A}"/>
              </a:ext>
            </a:extLst>
          </p:cNvPr>
          <p:cNvSpPr txBox="1"/>
          <p:nvPr/>
        </p:nvSpPr>
        <p:spPr>
          <a:xfrm>
            <a:off x="4118747" y="3914751"/>
            <a:ext cx="2923876" cy="1200329"/>
          </a:xfrm>
          <a:prstGeom prst="rect">
            <a:avLst/>
          </a:prstGeom>
          <a:noFill/>
        </p:spPr>
        <p:txBody>
          <a:bodyPr wrap="square" rtlCol="0">
            <a:spAutoFit/>
          </a:bodyPr>
          <a:lstStyle/>
          <a:p>
            <a:r>
              <a:rPr lang="en-GB" sz="1200" b="1">
                <a:ea typeface="+mn-lt"/>
                <a:cs typeface="+mn-lt"/>
              </a:rPr>
              <a:t>Staff will: </a:t>
            </a:r>
            <a:endParaRPr lang="en-US" sz="1200">
              <a:ea typeface="+mn-lt"/>
              <a:cs typeface="+mn-lt"/>
            </a:endParaRPr>
          </a:p>
          <a:p>
            <a:pPr marL="171450" indent="-171450">
              <a:buFont typeface="Arial" panose="020B0604020202020204" pitchFamily="34" charset="0"/>
              <a:buChar char="•"/>
            </a:pPr>
            <a:r>
              <a:rPr lang="en-GB" sz="1200">
                <a:ea typeface="Verdana"/>
                <a:cs typeface="Calibri"/>
              </a:rPr>
              <a:t>Adhere to the Safeguarding Policy </a:t>
            </a:r>
            <a:endParaRPr lang="en-US" sz="1200">
              <a:ea typeface="Verdana"/>
              <a:cs typeface="Calibri"/>
            </a:endParaRPr>
          </a:p>
          <a:p>
            <a:pPr marL="171450" indent="-171450">
              <a:buFont typeface="Arial" panose="020B0604020202020204" pitchFamily="34" charset="0"/>
              <a:buChar char="•"/>
            </a:pPr>
            <a:r>
              <a:rPr lang="en-GB" sz="1200">
                <a:ea typeface="Verdana"/>
                <a:cs typeface="Calibri"/>
              </a:rPr>
              <a:t>Know who the DSL/DDSLs are in the school they are working in </a:t>
            </a:r>
            <a:endParaRPr lang="en-US" sz="1200">
              <a:ea typeface="Verdana"/>
              <a:cs typeface="Calibri"/>
            </a:endParaRPr>
          </a:p>
          <a:p>
            <a:pPr marL="171450" indent="-171450">
              <a:buFont typeface="Arial" panose="020B0604020202020204" pitchFamily="34" charset="0"/>
              <a:buChar char="•"/>
            </a:pPr>
            <a:r>
              <a:rPr lang="en-GB" sz="1200">
                <a:ea typeface="Verdana"/>
                <a:cs typeface="Calibri"/>
              </a:rPr>
              <a:t>Listen to and take seriously disclosures or information that a child may be at risk </a:t>
            </a:r>
          </a:p>
        </p:txBody>
      </p:sp>
      <p:sp>
        <p:nvSpPr>
          <p:cNvPr id="15" name="Rectangle: Rounded Corners 14">
            <a:extLst>
              <a:ext uri="{FF2B5EF4-FFF2-40B4-BE49-F238E27FC236}">
                <a16:creationId xmlns:a16="http://schemas.microsoft.com/office/drawing/2014/main" id="{49B1B9AA-CDA9-9586-EE51-AE4E40A22FE3}"/>
              </a:ext>
            </a:extLst>
          </p:cNvPr>
          <p:cNvSpPr/>
          <p:nvPr/>
        </p:nvSpPr>
        <p:spPr>
          <a:xfrm>
            <a:off x="3951274" y="5508090"/>
            <a:ext cx="3194351" cy="2999695"/>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6" name="TextBox 15">
            <a:extLst>
              <a:ext uri="{FF2B5EF4-FFF2-40B4-BE49-F238E27FC236}">
                <a16:creationId xmlns:a16="http://schemas.microsoft.com/office/drawing/2014/main" id="{17260108-55C1-A7CE-9CB6-3E473A829918}"/>
              </a:ext>
            </a:extLst>
          </p:cNvPr>
          <p:cNvSpPr txBox="1"/>
          <p:nvPr/>
        </p:nvSpPr>
        <p:spPr>
          <a:xfrm>
            <a:off x="4000865" y="5592689"/>
            <a:ext cx="3138412" cy="2308324"/>
          </a:xfrm>
          <a:prstGeom prst="rect">
            <a:avLst/>
          </a:prstGeom>
          <a:noFill/>
        </p:spPr>
        <p:txBody>
          <a:bodyPr wrap="square" lIns="91440" tIns="45720" rIns="91440" bIns="45720" rtlCol="0" anchor="t">
            <a:spAutoFit/>
          </a:bodyPr>
          <a:lstStyle/>
          <a:p>
            <a:r>
              <a:rPr lang="en-GB" sz="1200" b="1">
                <a:ea typeface="+mn-lt"/>
                <a:cs typeface="+mn-lt"/>
              </a:rPr>
              <a:t>What staff should do if they have a concern about a child/ risk of harm?</a:t>
            </a:r>
            <a:r>
              <a:rPr lang="en-GB" sz="1200">
                <a:ea typeface="+mn-lt"/>
                <a:cs typeface="+mn-lt"/>
              </a:rPr>
              <a:t> </a:t>
            </a:r>
          </a:p>
          <a:p>
            <a:endParaRPr lang="en-US" sz="1200">
              <a:ea typeface="+mn-lt"/>
              <a:cs typeface="+mn-lt"/>
            </a:endParaRPr>
          </a:p>
          <a:p>
            <a:r>
              <a:rPr lang="en-GB" sz="1200" b="1">
                <a:ea typeface="Verdana"/>
                <a:cs typeface="Calibri"/>
              </a:rPr>
              <a:t>Clarify</a:t>
            </a:r>
            <a:r>
              <a:rPr lang="en-GB" sz="1200">
                <a:ea typeface="Verdana"/>
                <a:cs typeface="Calibri"/>
              </a:rPr>
              <a:t> the information with open questions </a:t>
            </a:r>
            <a:endParaRPr lang="en-US" sz="1200">
              <a:ea typeface="Verdana"/>
              <a:cs typeface="Calibri"/>
            </a:endParaRPr>
          </a:p>
          <a:p>
            <a:r>
              <a:rPr lang="en-GB" sz="1200" b="1">
                <a:ea typeface="Verdana"/>
                <a:cs typeface="Calibri"/>
              </a:rPr>
              <a:t>Record</a:t>
            </a:r>
            <a:r>
              <a:rPr lang="en-GB" sz="1200">
                <a:ea typeface="Verdana"/>
                <a:cs typeface="Calibri"/>
              </a:rPr>
              <a:t> only what the pupil says </a:t>
            </a:r>
            <a:endParaRPr lang="en-US" sz="1200">
              <a:ea typeface="Verdana"/>
              <a:cs typeface="Calibri"/>
            </a:endParaRPr>
          </a:p>
          <a:p>
            <a:r>
              <a:rPr lang="en-GB" sz="1200" b="1">
                <a:ea typeface="Verdana"/>
                <a:cs typeface="Calibri"/>
              </a:rPr>
              <a:t>Explain</a:t>
            </a:r>
            <a:r>
              <a:rPr lang="en-GB" sz="1200">
                <a:ea typeface="Verdana"/>
                <a:cs typeface="Calibri"/>
              </a:rPr>
              <a:t> that we cannot keep secrets</a:t>
            </a:r>
            <a:endParaRPr lang="en-US" sz="1200">
              <a:ea typeface="Verdana"/>
              <a:cs typeface="Calibri"/>
            </a:endParaRPr>
          </a:p>
          <a:p>
            <a:r>
              <a:rPr lang="en-GB" sz="1200" b="1">
                <a:ea typeface="Verdana"/>
                <a:cs typeface="Calibri"/>
              </a:rPr>
              <a:t>Reassure </a:t>
            </a:r>
            <a:r>
              <a:rPr lang="en-GB" sz="1200">
                <a:ea typeface="Verdana"/>
                <a:cs typeface="Calibri"/>
              </a:rPr>
              <a:t>they will be taken seriously</a:t>
            </a:r>
            <a:endParaRPr lang="en-US" sz="1200">
              <a:ea typeface="Verdana"/>
              <a:cs typeface="Calibri"/>
            </a:endParaRPr>
          </a:p>
          <a:p>
            <a:r>
              <a:rPr lang="en-GB" sz="1200" b="1">
                <a:ea typeface="Verdana"/>
                <a:cs typeface="Calibri"/>
              </a:rPr>
              <a:t>Listen</a:t>
            </a:r>
            <a:r>
              <a:rPr lang="en-GB" sz="1200">
                <a:ea typeface="Verdana"/>
                <a:cs typeface="Calibri"/>
              </a:rPr>
              <a:t> to the child’s wishes/feelings </a:t>
            </a:r>
            <a:endParaRPr lang="en-US" sz="1200">
              <a:ea typeface="Verdana"/>
              <a:cs typeface="Calibri"/>
            </a:endParaRPr>
          </a:p>
          <a:p>
            <a:r>
              <a:rPr lang="en-GB" sz="1200" b="1">
                <a:ea typeface="Verdana"/>
                <a:cs typeface="Calibri"/>
              </a:rPr>
              <a:t>Explain</a:t>
            </a:r>
            <a:r>
              <a:rPr lang="en-GB" sz="1200">
                <a:ea typeface="Verdana"/>
                <a:cs typeface="Calibri"/>
              </a:rPr>
              <a:t> what will happen next </a:t>
            </a:r>
            <a:endParaRPr lang="en-US" sz="1200">
              <a:ea typeface="Verdana"/>
              <a:cs typeface="Calibri"/>
            </a:endParaRPr>
          </a:p>
          <a:p>
            <a:r>
              <a:rPr lang="en-GB" sz="1200" b="1">
                <a:ea typeface="Verdana"/>
                <a:cs typeface="Calibri"/>
              </a:rPr>
              <a:t>Reassure</a:t>
            </a:r>
            <a:r>
              <a:rPr lang="en-GB" sz="1200">
                <a:ea typeface="Verdana"/>
                <a:cs typeface="Calibri"/>
              </a:rPr>
              <a:t> those who ‘need to know’ will be told</a:t>
            </a:r>
            <a:endParaRPr lang="en-US" sz="1200">
              <a:ea typeface="Verdana"/>
              <a:cs typeface="Calibri"/>
            </a:endParaRPr>
          </a:p>
          <a:p>
            <a:r>
              <a:rPr lang="en-GB" sz="1200" b="1">
                <a:ea typeface="Verdana"/>
                <a:cs typeface="Calibri"/>
              </a:rPr>
              <a:t>Ensure</a:t>
            </a:r>
            <a:r>
              <a:rPr lang="en-GB" sz="1200">
                <a:ea typeface="Verdana"/>
                <a:cs typeface="Calibri"/>
              </a:rPr>
              <a:t> referrals are made to the DSLs </a:t>
            </a:r>
            <a:endParaRPr lang="en-US" sz="1200">
              <a:ea typeface="Verdana"/>
              <a:cs typeface="Calibri"/>
            </a:endParaRPr>
          </a:p>
          <a:p>
            <a:r>
              <a:rPr lang="en-GB" sz="1200" b="1">
                <a:ea typeface="Verdana"/>
                <a:cs typeface="Calibri"/>
              </a:rPr>
              <a:t>Record</a:t>
            </a:r>
            <a:r>
              <a:rPr lang="en-GB" sz="1200">
                <a:ea typeface="Verdana"/>
                <a:cs typeface="Calibri"/>
              </a:rPr>
              <a:t> the incident in accordance with policy</a:t>
            </a:r>
            <a:endParaRPr lang="en-US" sz="1200">
              <a:ea typeface="Verdana"/>
              <a:cs typeface="Calibri"/>
            </a:endParaRPr>
          </a:p>
        </p:txBody>
      </p:sp>
      <p:sp>
        <p:nvSpPr>
          <p:cNvPr id="17" name="Rectangle: Rounded Corners 16">
            <a:extLst>
              <a:ext uri="{FF2B5EF4-FFF2-40B4-BE49-F238E27FC236}">
                <a16:creationId xmlns:a16="http://schemas.microsoft.com/office/drawing/2014/main" id="{A88D0975-34E8-2AA6-65C4-DE81C783D52B}"/>
              </a:ext>
            </a:extLst>
          </p:cNvPr>
          <p:cNvSpPr/>
          <p:nvPr/>
        </p:nvSpPr>
        <p:spPr>
          <a:xfrm>
            <a:off x="452686" y="6697014"/>
            <a:ext cx="3279748" cy="1810771"/>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18" name="TextBox 17">
            <a:extLst>
              <a:ext uri="{FF2B5EF4-FFF2-40B4-BE49-F238E27FC236}">
                <a16:creationId xmlns:a16="http://schemas.microsoft.com/office/drawing/2014/main" id="{7662F36D-4AEC-DF63-2ADE-325224AD2AF3}"/>
              </a:ext>
            </a:extLst>
          </p:cNvPr>
          <p:cNvSpPr txBox="1"/>
          <p:nvPr/>
        </p:nvSpPr>
        <p:spPr>
          <a:xfrm>
            <a:off x="517476" y="6817710"/>
            <a:ext cx="3087807" cy="1015663"/>
          </a:xfrm>
          <a:prstGeom prst="rect">
            <a:avLst/>
          </a:prstGeom>
          <a:noFill/>
        </p:spPr>
        <p:txBody>
          <a:bodyPr wrap="square" lIns="91440" tIns="45720" rIns="91440" bIns="45720" rtlCol="0" anchor="t">
            <a:spAutoFit/>
          </a:bodyPr>
          <a:lstStyle/>
          <a:p>
            <a:r>
              <a:rPr lang="en-GB" sz="1200" b="1">
                <a:ea typeface="+mn-lt"/>
                <a:cs typeface="+mn-lt"/>
              </a:rPr>
              <a:t>Concerns about staff:</a:t>
            </a:r>
            <a:endParaRPr lang="en-US" sz="1200">
              <a:ea typeface="+mn-lt"/>
              <a:cs typeface="+mn-lt"/>
            </a:endParaRPr>
          </a:p>
          <a:p>
            <a:pPr marL="171450" indent="-171450">
              <a:buFont typeface="Arial" panose="020B0604020202020204" pitchFamily="34" charset="0"/>
              <a:buChar char="•"/>
            </a:pPr>
            <a:r>
              <a:rPr lang="en-GB" sz="1200">
                <a:ea typeface="Verdana"/>
                <a:cs typeface="Calibri"/>
              </a:rPr>
              <a:t>If about a member of staff refer to HT </a:t>
            </a:r>
            <a:endParaRPr lang="en-US" sz="1200">
              <a:ea typeface="Verdana"/>
              <a:cs typeface="Calibri"/>
            </a:endParaRPr>
          </a:p>
          <a:p>
            <a:pPr marL="171450" indent="-171450">
              <a:buFont typeface="Arial" panose="020B0604020202020204" pitchFamily="34" charset="0"/>
              <a:buChar char="•"/>
            </a:pPr>
            <a:r>
              <a:rPr lang="en-GB" sz="1200">
                <a:ea typeface="Verdana"/>
                <a:cs typeface="Calibri"/>
              </a:rPr>
              <a:t>If about the HT, refer to the CEO</a:t>
            </a:r>
            <a:endParaRPr lang="en-US" sz="1200">
              <a:ea typeface="Verdana"/>
              <a:cs typeface="Calibri"/>
            </a:endParaRPr>
          </a:p>
          <a:p>
            <a:pPr marL="171450" indent="-171450">
              <a:buFont typeface="Arial" panose="020B0604020202020204" pitchFamily="34" charset="0"/>
              <a:buChar char="•"/>
            </a:pPr>
            <a:r>
              <a:rPr lang="en-GB" sz="1200">
                <a:ea typeface="Verdana"/>
                <a:cs typeface="Calibri"/>
              </a:rPr>
              <a:t>If about the CEO, refer to Chair of Directors </a:t>
            </a:r>
            <a:endParaRPr lang="en-US" sz="1200">
              <a:ea typeface="Verdana"/>
              <a:cs typeface="Calibri"/>
            </a:endParaRPr>
          </a:p>
          <a:p>
            <a:pPr marL="171450" indent="-171450">
              <a:buFont typeface="Arial" panose="020B0604020202020204" pitchFamily="34" charset="0"/>
              <a:buChar char="•"/>
            </a:pPr>
            <a:r>
              <a:rPr lang="en-GB" sz="1200">
                <a:ea typeface="Verdana"/>
                <a:cs typeface="Calibri"/>
              </a:rPr>
              <a:t>Trust Safeguarding Lead</a:t>
            </a:r>
            <a:endParaRPr lang="en-US" sz="1200">
              <a:ea typeface="Verdana"/>
              <a:cs typeface="Calibri"/>
            </a:endParaRPr>
          </a:p>
        </p:txBody>
      </p:sp>
      <p:sp>
        <p:nvSpPr>
          <p:cNvPr id="19" name="Rectangle: Rounded Corners 18">
            <a:extLst>
              <a:ext uri="{FF2B5EF4-FFF2-40B4-BE49-F238E27FC236}">
                <a16:creationId xmlns:a16="http://schemas.microsoft.com/office/drawing/2014/main" id="{E326FD4D-080D-D81D-AFBF-C874AA7582AB}"/>
              </a:ext>
            </a:extLst>
          </p:cNvPr>
          <p:cNvSpPr/>
          <p:nvPr/>
        </p:nvSpPr>
        <p:spPr>
          <a:xfrm>
            <a:off x="452686" y="8794660"/>
            <a:ext cx="6686591" cy="77170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sp>
        <p:nvSpPr>
          <p:cNvPr id="6" name="Slide Number Placeholder 6">
            <a:extLst>
              <a:ext uri="{FF2B5EF4-FFF2-40B4-BE49-F238E27FC236}">
                <a16:creationId xmlns:a16="http://schemas.microsoft.com/office/drawing/2014/main" id="{04403477-EB57-B0EC-2E78-849EDFAAB7BB}"/>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bg1"/>
                </a:solidFill>
              </a:rPr>
              <a:pPr algn="ctr"/>
              <a:t>5</a:t>
            </a:fld>
            <a:endParaRPr lang="en-GB" sz="1200" b="1">
              <a:solidFill>
                <a:schemeClr val="bg1"/>
              </a:solidFill>
            </a:endParaRPr>
          </a:p>
        </p:txBody>
      </p:sp>
      <p:sp>
        <p:nvSpPr>
          <p:cNvPr id="7" name="TextBox 6">
            <a:extLst>
              <a:ext uri="{FF2B5EF4-FFF2-40B4-BE49-F238E27FC236}">
                <a16:creationId xmlns:a16="http://schemas.microsoft.com/office/drawing/2014/main" id="{1FB89D17-C868-9D94-C35B-65870FC33317}"/>
              </a:ext>
            </a:extLst>
          </p:cNvPr>
          <p:cNvSpPr txBox="1"/>
          <p:nvPr/>
        </p:nvSpPr>
        <p:spPr>
          <a:xfrm>
            <a:off x="171956" y="10031023"/>
            <a:ext cx="7558636"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GB" sz="2400" i="1" dirty="0">
                <a:latin typeface="Open Sans" panose="020B0606030504020204" pitchFamily="34" charset="0"/>
                <a:ea typeface="Open Sans" panose="020B0606030504020204" pitchFamily="34" charset="0"/>
                <a:cs typeface="Open Sans" panose="020B0606030504020204" pitchFamily="34" charset="0"/>
              </a:rPr>
              <a:t>Called by God’ </a:t>
            </a:r>
          </a:p>
        </p:txBody>
      </p:sp>
      <p:pic>
        <p:nvPicPr>
          <p:cNvPr id="20" name="Picture 19" descr="A logo of a cross and a ribbon&#10;&#10;Description automatically generated">
            <a:extLst>
              <a:ext uri="{FF2B5EF4-FFF2-40B4-BE49-F238E27FC236}">
                <a16:creationId xmlns:a16="http://schemas.microsoft.com/office/drawing/2014/main" id="{A9FDBCB8-C251-209E-88A9-6CECB15F0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21" name="Picture 20" descr="A logo of a cross and a ribbon&#10;&#10;Description automatically generated">
            <a:extLst>
              <a:ext uri="{FF2B5EF4-FFF2-40B4-BE49-F238E27FC236}">
                <a16:creationId xmlns:a16="http://schemas.microsoft.com/office/drawing/2014/main" id="{52AFA76E-236A-4C91-AA2D-F03E57793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480403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90E2D-F69F-5B21-E4DA-B3718C818A7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B726DFC-FF6D-6916-8E59-8A6DFA83EC18}"/>
              </a:ext>
            </a:extLst>
          </p:cNvPr>
          <p:cNvSpPr/>
          <p:nvPr/>
        </p:nvSpPr>
        <p:spPr>
          <a:xfrm>
            <a:off x="1708727" y="419099"/>
            <a:ext cx="4137891" cy="495301"/>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a:extLst>
              <a:ext uri="{FF2B5EF4-FFF2-40B4-BE49-F238E27FC236}">
                <a16:creationId xmlns:a16="http://schemas.microsoft.com/office/drawing/2014/main" id="{DE9130B7-CC29-3CF5-3193-9CE4B074C176}"/>
              </a:ext>
            </a:extLst>
          </p:cNvPr>
          <p:cNvSpPr txBox="1"/>
          <p:nvPr/>
        </p:nvSpPr>
        <p:spPr>
          <a:xfrm>
            <a:off x="1708727" y="489527"/>
            <a:ext cx="4137891" cy="369332"/>
          </a:xfrm>
          <a:prstGeom prst="rect">
            <a:avLst/>
          </a:prstGeom>
          <a:noFill/>
        </p:spPr>
        <p:txBody>
          <a:bodyPr wrap="square" lIns="91440" tIns="45720" rIns="91440" bIns="45720" rtlCol="0" anchor="t">
            <a:spAutoFit/>
          </a:bodyPr>
          <a:lstStyle/>
          <a:p>
            <a:pPr algn="ctr"/>
            <a:r>
              <a:rPr lang="en-GB" b="1" dirty="0">
                <a:latin typeface="Open Sans"/>
                <a:ea typeface="Open Sans"/>
                <a:cs typeface="Open Sans"/>
              </a:rPr>
              <a:t>ATTENDANCE CULTURE</a:t>
            </a:r>
            <a:endParaRPr lang="en-US" dirty="0"/>
          </a:p>
        </p:txBody>
      </p:sp>
      <p:sp>
        <p:nvSpPr>
          <p:cNvPr id="9" name="TextBox 8">
            <a:extLst>
              <a:ext uri="{FF2B5EF4-FFF2-40B4-BE49-F238E27FC236}">
                <a16:creationId xmlns:a16="http://schemas.microsoft.com/office/drawing/2014/main" id="{C3015A53-EB42-D6B3-F717-328EBCA14A6C}"/>
              </a:ext>
            </a:extLst>
          </p:cNvPr>
          <p:cNvSpPr txBox="1"/>
          <p:nvPr/>
        </p:nvSpPr>
        <p:spPr>
          <a:xfrm>
            <a:off x="-1" y="9817598"/>
            <a:ext cx="755967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a:solidFill>
                  <a:srgbClr val="006199"/>
                </a:solidFill>
                <a:ea typeface="+mn-lt"/>
                <a:cs typeface="+mn-lt"/>
              </a:rPr>
              <a:t>We listen, understand, empathise and support but we do not tolerate. </a:t>
            </a:r>
          </a:p>
        </p:txBody>
      </p:sp>
      <p:pic>
        <p:nvPicPr>
          <p:cNvPr id="19" name="Picture 18" descr="A calendar with x marks&#10;&#10;Description automatically generated">
            <a:extLst>
              <a:ext uri="{FF2B5EF4-FFF2-40B4-BE49-F238E27FC236}">
                <a16:creationId xmlns:a16="http://schemas.microsoft.com/office/drawing/2014/main" id="{E2EEF263-B92C-43EB-4E51-2C57EB313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291" y="4314024"/>
            <a:ext cx="1222070" cy="1264065"/>
          </a:xfrm>
          <a:prstGeom prst="rect">
            <a:avLst/>
          </a:prstGeom>
        </p:spPr>
      </p:pic>
      <p:pic>
        <p:nvPicPr>
          <p:cNvPr id="21" name="Picture 20" descr="A black and white text&#10;&#10;Description automatically generated with medium confidence">
            <a:extLst>
              <a:ext uri="{FF2B5EF4-FFF2-40B4-BE49-F238E27FC236}">
                <a16:creationId xmlns:a16="http://schemas.microsoft.com/office/drawing/2014/main" id="{E416D981-1F4E-60D6-37CF-4CC7C3DC36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1656" y="4473510"/>
            <a:ext cx="3516361" cy="973057"/>
          </a:xfrm>
          <a:prstGeom prst="rect">
            <a:avLst/>
          </a:prstGeom>
        </p:spPr>
      </p:pic>
      <p:pic>
        <p:nvPicPr>
          <p:cNvPr id="23" name="Picture 22" descr="A yellow and blue stopwatch with a number on it&#10;&#10;Description automatically generated">
            <a:extLst>
              <a:ext uri="{FF2B5EF4-FFF2-40B4-BE49-F238E27FC236}">
                <a16:creationId xmlns:a16="http://schemas.microsoft.com/office/drawing/2014/main" id="{D9ED8D73-8047-4840-C286-A9481978CD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906" y="4279811"/>
            <a:ext cx="1173121" cy="1365994"/>
          </a:xfrm>
          <a:prstGeom prst="rect">
            <a:avLst/>
          </a:prstGeom>
        </p:spPr>
      </p:pic>
      <p:sp>
        <p:nvSpPr>
          <p:cNvPr id="25" name="Rectangle 24">
            <a:extLst>
              <a:ext uri="{FF2B5EF4-FFF2-40B4-BE49-F238E27FC236}">
                <a16:creationId xmlns:a16="http://schemas.microsoft.com/office/drawing/2014/main" id="{9F3940EA-1928-4786-6DDB-1EE19E9981C7}"/>
              </a:ext>
            </a:extLst>
          </p:cNvPr>
          <p:cNvSpPr/>
          <p:nvPr/>
        </p:nvSpPr>
        <p:spPr>
          <a:xfrm>
            <a:off x="0" y="5794132"/>
            <a:ext cx="7587385" cy="1205923"/>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3E1CB47E-910D-DA10-98A7-EDD27E21D4B8}"/>
              </a:ext>
            </a:extLst>
          </p:cNvPr>
          <p:cNvSpPr txBox="1"/>
          <p:nvPr/>
        </p:nvSpPr>
        <p:spPr>
          <a:xfrm>
            <a:off x="423276" y="5865525"/>
            <a:ext cx="6712085" cy="1015663"/>
          </a:xfrm>
          <a:prstGeom prst="rect">
            <a:avLst/>
          </a:prstGeom>
          <a:noFill/>
        </p:spPr>
        <p:txBody>
          <a:bodyPr wrap="square" lIns="91440" tIns="45720" rIns="91440" bIns="45720" rtlCol="0" anchor="t">
            <a:spAutoFit/>
          </a:bodyPr>
          <a:lstStyle/>
          <a:p>
            <a:pPr algn="ctr"/>
            <a:r>
              <a:rPr lang="en-GB" sz="1600" b="1" i="1">
                <a:ea typeface="+mn-lt"/>
                <a:cs typeface="+mn-lt"/>
              </a:rPr>
              <a:t>“Tenacity is very important ... It’s about parents knowing that we are not going to let go.” </a:t>
            </a:r>
          </a:p>
          <a:p>
            <a:pPr algn="ctr"/>
            <a:endParaRPr lang="en-GB" sz="1400" b="1">
              <a:ea typeface="+mn-lt"/>
              <a:cs typeface="+mn-lt"/>
            </a:endParaRPr>
          </a:p>
          <a:p>
            <a:pPr algn="ctr"/>
            <a:r>
              <a:rPr lang="en-GB" sz="1400" b="1">
                <a:ea typeface="+mn-lt"/>
                <a:cs typeface="+mn-lt"/>
              </a:rPr>
              <a:t>- DfE May 2022 Improving School Attendance</a:t>
            </a:r>
            <a:endParaRPr lang="en-GB" sz="1000" b="1" i="1">
              <a:latin typeface="Open Sans"/>
              <a:ea typeface="Open Sans"/>
              <a:cs typeface="Open Sans"/>
            </a:endParaRPr>
          </a:p>
        </p:txBody>
      </p:sp>
      <p:sp>
        <p:nvSpPr>
          <p:cNvPr id="28" name="Rectangle: Rounded Corners 27">
            <a:extLst>
              <a:ext uri="{FF2B5EF4-FFF2-40B4-BE49-F238E27FC236}">
                <a16:creationId xmlns:a16="http://schemas.microsoft.com/office/drawing/2014/main" id="{18757AA3-1FB6-35E1-F65A-FDAD43D831F5}"/>
              </a:ext>
            </a:extLst>
          </p:cNvPr>
          <p:cNvSpPr/>
          <p:nvPr/>
        </p:nvSpPr>
        <p:spPr>
          <a:xfrm>
            <a:off x="221376" y="7225859"/>
            <a:ext cx="7112590" cy="770933"/>
          </a:xfrm>
          <a:prstGeom prst="roundRect">
            <a:avLst/>
          </a:prstGeom>
          <a:solidFill>
            <a:srgbClr val="15243C"/>
          </a:solid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29" name="TextBox 28">
            <a:extLst>
              <a:ext uri="{FF2B5EF4-FFF2-40B4-BE49-F238E27FC236}">
                <a16:creationId xmlns:a16="http://schemas.microsoft.com/office/drawing/2014/main" id="{C173B63F-6A9B-DCE9-1602-8F3F45877A69}"/>
              </a:ext>
            </a:extLst>
          </p:cNvPr>
          <p:cNvSpPr txBox="1"/>
          <p:nvPr/>
        </p:nvSpPr>
        <p:spPr>
          <a:xfrm>
            <a:off x="385642" y="7258790"/>
            <a:ext cx="6796208" cy="646331"/>
          </a:xfrm>
          <a:prstGeom prst="rect">
            <a:avLst/>
          </a:prstGeom>
          <a:noFill/>
        </p:spPr>
        <p:txBody>
          <a:bodyPr wrap="square" rtlCol="0">
            <a:spAutoFit/>
          </a:bodyPr>
          <a:lstStyle/>
          <a:p>
            <a:r>
              <a:rPr lang="en-GB" sz="1200" b="1" u="sng" dirty="0">
                <a:ea typeface="+mn-lt"/>
                <a:cs typeface="+mn-lt"/>
              </a:rPr>
              <a:t>Impact</a:t>
            </a:r>
          </a:p>
          <a:p>
            <a:r>
              <a:rPr lang="en-GB" sz="1200" dirty="0">
                <a:ea typeface="+mn-lt"/>
                <a:cs typeface="+mn-lt"/>
              </a:rPr>
              <a:t>Pupils have high attendance. They come to school on time and are punctual to lessons. When this is not the case, the school takes appropriate, swift and effective action.</a:t>
            </a:r>
            <a:endParaRPr lang="en-US" sz="1200" dirty="0">
              <a:ea typeface="+mn-lt"/>
              <a:cs typeface="+mn-lt"/>
            </a:endParaRPr>
          </a:p>
        </p:txBody>
      </p:sp>
      <p:sp>
        <p:nvSpPr>
          <p:cNvPr id="30" name="TextBox 29">
            <a:extLst>
              <a:ext uri="{FF2B5EF4-FFF2-40B4-BE49-F238E27FC236}">
                <a16:creationId xmlns:a16="http://schemas.microsoft.com/office/drawing/2014/main" id="{D99D8684-2400-7647-4BB9-647E3B940F53}"/>
              </a:ext>
            </a:extLst>
          </p:cNvPr>
          <p:cNvSpPr txBox="1"/>
          <p:nvPr/>
        </p:nvSpPr>
        <p:spPr>
          <a:xfrm>
            <a:off x="404966" y="1048937"/>
            <a:ext cx="6712085" cy="338554"/>
          </a:xfrm>
          <a:prstGeom prst="rect">
            <a:avLst/>
          </a:prstGeom>
          <a:noFill/>
        </p:spPr>
        <p:txBody>
          <a:bodyPr wrap="square" lIns="91440" tIns="45720" rIns="91440" bIns="45720" rtlCol="0" anchor="t">
            <a:spAutoFit/>
          </a:bodyPr>
          <a:lstStyle/>
          <a:p>
            <a:pPr algn="ctr"/>
            <a:r>
              <a:rPr lang="en-GB" sz="1600" b="1">
                <a:latin typeface="Open Sans"/>
                <a:ea typeface="Open Sans"/>
                <a:cs typeface="Open Sans"/>
              </a:rPr>
              <a:t>Trust Expectations at School Level:</a:t>
            </a:r>
          </a:p>
        </p:txBody>
      </p:sp>
      <p:sp>
        <p:nvSpPr>
          <p:cNvPr id="31" name="Rectangle: Rounded Corners 30">
            <a:extLst>
              <a:ext uri="{FF2B5EF4-FFF2-40B4-BE49-F238E27FC236}">
                <a16:creationId xmlns:a16="http://schemas.microsoft.com/office/drawing/2014/main" id="{1BF87353-264C-354A-349E-CA6A0FBAB56D}"/>
              </a:ext>
            </a:extLst>
          </p:cNvPr>
          <p:cNvSpPr/>
          <p:nvPr/>
        </p:nvSpPr>
        <p:spPr>
          <a:xfrm>
            <a:off x="218737" y="1512732"/>
            <a:ext cx="3444833" cy="44190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TextBox 34">
            <a:extLst>
              <a:ext uri="{FF2B5EF4-FFF2-40B4-BE49-F238E27FC236}">
                <a16:creationId xmlns:a16="http://schemas.microsoft.com/office/drawing/2014/main" id="{156F9955-00E6-BACC-AF17-5182AE7B3DE9}"/>
              </a:ext>
            </a:extLst>
          </p:cNvPr>
          <p:cNvSpPr txBox="1"/>
          <p:nvPr/>
        </p:nvSpPr>
        <p:spPr>
          <a:xfrm>
            <a:off x="221376" y="1495421"/>
            <a:ext cx="2979024" cy="646331"/>
          </a:xfrm>
          <a:prstGeom prst="rect">
            <a:avLst/>
          </a:prstGeom>
          <a:noFill/>
        </p:spPr>
        <p:txBody>
          <a:bodyPr wrap="square" rtlCol="0">
            <a:spAutoFit/>
          </a:bodyPr>
          <a:lstStyle/>
          <a:p>
            <a:pPr lvl="0">
              <a:tabLst>
                <a:tab pos="457200" algn="l"/>
              </a:tabLst>
            </a:pPr>
            <a:r>
              <a:rPr lang="en-GB" sz="1200">
                <a:effectLst/>
                <a:ea typeface="Calibri" panose="020F0502020204030204" pitchFamily="34" charset="0"/>
              </a:rPr>
              <a:t>Dedicated senior leader with clearly assigned responsibilities for attendance. </a:t>
            </a:r>
            <a:endParaRPr lang="en-GB" sz="1200">
              <a:effectLst/>
              <a:ea typeface="Times New Roman" panose="02020603050405020304" pitchFamily="18" charset="0"/>
            </a:endParaRPr>
          </a:p>
        </p:txBody>
      </p:sp>
      <p:sp>
        <p:nvSpPr>
          <p:cNvPr id="36" name="Rectangle: Rounded Corners 35">
            <a:extLst>
              <a:ext uri="{FF2B5EF4-FFF2-40B4-BE49-F238E27FC236}">
                <a16:creationId xmlns:a16="http://schemas.microsoft.com/office/drawing/2014/main" id="{E5D43E2D-D975-1B82-4F50-C758AC223760}"/>
              </a:ext>
            </a:extLst>
          </p:cNvPr>
          <p:cNvSpPr/>
          <p:nvPr/>
        </p:nvSpPr>
        <p:spPr>
          <a:xfrm>
            <a:off x="218737" y="2044047"/>
            <a:ext cx="3447471" cy="44190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TextBox 36">
            <a:extLst>
              <a:ext uri="{FF2B5EF4-FFF2-40B4-BE49-F238E27FC236}">
                <a16:creationId xmlns:a16="http://schemas.microsoft.com/office/drawing/2014/main" id="{13F0BAEC-3F40-6FA7-77F1-218B35E01EF6}"/>
              </a:ext>
            </a:extLst>
          </p:cNvPr>
          <p:cNvSpPr txBox="1"/>
          <p:nvPr/>
        </p:nvSpPr>
        <p:spPr>
          <a:xfrm>
            <a:off x="221376" y="2026736"/>
            <a:ext cx="3255249" cy="461665"/>
          </a:xfrm>
          <a:prstGeom prst="rect">
            <a:avLst/>
          </a:prstGeom>
          <a:noFill/>
        </p:spPr>
        <p:txBody>
          <a:bodyPr wrap="square" rtlCol="0">
            <a:spAutoFit/>
          </a:bodyPr>
          <a:lstStyle/>
          <a:p>
            <a:pPr lvl="0">
              <a:tabLst>
                <a:tab pos="457200" algn="l"/>
              </a:tabLst>
            </a:pPr>
            <a:r>
              <a:rPr lang="en-GB" sz="1200">
                <a:effectLst/>
                <a:ea typeface="Calibri" panose="020F0502020204030204" pitchFamily="34" charset="0"/>
              </a:rPr>
              <a:t>Pupils are prioritised for first day calls (vulnerable groups for attendance).</a:t>
            </a:r>
            <a:endParaRPr lang="en-GB" sz="1200">
              <a:effectLst/>
              <a:ea typeface="Times New Roman" panose="02020603050405020304" pitchFamily="18" charset="0"/>
            </a:endParaRPr>
          </a:p>
        </p:txBody>
      </p:sp>
      <p:sp>
        <p:nvSpPr>
          <p:cNvPr id="38" name="Rectangle: Rounded Corners 37">
            <a:extLst>
              <a:ext uri="{FF2B5EF4-FFF2-40B4-BE49-F238E27FC236}">
                <a16:creationId xmlns:a16="http://schemas.microsoft.com/office/drawing/2014/main" id="{9B1C2321-5BD5-C7A4-A2FC-81234FAEA606}"/>
              </a:ext>
            </a:extLst>
          </p:cNvPr>
          <p:cNvSpPr/>
          <p:nvPr/>
        </p:nvSpPr>
        <p:spPr>
          <a:xfrm>
            <a:off x="218737" y="2589092"/>
            <a:ext cx="3444833" cy="461407"/>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9" name="TextBox 38">
            <a:extLst>
              <a:ext uri="{FF2B5EF4-FFF2-40B4-BE49-F238E27FC236}">
                <a16:creationId xmlns:a16="http://schemas.microsoft.com/office/drawing/2014/main" id="{B137AD02-1C59-B6D7-E73A-CEC53A58B271}"/>
              </a:ext>
            </a:extLst>
          </p:cNvPr>
          <p:cNvSpPr txBox="1"/>
          <p:nvPr/>
        </p:nvSpPr>
        <p:spPr>
          <a:xfrm>
            <a:off x="221376" y="2571782"/>
            <a:ext cx="3255248" cy="461665"/>
          </a:xfrm>
          <a:prstGeom prst="rect">
            <a:avLst/>
          </a:prstGeom>
          <a:noFill/>
        </p:spPr>
        <p:txBody>
          <a:bodyPr wrap="square" rtlCol="0">
            <a:spAutoFit/>
          </a:bodyPr>
          <a:lstStyle/>
          <a:p>
            <a:pPr lvl="0">
              <a:tabLst>
                <a:tab pos="457200" algn="l"/>
              </a:tabLst>
            </a:pPr>
            <a:r>
              <a:rPr lang="en-GB" sz="1200">
                <a:effectLst/>
                <a:ea typeface="Calibri" panose="020F0502020204030204" pitchFamily="34" charset="0"/>
              </a:rPr>
              <a:t>Consistently reward and incentivise attendance.</a:t>
            </a:r>
            <a:endParaRPr lang="en-GB" sz="1200">
              <a:effectLst/>
              <a:ea typeface="Times New Roman" panose="02020603050405020304" pitchFamily="18" charset="0"/>
            </a:endParaRPr>
          </a:p>
        </p:txBody>
      </p:sp>
      <p:sp>
        <p:nvSpPr>
          <p:cNvPr id="40" name="Rectangle: Rounded Corners 39">
            <a:extLst>
              <a:ext uri="{FF2B5EF4-FFF2-40B4-BE49-F238E27FC236}">
                <a16:creationId xmlns:a16="http://schemas.microsoft.com/office/drawing/2014/main" id="{53127BEE-1A24-F038-2067-473799E0131B}"/>
              </a:ext>
            </a:extLst>
          </p:cNvPr>
          <p:cNvSpPr/>
          <p:nvPr/>
        </p:nvSpPr>
        <p:spPr>
          <a:xfrm>
            <a:off x="218737" y="3138591"/>
            <a:ext cx="3447471" cy="44190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TextBox 40">
            <a:extLst>
              <a:ext uri="{FF2B5EF4-FFF2-40B4-BE49-F238E27FC236}">
                <a16:creationId xmlns:a16="http://schemas.microsoft.com/office/drawing/2014/main" id="{40B9F141-0E65-6233-C8BC-123AC5DFC0D2}"/>
              </a:ext>
            </a:extLst>
          </p:cNvPr>
          <p:cNvSpPr txBox="1"/>
          <p:nvPr/>
        </p:nvSpPr>
        <p:spPr>
          <a:xfrm>
            <a:off x="221376" y="3121280"/>
            <a:ext cx="3420462" cy="461665"/>
          </a:xfrm>
          <a:prstGeom prst="rect">
            <a:avLst/>
          </a:prstGeom>
          <a:noFill/>
        </p:spPr>
        <p:txBody>
          <a:bodyPr wrap="square" rtlCol="0">
            <a:spAutoFit/>
          </a:bodyPr>
          <a:lstStyle/>
          <a:p>
            <a:pPr lvl="0">
              <a:tabLst>
                <a:tab pos="457200" algn="l"/>
              </a:tabLst>
            </a:pPr>
            <a:r>
              <a:rPr lang="en-GB" sz="1200">
                <a:effectLst/>
                <a:ea typeface="Calibri" panose="020F0502020204030204" pitchFamily="34" charset="0"/>
              </a:rPr>
              <a:t>Stepped/ personalised approach to communication with parents.</a:t>
            </a:r>
            <a:endParaRPr lang="en-GB" sz="1200">
              <a:effectLst/>
              <a:ea typeface="Times New Roman" panose="02020603050405020304" pitchFamily="18" charset="0"/>
            </a:endParaRPr>
          </a:p>
        </p:txBody>
      </p:sp>
      <p:sp>
        <p:nvSpPr>
          <p:cNvPr id="42" name="Rectangle: Rounded Corners 41">
            <a:extLst>
              <a:ext uri="{FF2B5EF4-FFF2-40B4-BE49-F238E27FC236}">
                <a16:creationId xmlns:a16="http://schemas.microsoft.com/office/drawing/2014/main" id="{9152B777-8F01-E398-8034-0C7551AC4C1F}"/>
              </a:ext>
            </a:extLst>
          </p:cNvPr>
          <p:cNvSpPr/>
          <p:nvPr/>
        </p:nvSpPr>
        <p:spPr>
          <a:xfrm>
            <a:off x="206615" y="3671036"/>
            <a:ext cx="3444833" cy="44190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TextBox 42">
            <a:extLst>
              <a:ext uri="{FF2B5EF4-FFF2-40B4-BE49-F238E27FC236}">
                <a16:creationId xmlns:a16="http://schemas.microsoft.com/office/drawing/2014/main" id="{CA2E8013-19F3-B588-DDE6-F5581DC91433}"/>
              </a:ext>
            </a:extLst>
          </p:cNvPr>
          <p:cNvSpPr txBox="1"/>
          <p:nvPr/>
        </p:nvSpPr>
        <p:spPr>
          <a:xfrm>
            <a:off x="209253" y="3653725"/>
            <a:ext cx="3255249" cy="461665"/>
          </a:xfrm>
          <a:prstGeom prst="rect">
            <a:avLst/>
          </a:prstGeom>
          <a:noFill/>
        </p:spPr>
        <p:txBody>
          <a:bodyPr wrap="square" rtlCol="0">
            <a:spAutoFit/>
          </a:bodyPr>
          <a:lstStyle/>
          <a:p>
            <a:pPr lvl="0">
              <a:tabLst>
                <a:tab pos="457200" algn="l"/>
              </a:tabLst>
            </a:pPr>
            <a:r>
              <a:rPr lang="en-GB" sz="1200">
                <a:effectLst/>
                <a:ea typeface="Calibri" panose="020F0502020204030204" pitchFamily="34" charset="0"/>
              </a:rPr>
              <a:t>Forensic analysis of data to identify and act on trends and patterns.</a:t>
            </a:r>
            <a:endParaRPr lang="en-GB" sz="1200">
              <a:effectLst/>
              <a:ea typeface="Times New Roman" panose="02020603050405020304" pitchFamily="18" charset="0"/>
            </a:endParaRPr>
          </a:p>
        </p:txBody>
      </p:sp>
      <p:sp>
        <p:nvSpPr>
          <p:cNvPr id="44" name="Rectangle: Rounded Corners 43">
            <a:extLst>
              <a:ext uri="{FF2B5EF4-FFF2-40B4-BE49-F238E27FC236}">
                <a16:creationId xmlns:a16="http://schemas.microsoft.com/office/drawing/2014/main" id="{BCFA55DA-B1DB-70ED-DEE7-315D2BB9C674}"/>
              </a:ext>
            </a:extLst>
          </p:cNvPr>
          <p:cNvSpPr/>
          <p:nvPr/>
        </p:nvSpPr>
        <p:spPr>
          <a:xfrm>
            <a:off x="3896106" y="1521429"/>
            <a:ext cx="3447471" cy="44190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TextBox 44">
            <a:extLst>
              <a:ext uri="{FF2B5EF4-FFF2-40B4-BE49-F238E27FC236}">
                <a16:creationId xmlns:a16="http://schemas.microsoft.com/office/drawing/2014/main" id="{BF5F547A-4904-74A8-260E-E376FA7578BC}"/>
              </a:ext>
            </a:extLst>
          </p:cNvPr>
          <p:cNvSpPr txBox="1"/>
          <p:nvPr/>
        </p:nvSpPr>
        <p:spPr>
          <a:xfrm>
            <a:off x="3898745" y="1504118"/>
            <a:ext cx="3255249" cy="461665"/>
          </a:xfrm>
          <a:prstGeom prst="rect">
            <a:avLst/>
          </a:prstGeom>
          <a:noFill/>
        </p:spPr>
        <p:txBody>
          <a:bodyPr wrap="square" rtlCol="0">
            <a:spAutoFit/>
          </a:bodyPr>
          <a:lstStyle/>
          <a:p>
            <a:pPr lvl="0">
              <a:tabLst>
                <a:tab pos="457200" algn="l"/>
              </a:tabLst>
            </a:pPr>
            <a:r>
              <a:rPr lang="en-GB" sz="1200">
                <a:effectLst/>
                <a:ea typeface="Calibri" panose="020F0502020204030204" pitchFamily="34" charset="0"/>
              </a:rPr>
              <a:t>Attendance evaluation to be a weekly SLT agenda item. </a:t>
            </a:r>
            <a:endParaRPr lang="en-GB" sz="1200">
              <a:effectLst/>
              <a:ea typeface="Times New Roman" panose="02020603050405020304" pitchFamily="18" charset="0"/>
            </a:endParaRPr>
          </a:p>
        </p:txBody>
      </p:sp>
      <p:sp>
        <p:nvSpPr>
          <p:cNvPr id="46" name="Rectangle: Rounded Corners 45">
            <a:extLst>
              <a:ext uri="{FF2B5EF4-FFF2-40B4-BE49-F238E27FC236}">
                <a16:creationId xmlns:a16="http://schemas.microsoft.com/office/drawing/2014/main" id="{EB5D9B0C-8709-1DBF-A2BE-13C51409546F}"/>
              </a:ext>
            </a:extLst>
          </p:cNvPr>
          <p:cNvSpPr/>
          <p:nvPr/>
        </p:nvSpPr>
        <p:spPr>
          <a:xfrm>
            <a:off x="3897424" y="2061358"/>
            <a:ext cx="3444833" cy="44190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 name="TextBox 46">
            <a:extLst>
              <a:ext uri="{FF2B5EF4-FFF2-40B4-BE49-F238E27FC236}">
                <a16:creationId xmlns:a16="http://schemas.microsoft.com/office/drawing/2014/main" id="{271249A9-9195-FAD1-9253-91ADF1A38C55}"/>
              </a:ext>
            </a:extLst>
          </p:cNvPr>
          <p:cNvSpPr txBox="1"/>
          <p:nvPr/>
        </p:nvSpPr>
        <p:spPr>
          <a:xfrm>
            <a:off x="3900062" y="2044047"/>
            <a:ext cx="3281788" cy="461665"/>
          </a:xfrm>
          <a:prstGeom prst="rect">
            <a:avLst/>
          </a:prstGeom>
          <a:noFill/>
        </p:spPr>
        <p:txBody>
          <a:bodyPr wrap="square" rtlCol="0">
            <a:spAutoFit/>
          </a:bodyPr>
          <a:lstStyle/>
          <a:p>
            <a:pPr lvl="0">
              <a:tabLst>
                <a:tab pos="457200" algn="l"/>
              </a:tabLst>
            </a:pPr>
            <a:r>
              <a:rPr lang="en-GB" sz="1200">
                <a:effectLst/>
                <a:ea typeface="Calibri" panose="020F0502020204030204" pitchFamily="34" charset="0"/>
              </a:rPr>
              <a:t>Weekly reports to staff across the school from attendance leaders.</a:t>
            </a:r>
            <a:endParaRPr lang="en-GB" sz="1200">
              <a:effectLst/>
              <a:ea typeface="Times New Roman" panose="02020603050405020304" pitchFamily="18" charset="0"/>
            </a:endParaRPr>
          </a:p>
        </p:txBody>
      </p:sp>
      <p:sp>
        <p:nvSpPr>
          <p:cNvPr id="49" name="Rectangle: Rounded Corners 48">
            <a:extLst>
              <a:ext uri="{FF2B5EF4-FFF2-40B4-BE49-F238E27FC236}">
                <a16:creationId xmlns:a16="http://schemas.microsoft.com/office/drawing/2014/main" id="{7A78BA82-9B8D-36E8-0C86-5F4CB3F6604F}"/>
              </a:ext>
            </a:extLst>
          </p:cNvPr>
          <p:cNvSpPr/>
          <p:nvPr/>
        </p:nvSpPr>
        <p:spPr>
          <a:xfrm>
            <a:off x="3905588" y="2597786"/>
            <a:ext cx="3447471" cy="44190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0" name="TextBox 49">
            <a:extLst>
              <a:ext uri="{FF2B5EF4-FFF2-40B4-BE49-F238E27FC236}">
                <a16:creationId xmlns:a16="http://schemas.microsoft.com/office/drawing/2014/main" id="{4A9117BB-E41A-8B06-23FA-F12D415B6745}"/>
              </a:ext>
            </a:extLst>
          </p:cNvPr>
          <p:cNvSpPr txBox="1"/>
          <p:nvPr/>
        </p:nvSpPr>
        <p:spPr>
          <a:xfrm>
            <a:off x="3908227" y="2580475"/>
            <a:ext cx="3255249" cy="461665"/>
          </a:xfrm>
          <a:prstGeom prst="rect">
            <a:avLst/>
          </a:prstGeom>
          <a:noFill/>
        </p:spPr>
        <p:txBody>
          <a:bodyPr wrap="square" rtlCol="0">
            <a:spAutoFit/>
          </a:bodyPr>
          <a:lstStyle/>
          <a:p>
            <a:pPr lvl="0">
              <a:tabLst>
                <a:tab pos="457200" algn="l"/>
              </a:tabLst>
            </a:pPr>
            <a:r>
              <a:rPr lang="en-GB" sz="1200">
                <a:effectLst/>
                <a:ea typeface="Calibri" panose="020F0502020204030204" pitchFamily="34" charset="0"/>
              </a:rPr>
              <a:t>Prompt action with parents where attendance is below expectations. </a:t>
            </a:r>
            <a:endParaRPr lang="en-GB" sz="1200">
              <a:effectLst/>
              <a:ea typeface="Times New Roman" panose="02020603050405020304" pitchFamily="18" charset="0"/>
            </a:endParaRPr>
          </a:p>
        </p:txBody>
      </p:sp>
      <p:sp>
        <p:nvSpPr>
          <p:cNvPr id="51" name="Rectangle: Rounded Corners 50">
            <a:extLst>
              <a:ext uri="{FF2B5EF4-FFF2-40B4-BE49-F238E27FC236}">
                <a16:creationId xmlns:a16="http://schemas.microsoft.com/office/drawing/2014/main" id="{E9951D4B-4E10-4220-0FD1-06ECF37308AD}"/>
              </a:ext>
            </a:extLst>
          </p:cNvPr>
          <p:cNvSpPr/>
          <p:nvPr/>
        </p:nvSpPr>
        <p:spPr>
          <a:xfrm>
            <a:off x="3908226" y="3138806"/>
            <a:ext cx="3444833" cy="44190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2" name="TextBox 51">
            <a:extLst>
              <a:ext uri="{FF2B5EF4-FFF2-40B4-BE49-F238E27FC236}">
                <a16:creationId xmlns:a16="http://schemas.microsoft.com/office/drawing/2014/main" id="{B5583E7D-E030-B6C9-BAFC-506B545F0A2A}"/>
              </a:ext>
            </a:extLst>
          </p:cNvPr>
          <p:cNvSpPr txBox="1"/>
          <p:nvPr/>
        </p:nvSpPr>
        <p:spPr>
          <a:xfrm>
            <a:off x="3910863" y="3121495"/>
            <a:ext cx="3420463" cy="461665"/>
          </a:xfrm>
          <a:prstGeom prst="rect">
            <a:avLst/>
          </a:prstGeom>
          <a:noFill/>
        </p:spPr>
        <p:txBody>
          <a:bodyPr wrap="square" rtlCol="0">
            <a:spAutoFit/>
          </a:bodyPr>
          <a:lstStyle/>
          <a:p>
            <a:pPr lvl="0">
              <a:tabLst>
                <a:tab pos="457200" algn="l"/>
              </a:tabLst>
            </a:pPr>
            <a:r>
              <a:rPr lang="en-GB" sz="1200">
                <a:effectLst/>
                <a:ea typeface="Calibri" panose="020F0502020204030204" pitchFamily="34" charset="0"/>
              </a:rPr>
              <a:t>Attendance leads monitor the impact of attendance interventions.</a:t>
            </a:r>
            <a:endParaRPr lang="en-GB" sz="1200">
              <a:effectLst/>
              <a:ea typeface="Times New Roman" panose="02020603050405020304" pitchFamily="18" charset="0"/>
            </a:endParaRPr>
          </a:p>
        </p:txBody>
      </p:sp>
      <p:sp>
        <p:nvSpPr>
          <p:cNvPr id="53" name="Rectangle: Rounded Corners 52">
            <a:extLst>
              <a:ext uri="{FF2B5EF4-FFF2-40B4-BE49-F238E27FC236}">
                <a16:creationId xmlns:a16="http://schemas.microsoft.com/office/drawing/2014/main" id="{88035B1D-3C07-6B19-95B4-22D7888F2E74}"/>
              </a:ext>
            </a:extLst>
          </p:cNvPr>
          <p:cNvSpPr/>
          <p:nvPr/>
        </p:nvSpPr>
        <p:spPr>
          <a:xfrm>
            <a:off x="3905588" y="3685082"/>
            <a:ext cx="3447471" cy="44190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4" name="TextBox 53">
            <a:extLst>
              <a:ext uri="{FF2B5EF4-FFF2-40B4-BE49-F238E27FC236}">
                <a16:creationId xmlns:a16="http://schemas.microsoft.com/office/drawing/2014/main" id="{5BF18C43-2534-A606-434A-C60878B08618}"/>
              </a:ext>
            </a:extLst>
          </p:cNvPr>
          <p:cNvSpPr txBox="1"/>
          <p:nvPr/>
        </p:nvSpPr>
        <p:spPr>
          <a:xfrm>
            <a:off x="3908227" y="3667771"/>
            <a:ext cx="3420463" cy="461665"/>
          </a:xfrm>
          <a:prstGeom prst="rect">
            <a:avLst/>
          </a:prstGeom>
          <a:noFill/>
        </p:spPr>
        <p:txBody>
          <a:bodyPr wrap="square" rtlCol="0">
            <a:spAutoFit/>
          </a:bodyPr>
          <a:lstStyle/>
          <a:p>
            <a:pPr lvl="0">
              <a:tabLst>
                <a:tab pos="457200" algn="l"/>
              </a:tabLst>
            </a:pPr>
            <a:r>
              <a:rPr lang="en-GB" sz="1200">
                <a:effectLst/>
                <a:ea typeface="Calibri" panose="020F0502020204030204" pitchFamily="34" charset="0"/>
              </a:rPr>
              <a:t>Engage with external agencies where safeguarding or other concerns.</a:t>
            </a:r>
            <a:endParaRPr lang="en-GB" sz="1200">
              <a:effectLst/>
              <a:ea typeface="Times New Roman" panose="02020603050405020304" pitchFamily="18" charset="0"/>
            </a:endParaRPr>
          </a:p>
        </p:txBody>
      </p:sp>
      <p:sp>
        <p:nvSpPr>
          <p:cNvPr id="55" name="TextBox 54">
            <a:extLst>
              <a:ext uri="{FF2B5EF4-FFF2-40B4-BE49-F238E27FC236}">
                <a16:creationId xmlns:a16="http://schemas.microsoft.com/office/drawing/2014/main" id="{D24AD132-7DC5-7447-7882-A7299AE322D0}"/>
              </a:ext>
            </a:extLst>
          </p:cNvPr>
          <p:cNvSpPr txBox="1"/>
          <p:nvPr/>
        </p:nvSpPr>
        <p:spPr>
          <a:xfrm>
            <a:off x="421628" y="8160059"/>
            <a:ext cx="6712085" cy="338554"/>
          </a:xfrm>
          <a:prstGeom prst="rect">
            <a:avLst/>
          </a:prstGeom>
          <a:noFill/>
        </p:spPr>
        <p:txBody>
          <a:bodyPr wrap="square" lIns="91440" tIns="45720" rIns="91440" bIns="45720" rtlCol="0" anchor="t">
            <a:spAutoFit/>
          </a:bodyPr>
          <a:lstStyle/>
          <a:p>
            <a:pPr algn="ctr"/>
            <a:r>
              <a:rPr lang="en-GB" sz="1600" b="1">
                <a:latin typeface="Open Sans"/>
                <a:ea typeface="Open Sans"/>
                <a:cs typeface="Open Sans"/>
              </a:rPr>
              <a:t>School Expectations from Trust:</a:t>
            </a:r>
          </a:p>
        </p:txBody>
      </p:sp>
      <p:sp>
        <p:nvSpPr>
          <p:cNvPr id="56" name="Rectangle: Rounded Corners 55">
            <a:extLst>
              <a:ext uri="{FF2B5EF4-FFF2-40B4-BE49-F238E27FC236}">
                <a16:creationId xmlns:a16="http://schemas.microsoft.com/office/drawing/2014/main" id="{F75F1691-F94A-2DA7-9233-5F8A2089B6E4}"/>
              </a:ext>
            </a:extLst>
          </p:cNvPr>
          <p:cNvSpPr/>
          <p:nvPr/>
        </p:nvSpPr>
        <p:spPr>
          <a:xfrm>
            <a:off x="228219" y="8643658"/>
            <a:ext cx="3444833" cy="44190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7" name="TextBox 56">
            <a:extLst>
              <a:ext uri="{FF2B5EF4-FFF2-40B4-BE49-F238E27FC236}">
                <a16:creationId xmlns:a16="http://schemas.microsoft.com/office/drawing/2014/main" id="{A0D1671F-81C9-2C04-C6E5-DB3A3C9C897E}"/>
              </a:ext>
            </a:extLst>
          </p:cNvPr>
          <p:cNvSpPr txBox="1"/>
          <p:nvPr/>
        </p:nvSpPr>
        <p:spPr>
          <a:xfrm>
            <a:off x="230858" y="8626347"/>
            <a:ext cx="2979024" cy="276999"/>
          </a:xfrm>
          <a:prstGeom prst="rect">
            <a:avLst/>
          </a:prstGeom>
          <a:noFill/>
        </p:spPr>
        <p:txBody>
          <a:bodyPr wrap="square" rtlCol="0">
            <a:spAutoFit/>
          </a:bodyPr>
          <a:lstStyle/>
          <a:p>
            <a:pPr lvl="0">
              <a:tabLst>
                <a:tab pos="457200" algn="l"/>
              </a:tabLst>
            </a:pPr>
            <a:r>
              <a:rPr lang="en-GB" sz="1200">
                <a:ea typeface="Verdana"/>
                <a:cs typeface="Calibri"/>
              </a:rPr>
              <a:t>Whole Trust data analysis.</a:t>
            </a:r>
            <a:endParaRPr lang="en-GB" sz="1200">
              <a:effectLst/>
              <a:ea typeface="Times New Roman" panose="02020603050405020304" pitchFamily="18" charset="0"/>
            </a:endParaRPr>
          </a:p>
        </p:txBody>
      </p:sp>
      <p:sp>
        <p:nvSpPr>
          <p:cNvPr id="58" name="Rectangle: Rounded Corners 57">
            <a:extLst>
              <a:ext uri="{FF2B5EF4-FFF2-40B4-BE49-F238E27FC236}">
                <a16:creationId xmlns:a16="http://schemas.microsoft.com/office/drawing/2014/main" id="{E29967DB-81CF-33FF-2EE9-4DE3947864B2}"/>
              </a:ext>
            </a:extLst>
          </p:cNvPr>
          <p:cNvSpPr/>
          <p:nvPr/>
        </p:nvSpPr>
        <p:spPr>
          <a:xfrm>
            <a:off x="3905588" y="8652355"/>
            <a:ext cx="3447471" cy="44190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9" name="TextBox 58">
            <a:extLst>
              <a:ext uri="{FF2B5EF4-FFF2-40B4-BE49-F238E27FC236}">
                <a16:creationId xmlns:a16="http://schemas.microsoft.com/office/drawing/2014/main" id="{80777708-8A70-7CAC-9089-CDBF3E6F7FEE}"/>
              </a:ext>
            </a:extLst>
          </p:cNvPr>
          <p:cNvSpPr txBox="1"/>
          <p:nvPr/>
        </p:nvSpPr>
        <p:spPr>
          <a:xfrm>
            <a:off x="3908227" y="8635044"/>
            <a:ext cx="3255249" cy="461665"/>
          </a:xfrm>
          <a:prstGeom prst="rect">
            <a:avLst/>
          </a:prstGeom>
          <a:noFill/>
        </p:spPr>
        <p:txBody>
          <a:bodyPr wrap="square" rtlCol="0">
            <a:spAutoFit/>
          </a:bodyPr>
          <a:lstStyle/>
          <a:p>
            <a:r>
              <a:rPr lang="en-GB" sz="1200">
                <a:ea typeface="Verdana"/>
                <a:cs typeface="Calibri"/>
              </a:rPr>
              <a:t>Report to Governors and Directors with accurate view of school attendance. </a:t>
            </a:r>
          </a:p>
        </p:txBody>
      </p:sp>
      <p:sp>
        <p:nvSpPr>
          <p:cNvPr id="60" name="Rectangle: Rounded Corners 59">
            <a:extLst>
              <a:ext uri="{FF2B5EF4-FFF2-40B4-BE49-F238E27FC236}">
                <a16:creationId xmlns:a16="http://schemas.microsoft.com/office/drawing/2014/main" id="{EF84B91E-5D17-F98D-EDAE-CF1A20A9AE0A}"/>
              </a:ext>
            </a:extLst>
          </p:cNvPr>
          <p:cNvSpPr/>
          <p:nvPr/>
        </p:nvSpPr>
        <p:spPr>
          <a:xfrm>
            <a:off x="228219" y="9204570"/>
            <a:ext cx="3444833" cy="44190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1" name="TextBox 60">
            <a:extLst>
              <a:ext uri="{FF2B5EF4-FFF2-40B4-BE49-F238E27FC236}">
                <a16:creationId xmlns:a16="http://schemas.microsoft.com/office/drawing/2014/main" id="{05236D31-7C53-EB0D-3D05-D15BC4E1A831}"/>
              </a:ext>
            </a:extLst>
          </p:cNvPr>
          <p:cNvSpPr txBox="1"/>
          <p:nvPr/>
        </p:nvSpPr>
        <p:spPr>
          <a:xfrm>
            <a:off x="230858" y="9187259"/>
            <a:ext cx="3281216" cy="461665"/>
          </a:xfrm>
          <a:prstGeom prst="rect">
            <a:avLst/>
          </a:prstGeom>
          <a:noFill/>
        </p:spPr>
        <p:txBody>
          <a:bodyPr wrap="square" rtlCol="0">
            <a:spAutoFit/>
          </a:bodyPr>
          <a:lstStyle/>
          <a:p>
            <a:r>
              <a:rPr lang="en-GB" sz="1200">
                <a:ea typeface="Verdana"/>
                <a:cs typeface="Calibri"/>
              </a:rPr>
              <a:t>Work with individual schools where attendance is highlighted as low.</a:t>
            </a:r>
          </a:p>
        </p:txBody>
      </p:sp>
      <p:sp>
        <p:nvSpPr>
          <p:cNvPr id="62" name="Rectangle: Rounded Corners 61">
            <a:extLst>
              <a:ext uri="{FF2B5EF4-FFF2-40B4-BE49-F238E27FC236}">
                <a16:creationId xmlns:a16="http://schemas.microsoft.com/office/drawing/2014/main" id="{B303F9DF-364E-A5BB-8C0C-E0D427724CA4}"/>
              </a:ext>
            </a:extLst>
          </p:cNvPr>
          <p:cNvSpPr/>
          <p:nvPr/>
        </p:nvSpPr>
        <p:spPr>
          <a:xfrm>
            <a:off x="3905588" y="9213267"/>
            <a:ext cx="3447471" cy="44190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3" name="TextBox 62">
            <a:extLst>
              <a:ext uri="{FF2B5EF4-FFF2-40B4-BE49-F238E27FC236}">
                <a16:creationId xmlns:a16="http://schemas.microsoft.com/office/drawing/2014/main" id="{B80AE7F0-115F-52E9-11E9-E3334D06B375}"/>
              </a:ext>
            </a:extLst>
          </p:cNvPr>
          <p:cNvSpPr txBox="1"/>
          <p:nvPr/>
        </p:nvSpPr>
        <p:spPr>
          <a:xfrm>
            <a:off x="3908227" y="9195956"/>
            <a:ext cx="3255249" cy="461665"/>
          </a:xfrm>
          <a:prstGeom prst="rect">
            <a:avLst/>
          </a:prstGeom>
          <a:noFill/>
        </p:spPr>
        <p:txBody>
          <a:bodyPr wrap="square" rtlCol="0">
            <a:spAutoFit/>
          </a:bodyPr>
          <a:lstStyle/>
          <a:p>
            <a:r>
              <a:rPr lang="en-GB" sz="1200">
                <a:ea typeface="Verdana"/>
                <a:cs typeface="Calibri"/>
              </a:rPr>
              <a:t>Media teams will highlight attendance on social media.</a:t>
            </a:r>
          </a:p>
        </p:txBody>
      </p:sp>
      <p:sp>
        <p:nvSpPr>
          <p:cNvPr id="3" name="Slide Number Placeholder 6">
            <a:extLst>
              <a:ext uri="{FF2B5EF4-FFF2-40B4-BE49-F238E27FC236}">
                <a16:creationId xmlns:a16="http://schemas.microsoft.com/office/drawing/2014/main" id="{B57DA108-0362-EB9E-AC5F-1282DF2DD970}"/>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tx1"/>
                </a:solidFill>
              </a:rPr>
              <a:pPr algn="ctr"/>
              <a:t>6</a:t>
            </a:fld>
            <a:endParaRPr lang="en-GB" sz="1200" b="1">
              <a:solidFill>
                <a:schemeClr val="tx1"/>
              </a:solidFill>
            </a:endParaRPr>
          </a:p>
        </p:txBody>
      </p:sp>
      <p:sp>
        <p:nvSpPr>
          <p:cNvPr id="6" name="TextBox 5">
            <a:extLst>
              <a:ext uri="{FF2B5EF4-FFF2-40B4-BE49-F238E27FC236}">
                <a16:creationId xmlns:a16="http://schemas.microsoft.com/office/drawing/2014/main" id="{15D2D180-17B3-42D6-649C-917D86916FCA}"/>
              </a:ext>
            </a:extLst>
          </p:cNvPr>
          <p:cNvSpPr txBox="1"/>
          <p:nvPr/>
        </p:nvSpPr>
        <p:spPr>
          <a:xfrm>
            <a:off x="96461" y="10182415"/>
            <a:ext cx="7558636"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i="1" dirty="0">
                <a:latin typeface="Open Sans" panose="020B0606030504020204" pitchFamily="34" charset="0"/>
                <a:ea typeface="Open Sans" panose="020B0606030504020204" pitchFamily="34" charset="0"/>
                <a:cs typeface="Open Sans" panose="020B0606030504020204" pitchFamily="34" charset="0"/>
              </a:rPr>
              <a:t>‘</a:t>
            </a:r>
            <a:r>
              <a:rPr lang="en-GB" sz="2400" i="1" dirty="0">
                <a:latin typeface="Open Sans" panose="020B0606030504020204" pitchFamily="34" charset="0"/>
                <a:ea typeface="Open Sans" panose="020B0606030504020204" pitchFamily="34" charset="0"/>
                <a:cs typeface="Open Sans" panose="020B0606030504020204" pitchFamily="34" charset="0"/>
              </a:rPr>
              <a:t>Called by God’ </a:t>
            </a:r>
          </a:p>
        </p:txBody>
      </p:sp>
      <p:pic>
        <p:nvPicPr>
          <p:cNvPr id="7" name="Picture 6" descr="A logo of a cross and a ribbon&#10;&#10;Description automatically generated">
            <a:extLst>
              <a:ext uri="{FF2B5EF4-FFF2-40B4-BE49-F238E27FC236}">
                <a16:creationId xmlns:a16="http://schemas.microsoft.com/office/drawing/2014/main" id="{4FF2A2D4-05FC-5BA8-5A54-EDC17E96EA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8" name="Picture 7" descr="A logo of a cross and a ribbon&#10;&#10;Description automatically generated">
            <a:extLst>
              <a:ext uri="{FF2B5EF4-FFF2-40B4-BE49-F238E27FC236}">
                <a16:creationId xmlns:a16="http://schemas.microsoft.com/office/drawing/2014/main" id="{8B2A3F7E-2DC5-CF48-A02C-E5B20EEBF7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3055470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F8D31F-2124-7E6E-D721-51637219CDD3}"/>
              </a:ext>
            </a:extLst>
          </p:cNvPr>
          <p:cNvSpPr/>
          <p:nvPr/>
        </p:nvSpPr>
        <p:spPr>
          <a:xfrm>
            <a:off x="1620344" y="419097"/>
            <a:ext cx="4300400" cy="742951"/>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a:extLst>
              <a:ext uri="{FF2B5EF4-FFF2-40B4-BE49-F238E27FC236}">
                <a16:creationId xmlns:a16="http://schemas.microsoft.com/office/drawing/2014/main" id="{4B44E80E-A68C-63C9-3D6A-C5AA59B038C4}"/>
              </a:ext>
            </a:extLst>
          </p:cNvPr>
          <p:cNvSpPr txBox="1"/>
          <p:nvPr/>
        </p:nvSpPr>
        <p:spPr>
          <a:xfrm>
            <a:off x="1620344" y="441902"/>
            <a:ext cx="4300399" cy="707886"/>
          </a:xfrm>
          <a:prstGeom prst="rect">
            <a:avLst/>
          </a:prstGeom>
          <a:noFill/>
        </p:spPr>
        <p:txBody>
          <a:bodyPr wrap="square" lIns="91440" tIns="45720" rIns="91440" bIns="45720" rtlCol="0" anchor="t">
            <a:spAutoFit/>
          </a:bodyPr>
          <a:lstStyle/>
          <a:p>
            <a:pPr algn="ctr"/>
            <a:r>
              <a:rPr lang="en-GB" sz="2000" b="1">
                <a:latin typeface="Open Sans"/>
                <a:ea typeface="Open Sans"/>
                <a:cs typeface="Open Sans"/>
              </a:rPr>
              <a:t>BEHAVIOUR AND </a:t>
            </a:r>
          </a:p>
          <a:p>
            <a:pPr algn="ctr"/>
            <a:r>
              <a:rPr lang="en-GB" sz="2000" b="1">
                <a:latin typeface="Open Sans"/>
                <a:ea typeface="Open Sans"/>
                <a:cs typeface="Open Sans"/>
              </a:rPr>
              <a:t>ATTITUDES CULTURE</a:t>
            </a:r>
            <a:endParaRPr lang="en-GB" sz="2000" b="1">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descr="A diagram of learning and culture&#10;&#10;Description automatically generated">
            <a:extLst>
              <a:ext uri="{FF2B5EF4-FFF2-40B4-BE49-F238E27FC236}">
                <a16:creationId xmlns:a16="http://schemas.microsoft.com/office/drawing/2014/main" id="{A57E67CA-A3D7-B11E-B3A4-DFFB715EB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134" y="2379066"/>
            <a:ext cx="3645043" cy="3645043"/>
          </a:xfrm>
          <a:prstGeom prst="rect">
            <a:avLst/>
          </a:prstGeom>
        </p:spPr>
      </p:pic>
      <p:sp>
        <p:nvSpPr>
          <p:cNvPr id="14" name="Rectangle 13">
            <a:extLst>
              <a:ext uri="{FF2B5EF4-FFF2-40B4-BE49-F238E27FC236}">
                <a16:creationId xmlns:a16="http://schemas.microsoft.com/office/drawing/2014/main" id="{38FD9029-FD0E-D06B-9650-29F1BF6DC6C5}"/>
              </a:ext>
            </a:extLst>
          </p:cNvPr>
          <p:cNvSpPr/>
          <p:nvPr/>
        </p:nvSpPr>
        <p:spPr>
          <a:xfrm>
            <a:off x="0" y="6283134"/>
            <a:ext cx="7587385" cy="1040060"/>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Box 14">
            <a:extLst>
              <a:ext uri="{FF2B5EF4-FFF2-40B4-BE49-F238E27FC236}">
                <a16:creationId xmlns:a16="http://schemas.microsoft.com/office/drawing/2014/main" id="{F94BECF8-A99A-D4BE-A288-0157B43A845A}"/>
              </a:ext>
            </a:extLst>
          </p:cNvPr>
          <p:cNvSpPr txBox="1"/>
          <p:nvPr/>
        </p:nvSpPr>
        <p:spPr>
          <a:xfrm>
            <a:off x="363091" y="6422095"/>
            <a:ext cx="6712085" cy="830997"/>
          </a:xfrm>
          <a:prstGeom prst="rect">
            <a:avLst/>
          </a:prstGeom>
          <a:noFill/>
        </p:spPr>
        <p:txBody>
          <a:bodyPr wrap="square" lIns="91440" tIns="45720" rIns="91440" bIns="45720" rtlCol="0" anchor="t">
            <a:spAutoFit/>
          </a:bodyPr>
          <a:lstStyle/>
          <a:p>
            <a:pPr algn="ctr"/>
            <a:r>
              <a:rPr lang="en-GB" sz="1600" b="1" i="1" dirty="0">
                <a:ea typeface="+mn-lt"/>
                <a:cs typeface="+mn-lt"/>
              </a:rPr>
              <a:t>Our school rules are as follows: Be Ready, Be Responsible, and Be Respectful. These principles are closely aligned with our mission statement and are even incorporated into our school song.</a:t>
            </a:r>
            <a:endParaRPr lang="en-GB" sz="1000" b="1" i="1" dirty="0">
              <a:latin typeface="Open Sans"/>
              <a:ea typeface="Open Sans"/>
              <a:cs typeface="Open Sans"/>
            </a:endParaRPr>
          </a:p>
        </p:txBody>
      </p:sp>
      <p:sp>
        <p:nvSpPr>
          <p:cNvPr id="16" name="Rectangle: Rounded Corners 15">
            <a:extLst>
              <a:ext uri="{FF2B5EF4-FFF2-40B4-BE49-F238E27FC236}">
                <a16:creationId xmlns:a16="http://schemas.microsoft.com/office/drawing/2014/main" id="{AEDA3030-456F-4C36-A2B2-5B73F357A981}"/>
              </a:ext>
            </a:extLst>
          </p:cNvPr>
          <p:cNvSpPr/>
          <p:nvPr/>
        </p:nvSpPr>
        <p:spPr>
          <a:xfrm>
            <a:off x="221376" y="1232605"/>
            <a:ext cx="7112590" cy="925199"/>
          </a:xfrm>
          <a:prstGeom prst="roundRect">
            <a:avLst/>
          </a:prstGeom>
          <a:solidFill>
            <a:srgbClr val="15243C"/>
          </a:solid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17" name="TextBox 16">
            <a:extLst>
              <a:ext uri="{FF2B5EF4-FFF2-40B4-BE49-F238E27FC236}">
                <a16:creationId xmlns:a16="http://schemas.microsoft.com/office/drawing/2014/main" id="{1AE62E88-20B5-2581-DF8B-A2B01A47A253}"/>
              </a:ext>
            </a:extLst>
          </p:cNvPr>
          <p:cNvSpPr txBox="1"/>
          <p:nvPr/>
        </p:nvSpPr>
        <p:spPr>
          <a:xfrm>
            <a:off x="286066" y="1248029"/>
            <a:ext cx="7047900" cy="1015663"/>
          </a:xfrm>
          <a:prstGeom prst="rect">
            <a:avLst/>
          </a:prstGeom>
          <a:noFill/>
        </p:spPr>
        <p:txBody>
          <a:bodyPr wrap="square" rtlCol="0">
            <a:spAutoFit/>
          </a:bodyPr>
          <a:lstStyle/>
          <a:p>
            <a:r>
              <a:rPr lang="en-GB" sz="1200" dirty="0">
                <a:ea typeface="+mn-lt"/>
                <a:cs typeface="+mn-lt"/>
              </a:rPr>
              <a:t>At St. Mary's Primary School, pupils and staff flourish in an environment where they feel safe, valued, and respected. We maintain high expectations and are dedicated to fostering a positive approach to behaviour. We believe that positive praise, recognition, and restorative practices are far more effective than disciplinary measures. Behaviour in our school is intrinsically linked to academic achievement, safety, welfare, and overall well-being.</a:t>
            </a:r>
          </a:p>
        </p:txBody>
      </p:sp>
      <p:sp>
        <p:nvSpPr>
          <p:cNvPr id="18" name="TextBox 17">
            <a:extLst>
              <a:ext uri="{FF2B5EF4-FFF2-40B4-BE49-F238E27FC236}">
                <a16:creationId xmlns:a16="http://schemas.microsoft.com/office/drawing/2014/main" id="{9AA1FBBE-D530-BE32-036E-AB71B15F67ED}"/>
              </a:ext>
            </a:extLst>
          </p:cNvPr>
          <p:cNvSpPr txBox="1"/>
          <p:nvPr/>
        </p:nvSpPr>
        <p:spPr>
          <a:xfrm>
            <a:off x="286089" y="2261178"/>
            <a:ext cx="312386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ea typeface="+mn-lt"/>
                <a:cs typeface="+mn-lt"/>
              </a:rPr>
              <a:t>We have a behaviour culture that </a:t>
            </a:r>
            <a:r>
              <a:rPr lang="en-GB" sz="1200" b="1" i="0">
                <a:effectLst/>
                <a:latin typeface="Calibri" panose="020F0502020204030204" pitchFamily="34" charset="0"/>
              </a:rPr>
              <a:t>that frames behaviour in terms of three relationships:</a:t>
            </a:r>
            <a:br>
              <a:rPr lang="en-GB" sz="1200" b="1">
                <a:ea typeface="+mn-lt"/>
                <a:cs typeface="+mn-lt"/>
              </a:rPr>
            </a:br>
            <a:endParaRPr lang="en-US" sz="1200" b="1">
              <a:ea typeface="+mn-lt"/>
              <a:cs typeface="+mn-lt"/>
            </a:endParaRPr>
          </a:p>
          <a:p>
            <a:pPr marL="171450" indent="-171450">
              <a:buFont typeface="Arial" panose="020B0604020202020204" pitchFamily="34" charset="0"/>
              <a:buChar char="•"/>
            </a:pPr>
            <a:r>
              <a:rPr lang="en-GB" sz="1200">
                <a:ea typeface="Verdana"/>
                <a:cs typeface="Calibri"/>
              </a:rPr>
              <a:t>Relationship with self</a:t>
            </a:r>
            <a:endParaRPr lang="en-US" sz="1200">
              <a:ea typeface="Verdana"/>
              <a:cs typeface="Calibri"/>
            </a:endParaRPr>
          </a:p>
          <a:p>
            <a:pPr marL="171450" indent="-171450">
              <a:buFont typeface="Arial" panose="020B0604020202020204" pitchFamily="34" charset="0"/>
              <a:buChar char="•"/>
            </a:pPr>
            <a:r>
              <a:rPr lang="en-GB" sz="1200">
                <a:ea typeface="Verdana"/>
                <a:cs typeface="Calibri"/>
              </a:rPr>
              <a:t>Relationship with others</a:t>
            </a:r>
            <a:endParaRPr lang="en-US" sz="1200">
              <a:ea typeface="Verdana"/>
              <a:cs typeface="Calibri"/>
            </a:endParaRPr>
          </a:p>
          <a:p>
            <a:pPr marL="171450" indent="-171450">
              <a:buFont typeface="Arial" panose="020B0604020202020204" pitchFamily="34" charset="0"/>
              <a:buChar char="•"/>
            </a:pPr>
            <a:r>
              <a:rPr lang="en-GB" sz="1200">
                <a:ea typeface="Verdana"/>
                <a:cs typeface="Calibri"/>
              </a:rPr>
              <a:t>Relationship with curriculum</a:t>
            </a:r>
            <a:endParaRPr lang="en-US" sz="1200">
              <a:ea typeface="Verdana"/>
              <a:cs typeface="Calibri"/>
            </a:endParaRPr>
          </a:p>
        </p:txBody>
      </p:sp>
      <p:sp>
        <p:nvSpPr>
          <p:cNvPr id="19" name="Rectangle: Rounded Corners 18">
            <a:extLst>
              <a:ext uri="{FF2B5EF4-FFF2-40B4-BE49-F238E27FC236}">
                <a16:creationId xmlns:a16="http://schemas.microsoft.com/office/drawing/2014/main" id="{81905DDD-4968-56F1-35EE-5F2539FDFA0A}"/>
              </a:ext>
            </a:extLst>
          </p:cNvPr>
          <p:cNvSpPr/>
          <p:nvPr/>
        </p:nvSpPr>
        <p:spPr>
          <a:xfrm>
            <a:off x="221375" y="2273493"/>
            <a:ext cx="3274300" cy="1375791"/>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20" name="TextBox 19">
            <a:extLst>
              <a:ext uri="{FF2B5EF4-FFF2-40B4-BE49-F238E27FC236}">
                <a16:creationId xmlns:a16="http://schemas.microsoft.com/office/drawing/2014/main" id="{9A9562A4-9622-01DD-25BC-19A297B6899B}"/>
              </a:ext>
            </a:extLst>
          </p:cNvPr>
          <p:cNvSpPr txBox="1"/>
          <p:nvPr/>
        </p:nvSpPr>
        <p:spPr>
          <a:xfrm>
            <a:off x="286067" y="3775131"/>
            <a:ext cx="320088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ea typeface="+mn-lt"/>
                <a:cs typeface="+mn-lt"/>
              </a:rPr>
              <a:t>Through our behaviour culture, we:</a:t>
            </a:r>
            <a:br>
              <a:rPr lang="en-GB" sz="1200" b="1">
                <a:ea typeface="+mn-lt"/>
                <a:cs typeface="+mn-lt"/>
              </a:rPr>
            </a:br>
            <a:endParaRPr lang="en-US" sz="1200" b="1">
              <a:ea typeface="+mn-lt"/>
              <a:cs typeface="+mn-lt"/>
            </a:endParaRPr>
          </a:p>
          <a:p>
            <a:pPr marL="171450" indent="-171450" algn="just" rtl="0" fontAlgn="base">
              <a:buFont typeface="Arial" panose="020B0604020202020204" pitchFamily="34" charset="0"/>
              <a:buChar char="•"/>
            </a:pPr>
            <a:r>
              <a:rPr lang="en-GB" sz="1200" b="0" i="0">
                <a:effectLst/>
                <a:latin typeface="Calibri" panose="020F0502020204030204" pitchFamily="34" charset="0"/>
              </a:rPr>
              <a:t>Empower our pupils to take responsibility for their actions </a:t>
            </a:r>
          </a:p>
          <a:p>
            <a:pPr marL="171450" indent="-171450" algn="just" rtl="0" fontAlgn="base">
              <a:buFont typeface="Arial" panose="020B0604020202020204" pitchFamily="34" charset="0"/>
              <a:buChar char="•"/>
            </a:pPr>
            <a:r>
              <a:rPr lang="en-GB" sz="1200" b="0" i="0">
                <a:effectLst/>
                <a:latin typeface="Calibri" panose="020F0502020204030204" pitchFamily="34" charset="0"/>
              </a:rPr>
              <a:t>Foster mutual respect, clear expectations, and consistent consequences. </a:t>
            </a:r>
          </a:p>
          <a:p>
            <a:pPr marL="171450" indent="-171450" algn="just" rtl="0" fontAlgn="base">
              <a:buFont typeface="Arial" panose="020B0604020202020204" pitchFamily="34" charset="0"/>
              <a:buChar char="•"/>
            </a:pPr>
            <a:r>
              <a:rPr lang="en-GB" sz="1200" b="0" i="0">
                <a:effectLst/>
                <a:latin typeface="Calibri" panose="020F0502020204030204" pitchFamily="34" charset="0"/>
              </a:rPr>
              <a:t>Encourage positive relationships for learning. </a:t>
            </a:r>
          </a:p>
          <a:p>
            <a:pPr marL="171450" indent="-171450" algn="just" rtl="0" fontAlgn="base">
              <a:buFont typeface="Arial" panose="020B0604020202020204" pitchFamily="34" charset="0"/>
              <a:buChar char="•"/>
            </a:pPr>
            <a:r>
              <a:rPr lang="en-GB" sz="1200" b="0" i="0">
                <a:effectLst/>
                <a:latin typeface="Calibri" panose="020F0502020204030204" pitchFamily="34" charset="0"/>
              </a:rPr>
              <a:t>Create a foundation for effective teaching.  </a:t>
            </a:r>
          </a:p>
          <a:p>
            <a:pPr marL="171450" indent="-171450" algn="just" rtl="0" fontAlgn="base">
              <a:buFont typeface="Arial" panose="020B0604020202020204" pitchFamily="34" charset="0"/>
              <a:buChar char="•"/>
            </a:pPr>
            <a:r>
              <a:rPr lang="en-GB" sz="1200" b="0" i="0">
                <a:effectLst/>
                <a:latin typeface="Calibri" panose="020F0502020204030204" pitchFamily="34" charset="0"/>
              </a:rPr>
              <a:t>Nurture a supportive and positive relationship with the curriculum. </a:t>
            </a:r>
          </a:p>
          <a:p>
            <a:pPr marL="171450" indent="-171450" algn="just" rtl="0" fontAlgn="base">
              <a:buFont typeface="Arial" panose="020B0604020202020204" pitchFamily="34" charset="0"/>
              <a:buChar char="•"/>
            </a:pPr>
            <a:r>
              <a:rPr lang="en-GB" sz="1200" b="0" i="0">
                <a:effectLst/>
                <a:latin typeface="Calibri" panose="020F0502020204030204" pitchFamily="34" charset="0"/>
              </a:rPr>
              <a:t>Encourage pupils to engage and find meaning in their learning.  </a:t>
            </a:r>
          </a:p>
        </p:txBody>
      </p:sp>
      <p:sp>
        <p:nvSpPr>
          <p:cNvPr id="21" name="Rectangle: Rounded Corners 20">
            <a:extLst>
              <a:ext uri="{FF2B5EF4-FFF2-40B4-BE49-F238E27FC236}">
                <a16:creationId xmlns:a16="http://schemas.microsoft.com/office/drawing/2014/main" id="{66DDECD2-E6FD-D111-D438-0F28C3EC6A3F}"/>
              </a:ext>
            </a:extLst>
          </p:cNvPr>
          <p:cNvSpPr/>
          <p:nvPr/>
        </p:nvSpPr>
        <p:spPr>
          <a:xfrm>
            <a:off x="221375" y="3754572"/>
            <a:ext cx="3274300" cy="240955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22" name="TextBox 21">
            <a:extLst>
              <a:ext uri="{FF2B5EF4-FFF2-40B4-BE49-F238E27FC236}">
                <a16:creationId xmlns:a16="http://schemas.microsoft.com/office/drawing/2014/main" id="{029644E9-5C9F-407B-5667-638CCB349E73}"/>
              </a:ext>
            </a:extLst>
          </p:cNvPr>
          <p:cNvSpPr txBox="1"/>
          <p:nvPr/>
        </p:nvSpPr>
        <p:spPr>
          <a:xfrm>
            <a:off x="421628" y="7293284"/>
            <a:ext cx="6712085" cy="338554"/>
          </a:xfrm>
          <a:prstGeom prst="rect">
            <a:avLst/>
          </a:prstGeom>
          <a:noFill/>
        </p:spPr>
        <p:txBody>
          <a:bodyPr wrap="square" lIns="91440" tIns="45720" rIns="91440" bIns="45720" rtlCol="0" anchor="t">
            <a:spAutoFit/>
          </a:bodyPr>
          <a:lstStyle/>
          <a:p>
            <a:pPr algn="ctr"/>
            <a:r>
              <a:rPr lang="en-GB" sz="1600" b="1" dirty="0">
                <a:latin typeface="Open Sans"/>
                <a:ea typeface="Open Sans"/>
                <a:cs typeface="Open Sans"/>
              </a:rPr>
              <a:t>St. Mary’s has:</a:t>
            </a:r>
          </a:p>
        </p:txBody>
      </p:sp>
      <p:sp>
        <p:nvSpPr>
          <p:cNvPr id="23" name="Rectangle: Rounded Corners 22">
            <a:extLst>
              <a:ext uri="{FF2B5EF4-FFF2-40B4-BE49-F238E27FC236}">
                <a16:creationId xmlns:a16="http://schemas.microsoft.com/office/drawing/2014/main" id="{4EDE6600-4217-FC49-A62C-7C80A7CBDF47}"/>
              </a:ext>
            </a:extLst>
          </p:cNvPr>
          <p:cNvSpPr/>
          <p:nvPr/>
        </p:nvSpPr>
        <p:spPr>
          <a:xfrm>
            <a:off x="228219" y="7691158"/>
            <a:ext cx="3444833" cy="44190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TextBox 23">
            <a:extLst>
              <a:ext uri="{FF2B5EF4-FFF2-40B4-BE49-F238E27FC236}">
                <a16:creationId xmlns:a16="http://schemas.microsoft.com/office/drawing/2014/main" id="{B6D67CA1-4161-B921-C739-562612AA942B}"/>
              </a:ext>
            </a:extLst>
          </p:cNvPr>
          <p:cNvSpPr txBox="1"/>
          <p:nvPr/>
        </p:nvSpPr>
        <p:spPr>
          <a:xfrm>
            <a:off x="230858" y="7673847"/>
            <a:ext cx="3292334" cy="461665"/>
          </a:xfrm>
          <a:prstGeom prst="rect">
            <a:avLst/>
          </a:prstGeom>
          <a:noFill/>
        </p:spPr>
        <p:txBody>
          <a:bodyPr wrap="square" rtlCol="0">
            <a:spAutoFit/>
          </a:bodyPr>
          <a:lstStyle/>
          <a:p>
            <a:pPr algn="just"/>
            <a:r>
              <a:rPr lang="en-GB" sz="1200">
                <a:latin typeface="Calibri"/>
                <a:ea typeface="Verdana"/>
                <a:cs typeface="Calibri" panose="020F0502020204030204"/>
              </a:rPr>
              <a:t>A Christ centred approach that ensures a calm, safe and supportive environment for all.</a:t>
            </a:r>
          </a:p>
        </p:txBody>
      </p:sp>
      <p:sp>
        <p:nvSpPr>
          <p:cNvPr id="25" name="Rectangle: Rounded Corners 24">
            <a:extLst>
              <a:ext uri="{FF2B5EF4-FFF2-40B4-BE49-F238E27FC236}">
                <a16:creationId xmlns:a16="http://schemas.microsoft.com/office/drawing/2014/main" id="{04A1F75A-F890-2575-4A97-169DD6E49DA2}"/>
              </a:ext>
            </a:extLst>
          </p:cNvPr>
          <p:cNvSpPr/>
          <p:nvPr/>
        </p:nvSpPr>
        <p:spPr>
          <a:xfrm>
            <a:off x="3905588" y="7699855"/>
            <a:ext cx="3447471" cy="44190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TextBox 25">
            <a:extLst>
              <a:ext uri="{FF2B5EF4-FFF2-40B4-BE49-F238E27FC236}">
                <a16:creationId xmlns:a16="http://schemas.microsoft.com/office/drawing/2014/main" id="{2A1F1331-FA4D-725E-6D59-79E1D77BB790}"/>
              </a:ext>
            </a:extLst>
          </p:cNvPr>
          <p:cNvSpPr txBox="1"/>
          <p:nvPr/>
        </p:nvSpPr>
        <p:spPr>
          <a:xfrm>
            <a:off x="3908227" y="7682544"/>
            <a:ext cx="3292334" cy="461665"/>
          </a:xfrm>
          <a:prstGeom prst="rect">
            <a:avLst/>
          </a:prstGeom>
          <a:noFill/>
        </p:spPr>
        <p:txBody>
          <a:bodyPr wrap="square" rtlCol="0">
            <a:spAutoFit/>
          </a:bodyPr>
          <a:lstStyle/>
          <a:p>
            <a:r>
              <a:rPr lang="en-GB" sz="1200">
                <a:latin typeface="Calibri"/>
                <a:ea typeface="Verdana"/>
                <a:cs typeface="Calibri" panose="020F0502020204030204"/>
              </a:rPr>
              <a:t>A culture that is free from fear, discrimination, and bullying, where all know they belong. </a:t>
            </a:r>
          </a:p>
        </p:txBody>
      </p:sp>
      <p:sp>
        <p:nvSpPr>
          <p:cNvPr id="27" name="Rectangle: Rounded Corners 26">
            <a:extLst>
              <a:ext uri="{FF2B5EF4-FFF2-40B4-BE49-F238E27FC236}">
                <a16:creationId xmlns:a16="http://schemas.microsoft.com/office/drawing/2014/main" id="{02B67A92-F93A-F1D1-0137-4A3261EB32CC}"/>
              </a:ext>
            </a:extLst>
          </p:cNvPr>
          <p:cNvSpPr/>
          <p:nvPr/>
        </p:nvSpPr>
        <p:spPr>
          <a:xfrm>
            <a:off x="228219" y="8252070"/>
            <a:ext cx="3444833" cy="44190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TextBox 27">
            <a:extLst>
              <a:ext uri="{FF2B5EF4-FFF2-40B4-BE49-F238E27FC236}">
                <a16:creationId xmlns:a16="http://schemas.microsoft.com/office/drawing/2014/main" id="{FADF80C2-19BA-DB57-53C5-5CECB5E784C2}"/>
              </a:ext>
            </a:extLst>
          </p:cNvPr>
          <p:cNvSpPr txBox="1"/>
          <p:nvPr/>
        </p:nvSpPr>
        <p:spPr>
          <a:xfrm>
            <a:off x="230858" y="8234759"/>
            <a:ext cx="3179092" cy="461665"/>
          </a:xfrm>
          <a:prstGeom prst="rect">
            <a:avLst/>
          </a:prstGeom>
          <a:noFill/>
        </p:spPr>
        <p:txBody>
          <a:bodyPr wrap="square" rtlCol="0">
            <a:spAutoFit/>
          </a:bodyPr>
          <a:lstStyle/>
          <a:p>
            <a:r>
              <a:rPr lang="en-GB" sz="1200">
                <a:latin typeface="Calibri"/>
                <a:ea typeface="Verdana"/>
                <a:cs typeface="Calibri" panose="020F0502020204030204"/>
              </a:rPr>
              <a:t>The highest expectations of pupil behaviour to ensure all excel.</a:t>
            </a:r>
          </a:p>
        </p:txBody>
      </p:sp>
      <p:sp>
        <p:nvSpPr>
          <p:cNvPr id="29" name="Rectangle: Rounded Corners 28">
            <a:extLst>
              <a:ext uri="{FF2B5EF4-FFF2-40B4-BE49-F238E27FC236}">
                <a16:creationId xmlns:a16="http://schemas.microsoft.com/office/drawing/2014/main" id="{CD02C45A-A447-87ED-BAFF-5F4AB669D3BC}"/>
              </a:ext>
            </a:extLst>
          </p:cNvPr>
          <p:cNvSpPr/>
          <p:nvPr/>
        </p:nvSpPr>
        <p:spPr>
          <a:xfrm>
            <a:off x="3905588" y="8260767"/>
            <a:ext cx="3447471" cy="44190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TextBox 29">
            <a:extLst>
              <a:ext uri="{FF2B5EF4-FFF2-40B4-BE49-F238E27FC236}">
                <a16:creationId xmlns:a16="http://schemas.microsoft.com/office/drawing/2014/main" id="{1AE0ED44-2B1F-4D33-864F-E752862F16A5}"/>
              </a:ext>
            </a:extLst>
          </p:cNvPr>
          <p:cNvSpPr txBox="1"/>
          <p:nvPr/>
        </p:nvSpPr>
        <p:spPr>
          <a:xfrm>
            <a:off x="3908227" y="8243456"/>
            <a:ext cx="3064073" cy="461665"/>
          </a:xfrm>
          <a:prstGeom prst="rect">
            <a:avLst/>
          </a:prstGeom>
          <a:noFill/>
        </p:spPr>
        <p:txBody>
          <a:bodyPr wrap="square" rtlCol="0">
            <a:spAutoFit/>
          </a:bodyPr>
          <a:lstStyle/>
          <a:p>
            <a:r>
              <a:rPr lang="en-GB" sz="1200">
                <a:latin typeface="Calibri"/>
                <a:ea typeface="Verdana"/>
                <a:cs typeface="Calibri" panose="020F0502020204030204"/>
              </a:rPr>
              <a:t>A no tolerance approach to all bullying, where pupils accept responsibility for their actions.</a:t>
            </a:r>
            <a:endParaRPr lang="en-GB" sz="1200">
              <a:ea typeface="Verdana"/>
              <a:cs typeface="Calibri"/>
            </a:endParaRPr>
          </a:p>
        </p:txBody>
      </p:sp>
      <p:sp>
        <p:nvSpPr>
          <p:cNvPr id="31" name="Rectangle: Rounded Corners 30">
            <a:extLst>
              <a:ext uri="{FF2B5EF4-FFF2-40B4-BE49-F238E27FC236}">
                <a16:creationId xmlns:a16="http://schemas.microsoft.com/office/drawing/2014/main" id="{B12E873B-B3F9-3062-9B09-B5A6C1CFD759}"/>
              </a:ext>
            </a:extLst>
          </p:cNvPr>
          <p:cNvSpPr/>
          <p:nvPr/>
        </p:nvSpPr>
        <p:spPr>
          <a:xfrm>
            <a:off x="239337" y="8822271"/>
            <a:ext cx="3444833" cy="441908"/>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TextBox 31">
            <a:extLst>
              <a:ext uri="{FF2B5EF4-FFF2-40B4-BE49-F238E27FC236}">
                <a16:creationId xmlns:a16="http://schemas.microsoft.com/office/drawing/2014/main" id="{09B9F397-25FA-633A-D222-71B62DF1250A}"/>
              </a:ext>
            </a:extLst>
          </p:cNvPr>
          <p:cNvSpPr txBox="1"/>
          <p:nvPr/>
        </p:nvSpPr>
        <p:spPr>
          <a:xfrm>
            <a:off x="241976" y="8804960"/>
            <a:ext cx="3290169" cy="461665"/>
          </a:xfrm>
          <a:prstGeom prst="rect">
            <a:avLst/>
          </a:prstGeom>
          <a:noFill/>
        </p:spPr>
        <p:txBody>
          <a:bodyPr wrap="square" rtlCol="0">
            <a:spAutoFit/>
          </a:bodyPr>
          <a:lstStyle/>
          <a:p>
            <a:pPr algn="just"/>
            <a:r>
              <a:rPr lang="en-GB" sz="1200">
                <a:latin typeface="Calibri"/>
                <a:ea typeface="Verdana"/>
                <a:cs typeface="Calibri" panose="020F0502020204030204"/>
              </a:rPr>
              <a:t>An active partnership with families to encourage a shared approach to excellent behaviour.</a:t>
            </a:r>
          </a:p>
        </p:txBody>
      </p:sp>
      <p:sp>
        <p:nvSpPr>
          <p:cNvPr id="33" name="Rectangle: Rounded Corners 32">
            <a:extLst>
              <a:ext uri="{FF2B5EF4-FFF2-40B4-BE49-F238E27FC236}">
                <a16:creationId xmlns:a16="http://schemas.microsoft.com/office/drawing/2014/main" id="{2AC2D774-8B79-E6F8-A312-535D20C1F974}"/>
              </a:ext>
            </a:extLst>
          </p:cNvPr>
          <p:cNvSpPr/>
          <p:nvPr/>
        </p:nvSpPr>
        <p:spPr>
          <a:xfrm>
            <a:off x="3916706" y="8830968"/>
            <a:ext cx="3447471" cy="441908"/>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TextBox 33">
            <a:extLst>
              <a:ext uri="{FF2B5EF4-FFF2-40B4-BE49-F238E27FC236}">
                <a16:creationId xmlns:a16="http://schemas.microsoft.com/office/drawing/2014/main" id="{9401F40B-7702-F398-47D5-E151A2F4392E}"/>
              </a:ext>
            </a:extLst>
          </p:cNvPr>
          <p:cNvSpPr txBox="1"/>
          <p:nvPr/>
        </p:nvSpPr>
        <p:spPr>
          <a:xfrm>
            <a:off x="3919345" y="8813657"/>
            <a:ext cx="3255249" cy="461665"/>
          </a:xfrm>
          <a:prstGeom prst="rect">
            <a:avLst/>
          </a:prstGeom>
          <a:noFill/>
        </p:spPr>
        <p:txBody>
          <a:bodyPr wrap="square" rtlCol="0">
            <a:spAutoFit/>
          </a:bodyPr>
          <a:lstStyle/>
          <a:p>
            <a:pPr algn="just"/>
            <a:r>
              <a:rPr lang="en-GB" sz="1200">
                <a:latin typeface="Calibri"/>
                <a:ea typeface="Verdana"/>
                <a:cs typeface="Calibri" panose="020F0502020204030204"/>
              </a:rPr>
              <a:t>A curriculum to develop excellent learning habits to be successful.</a:t>
            </a:r>
          </a:p>
        </p:txBody>
      </p:sp>
      <p:sp>
        <p:nvSpPr>
          <p:cNvPr id="35" name="Rectangle: Rounded Corners 34">
            <a:extLst>
              <a:ext uri="{FF2B5EF4-FFF2-40B4-BE49-F238E27FC236}">
                <a16:creationId xmlns:a16="http://schemas.microsoft.com/office/drawing/2014/main" id="{41BEDEE7-A3D7-34A4-8AF7-60F357BB75EF}"/>
              </a:ext>
            </a:extLst>
          </p:cNvPr>
          <p:cNvSpPr/>
          <p:nvPr/>
        </p:nvSpPr>
        <p:spPr>
          <a:xfrm>
            <a:off x="239337" y="9383183"/>
            <a:ext cx="3444833" cy="291332"/>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TextBox 35">
            <a:extLst>
              <a:ext uri="{FF2B5EF4-FFF2-40B4-BE49-F238E27FC236}">
                <a16:creationId xmlns:a16="http://schemas.microsoft.com/office/drawing/2014/main" id="{A6BD583C-93F3-D625-94D4-455AAE5EB89C}"/>
              </a:ext>
            </a:extLst>
          </p:cNvPr>
          <p:cNvSpPr txBox="1"/>
          <p:nvPr/>
        </p:nvSpPr>
        <p:spPr>
          <a:xfrm>
            <a:off x="241976" y="9365872"/>
            <a:ext cx="3281216" cy="276999"/>
          </a:xfrm>
          <a:prstGeom prst="rect">
            <a:avLst/>
          </a:prstGeom>
          <a:noFill/>
        </p:spPr>
        <p:txBody>
          <a:bodyPr wrap="square" rtlCol="0">
            <a:spAutoFit/>
          </a:bodyPr>
          <a:lstStyle/>
          <a:p>
            <a:r>
              <a:rPr lang="en-GB" sz="1200">
                <a:latin typeface="Calibri"/>
                <a:ea typeface="Verdana"/>
                <a:cs typeface="Calibri" panose="020F0502020204030204"/>
              </a:rPr>
              <a:t>Independent pupils with high self-esteem.  </a:t>
            </a:r>
          </a:p>
        </p:txBody>
      </p:sp>
      <p:sp>
        <p:nvSpPr>
          <p:cNvPr id="37" name="Rectangle: Rounded Corners 36">
            <a:extLst>
              <a:ext uri="{FF2B5EF4-FFF2-40B4-BE49-F238E27FC236}">
                <a16:creationId xmlns:a16="http://schemas.microsoft.com/office/drawing/2014/main" id="{D2322316-707E-769C-E8B0-2A42EED688BA}"/>
              </a:ext>
            </a:extLst>
          </p:cNvPr>
          <p:cNvSpPr/>
          <p:nvPr/>
        </p:nvSpPr>
        <p:spPr>
          <a:xfrm>
            <a:off x="3916706" y="9391880"/>
            <a:ext cx="3447471" cy="291332"/>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TextBox 37">
            <a:extLst>
              <a:ext uri="{FF2B5EF4-FFF2-40B4-BE49-F238E27FC236}">
                <a16:creationId xmlns:a16="http://schemas.microsoft.com/office/drawing/2014/main" id="{951A5A6C-0B26-37FD-756C-04213FEBD1FD}"/>
              </a:ext>
            </a:extLst>
          </p:cNvPr>
          <p:cNvSpPr txBox="1"/>
          <p:nvPr/>
        </p:nvSpPr>
        <p:spPr>
          <a:xfrm>
            <a:off x="3919345" y="9374569"/>
            <a:ext cx="3255249" cy="276999"/>
          </a:xfrm>
          <a:prstGeom prst="rect">
            <a:avLst/>
          </a:prstGeom>
          <a:noFill/>
        </p:spPr>
        <p:txBody>
          <a:bodyPr wrap="square" rtlCol="0">
            <a:spAutoFit/>
          </a:bodyPr>
          <a:lstStyle/>
          <a:p>
            <a:r>
              <a:rPr lang="en-GB" sz="1200">
                <a:latin typeface="Calibri"/>
                <a:ea typeface="Verdana"/>
                <a:cs typeface="Calibri" panose="020F0502020204030204"/>
              </a:rPr>
              <a:t>A culture focused on attaining excellence. </a:t>
            </a:r>
          </a:p>
        </p:txBody>
      </p:sp>
      <p:sp>
        <p:nvSpPr>
          <p:cNvPr id="39" name="Rectangle: Rounded Corners 38">
            <a:extLst>
              <a:ext uri="{FF2B5EF4-FFF2-40B4-BE49-F238E27FC236}">
                <a16:creationId xmlns:a16="http://schemas.microsoft.com/office/drawing/2014/main" id="{514D524C-92E6-413E-500F-720E9AF7C8B2}"/>
              </a:ext>
            </a:extLst>
          </p:cNvPr>
          <p:cNvSpPr/>
          <p:nvPr/>
        </p:nvSpPr>
        <p:spPr>
          <a:xfrm>
            <a:off x="2075887" y="9803897"/>
            <a:ext cx="3444833" cy="291332"/>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TextBox 39">
            <a:extLst>
              <a:ext uri="{FF2B5EF4-FFF2-40B4-BE49-F238E27FC236}">
                <a16:creationId xmlns:a16="http://schemas.microsoft.com/office/drawing/2014/main" id="{D67855DB-98B8-FED2-7589-C340516ED3D2}"/>
              </a:ext>
            </a:extLst>
          </p:cNvPr>
          <p:cNvSpPr txBox="1"/>
          <p:nvPr/>
        </p:nvSpPr>
        <p:spPr>
          <a:xfrm>
            <a:off x="2078526" y="9786586"/>
            <a:ext cx="3281216" cy="276999"/>
          </a:xfrm>
          <a:prstGeom prst="rect">
            <a:avLst/>
          </a:prstGeom>
          <a:noFill/>
        </p:spPr>
        <p:txBody>
          <a:bodyPr wrap="square" rtlCol="0">
            <a:spAutoFit/>
          </a:bodyPr>
          <a:lstStyle/>
          <a:p>
            <a:r>
              <a:rPr lang="en-GB" sz="1200">
                <a:latin typeface="Calibri"/>
                <a:ea typeface="Verdana"/>
                <a:cs typeface="Calibri" panose="020F0502020204030204"/>
              </a:rPr>
              <a:t>Positive relationships to make all feel welcome.</a:t>
            </a:r>
          </a:p>
        </p:txBody>
      </p:sp>
      <p:sp>
        <p:nvSpPr>
          <p:cNvPr id="2" name="Slide Number Placeholder 6">
            <a:extLst>
              <a:ext uri="{FF2B5EF4-FFF2-40B4-BE49-F238E27FC236}">
                <a16:creationId xmlns:a16="http://schemas.microsoft.com/office/drawing/2014/main" id="{81A45114-3FBE-B9D9-07F3-F7FB903F7857}"/>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tx1"/>
                </a:solidFill>
              </a:rPr>
              <a:pPr algn="ctr"/>
              <a:t>7</a:t>
            </a:fld>
            <a:endParaRPr lang="en-GB" sz="1200" b="1">
              <a:solidFill>
                <a:schemeClr val="tx1"/>
              </a:solidFill>
            </a:endParaRPr>
          </a:p>
        </p:txBody>
      </p:sp>
      <p:sp>
        <p:nvSpPr>
          <p:cNvPr id="3" name="TextBox 2">
            <a:extLst>
              <a:ext uri="{FF2B5EF4-FFF2-40B4-BE49-F238E27FC236}">
                <a16:creationId xmlns:a16="http://schemas.microsoft.com/office/drawing/2014/main" id="{1946D5B1-9B21-CEA5-0793-D385982422F5}"/>
              </a:ext>
            </a:extLst>
          </p:cNvPr>
          <p:cNvSpPr txBox="1"/>
          <p:nvPr/>
        </p:nvSpPr>
        <p:spPr>
          <a:xfrm>
            <a:off x="40179" y="10183572"/>
            <a:ext cx="7558636"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i="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GB" sz="2400" i="1" dirty="0">
                <a:latin typeface="Open Sans" panose="020B0606030504020204" pitchFamily="34" charset="0"/>
                <a:ea typeface="Open Sans" panose="020B0606030504020204" pitchFamily="34" charset="0"/>
                <a:cs typeface="Open Sans" panose="020B0606030504020204" pitchFamily="34" charset="0"/>
              </a:rPr>
              <a:t>Called by God’ </a:t>
            </a:r>
          </a:p>
        </p:txBody>
      </p:sp>
      <p:pic>
        <p:nvPicPr>
          <p:cNvPr id="6" name="Picture 5" descr="A logo of a cross and a ribbon&#10;&#10;Description automatically generated">
            <a:extLst>
              <a:ext uri="{FF2B5EF4-FFF2-40B4-BE49-F238E27FC236}">
                <a16:creationId xmlns:a16="http://schemas.microsoft.com/office/drawing/2014/main" id="{5EA19C82-82D5-4595-488D-9AE08AA11A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8" name="Picture 7" descr="A logo of a cross and a ribbon&#10;&#10;Description automatically generated">
            <a:extLst>
              <a:ext uri="{FF2B5EF4-FFF2-40B4-BE49-F238E27FC236}">
                <a16:creationId xmlns:a16="http://schemas.microsoft.com/office/drawing/2014/main" id="{23DF5EA2-9061-3E53-53C9-4DB37707F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586543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62A8B-21FD-74E9-8464-D0B35AD9C23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7CA1D31-E243-41CE-AC3C-4D867F9DC4C7}"/>
              </a:ext>
            </a:extLst>
          </p:cNvPr>
          <p:cNvSpPr/>
          <p:nvPr/>
        </p:nvSpPr>
        <p:spPr>
          <a:xfrm>
            <a:off x="1620344" y="419097"/>
            <a:ext cx="4300400" cy="742951"/>
          </a:xfrm>
          <a:prstGeom prst="rect">
            <a:avLst/>
          </a:prstGeom>
          <a:solidFill>
            <a:srgbClr val="006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TextBox 4">
            <a:extLst>
              <a:ext uri="{FF2B5EF4-FFF2-40B4-BE49-F238E27FC236}">
                <a16:creationId xmlns:a16="http://schemas.microsoft.com/office/drawing/2014/main" id="{CE25E04A-005C-F33B-29FA-5FDC5E26C04C}"/>
              </a:ext>
            </a:extLst>
          </p:cNvPr>
          <p:cNvSpPr txBox="1"/>
          <p:nvPr/>
        </p:nvSpPr>
        <p:spPr>
          <a:xfrm>
            <a:off x="1620344" y="441902"/>
            <a:ext cx="4300399" cy="707886"/>
          </a:xfrm>
          <a:prstGeom prst="rect">
            <a:avLst/>
          </a:prstGeom>
          <a:noFill/>
        </p:spPr>
        <p:txBody>
          <a:bodyPr wrap="square" lIns="91440" tIns="45720" rIns="91440" bIns="45720" rtlCol="0" anchor="t">
            <a:spAutoFit/>
          </a:bodyPr>
          <a:lstStyle/>
          <a:p>
            <a:pPr algn="ctr"/>
            <a:r>
              <a:rPr lang="en-GB" sz="2000" b="1">
                <a:latin typeface="Open Sans"/>
                <a:ea typeface="Open Sans"/>
                <a:cs typeface="Open Sans"/>
              </a:rPr>
              <a:t>BEHAVIOUR AND</a:t>
            </a:r>
          </a:p>
          <a:p>
            <a:pPr algn="ctr"/>
            <a:r>
              <a:rPr lang="en-GB" sz="2000" b="1">
                <a:latin typeface="Open Sans"/>
                <a:ea typeface="Open Sans"/>
                <a:cs typeface="Open Sans"/>
              </a:rPr>
              <a:t>ATTITUDES CULTURE</a:t>
            </a:r>
            <a:endParaRPr lang="en-GB" sz="2000" b="1">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Rounded Corners 1">
            <a:extLst>
              <a:ext uri="{FF2B5EF4-FFF2-40B4-BE49-F238E27FC236}">
                <a16:creationId xmlns:a16="http://schemas.microsoft.com/office/drawing/2014/main" id="{76B21A89-5490-1ED4-E789-CC89D266D655}"/>
              </a:ext>
            </a:extLst>
          </p:cNvPr>
          <p:cNvSpPr/>
          <p:nvPr/>
        </p:nvSpPr>
        <p:spPr>
          <a:xfrm>
            <a:off x="221376" y="1396559"/>
            <a:ext cx="7112590" cy="5483200"/>
          </a:xfrm>
          <a:prstGeom prst="roundRect">
            <a:avLst/>
          </a:prstGeom>
          <a:noFill/>
          <a:ln w="38100">
            <a:solidFill>
              <a:srgbClr val="1524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8" name="TextBox 7">
            <a:extLst>
              <a:ext uri="{FF2B5EF4-FFF2-40B4-BE49-F238E27FC236}">
                <a16:creationId xmlns:a16="http://schemas.microsoft.com/office/drawing/2014/main" id="{54E82BBF-8DE1-666E-AEFD-0194F8AB2FDF}"/>
              </a:ext>
            </a:extLst>
          </p:cNvPr>
          <p:cNvSpPr txBox="1"/>
          <p:nvPr/>
        </p:nvSpPr>
        <p:spPr>
          <a:xfrm>
            <a:off x="577515" y="1614600"/>
            <a:ext cx="6621885" cy="5265159"/>
          </a:xfrm>
          <a:prstGeom prst="rect">
            <a:avLst/>
          </a:prstGeom>
          <a:noFill/>
        </p:spPr>
        <p:txBody>
          <a:bodyPr wrap="square" lIns="91440" tIns="45720" rIns="91440" bIns="45720" rtlCol="0" anchor="t">
            <a:spAutoFit/>
          </a:bodyPr>
          <a:lstStyle/>
          <a:p>
            <a:pPr algn="just"/>
            <a:r>
              <a:rPr lang="en-GB" sz="1400" b="1">
                <a:ea typeface="+mn-lt"/>
                <a:cs typeface="+mn-lt"/>
              </a:rPr>
              <a:t>Implementation</a:t>
            </a:r>
          </a:p>
          <a:p>
            <a:pPr marL="171450" indent="-171450">
              <a:lnSpc>
                <a:spcPct val="150000"/>
              </a:lnSpc>
              <a:buFont typeface="Arial" panose="020B0604020202020204" pitchFamily="34" charset="0"/>
              <a:buChar char="•"/>
            </a:pPr>
            <a:r>
              <a:rPr lang="en-GB" sz="1200">
                <a:latin typeface="Calibri"/>
                <a:ea typeface="Verdana"/>
                <a:cs typeface="Calibri" panose="020F0502020204030204"/>
              </a:rPr>
              <a:t>Our strategies are designed to prevent undesirable behaviour. </a:t>
            </a:r>
          </a:p>
          <a:p>
            <a:pPr marL="171450" indent="-171450">
              <a:lnSpc>
                <a:spcPct val="150000"/>
              </a:lnSpc>
              <a:buFont typeface="Arial" panose="020B0604020202020204" pitchFamily="34" charset="0"/>
              <a:buChar char="•"/>
            </a:pPr>
            <a:r>
              <a:rPr lang="en-GB" sz="1200">
                <a:latin typeface="Calibri"/>
                <a:ea typeface="Verdana"/>
                <a:cs typeface="Calibri" panose="020F0502020204030204"/>
              </a:rPr>
              <a:t>Good relationships mean pupils want to behave. </a:t>
            </a:r>
            <a:endParaRPr lang="en-GB"/>
          </a:p>
          <a:p>
            <a:pPr marL="171450" indent="-171450">
              <a:lnSpc>
                <a:spcPct val="150000"/>
              </a:lnSpc>
              <a:buFont typeface="Arial"/>
              <a:buChar char="•"/>
            </a:pPr>
            <a:r>
              <a:rPr lang="en-GB" sz="1200">
                <a:latin typeface="Calibri"/>
                <a:ea typeface="Verdana"/>
                <a:cs typeface="Calibri" panose="020F0502020204030204"/>
              </a:rPr>
              <a:t>We encourage simple, approaches and expect pupils to be known individually. </a:t>
            </a:r>
            <a:endParaRPr lang="en-GB" sz="1200"/>
          </a:p>
          <a:p>
            <a:pPr marL="171450" indent="-171450">
              <a:lnSpc>
                <a:spcPct val="150000"/>
              </a:lnSpc>
              <a:buFont typeface="Arial"/>
              <a:buChar char="•"/>
            </a:pPr>
            <a:r>
              <a:rPr lang="en-GB" sz="1200">
                <a:latin typeface="Calibri"/>
                <a:ea typeface="Verdana"/>
                <a:cs typeface="Calibri" panose="020F0502020204030204"/>
              </a:rPr>
              <a:t>We recognise the importance of consistency and coherence when managing behaviour. </a:t>
            </a:r>
          </a:p>
          <a:p>
            <a:pPr marL="171450" indent="-171450">
              <a:lnSpc>
                <a:spcPct val="150000"/>
              </a:lnSpc>
              <a:buFont typeface="Arial"/>
              <a:buChar char="•"/>
            </a:pPr>
            <a:r>
              <a:rPr lang="en-GB" sz="1200">
                <a:latin typeface="Calibri"/>
                <a:ea typeface="Verdana"/>
                <a:cs typeface="Calibri" panose="020F0502020204030204"/>
              </a:rPr>
              <a:t>We establish the rationale for implementing behaviour strategies, then ensure it is embedded.  </a:t>
            </a:r>
            <a:endParaRPr lang="en-GB" sz="1200"/>
          </a:p>
          <a:p>
            <a:pPr marL="171450" indent="-171450">
              <a:lnSpc>
                <a:spcPct val="150000"/>
              </a:lnSpc>
              <a:buFont typeface="Arial"/>
              <a:buChar char="•"/>
            </a:pPr>
            <a:r>
              <a:rPr lang="en-GB" sz="1200">
                <a:latin typeface="Calibri"/>
                <a:ea typeface="Verdana"/>
                <a:cs typeface="Calibri" panose="020F0502020204030204"/>
              </a:rPr>
              <a:t>For pupils who find regulation difficult, we use personalised approaches. </a:t>
            </a:r>
          </a:p>
          <a:p>
            <a:pPr marL="171450" indent="-171450">
              <a:lnSpc>
                <a:spcPct val="150000"/>
              </a:lnSpc>
              <a:buFont typeface="Arial"/>
              <a:buChar char="•"/>
            </a:pPr>
            <a:r>
              <a:rPr lang="en-GB" sz="1200">
                <a:latin typeface="Calibri"/>
                <a:ea typeface="Verdana"/>
                <a:cs typeface="Calibri" panose="020F0502020204030204"/>
              </a:rPr>
              <a:t>Staff are trained in specific strategies for dealing with pupils with high behaviour needs. </a:t>
            </a:r>
          </a:p>
          <a:p>
            <a:pPr marL="171450" indent="-171450">
              <a:lnSpc>
                <a:spcPct val="150000"/>
              </a:lnSpc>
              <a:buFont typeface="Arial"/>
              <a:buChar char="•"/>
            </a:pPr>
            <a:r>
              <a:rPr lang="en-GB" sz="1200">
                <a:latin typeface="Calibri"/>
                <a:ea typeface="Verdana"/>
                <a:cs typeface="Calibri" panose="020F0502020204030204"/>
              </a:rPr>
              <a:t>Our curriculum teaches the importance of behaviour for learning. </a:t>
            </a:r>
          </a:p>
          <a:p>
            <a:pPr marL="171450" indent="-171450">
              <a:lnSpc>
                <a:spcPct val="150000"/>
              </a:lnSpc>
              <a:buFont typeface="Arial"/>
              <a:buChar char="•"/>
            </a:pPr>
            <a:r>
              <a:rPr lang="en-GB" sz="1200">
                <a:latin typeface="Calibri"/>
                <a:ea typeface="Verdana"/>
                <a:cs typeface="Calibri" panose="020F0502020204030204"/>
              </a:rPr>
              <a:t>Pupils' self-perception and confidence influences their ability to navigate challenges. </a:t>
            </a:r>
          </a:p>
          <a:p>
            <a:pPr marL="171450" indent="-171450">
              <a:lnSpc>
                <a:spcPct val="150000"/>
              </a:lnSpc>
              <a:buFont typeface="Arial"/>
              <a:buChar char="•"/>
            </a:pPr>
            <a:r>
              <a:rPr lang="en-GB" sz="1200">
                <a:latin typeface="Calibri"/>
                <a:ea typeface="Verdana"/>
                <a:cs typeface="Calibri" panose="020F0502020204030204"/>
              </a:rPr>
              <a:t>We foster a collaborative atmosphere which promotes collective learning.  </a:t>
            </a:r>
          </a:p>
          <a:p>
            <a:pPr marL="171450" indent="-171450">
              <a:lnSpc>
                <a:spcPct val="150000"/>
              </a:lnSpc>
              <a:buFont typeface="Arial"/>
              <a:buChar char="•"/>
            </a:pPr>
            <a:r>
              <a:rPr lang="en-GB" sz="1200">
                <a:latin typeface="Calibri"/>
                <a:ea typeface="Verdana"/>
                <a:cs typeface="Calibri" panose="020F0502020204030204"/>
              </a:rPr>
              <a:t>Peer interactions are encouraged to influence behaviour and attitude towards learning. </a:t>
            </a:r>
          </a:p>
          <a:p>
            <a:pPr marL="171450" indent="-171450">
              <a:lnSpc>
                <a:spcPct val="150000"/>
              </a:lnSpc>
              <a:buFont typeface="Arial"/>
              <a:buChar char="•"/>
            </a:pPr>
            <a:r>
              <a:rPr lang="en-GB" sz="1200">
                <a:latin typeface="Calibri"/>
                <a:ea typeface="Verdana"/>
                <a:cs typeface="Calibri" panose="020F0502020204030204"/>
              </a:rPr>
              <a:t>Teamwork and mutual support enhance the social fabric of the classroom. </a:t>
            </a:r>
          </a:p>
          <a:p>
            <a:pPr marL="171450" indent="-171450">
              <a:lnSpc>
                <a:spcPct val="150000"/>
              </a:lnSpc>
              <a:buFont typeface="Arial"/>
              <a:buChar char="•"/>
            </a:pPr>
            <a:r>
              <a:rPr lang="en-GB" sz="1200">
                <a:latin typeface="Calibri"/>
                <a:ea typeface="Verdana"/>
                <a:cs typeface="Calibri" panose="020F0502020204030204"/>
              </a:rPr>
              <a:t>Our curriculum is adapted which will lead to the experience of success for all.  </a:t>
            </a:r>
          </a:p>
          <a:p>
            <a:pPr marL="171450" indent="-171450">
              <a:lnSpc>
                <a:spcPct val="150000"/>
              </a:lnSpc>
              <a:buFont typeface="Arial"/>
              <a:buChar char="•"/>
            </a:pPr>
            <a:r>
              <a:rPr lang="en-GB" sz="1200">
                <a:latin typeface="Calibri"/>
                <a:ea typeface="Verdana"/>
                <a:cs typeface="Calibri" panose="020F0502020204030204"/>
              </a:rPr>
              <a:t>By cultivating a positive curriculum, we create an environment where behaviour for learning thrives. </a:t>
            </a:r>
          </a:p>
          <a:p>
            <a:pPr marL="171450" indent="-171450">
              <a:lnSpc>
                <a:spcPct val="150000"/>
              </a:lnSpc>
              <a:buFont typeface="Arial"/>
              <a:buChar char="•"/>
            </a:pPr>
            <a:r>
              <a:rPr lang="en-GB" sz="1200">
                <a:latin typeface="Calibri"/>
                <a:ea typeface="Verdana"/>
                <a:cs typeface="Calibri" panose="020F0502020204030204"/>
              </a:rPr>
              <a:t>Improvements to behaviour will be evidenced in pupil voice, staff voice, behaviour incidents recorded and parent feedback.   </a:t>
            </a:r>
          </a:p>
          <a:p>
            <a:pPr marL="171450" indent="-171450">
              <a:lnSpc>
                <a:spcPct val="150000"/>
              </a:lnSpc>
              <a:buFont typeface="Arial"/>
              <a:buChar char="•"/>
            </a:pPr>
            <a:r>
              <a:rPr lang="en-GB" sz="1200">
                <a:latin typeface="Calibri"/>
                <a:ea typeface="Verdana"/>
                <a:cs typeface="Calibri" panose="020F0502020204030204"/>
              </a:rPr>
              <a:t>Leaders in school are expected to analyse behaviour termly to inform further actions. </a:t>
            </a:r>
          </a:p>
          <a:p>
            <a:pPr marL="171450" indent="-171450">
              <a:lnSpc>
                <a:spcPct val="150000"/>
              </a:lnSpc>
              <a:buFont typeface="Arial"/>
              <a:buChar char="•"/>
            </a:pPr>
            <a:endParaRPr lang="en-GB" sz="1200">
              <a:latin typeface="Calibri"/>
              <a:ea typeface="Verdana"/>
              <a:cs typeface="Calibri" panose="020F0502020204030204"/>
            </a:endParaRPr>
          </a:p>
        </p:txBody>
      </p:sp>
      <p:sp>
        <p:nvSpPr>
          <p:cNvPr id="15" name="Rectangle: Rounded Corners 14">
            <a:extLst>
              <a:ext uri="{FF2B5EF4-FFF2-40B4-BE49-F238E27FC236}">
                <a16:creationId xmlns:a16="http://schemas.microsoft.com/office/drawing/2014/main" id="{E8AA96F8-1B48-92A5-3D1A-5E71BACBC788}"/>
              </a:ext>
            </a:extLst>
          </p:cNvPr>
          <p:cNvSpPr/>
          <p:nvPr/>
        </p:nvSpPr>
        <p:spPr>
          <a:xfrm>
            <a:off x="221376" y="6996895"/>
            <a:ext cx="7112590" cy="2144855"/>
          </a:xfrm>
          <a:prstGeom prst="roundRect">
            <a:avLst/>
          </a:prstGeom>
          <a:noFill/>
          <a:ln w="38100">
            <a:solidFill>
              <a:srgbClr val="0061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16" name="TextBox 15">
            <a:extLst>
              <a:ext uri="{FF2B5EF4-FFF2-40B4-BE49-F238E27FC236}">
                <a16:creationId xmlns:a16="http://schemas.microsoft.com/office/drawing/2014/main" id="{1436CB4D-AA59-5230-24F4-367A2AD2908B}"/>
              </a:ext>
            </a:extLst>
          </p:cNvPr>
          <p:cNvSpPr txBox="1"/>
          <p:nvPr/>
        </p:nvSpPr>
        <p:spPr>
          <a:xfrm>
            <a:off x="348813" y="7160870"/>
            <a:ext cx="6857716" cy="1848839"/>
          </a:xfrm>
          <a:prstGeom prst="rect">
            <a:avLst/>
          </a:prstGeom>
          <a:noFill/>
        </p:spPr>
        <p:txBody>
          <a:bodyPr wrap="square" rtlCol="0">
            <a:spAutoFit/>
          </a:bodyPr>
          <a:lstStyle/>
          <a:p>
            <a:r>
              <a:rPr lang="en-GB" sz="1400" b="1">
                <a:latin typeface="Calibri"/>
                <a:ea typeface="Verdana"/>
                <a:cs typeface="Arial"/>
              </a:rPr>
              <a:t>Impact</a:t>
            </a:r>
          </a:p>
          <a:p>
            <a:endParaRPr lang="en-US" sz="1200" b="1" u="sng">
              <a:latin typeface="Calibri"/>
              <a:ea typeface="Verdana"/>
              <a:cs typeface="Arial"/>
            </a:endParaRPr>
          </a:p>
          <a:p>
            <a:pPr marL="171450" indent="-171450">
              <a:lnSpc>
                <a:spcPct val="150000"/>
              </a:lnSpc>
              <a:buFont typeface="Arial,Sans-Serif"/>
              <a:buChar char="•"/>
            </a:pPr>
            <a:r>
              <a:rPr lang="en-GB" sz="1200">
                <a:latin typeface="Calibri"/>
                <a:ea typeface="Verdana"/>
                <a:cs typeface="Arial"/>
              </a:rPr>
              <a:t>We will establish a culture where relationships impact positively on behaviour for learning and attitudes.</a:t>
            </a:r>
            <a:endParaRPr lang="en-US" sz="1200">
              <a:latin typeface="Calibri"/>
              <a:ea typeface="Verdana"/>
              <a:cs typeface="Arial"/>
            </a:endParaRPr>
          </a:p>
          <a:p>
            <a:pPr marL="171450" indent="-171450">
              <a:lnSpc>
                <a:spcPct val="150000"/>
              </a:lnSpc>
              <a:buFont typeface="Arial,Sans-Serif"/>
              <a:buChar char="•"/>
            </a:pPr>
            <a:r>
              <a:rPr lang="en-GB" sz="1200">
                <a:latin typeface="Calibri"/>
                <a:ea typeface="Verdana"/>
                <a:cs typeface="Arial"/>
              </a:rPr>
              <a:t>Leaders and staff will have created a safe, calm, orderly and positive environment. </a:t>
            </a:r>
            <a:endParaRPr lang="en-US" sz="1200">
              <a:latin typeface="Calibri"/>
              <a:ea typeface="Verdana"/>
              <a:cs typeface="Arial"/>
            </a:endParaRPr>
          </a:p>
          <a:p>
            <a:pPr marL="171450" indent="-171450">
              <a:lnSpc>
                <a:spcPct val="150000"/>
              </a:lnSpc>
              <a:buFont typeface="Arial,Sans-Serif"/>
              <a:buChar char="•"/>
            </a:pPr>
            <a:r>
              <a:rPr lang="en-GB" sz="1200">
                <a:latin typeface="Calibri"/>
                <a:ea typeface="Verdana"/>
                <a:cs typeface="Arial"/>
              </a:rPr>
              <a:t>Behaviour will be exceptional because positive attitudes to learning are strong. </a:t>
            </a:r>
            <a:endParaRPr lang="en-US" sz="1200">
              <a:latin typeface="Calibri"/>
              <a:ea typeface="Verdana"/>
              <a:cs typeface="Arial"/>
            </a:endParaRPr>
          </a:p>
          <a:p>
            <a:pPr marL="171450" indent="-171450">
              <a:lnSpc>
                <a:spcPct val="150000"/>
              </a:lnSpc>
              <a:buFont typeface="Arial,Sans-Serif"/>
              <a:buChar char="•"/>
            </a:pPr>
            <a:r>
              <a:rPr lang="en-GB" sz="1200">
                <a:latin typeface="Calibri"/>
                <a:ea typeface="Verdana"/>
                <a:cs typeface="Arial"/>
              </a:rPr>
              <a:t>Pupils feel safe from bullying. If it takes place, it is dealt with quickly, consistently, effectively.</a:t>
            </a:r>
            <a:endParaRPr lang="en-US" sz="1200">
              <a:latin typeface="Calibri"/>
              <a:ea typeface="Verdana"/>
              <a:cs typeface="Arial"/>
            </a:endParaRPr>
          </a:p>
          <a:p>
            <a:pPr marL="171450" indent="-171450">
              <a:lnSpc>
                <a:spcPct val="150000"/>
              </a:lnSpc>
              <a:buFont typeface="Arial,Sans-Serif"/>
              <a:buChar char="•"/>
            </a:pPr>
            <a:r>
              <a:rPr lang="en-GB" sz="1200">
                <a:latin typeface="Calibri"/>
                <a:ea typeface="Verdana"/>
                <a:cs typeface="Arial"/>
              </a:rPr>
              <a:t>Pupils are ready to succeed in their next phase of their journey.</a:t>
            </a:r>
            <a:endParaRPr lang="en-US" sz="1200">
              <a:latin typeface="Calibri"/>
              <a:ea typeface="Verdana"/>
              <a:cs typeface="Arial"/>
            </a:endParaRPr>
          </a:p>
        </p:txBody>
      </p:sp>
      <p:sp>
        <p:nvSpPr>
          <p:cNvPr id="3" name="Slide Number Placeholder 6">
            <a:extLst>
              <a:ext uri="{FF2B5EF4-FFF2-40B4-BE49-F238E27FC236}">
                <a16:creationId xmlns:a16="http://schemas.microsoft.com/office/drawing/2014/main" id="{4813E3F3-C88F-749E-B8EE-E2D1BB5DDCBF}"/>
              </a:ext>
            </a:extLst>
          </p:cNvPr>
          <p:cNvSpPr>
            <a:spLocks noGrp="1"/>
          </p:cNvSpPr>
          <p:nvPr>
            <p:ph type="sldNum" sz="quarter" idx="12"/>
          </p:nvPr>
        </p:nvSpPr>
        <p:spPr>
          <a:xfrm>
            <a:off x="6315075" y="10362865"/>
            <a:ext cx="587375" cy="328948"/>
          </a:xfrm>
          <a:prstGeom prst="round2SameRect">
            <a:avLst/>
          </a:prstGeom>
          <a:solidFill>
            <a:srgbClr val="006199"/>
          </a:solidFill>
        </p:spPr>
        <p:txBody>
          <a:bodyPr/>
          <a:lstStyle/>
          <a:p>
            <a:pPr algn="ctr"/>
            <a:fld id="{1808ED91-3BB9-48C7-AFF0-8750AFC91D47}" type="slidenum">
              <a:rPr lang="en-GB" sz="1200" b="1" smtClean="0">
                <a:solidFill>
                  <a:schemeClr val="tx1"/>
                </a:solidFill>
              </a:rPr>
              <a:pPr algn="ctr"/>
              <a:t>8</a:t>
            </a:fld>
            <a:endParaRPr lang="en-GB" sz="1200" b="1">
              <a:solidFill>
                <a:schemeClr val="tx1"/>
              </a:solidFill>
            </a:endParaRPr>
          </a:p>
        </p:txBody>
      </p:sp>
      <p:sp>
        <p:nvSpPr>
          <p:cNvPr id="6" name="TextBox 5">
            <a:extLst>
              <a:ext uri="{FF2B5EF4-FFF2-40B4-BE49-F238E27FC236}">
                <a16:creationId xmlns:a16="http://schemas.microsoft.com/office/drawing/2014/main" id="{3C04F8B2-A836-D095-926F-A76BF268F9C6}"/>
              </a:ext>
            </a:extLst>
          </p:cNvPr>
          <p:cNvSpPr txBox="1"/>
          <p:nvPr/>
        </p:nvSpPr>
        <p:spPr>
          <a:xfrm>
            <a:off x="62837" y="9787340"/>
            <a:ext cx="7558636"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400" i="1" dirty="0">
                <a:latin typeface="Open Sans" panose="020B0606030504020204" pitchFamily="34" charset="0"/>
                <a:ea typeface="Open Sans" panose="020B0606030504020204" pitchFamily="34" charset="0"/>
                <a:cs typeface="Open Sans" panose="020B0606030504020204" pitchFamily="34" charset="0"/>
              </a:rPr>
              <a:t>‘C</a:t>
            </a:r>
            <a:r>
              <a:rPr lang="en-GB" sz="2400" i="1" dirty="0" err="1">
                <a:latin typeface="Open Sans" panose="020B0606030504020204" pitchFamily="34" charset="0"/>
                <a:ea typeface="Open Sans" panose="020B0606030504020204" pitchFamily="34" charset="0"/>
                <a:cs typeface="Open Sans" panose="020B0606030504020204" pitchFamily="34" charset="0"/>
              </a:rPr>
              <a:t>alled</a:t>
            </a:r>
            <a:r>
              <a:rPr lang="en-GB" sz="2400" i="1" dirty="0">
                <a:latin typeface="Open Sans" panose="020B0606030504020204" pitchFamily="34" charset="0"/>
                <a:ea typeface="Open Sans" panose="020B0606030504020204" pitchFamily="34" charset="0"/>
                <a:cs typeface="Open Sans" panose="020B0606030504020204" pitchFamily="34" charset="0"/>
              </a:rPr>
              <a:t> by God’ </a:t>
            </a:r>
          </a:p>
        </p:txBody>
      </p:sp>
      <p:pic>
        <p:nvPicPr>
          <p:cNvPr id="9" name="Picture 8" descr="A logo of a cross and a ribbon&#10;&#10;Description automatically generated">
            <a:extLst>
              <a:ext uri="{FF2B5EF4-FFF2-40B4-BE49-F238E27FC236}">
                <a16:creationId xmlns:a16="http://schemas.microsoft.com/office/drawing/2014/main" id="{A01E05FE-E74D-EF8A-02A6-8366E6404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10" name="Picture 9" descr="A logo of a cross and a ribbon&#10;&#10;Description automatically generated">
            <a:extLst>
              <a:ext uri="{FF2B5EF4-FFF2-40B4-BE49-F238E27FC236}">
                <a16:creationId xmlns:a16="http://schemas.microsoft.com/office/drawing/2014/main" id="{C4559145-0213-FC58-7696-BAD8ABB4A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315420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diagram&#10;&#10;Description automatically generated with medium confidence">
            <a:extLst>
              <a:ext uri="{FF2B5EF4-FFF2-40B4-BE49-F238E27FC236}">
                <a16:creationId xmlns:a16="http://schemas.microsoft.com/office/drawing/2014/main" id="{39ACAC12-50A9-AC68-9166-8A07AE469F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81" y="591114"/>
            <a:ext cx="6962775" cy="6962775"/>
          </a:xfrm>
          <a:prstGeom prst="rect">
            <a:avLst/>
          </a:prstGeom>
        </p:spPr>
      </p:pic>
      <p:sp>
        <p:nvSpPr>
          <p:cNvPr id="8" name="TextBox 7">
            <a:extLst>
              <a:ext uri="{FF2B5EF4-FFF2-40B4-BE49-F238E27FC236}">
                <a16:creationId xmlns:a16="http://schemas.microsoft.com/office/drawing/2014/main" id="{84FF7A6A-169B-FA56-B532-2E57CEB5FF61}"/>
              </a:ext>
            </a:extLst>
          </p:cNvPr>
          <p:cNvSpPr txBox="1"/>
          <p:nvPr/>
        </p:nvSpPr>
        <p:spPr>
          <a:xfrm>
            <a:off x="1708727" y="169487"/>
            <a:ext cx="4137891" cy="400110"/>
          </a:xfrm>
          <a:prstGeom prst="rect">
            <a:avLst/>
          </a:prstGeom>
          <a:noFill/>
        </p:spPr>
        <p:txBody>
          <a:bodyPr wrap="square" rtlCol="0">
            <a:spAutoFit/>
          </a:bodyPr>
          <a:lstStyle/>
          <a:p>
            <a:pPr algn="ctr"/>
            <a:r>
              <a:rPr lang="en-GB" sz="2000" b="1">
                <a:latin typeface="Open Sans" panose="020B0606030504020204" pitchFamily="34" charset="0"/>
                <a:ea typeface="Open Sans" panose="020B0606030504020204" pitchFamily="34" charset="0"/>
                <a:cs typeface="Open Sans" panose="020B0606030504020204" pitchFamily="34" charset="0"/>
              </a:rPr>
              <a:t>CURRICULUM VISION</a:t>
            </a:r>
          </a:p>
        </p:txBody>
      </p:sp>
      <p:sp>
        <p:nvSpPr>
          <p:cNvPr id="20" name="TextBox 19">
            <a:extLst>
              <a:ext uri="{FF2B5EF4-FFF2-40B4-BE49-F238E27FC236}">
                <a16:creationId xmlns:a16="http://schemas.microsoft.com/office/drawing/2014/main" id="{38FD0BE2-CFC5-5671-78E0-2F18651F8E0C}"/>
              </a:ext>
            </a:extLst>
          </p:cNvPr>
          <p:cNvSpPr txBox="1"/>
          <p:nvPr/>
        </p:nvSpPr>
        <p:spPr>
          <a:xfrm>
            <a:off x="421625" y="7663623"/>
            <a:ext cx="6712085" cy="2269467"/>
          </a:xfrm>
          <a:prstGeom prst="rect">
            <a:avLst/>
          </a:prstGeom>
          <a:noFill/>
        </p:spPr>
        <p:txBody>
          <a:bodyPr wrap="square" lIns="91440" tIns="45720" rIns="91440" bIns="45720" rtlCol="0" anchor="t">
            <a:spAutoFit/>
          </a:bodyPr>
          <a:lstStyle/>
          <a:p>
            <a:pPr algn="ctr">
              <a:lnSpc>
                <a:spcPct val="107000"/>
              </a:lnSpc>
              <a:spcAft>
                <a:spcPts val="800"/>
              </a:spcAft>
            </a:pPr>
            <a:r>
              <a:rPr lang="en-GB" sz="900" kern="0" dirty="0">
                <a:effectLst/>
                <a:ea typeface="Times New Roman" panose="02020603050405020304" pitchFamily="18" charset="0"/>
                <a:cs typeface="Arial"/>
              </a:rPr>
              <a:t>‘Success through Connected Experiences’</a:t>
            </a:r>
          </a:p>
          <a:p>
            <a:pPr algn="just">
              <a:lnSpc>
                <a:spcPct val="107000"/>
              </a:lnSpc>
              <a:spcAft>
                <a:spcPts val="800"/>
              </a:spcAft>
            </a:pPr>
            <a:r>
              <a:rPr lang="en-GB" sz="900" kern="0" dirty="0">
                <a:effectLst/>
                <a:ea typeface="Times New Roman" panose="02020603050405020304" pitchFamily="18" charset="0"/>
                <a:cs typeface="Arial"/>
              </a:rPr>
              <a:t>St. Mary's Primary School, as part of Bishop Hogarth Catholic Education Trust (BHCET), provides an education firmly rooted in the values of the Gospel. Our school has uniquely adapted the Trust's curriculum to meet the specific needs and aspirations of our children. At St. Mary's, we are committed to delivering a purposeful, progressive, and inclusive curriculum with Christ at the Centre and Children at the Heart. We celebrate the diversity of experience, need, interest, and achievement among our pupils, tailoring our approach to support every child's growth.</a:t>
            </a:r>
          </a:p>
          <a:p>
            <a:pPr algn="just">
              <a:lnSpc>
                <a:spcPct val="107000"/>
              </a:lnSpc>
              <a:spcAft>
                <a:spcPts val="800"/>
              </a:spcAft>
            </a:pPr>
            <a:r>
              <a:rPr lang="en-GB" sz="900" kern="0" dirty="0">
                <a:effectLst/>
                <a:ea typeface="Times New Roman" panose="02020603050405020304" pitchFamily="18" charset="0"/>
                <a:cs typeface="Arial"/>
              </a:rPr>
              <a:t>Our curriculum not only embraces our local heritage but also enhances our pupils' understanding of the communities in which they live. It is designed to fully prepare them for the next steps in their learning journey, while also opening doors to the wider world as life-long learners.</a:t>
            </a:r>
          </a:p>
          <a:p>
            <a:pPr algn="just">
              <a:lnSpc>
                <a:spcPct val="107000"/>
              </a:lnSpc>
              <a:spcAft>
                <a:spcPts val="800"/>
              </a:spcAft>
            </a:pPr>
            <a:endParaRPr lang="en-GB" sz="900" kern="0" dirty="0">
              <a:effectLst/>
              <a:ea typeface="Times New Roman" panose="02020603050405020304" pitchFamily="18" charset="0"/>
              <a:cs typeface="Arial"/>
            </a:endParaRPr>
          </a:p>
          <a:p>
            <a:pPr algn="just">
              <a:lnSpc>
                <a:spcPct val="107000"/>
              </a:lnSpc>
              <a:spcAft>
                <a:spcPts val="800"/>
              </a:spcAft>
            </a:pPr>
            <a:r>
              <a:rPr lang="en-GB" sz="900" kern="0" dirty="0">
                <a:effectLst/>
                <a:ea typeface="Times New Roman" panose="02020603050405020304" pitchFamily="18" charset="0"/>
                <a:cs typeface="Arial"/>
              </a:rPr>
              <a:t>Through these adaptations, St. Mary's ensures that each child can achieve their full potential in a supportive and nurturing environment, reflective of the distinct character and needs of our school community.</a:t>
            </a:r>
            <a:endParaRPr lang="en-GB" sz="900" kern="100" dirty="0">
              <a:effectLst/>
              <a:ea typeface="Calibri" panose="020F0502020204030204" pitchFamily="34" charset="0"/>
              <a:cs typeface="Arial"/>
            </a:endParaRPr>
          </a:p>
        </p:txBody>
      </p:sp>
      <p:sp>
        <p:nvSpPr>
          <p:cNvPr id="2" name="Slide Number Placeholder 6">
            <a:extLst>
              <a:ext uri="{FF2B5EF4-FFF2-40B4-BE49-F238E27FC236}">
                <a16:creationId xmlns:a16="http://schemas.microsoft.com/office/drawing/2014/main" id="{A927B3FC-934B-2A77-26AE-155335DC8BEF}"/>
              </a:ext>
            </a:extLst>
          </p:cNvPr>
          <p:cNvSpPr>
            <a:spLocks noGrp="1"/>
          </p:cNvSpPr>
          <p:nvPr>
            <p:ph type="sldNum" sz="quarter" idx="12"/>
          </p:nvPr>
        </p:nvSpPr>
        <p:spPr>
          <a:xfrm>
            <a:off x="6315075" y="10042825"/>
            <a:ext cx="587375" cy="328948"/>
          </a:xfrm>
          <a:prstGeom prst="round2SameRect">
            <a:avLst/>
          </a:prstGeom>
          <a:solidFill>
            <a:srgbClr val="006199"/>
          </a:solidFill>
        </p:spPr>
        <p:txBody>
          <a:bodyPr/>
          <a:lstStyle/>
          <a:p>
            <a:pPr algn="ctr"/>
            <a:fld id="{1808ED91-3BB9-48C7-AFF0-8750AFC91D47}" type="slidenum">
              <a:rPr lang="en-GB" sz="1200" b="1" smtClean="0">
                <a:solidFill>
                  <a:schemeClr val="tx1"/>
                </a:solidFill>
              </a:rPr>
              <a:pPr algn="ctr"/>
              <a:t>9</a:t>
            </a:fld>
            <a:endParaRPr lang="en-GB" sz="1200" b="1">
              <a:solidFill>
                <a:schemeClr val="tx1"/>
              </a:solidFill>
            </a:endParaRPr>
          </a:p>
        </p:txBody>
      </p:sp>
      <p:sp>
        <p:nvSpPr>
          <p:cNvPr id="5" name="TextBox 4">
            <a:extLst>
              <a:ext uri="{FF2B5EF4-FFF2-40B4-BE49-F238E27FC236}">
                <a16:creationId xmlns:a16="http://schemas.microsoft.com/office/drawing/2014/main" id="{468EFFE1-BE7C-AB9D-5772-FF3B63B48FF5}"/>
              </a:ext>
            </a:extLst>
          </p:cNvPr>
          <p:cNvSpPr txBox="1"/>
          <p:nvPr/>
        </p:nvSpPr>
        <p:spPr>
          <a:xfrm>
            <a:off x="2964180" y="10322481"/>
            <a:ext cx="3794760" cy="369332"/>
          </a:xfrm>
          <a:prstGeom prst="rect">
            <a:avLst/>
          </a:prstGeom>
          <a:noFill/>
        </p:spPr>
        <p:txBody>
          <a:bodyPr wrap="square">
            <a:spAutoFit/>
          </a:bodyPr>
          <a:lstStyle/>
          <a:p>
            <a:r>
              <a:rPr lang="en-GB" sz="1800" i="1" dirty="0">
                <a:latin typeface="Open Sans" panose="020B0606030504020204" pitchFamily="34" charset="0"/>
                <a:ea typeface="Open Sans" panose="020B0606030504020204" pitchFamily="34" charset="0"/>
                <a:cs typeface="Open Sans" panose="020B0606030504020204" pitchFamily="34" charset="0"/>
              </a:rPr>
              <a:t>Called by God’ </a:t>
            </a:r>
            <a:endParaRPr lang="en-GB" dirty="0"/>
          </a:p>
        </p:txBody>
      </p:sp>
      <p:pic>
        <p:nvPicPr>
          <p:cNvPr id="6" name="Picture 5" descr="A logo of a cross and a ribbon&#10;&#10;Description automatically generated">
            <a:extLst>
              <a:ext uri="{FF2B5EF4-FFF2-40B4-BE49-F238E27FC236}">
                <a16:creationId xmlns:a16="http://schemas.microsoft.com/office/drawing/2014/main" id="{10F9B909-867B-D245-5F27-0318E9933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80" y="92450"/>
            <a:ext cx="625678" cy="923737"/>
          </a:xfrm>
          <a:prstGeom prst="rect">
            <a:avLst/>
          </a:prstGeom>
        </p:spPr>
      </p:pic>
      <p:pic>
        <p:nvPicPr>
          <p:cNvPr id="9" name="Picture 8" descr="A logo of a cross and a ribbon&#10;&#10;Description automatically generated">
            <a:extLst>
              <a:ext uri="{FF2B5EF4-FFF2-40B4-BE49-F238E27FC236}">
                <a16:creationId xmlns:a16="http://schemas.microsoft.com/office/drawing/2014/main" id="{3D8CF455-041B-6EEC-ACAE-F1801EF7F3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3245" y="92450"/>
            <a:ext cx="625678" cy="923737"/>
          </a:xfrm>
          <a:prstGeom prst="rect">
            <a:avLst/>
          </a:prstGeom>
        </p:spPr>
      </p:pic>
    </p:spTree>
    <p:extLst>
      <p:ext uri="{BB962C8B-B14F-4D97-AF65-F5344CB8AC3E}">
        <p14:creationId xmlns:p14="http://schemas.microsoft.com/office/powerpoint/2010/main" val="3305755021"/>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1A01AF2A992B2408D9BC030095B0224" ma:contentTypeVersion="16" ma:contentTypeDescription="Create a new document." ma:contentTypeScope="" ma:versionID="fc687c7111dd0c2b9461d747e294aaf3">
  <xsd:schema xmlns:xsd="http://www.w3.org/2001/XMLSchema" xmlns:xs="http://www.w3.org/2001/XMLSchema" xmlns:p="http://schemas.microsoft.com/office/2006/metadata/properties" xmlns:ns3="6d598ea3-44ed-4723-b69e-fbc47b540408" xmlns:ns4="910ca4e9-c860-4d8b-94a9-211a59dce5be" targetNamespace="http://schemas.microsoft.com/office/2006/metadata/properties" ma:root="true" ma:fieldsID="44f40afb7b9d95dd855e27f0dc103df1" ns3:_="" ns4:_="">
    <xsd:import namespace="6d598ea3-44ed-4723-b69e-fbc47b540408"/>
    <xsd:import namespace="910ca4e9-c860-4d8b-94a9-211a59dce5be"/>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LengthInSeconds" minOccurs="0"/>
                <xsd:element ref="ns3:MediaServiceSystemTags"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598ea3-44ed-4723-b69e-fbc47b5404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0ca4e9-c860-4d8b-94a9-211a59dce5b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6d598ea3-44ed-4723-b69e-fbc47b540408" xsi:nil="true"/>
  </documentManagement>
</p:properties>
</file>

<file path=customXml/itemProps1.xml><?xml version="1.0" encoding="utf-8"?>
<ds:datastoreItem xmlns:ds="http://schemas.openxmlformats.org/officeDocument/2006/customXml" ds:itemID="{45EC0C54-57CE-43F1-BF8E-57C3F19747A3}">
  <ds:schemaRefs>
    <ds:schemaRef ds:uri="http://schemas.microsoft.com/sharepoint/v3/contenttype/forms"/>
  </ds:schemaRefs>
</ds:datastoreItem>
</file>

<file path=customXml/itemProps2.xml><?xml version="1.0" encoding="utf-8"?>
<ds:datastoreItem xmlns:ds="http://schemas.openxmlformats.org/officeDocument/2006/customXml" ds:itemID="{FF6E6FF8-3F30-44E7-ACAB-39C205D3158E}">
  <ds:schemaRefs>
    <ds:schemaRef ds:uri="6d598ea3-44ed-4723-b69e-fbc47b540408"/>
    <ds:schemaRef ds:uri="910ca4e9-c860-4d8b-94a9-211a59dce5b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AEA206E-73D3-4CDA-99F3-C8E03FCA813C}">
  <ds:schemaRefs>
    <ds:schemaRef ds:uri="http://www.w3.org/XML/1998/namespace"/>
    <ds:schemaRef ds:uri="http://schemas.microsoft.com/office/2006/metadata/properties"/>
    <ds:schemaRef ds:uri="http://schemas.openxmlformats.org/package/2006/metadata/core-properties"/>
    <ds:schemaRef ds:uri="http://schemas.microsoft.com/office/2006/documentManagement/types"/>
    <ds:schemaRef ds:uri="http://purl.org/dc/dcmitype/"/>
    <ds:schemaRef ds:uri="http://purl.org/dc/elements/1.1/"/>
    <ds:schemaRef ds:uri="6d598ea3-44ed-4723-b69e-fbc47b540408"/>
    <ds:schemaRef ds:uri="910ca4e9-c860-4d8b-94a9-211a59dce5be"/>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Slice</Template>
  <TotalTime>189</TotalTime>
  <Words>8467</Words>
  <Application>Microsoft Office PowerPoint</Application>
  <PresentationFormat>Custom</PresentationFormat>
  <Paragraphs>691</Paragraphs>
  <Slides>35</Slides>
  <Notes>33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Arial</vt:lpstr>
      <vt:lpstr>Arial,Sans-Serif</vt:lpstr>
      <vt:lpstr>Calibri</vt:lpstr>
      <vt:lpstr>Calibri Light</vt:lpstr>
      <vt:lpstr>Century Gothic</vt:lpstr>
      <vt:lpstr>Open Sans</vt:lpstr>
      <vt:lpstr>Segoe UI</vt:lpstr>
      <vt:lpstr>Times</vt:lpstr>
      <vt:lpstr>Times New Roman</vt:lpstr>
      <vt:lpstr>Verdana</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Verity Cannings (i7679086)</dc:creator>
  <cp:lastModifiedBy>Shaun Smith</cp:lastModifiedBy>
  <cp:revision>11</cp:revision>
  <dcterms:created xsi:type="dcterms:W3CDTF">2023-09-18T13:33:59Z</dcterms:created>
  <dcterms:modified xsi:type="dcterms:W3CDTF">2025-02-19T10:48:38Z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0x010100C1A01AF2A992B2408D9BC030095B0224</vt:lpwstr>
  </property>
</Properties>
</file>